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61" r:id="rId8"/>
    <p:sldId id="266" r:id="rId9"/>
    <p:sldId id="260" r:id="rId10"/>
    <p:sldId id="267" r:id="rId11"/>
    <p:sldId id="268" r:id="rId12"/>
    <p:sldId id="269" r:id="rId13"/>
    <p:sldId id="270" r:id="rId14"/>
    <p:sldId id="258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-6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D311-3F6C-47FC-8703-07113072B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30A9-4E84-4D9F-9842-8CFD00142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52E31-C877-4F3E-BE31-8E6114D25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36F6-1D49-4F13-A50B-F98D8BFA3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78975-9438-42D4-8D71-5596BD017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AB038-A226-4574-BF4B-C76E9272D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517FC-6B07-4885-8473-ECCF76DD1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46AF-AFCE-4E28-ACC2-9889CD30C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C285-C2B0-4A14-AC7C-0FFE74EB8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EF592-8DE4-462C-B9BB-2F42EAD54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lv-L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73861-B020-431F-9111-A4695432F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AE41EE5-C251-4924-B215-A380B2E6D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tv.tiesa.gov.lv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esas.lv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Tools for Providing Information on Access to Justice – Latvia’s Perspective</a:t>
            </a:r>
            <a:endParaRPr lang="lv-LV" smtClean="0"/>
          </a:p>
        </p:txBody>
      </p:sp>
      <p:sp>
        <p:nvSpPr>
          <p:cNvPr id="13314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888"/>
            <a:ext cx="6400800" cy="696912"/>
          </a:xfrm>
        </p:spPr>
        <p:txBody>
          <a:bodyPr/>
          <a:lstStyle/>
          <a:p>
            <a:pPr algn="l"/>
            <a:r>
              <a:rPr lang="en-GB" sz="2000" smtClean="0"/>
              <a:t>Gustavs Gailis </a:t>
            </a:r>
            <a:br>
              <a:rPr lang="en-GB" sz="2000" smtClean="0"/>
            </a:br>
            <a:r>
              <a:rPr lang="en-GB" sz="2000" i="1" smtClean="0"/>
              <a:t>National Focal Point to the Aarhus Convention, Latvia</a:t>
            </a:r>
          </a:p>
          <a:p>
            <a:pPr algn="l"/>
            <a:r>
              <a:rPr lang="en-GB" sz="2000" smtClean="0"/>
              <a:t>Geneva, 25 February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81581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800" b="1">
                <a:latin typeface="Arial" charset="0"/>
              </a:rPr>
              <a:t>CASE-LAW OF THE CONSTITUTIONAL COURT</a:t>
            </a:r>
          </a:p>
          <a:p>
            <a:endParaRPr lang="en-GB" sz="2800" b="1">
              <a:latin typeface="Arial" charset="0"/>
            </a:endParaRPr>
          </a:p>
          <a:p>
            <a:r>
              <a:rPr lang="en-GB" sz="2800">
                <a:latin typeface="Arial" charset="0"/>
              </a:rPr>
              <a:t>Judgments and other material available online </a:t>
            </a:r>
          </a:p>
          <a:p>
            <a:r>
              <a:rPr lang="en-GB" sz="2800">
                <a:latin typeface="Arial" charset="0"/>
              </a:rPr>
              <a:t>free of charge at: </a:t>
            </a:r>
            <a:r>
              <a:rPr lang="en-GB" sz="2800">
                <a:latin typeface="Arial" charset="0"/>
                <a:hlinkClick r:id="rId2"/>
              </a:rPr>
              <a:t>www.satv.tiesa.gov.lv</a:t>
            </a:r>
            <a:r>
              <a:rPr lang="en-GB" sz="2800">
                <a:latin typeface="Arial" charset="0"/>
              </a:rPr>
              <a:t>.</a:t>
            </a:r>
          </a:p>
          <a:p>
            <a:endParaRPr lang="en-GB" sz="2800">
              <a:latin typeface="Arial" charset="0"/>
            </a:endParaRPr>
          </a:p>
          <a:p>
            <a:r>
              <a:rPr lang="en-GB" sz="2800">
                <a:latin typeface="Arial" charset="0"/>
              </a:rPr>
              <a:t>The website operates in Latvian, English </a:t>
            </a:r>
          </a:p>
          <a:p>
            <a:r>
              <a:rPr lang="en-GB" sz="2800">
                <a:latin typeface="Arial" charset="0"/>
              </a:rPr>
              <a:t>and Russian languages.</a:t>
            </a:r>
          </a:p>
          <a:p>
            <a:endParaRPr lang="en-GB" sz="2800">
              <a:latin typeface="Arial" charset="0"/>
            </a:endParaRPr>
          </a:p>
          <a:p>
            <a:r>
              <a:rPr lang="en-GB" sz="2800">
                <a:latin typeface="Arial" charset="0"/>
              </a:rPr>
              <a:t>Detailed search options in Latvian.</a:t>
            </a:r>
          </a:p>
          <a:p>
            <a:endParaRPr lang="lv-LV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4248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763713" y="333375"/>
            <a:ext cx="57975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800" b="1">
                <a:latin typeface="Arial" charset="0"/>
              </a:rPr>
              <a:t>PRACTICAL  INFORMATION  ON </a:t>
            </a:r>
          </a:p>
          <a:p>
            <a:r>
              <a:rPr lang="lv-LV" sz="2800" b="1">
                <a:latin typeface="Arial" charset="0"/>
              </a:rPr>
              <a:t>ACCESS TO JUSTICE</a:t>
            </a:r>
          </a:p>
          <a:p>
            <a:endParaRPr lang="lv-LV" sz="2800" b="1">
              <a:latin typeface="Arial" charset="0"/>
            </a:endParaRPr>
          </a:p>
          <a:p>
            <a:endParaRPr lang="lv-LV"/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84518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The Latvian court portal and the Constitutional Court </a:t>
            </a:r>
            <a:r>
              <a:rPr lang="lv-LV" sz="2400">
                <a:latin typeface="Arial" charset="0"/>
              </a:rPr>
              <a:t>website</a:t>
            </a:r>
            <a:endParaRPr lang="en-GB" sz="2400">
              <a:latin typeface="Arial" charset="0"/>
            </a:endParaRPr>
          </a:p>
          <a:p>
            <a:r>
              <a:rPr lang="en-GB" sz="2400">
                <a:latin typeface="Arial" charset="0"/>
              </a:rPr>
              <a:t>provide practical information on access to justice </a:t>
            </a:r>
          </a:p>
          <a:p>
            <a:r>
              <a:rPr lang="en-GB" sz="2400">
                <a:latin typeface="Arial" charset="0"/>
              </a:rPr>
              <a:t>for potential applicants. For example, information on </a:t>
            </a:r>
          </a:p>
          <a:p>
            <a:r>
              <a:rPr lang="en-GB" sz="2400">
                <a:latin typeface="Arial" charset="0"/>
              </a:rPr>
              <a:t>state fees, communication with judges outside the </a:t>
            </a:r>
          </a:p>
          <a:p>
            <a:r>
              <a:rPr lang="en-GB" sz="2400">
                <a:latin typeface="Arial" charset="0"/>
              </a:rPr>
              <a:t>courtroom, etc.</a:t>
            </a:r>
          </a:p>
        </p:txBody>
      </p:sp>
      <p:pic>
        <p:nvPicPr>
          <p:cNvPr id="24579" name="Picture 3" descr="http://at.gov.lv/getimage/sections/3-800-600/8c2dbca0752710562c7aec704c8472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279775"/>
            <a:ext cx="433863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95288" y="3500438"/>
            <a:ext cx="3454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Mandatory requirement </a:t>
            </a:r>
          </a:p>
          <a:p>
            <a:r>
              <a:rPr lang="en-GB" sz="2400">
                <a:latin typeface="Arial" charset="0"/>
              </a:rPr>
              <a:t>that decisions must </a:t>
            </a:r>
          </a:p>
          <a:p>
            <a:r>
              <a:rPr lang="en-GB" sz="2400">
                <a:latin typeface="Arial" charset="0"/>
              </a:rPr>
              <a:t>contain an indication of</a:t>
            </a:r>
          </a:p>
          <a:p>
            <a:r>
              <a:rPr lang="en-GB" sz="2400">
                <a:latin typeface="Arial" charset="0"/>
              </a:rPr>
              <a:t>the right to appeal.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79375" y="620713"/>
            <a:ext cx="9170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800" b="1">
                <a:latin typeface="Arial" charset="0"/>
              </a:rPr>
              <a:t> ACCESS TO DECISIONS OF NON-JUDICIAL BODIES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95288" y="1700213"/>
            <a:ext cx="82835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lv-LV" sz="2800">
              <a:latin typeface="Arial" charset="0"/>
            </a:endParaRPr>
          </a:p>
          <a:p>
            <a:r>
              <a:rPr lang="en-GB" sz="2800">
                <a:latin typeface="Arial" charset="0"/>
              </a:rPr>
              <a:t>Available in accordance with the </a:t>
            </a:r>
          </a:p>
          <a:p>
            <a:r>
              <a:rPr lang="en-GB" sz="2800">
                <a:latin typeface="Arial" charset="0"/>
              </a:rPr>
              <a:t>Information Transparency Law.</a:t>
            </a:r>
          </a:p>
          <a:p>
            <a:endParaRPr lang="en-GB" sz="2800">
              <a:latin typeface="Arial" charset="0"/>
            </a:endParaRPr>
          </a:p>
          <a:p>
            <a:r>
              <a:rPr lang="en-GB" sz="2800">
                <a:latin typeface="Arial" charset="0"/>
              </a:rPr>
              <a:t>Certain categories of decisions  </a:t>
            </a:r>
          </a:p>
          <a:p>
            <a:r>
              <a:rPr lang="en-GB" sz="2800">
                <a:latin typeface="Arial" charset="0"/>
              </a:rPr>
              <a:t>have to be published without request of the public.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395288" y="1700213"/>
            <a:ext cx="697547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lv-LV"/>
          </a:p>
          <a:p>
            <a:endParaRPr lang="lv-LV"/>
          </a:p>
          <a:p>
            <a:r>
              <a:rPr lang="en-GB" sz="2000"/>
              <a:t>Gustavs Gailis </a:t>
            </a:r>
            <a:br>
              <a:rPr lang="en-GB" sz="2000"/>
            </a:br>
            <a:r>
              <a:rPr lang="en-GB" sz="2000" i="1"/>
              <a:t>National Focal Point to the Aarhus Convention, Latvia</a:t>
            </a:r>
            <a:r>
              <a:rPr lang="en-GB" sz="2000"/>
              <a:t> </a:t>
            </a:r>
            <a:br>
              <a:rPr lang="en-GB" sz="2000"/>
            </a:br>
            <a:r>
              <a:rPr lang="en-GB" sz="2000"/>
              <a:t>Ministry of Environmental Protection and Regional Development </a:t>
            </a:r>
          </a:p>
          <a:p>
            <a:r>
              <a:rPr lang="en-GB" sz="2000"/>
              <a:t>of the Republic of Latvia </a:t>
            </a:r>
            <a:br>
              <a:rPr lang="en-GB" sz="2000"/>
            </a:br>
            <a:r>
              <a:rPr lang="en-GB" sz="2000"/>
              <a:t>Phone: + 371 67026544 </a:t>
            </a:r>
            <a:br>
              <a:rPr lang="en-GB" sz="2000"/>
            </a:br>
            <a:r>
              <a:rPr lang="en-GB" sz="2000"/>
              <a:t>Fax: + 371 67820442 </a:t>
            </a:r>
            <a:br>
              <a:rPr lang="en-GB" sz="2000"/>
            </a:br>
            <a:r>
              <a:rPr lang="en-GB" sz="2000"/>
              <a:t>E-mail: </a:t>
            </a:r>
            <a:r>
              <a:rPr lang="en-GB" sz="2000" u="sng"/>
              <a:t>Gustavs.Gailis@varam.gov.lv</a:t>
            </a:r>
            <a:r>
              <a:rPr lang="en-GB" sz="2000"/>
              <a:t> </a:t>
            </a:r>
          </a:p>
          <a:p>
            <a:r>
              <a:rPr lang="en-GB" sz="2000"/>
              <a:t>www.varam.gov.lv</a:t>
            </a: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042988" y="836613"/>
            <a:ext cx="701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Arial" charset="0"/>
              </a:rPr>
              <a:t>For further information, please contact: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2700338" y="2133600"/>
            <a:ext cx="38766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5400" b="1">
                <a:latin typeface="Arial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1125538"/>
            <a:ext cx="8161337" cy="48307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latin typeface="Arial" pitchFamily="34" charset="0"/>
                <a:cs typeface="Arial" pitchFamily="34" charset="0"/>
              </a:rPr>
              <a:t>Provision of Information on Access to Justice</a:t>
            </a:r>
          </a:p>
          <a:p>
            <a:pPr>
              <a:defRPr/>
            </a:pPr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b="1" dirty="0">
                <a:latin typeface="Arial" pitchFamily="34" charset="0"/>
                <a:cs typeface="Arial" pitchFamily="34" charset="0"/>
              </a:rPr>
              <a:t>Why?</a:t>
            </a:r>
          </a:p>
          <a:p>
            <a:pPr>
              <a:defRPr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Required by the Aarhus Convention and </a:t>
            </a:r>
          </a:p>
          <a:p>
            <a:pPr>
              <a:defRPr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Latvian law (the Constitution, the law </a:t>
            </a:r>
          </a:p>
          <a:p>
            <a:pPr>
              <a:defRPr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“On Judicial Power”, procedural law)</a:t>
            </a:r>
          </a:p>
          <a:p>
            <a:pPr>
              <a:defRPr/>
            </a:pPr>
            <a:endParaRPr lang="en-GB" sz="2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800" b="1" dirty="0">
                <a:latin typeface="Arial" pitchFamily="34" charset="0"/>
                <a:cs typeface="Arial" pitchFamily="34" charset="0"/>
              </a:rPr>
              <a:t>How?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Upon direct request to the respective authority;</a:t>
            </a:r>
          </a:p>
          <a:p>
            <a:pPr marL="514350" indent="-514350">
              <a:defRPr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2) Printed material;</a:t>
            </a:r>
          </a:p>
          <a:p>
            <a:pPr>
              <a:defRPr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3) Via online tools</a:t>
            </a:r>
            <a:r>
              <a:rPr lang="lv-LV" sz="2800" dirty="0">
                <a:latin typeface="Arial" pitchFamily="34" charset="0"/>
                <a:cs typeface="Arial" pitchFamily="34" charset="0"/>
              </a:rPr>
              <a:t>.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403350" y="765175"/>
            <a:ext cx="65706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800" b="1">
                <a:latin typeface="Arial" charset="0"/>
              </a:rPr>
              <a:t>WHERE TO FIND WHAT THE LAW IS?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827088" y="1484313"/>
            <a:ext cx="79756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800">
                <a:latin typeface="Arial" charset="0"/>
              </a:rPr>
              <a:t>The official publisher of the Republic of Latvia </a:t>
            </a:r>
          </a:p>
          <a:p>
            <a:r>
              <a:rPr lang="lv-LV" sz="2800">
                <a:latin typeface="Arial" charset="0"/>
              </a:rPr>
              <a:t>“Latvijas Vēstnesis” provides official publications </a:t>
            </a:r>
          </a:p>
          <a:p>
            <a:r>
              <a:rPr lang="lv-LV" sz="2800">
                <a:latin typeface="Arial" charset="0"/>
              </a:rPr>
              <a:t>and systemizes legal acts. Website: lv.lv </a:t>
            </a:r>
          </a:p>
          <a:p>
            <a:endParaRPr lang="lv-LV" sz="280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lv-LV" sz="2800">
                <a:latin typeface="Arial" charset="0"/>
              </a:rPr>
              <a:t>Main directions of activity:</a:t>
            </a:r>
          </a:p>
          <a:p>
            <a:r>
              <a:rPr lang="lv-LV" sz="2800">
                <a:latin typeface="Arial" charset="0"/>
              </a:rPr>
              <a:t>1) Official publication (i.e., function of the </a:t>
            </a:r>
          </a:p>
          <a:p>
            <a:pPr>
              <a:spcAft>
                <a:spcPts val="600"/>
              </a:spcAft>
            </a:pPr>
            <a:r>
              <a:rPr lang="lv-LV" sz="2800">
                <a:latin typeface="Arial" charset="0"/>
              </a:rPr>
              <a:t>Official Journal; electronic only; free of charge);</a:t>
            </a:r>
          </a:p>
          <a:p>
            <a:r>
              <a:rPr lang="lv-LV" sz="2800">
                <a:latin typeface="Arial" charset="0"/>
              </a:rPr>
              <a:t>2) </a:t>
            </a:r>
            <a:r>
              <a:rPr lang="en-US" sz="2800">
                <a:latin typeface="Arial" charset="0"/>
              </a:rPr>
              <a:t>vortal of legal acts – </a:t>
            </a:r>
            <a:endParaRPr lang="lv-LV" sz="2800">
              <a:latin typeface="Arial" charset="0"/>
            </a:endParaRPr>
          </a:p>
          <a:p>
            <a:r>
              <a:rPr lang="en-US" sz="2800">
                <a:latin typeface="Arial" charset="0"/>
              </a:rPr>
              <a:t>consolidated and systemized legal acts</a:t>
            </a:r>
            <a:r>
              <a:rPr lang="lv-LV" sz="2800">
                <a:latin typeface="Arial" charset="0"/>
              </a:rPr>
              <a:t>; </a:t>
            </a:r>
          </a:p>
          <a:p>
            <a:r>
              <a:rPr lang="en-US" sz="2800">
                <a:latin typeface="Arial" charset="0"/>
              </a:rPr>
              <a:t>free of charge</a:t>
            </a:r>
            <a:r>
              <a:rPr lang="lv-LV" sz="2800">
                <a:latin typeface="Arial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611188" y="476250"/>
            <a:ext cx="806291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800">
                <a:latin typeface="Arial" charset="0"/>
              </a:rPr>
              <a:t>3) </a:t>
            </a:r>
            <a:r>
              <a:rPr lang="en-US" sz="2800">
                <a:latin typeface="Arial" charset="0"/>
              </a:rPr>
              <a:t>a specialized portal for dialogue between </a:t>
            </a:r>
            <a:endParaRPr lang="lv-LV" sz="2800">
              <a:latin typeface="Arial" charset="0"/>
            </a:endParaRPr>
          </a:p>
          <a:p>
            <a:r>
              <a:rPr lang="en-US" sz="2800">
                <a:latin typeface="Arial" charset="0"/>
              </a:rPr>
              <a:t>the public and the state</a:t>
            </a:r>
            <a:r>
              <a:rPr lang="lv-LV" sz="2800">
                <a:latin typeface="Arial" charset="0"/>
              </a:rPr>
              <a:t>. </a:t>
            </a:r>
            <a:r>
              <a:rPr lang="en-US" sz="2800">
                <a:latin typeface="Arial" charset="0"/>
              </a:rPr>
              <a:t>Informative aid </a:t>
            </a:r>
            <a:endParaRPr lang="lv-LV" sz="280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en-US" sz="2800">
                <a:latin typeface="Arial" charset="0"/>
              </a:rPr>
              <a:t>in state information and legal acts;</a:t>
            </a:r>
            <a:r>
              <a:rPr lang="lv-LV" sz="2800">
                <a:latin typeface="Arial" charset="0"/>
              </a:rPr>
              <a:t> free of charge;</a:t>
            </a:r>
          </a:p>
          <a:p>
            <a:r>
              <a:rPr lang="lv-LV" sz="2800">
                <a:latin typeface="Arial" charset="0"/>
              </a:rPr>
              <a:t>4) </a:t>
            </a:r>
            <a:r>
              <a:rPr lang="en-US" sz="2800">
                <a:latin typeface="Arial" charset="0"/>
              </a:rPr>
              <a:t>journal “Jurista Vārds" - specialized weekly </a:t>
            </a:r>
            <a:endParaRPr lang="lv-LV" sz="280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lv-LV" sz="2800">
                <a:latin typeface="Arial" charset="0"/>
              </a:rPr>
              <a:t>j</a:t>
            </a:r>
            <a:r>
              <a:rPr lang="en-US" sz="2800">
                <a:latin typeface="Arial" charset="0"/>
              </a:rPr>
              <a:t>ournal for judicial thought and practice</a:t>
            </a:r>
            <a:r>
              <a:rPr lang="lv-LV" sz="2800">
                <a:latin typeface="Arial" charset="0"/>
              </a:rPr>
              <a:t>;</a:t>
            </a:r>
          </a:p>
          <a:p>
            <a:r>
              <a:rPr lang="lv-LV" sz="2800">
                <a:latin typeface="Arial" charset="0"/>
              </a:rPr>
              <a:t>5) book publisher – high quality legal literature.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357563"/>
            <a:ext cx="541813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76375" y="836613"/>
            <a:ext cx="6661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800" b="1">
                <a:latin typeface="Arial" charset="0"/>
              </a:rPr>
              <a:t>ACCESS TO COURT ADJUDICATIONS</a:t>
            </a:r>
          </a:p>
          <a:p>
            <a:endParaRPr lang="lv-LV"/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68313" y="1700213"/>
            <a:ext cx="85883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Arial" charset="0"/>
              </a:rPr>
              <a:t>The Latvian court portal </a:t>
            </a:r>
            <a:r>
              <a:rPr lang="lv-LV" sz="2800">
                <a:latin typeface="Arial" charset="0"/>
                <a:hlinkClick r:id="rId2"/>
              </a:rPr>
              <a:t>www.tiesas.lv</a:t>
            </a:r>
            <a:r>
              <a:rPr lang="lv-LV" sz="2800">
                <a:latin typeface="Arial" charset="0"/>
              </a:rPr>
              <a:t> </a:t>
            </a:r>
            <a:r>
              <a:rPr lang="en-GB" sz="2800">
                <a:latin typeface="Arial" charset="0"/>
              </a:rPr>
              <a:t>allows </a:t>
            </a:r>
            <a:endParaRPr lang="lv-LV" sz="2800">
              <a:latin typeface="Arial" charset="0"/>
            </a:endParaRPr>
          </a:p>
          <a:p>
            <a:r>
              <a:rPr lang="lv-LV" sz="2800">
                <a:latin typeface="Arial" charset="0"/>
              </a:rPr>
              <a:t>s</a:t>
            </a:r>
            <a:r>
              <a:rPr lang="en-GB" sz="2800">
                <a:latin typeface="Arial" charset="0"/>
              </a:rPr>
              <a:t>earching anonymous court adjudications </a:t>
            </a:r>
          </a:p>
          <a:p>
            <a:r>
              <a:rPr lang="en-GB" sz="2800">
                <a:latin typeface="Arial" charset="0"/>
              </a:rPr>
              <a:t>according to several criteria at the searcher’s choice:</a:t>
            </a:r>
          </a:p>
          <a:p>
            <a:endParaRPr lang="en-GB" sz="280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lv-LV" sz="2800">
                <a:latin typeface="Arial" charset="0"/>
              </a:rPr>
              <a:t> c</a:t>
            </a:r>
            <a:r>
              <a:rPr lang="en-GB" sz="2800">
                <a:latin typeface="Arial" charset="0"/>
              </a:rPr>
              <a:t>ase number;</a:t>
            </a:r>
          </a:p>
          <a:p>
            <a:pPr>
              <a:buFont typeface="Arial" charset="0"/>
              <a:buChar char="•"/>
            </a:pPr>
            <a:r>
              <a:rPr lang="lv-LV" sz="2800">
                <a:latin typeface="Arial" charset="0"/>
              </a:rPr>
              <a:t> n</a:t>
            </a:r>
            <a:r>
              <a:rPr lang="en-GB" sz="2800">
                <a:latin typeface="Arial" charset="0"/>
              </a:rPr>
              <a:t>ame of the court;</a:t>
            </a:r>
          </a:p>
          <a:p>
            <a:pPr>
              <a:buFont typeface="Arial" charset="0"/>
              <a:buChar char="•"/>
            </a:pPr>
            <a:r>
              <a:rPr lang="lv-LV" sz="2800">
                <a:latin typeface="Arial" charset="0"/>
              </a:rPr>
              <a:t> t</a:t>
            </a:r>
            <a:r>
              <a:rPr lang="en-GB" sz="2800">
                <a:latin typeface="Arial" charset="0"/>
              </a:rPr>
              <a:t>ype of the case – civil, criminal or administrative</a:t>
            </a:r>
            <a:r>
              <a:rPr lang="lv-LV" sz="2800">
                <a:latin typeface="Arial" charset="0"/>
              </a:rPr>
              <a:t>,</a:t>
            </a:r>
            <a:r>
              <a:rPr lang="en-GB" sz="2800">
                <a:latin typeface="Arial" charset="0"/>
              </a:rPr>
              <a:t> </a:t>
            </a:r>
          </a:p>
          <a:p>
            <a:r>
              <a:rPr lang="en-GB" sz="2800">
                <a:latin typeface="Arial" charset="0"/>
              </a:rPr>
              <a:t>including administrative violations;</a:t>
            </a:r>
          </a:p>
          <a:p>
            <a:pPr>
              <a:buFont typeface="Arial" charset="0"/>
              <a:buChar char="•"/>
            </a:pPr>
            <a:r>
              <a:rPr lang="lv-LV" sz="2800">
                <a:latin typeface="Arial" charset="0"/>
              </a:rPr>
              <a:t> t</a:t>
            </a:r>
            <a:r>
              <a:rPr lang="en-GB" sz="2800">
                <a:latin typeface="Arial" charset="0"/>
              </a:rPr>
              <a:t>ext fragment</a:t>
            </a:r>
            <a:r>
              <a:rPr lang="lv-LV" sz="2800">
                <a:latin typeface="Arial" charset="0"/>
              </a:rPr>
              <a:t>.</a:t>
            </a:r>
            <a:endParaRPr lang="en-GB" sz="2800">
              <a:latin typeface="Arial" charset="0"/>
            </a:endParaRPr>
          </a:p>
          <a:p>
            <a:endParaRPr lang="en-GB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2627313" y="836613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2800" b="1">
                <a:latin typeface="Arial" charset="0"/>
              </a:rPr>
              <a:t>ACCESS TO CASE-LAW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755650" y="1700213"/>
            <a:ext cx="779303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latin typeface="Arial" charset="0"/>
              </a:rPr>
              <a:t>The Supreme Court contributes </a:t>
            </a:r>
          </a:p>
          <a:p>
            <a:r>
              <a:rPr lang="en-GB" sz="2800">
                <a:latin typeface="Arial" charset="0"/>
              </a:rPr>
              <a:t>by making available at its website www.at.gov.lv</a:t>
            </a:r>
          </a:p>
          <a:p>
            <a:r>
              <a:rPr lang="en-GB" sz="2800">
                <a:latin typeface="Arial" charset="0"/>
              </a:rPr>
              <a:t>court adjudications constituting case-law</a:t>
            </a:r>
            <a:r>
              <a:rPr lang="lv-LV" sz="2800">
                <a:latin typeface="Arial" charset="0"/>
              </a:rPr>
              <a:t>.</a:t>
            </a:r>
          </a:p>
          <a:p>
            <a:endParaRPr lang="lv-LV" sz="2800">
              <a:latin typeface="Arial" charset="0"/>
            </a:endParaRPr>
          </a:p>
          <a:p>
            <a:r>
              <a:rPr lang="lv-LV" sz="2800">
                <a:latin typeface="Arial" charset="0"/>
              </a:rPr>
              <a:t>Detailed search options available:</a:t>
            </a:r>
          </a:p>
          <a:p>
            <a:endParaRPr lang="lv-LV" sz="280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lv-LV" sz="2800">
                <a:latin typeface="Arial" charset="0"/>
              </a:rPr>
              <a:t> case chronology;</a:t>
            </a:r>
          </a:p>
          <a:p>
            <a:pPr>
              <a:buFont typeface="Arial" charset="0"/>
              <a:buChar char="•"/>
            </a:pPr>
            <a:r>
              <a:rPr lang="lv-LV" sz="2800">
                <a:latin typeface="Arial" charset="0"/>
              </a:rPr>
              <a:t> case classification depending on issue;</a:t>
            </a:r>
          </a:p>
          <a:p>
            <a:pPr>
              <a:buFont typeface="Arial" charset="0"/>
              <a:buChar char="•"/>
            </a:pPr>
            <a:r>
              <a:rPr lang="lv-LV" sz="2800">
                <a:latin typeface="Arial" charset="0"/>
              </a:rPr>
              <a:t> regulatory enactments;</a:t>
            </a:r>
          </a:p>
          <a:p>
            <a:pPr>
              <a:buFont typeface="Arial" charset="0"/>
              <a:buChar char="•"/>
            </a:pPr>
            <a:r>
              <a:rPr lang="lv-LV" sz="2800">
                <a:latin typeface="Arial" charset="0"/>
              </a:rPr>
              <a:t> court thesis. </a:t>
            </a:r>
            <a:endParaRPr lang="en-GB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8351837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82804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AM_prezentacijaENG">
  <a:themeElements>
    <a:clrScheme name="VARAM_prezentacija 14">
      <a:dk1>
        <a:srgbClr val="026227"/>
      </a:dk1>
      <a:lt1>
        <a:srgbClr val="FFFFFF"/>
      </a:lt1>
      <a:dk2>
        <a:srgbClr val="02529B"/>
      </a:dk2>
      <a:lt2>
        <a:srgbClr val="808080"/>
      </a:lt2>
      <a:accent1>
        <a:srgbClr val="78BF30"/>
      </a:accent1>
      <a:accent2>
        <a:srgbClr val="EFA003"/>
      </a:accent2>
      <a:accent3>
        <a:srgbClr val="FFFFFF"/>
      </a:accent3>
      <a:accent4>
        <a:srgbClr val="015320"/>
      </a:accent4>
      <a:accent5>
        <a:srgbClr val="BEDCAD"/>
      </a:accent5>
      <a:accent6>
        <a:srgbClr val="D99102"/>
      </a:accent6>
      <a:hlink>
        <a:srgbClr val="990000"/>
      </a:hlink>
      <a:folHlink>
        <a:srgbClr val="FFD800"/>
      </a:folHlink>
    </a:clrScheme>
    <a:fontScheme name="VARAM_prezent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AM_prezentacij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AM_prezentacij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AM_prezentacij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AM_prezentacij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AM_prezentacij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AM_prezentacij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AM_prezentacij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AM_prezentacij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AM_prezentacij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AM_prezentacij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AM_prezentacij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AM_prezentacij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AM_prezentacija 13">
        <a:dk1>
          <a:srgbClr val="00529B"/>
        </a:dk1>
        <a:lt1>
          <a:srgbClr val="FFFFFF"/>
        </a:lt1>
        <a:dk2>
          <a:srgbClr val="026227"/>
        </a:dk2>
        <a:lt2>
          <a:srgbClr val="808080"/>
        </a:lt2>
        <a:accent1>
          <a:srgbClr val="80C5CA"/>
        </a:accent1>
        <a:accent2>
          <a:srgbClr val="00529B"/>
        </a:accent2>
        <a:accent3>
          <a:srgbClr val="FFFFFF"/>
        </a:accent3>
        <a:accent4>
          <a:srgbClr val="004584"/>
        </a:accent4>
        <a:accent5>
          <a:srgbClr val="C0DFE1"/>
        </a:accent5>
        <a:accent6>
          <a:srgbClr val="00498C"/>
        </a:accent6>
        <a:hlink>
          <a:srgbClr val="990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AM_prezentacija 14">
        <a:dk1>
          <a:srgbClr val="026227"/>
        </a:dk1>
        <a:lt1>
          <a:srgbClr val="FFFFFF"/>
        </a:lt1>
        <a:dk2>
          <a:srgbClr val="02529B"/>
        </a:dk2>
        <a:lt2>
          <a:srgbClr val="808080"/>
        </a:lt2>
        <a:accent1>
          <a:srgbClr val="78BF30"/>
        </a:accent1>
        <a:accent2>
          <a:srgbClr val="EFA003"/>
        </a:accent2>
        <a:accent3>
          <a:srgbClr val="FFFFFF"/>
        </a:accent3>
        <a:accent4>
          <a:srgbClr val="015320"/>
        </a:accent4>
        <a:accent5>
          <a:srgbClr val="BEDCAD"/>
        </a:accent5>
        <a:accent6>
          <a:srgbClr val="D99102"/>
        </a:accent6>
        <a:hlink>
          <a:srgbClr val="990000"/>
        </a:hlink>
        <a:folHlink>
          <a:srgbClr val="FFD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VARAM_prezentacijaENG</Template>
  <TotalTime>397</TotalTime>
  <Words>389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VARAM_prezentacijaENG</vt:lpstr>
      <vt:lpstr>Tools for Providing Information on Access to Justice – Latvia’s Perspective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Providing Information on Access to Justice – Latvia’s Perspective</dc:title>
  <dc:creator>ilzev</dc:creator>
  <cp:lastModifiedBy>csd</cp:lastModifiedBy>
  <cp:revision>42</cp:revision>
  <dcterms:created xsi:type="dcterms:W3CDTF">2014-02-23T23:54:44Z</dcterms:created>
  <dcterms:modified xsi:type="dcterms:W3CDTF">2014-02-25T10:54:34Z</dcterms:modified>
</cp:coreProperties>
</file>