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60" r:id="rId5"/>
    <p:sldId id="259" r:id="rId6"/>
    <p:sldId id="261" r:id="rId7"/>
    <p:sldId id="264" r:id="rId8"/>
    <p:sldId id="265" r:id="rId9"/>
    <p:sldId id="266" r:id="rId10"/>
    <p:sldId id="268" r:id="rId11"/>
    <p:sldId id="263" r:id="rId12"/>
    <p:sldId id="262"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na Yanush" initials="MY" lastIdx="8" clrIdx="0"/>
  <p:cmAuthor id="1" name="user" initials="u" lastIdx="4" clrIdx="1"/>
  <p:cmAuthor id="2" name="Comp" initials="C"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CB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78"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2-06-07T20:07:12.115" idx="4">
    <p:pos x="5469" y="1485"/>
    <p:text>As discussed, please include a question whether the requirements to demonstrate that environmental protection lays within a scope of NGOs activities and  to prove  a  legitimate initerest correspond to Article 9, para. 3, of the Convention. Please feel free to revise the proposal as you feel appropriate.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BD72D-D5A5-4D51-A7EC-3E31D7C06664}" type="datetimeFigureOut">
              <a:rPr lang="en-US" smtClean="0"/>
              <a:pPr/>
              <a:t>6/8/2012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AC68-78A5-4A38-90AA-4BF9B5DD002F}" type="slidenum">
              <a:rPr lang="en-US" smtClean="0"/>
              <a:pPr/>
              <a:t>‹#›</a:t>
            </a:fld>
            <a:endParaRPr lang="en-US" dirty="0"/>
          </a:p>
        </p:txBody>
      </p:sp>
    </p:spTree>
    <p:extLst>
      <p:ext uri="{BB962C8B-B14F-4D97-AF65-F5344CB8AC3E}">
        <p14:creationId xmlns:p14="http://schemas.microsoft.com/office/powerpoint/2010/main" val="71774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48AC68-78A5-4A38-90AA-4BF9B5DD002F}"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48AC68-78A5-4A38-90AA-4BF9B5DD002F}"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6/8/2012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6/8/2012</a:t>
            </a:fld>
            <a:endParaRPr lang="en-US" dirty="0"/>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6/8/2012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6/8/2012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924800" cy="2457451"/>
          </a:xfrm>
        </p:spPr>
        <p:txBody>
          <a:bodyPr>
            <a:normAutofit/>
          </a:bodyPr>
          <a:lstStyle/>
          <a:p>
            <a:r>
              <a:rPr lang="en-US" dirty="0" smtClean="0"/>
              <a:t>Standing of Individuals and Groups in the EECCA region</a:t>
            </a:r>
            <a:endParaRPr lang="en-US" dirty="0"/>
          </a:p>
        </p:txBody>
      </p:sp>
      <p:sp>
        <p:nvSpPr>
          <p:cNvPr id="3" name="Subtitle 2"/>
          <p:cNvSpPr>
            <a:spLocks noGrp="1"/>
          </p:cNvSpPr>
          <p:nvPr>
            <p:ph type="subTitle" idx="1"/>
          </p:nvPr>
        </p:nvSpPr>
        <p:spPr>
          <a:xfrm>
            <a:off x="3352800" y="5943600"/>
            <a:ext cx="3352800" cy="533400"/>
          </a:xfrm>
        </p:spPr>
        <p:txBody>
          <a:bodyPr>
            <a:normAutofit/>
          </a:bodyPr>
          <a:lstStyle/>
          <a:p>
            <a:r>
              <a:rPr lang="en-US" sz="1400" dirty="0" smtClean="0">
                <a:latin typeface="+mj-lt"/>
              </a:rPr>
              <a:t>Geneva/ 2012</a:t>
            </a:r>
            <a:r>
              <a:rPr lang="en-US" dirty="0" smtClean="0">
                <a:latin typeface="+mj-lt"/>
              </a:rPr>
              <a:t> </a:t>
            </a:r>
            <a:endParaRPr lang="en-US" dirty="0">
              <a:latin typeface="+mj-lt"/>
            </a:endParaRPr>
          </a:p>
        </p:txBody>
      </p:sp>
      <p:sp>
        <p:nvSpPr>
          <p:cNvPr id="4" name="TextBox 3"/>
          <p:cNvSpPr txBox="1"/>
          <p:nvPr/>
        </p:nvSpPr>
        <p:spPr>
          <a:xfrm>
            <a:off x="1676400" y="609600"/>
            <a:ext cx="6324600" cy="646331"/>
          </a:xfrm>
          <a:prstGeom prst="rect">
            <a:avLst/>
          </a:prstGeom>
          <a:noFill/>
        </p:spPr>
        <p:txBody>
          <a:bodyPr wrap="square" rtlCol="0">
            <a:spAutoFit/>
          </a:bodyPr>
          <a:lstStyle/>
          <a:p>
            <a:pPr algn="ctr"/>
            <a:r>
              <a:rPr lang="en-US" dirty="0" smtClean="0">
                <a:latin typeface="Russian Bodoni" pitchFamily="18" charset="0"/>
              </a:rPr>
              <a:t>5</a:t>
            </a:r>
            <a:r>
              <a:rPr lang="en-US" baseline="30000" dirty="0" smtClean="0">
                <a:latin typeface="Russian Bodoni" pitchFamily="18" charset="0"/>
              </a:rPr>
              <a:t>th</a:t>
            </a:r>
            <a:r>
              <a:rPr lang="en-US" dirty="0" smtClean="0">
                <a:latin typeface="Russian Bodoni" pitchFamily="18" charset="0"/>
              </a:rPr>
              <a:t> meeting of the Task Force on Access to Justice</a:t>
            </a:r>
          </a:p>
          <a:p>
            <a:pPr algn="ctr"/>
            <a:endParaRPr lang="en-US" dirty="0">
              <a:latin typeface="Russian Bodoni" pitchFamily="18" charset="0"/>
            </a:endParaRPr>
          </a:p>
        </p:txBody>
      </p:sp>
      <p:sp>
        <p:nvSpPr>
          <p:cNvPr id="5" name="TextBox 4"/>
          <p:cNvSpPr txBox="1"/>
          <p:nvPr/>
        </p:nvSpPr>
        <p:spPr>
          <a:xfrm>
            <a:off x="6705600" y="5345668"/>
            <a:ext cx="2209800" cy="369332"/>
          </a:xfrm>
          <a:prstGeom prst="rect">
            <a:avLst/>
          </a:prstGeom>
          <a:noFill/>
        </p:spPr>
        <p:txBody>
          <a:bodyPr wrap="square" rtlCol="0">
            <a:spAutoFit/>
          </a:bodyPr>
          <a:lstStyle/>
          <a:p>
            <a:r>
              <a:rPr lang="en-US" dirty="0" smtClean="0"/>
              <a:t>Gor  Movsisyan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normAutofit/>
          </a:bodyPr>
          <a:lstStyle/>
          <a:p>
            <a:pPr algn="ctr"/>
            <a:r>
              <a:rPr lang="ru-RU" sz="3200" dirty="0" smtClean="0">
                <a:latin typeface="Sylfaen" pitchFamily="18" charset="0"/>
              </a:rPr>
              <a:t>22 resiedents </a:t>
            </a:r>
            <a:r>
              <a:rPr lang="ru-RU" sz="3200" i="1" dirty="0" smtClean="0">
                <a:latin typeface="Sylfaen" pitchFamily="18" charset="0"/>
              </a:rPr>
              <a:t>v. </a:t>
            </a:r>
            <a:r>
              <a:rPr lang="en-US" sz="3200" dirty="0" smtClean="0">
                <a:latin typeface="Sylfaen" pitchFamily="18" charset="0"/>
              </a:rPr>
              <a:t>"Armenian Water Sewerage" CJSC</a:t>
            </a:r>
            <a:r>
              <a:rPr lang="ru-RU" sz="3200" i="1" dirty="0" smtClean="0">
                <a:latin typeface="Sylfaen" pitchFamily="18" charset="0"/>
              </a:rPr>
              <a:t> </a:t>
            </a:r>
            <a:endParaRPr lang="en-US" sz="3200" i="1"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5619586" y="1524000"/>
            <a:ext cx="3128410" cy="5334000"/>
          </a:xfrm>
          <a:prstGeom prst="rect">
            <a:avLst/>
          </a:prstGeom>
          <a:noFill/>
          <a:ln w="9525">
            <a:noFill/>
            <a:miter lim="800000"/>
            <a:headEnd/>
            <a:tailEnd/>
          </a:ln>
        </p:spPr>
      </p:pic>
      <p:sp>
        <p:nvSpPr>
          <p:cNvPr id="6" name="TextBox 5"/>
          <p:cNvSpPr txBox="1"/>
          <p:nvPr/>
        </p:nvSpPr>
        <p:spPr>
          <a:xfrm>
            <a:off x="5638800" y="1198602"/>
            <a:ext cx="3048000" cy="553998"/>
          </a:xfrm>
          <a:prstGeom prst="rect">
            <a:avLst/>
          </a:prstGeom>
          <a:noFill/>
        </p:spPr>
        <p:txBody>
          <a:bodyPr wrap="square" rtlCol="0">
            <a:spAutoFit/>
          </a:bodyPr>
          <a:lstStyle/>
          <a:p>
            <a:r>
              <a:rPr lang="ru-RU" dirty="0" smtClean="0"/>
              <a:t>List of applicants </a:t>
            </a:r>
            <a:r>
              <a:rPr lang="ru-RU" sz="1200" dirty="0" smtClean="0"/>
              <a:t>(abbreviation from the Decsion of the Cassation Court)</a:t>
            </a:r>
            <a:endParaRPr lang="en-US" sz="1200" dirty="0"/>
          </a:p>
        </p:txBody>
      </p:sp>
      <p:sp>
        <p:nvSpPr>
          <p:cNvPr id="9" name="TextBox 8"/>
          <p:cNvSpPr txBox="1"/>
          <p:nvPr/>
        </p:nvSpPr>
        <p:spPr>
          <a:xfrm>
            <a:off x="990600" y="1600200"/>
            <a:ext cx="3581400" cy="5632311"/>
          </a:xfrm>
          <a:prstGeom prst="rect">
            <a:avLst/>
          </a:prstGeom>
          <a:noFill/>
        </p:spPr>
        <p:txBody>
          <a:bodyPr wrap="square" rtlCol="0">
            <a:spAutoFit/>
          </a:bodyPr>
          <a:lstStyle/>
          <a:p>
            <a:pPr algn="just">
              <a:buFont typeface="Arial" pitchFamily="34" charset="0"/>
              <a:buChar char="•"/>
            </a:pPr>
            <a:r>
              <a:rPr lang="ru-RU" dirty="0" smtClean="0">
                <a:latin typeface="Sylfaen" pitchFamily="18" charset="0"/>
              </a:rPr>
              <a:t> Some of the 22 </a:t>
            </a:r>
            <a:r>
              <a:rPr lang="en-US" dirty="0" smtClean="0"/>
              <a:t>residents </a:t>
            </a:r>
            <a:r>
              <a:rPr lang="ru-RU" dirty="0" smtClean="0">
                <a:latin typeface="Sylfaen" pitchFamily="18" charset="0"/>
              </a:rPr>
              <a:t> w</a:t>
            </a:r>
            <a:r>
              <a:rPr lang="en-US" dirty="0" smtClean="0">
                <a:latin typeface="Sylfaen" pitchFamily="18" charset="0"/>
              </a:rPr>
              <a:t>ere former employees of the Company and had the information helping them to </a:t>
            </a:r>
            <a:r>
              <a:rPr lang="ru-RU" dirty="0" smtClean="0">
                <a:latin typeface="Sylfaen" pitchFamily="18" charset="0"/>
              </a:rPr>
              <a:t>substantiate the action. </a:t>
            </a:r>
          </a:p>
          <a:p>
            <a:pPr algn="just"/>
            <a:endParaRPr lang="ru-RU" dirty="0" smtClean="0">
              <a:latin typeface="Sylfaen" pitchFamily="18" charset="0"/>
            </a:endParaRPr>
          </a:p>
          <a:p>
            <a:pPr algn="just">
              <a:buFont typeface="Arial" pitchFamily="34" charset="0"/>
              <a:buChar char="•"/>
            </a:pPr>
            <a:r>
              <a:rPr lang="en-US" dirty="0" smtClean="0">
                <a:latin typeface="Sylfaen" pitchFamily="18" charset="0"/>
              </a:rPr>
              <a:t> </a:t>
            </a:r>
            <a:r>
              <a:rPr lang="ru-RU" dirty="0" smtClean="0">
                <a:latin typeface="Sylfaen" pitchFamily="18" charset="0"/>
              </a:rPr>
              <a:t>The actions of the applicants were coordinated by the legal advisor </a:t>
            </a:r>
            <a:r>
              <a:rPr lang="en-US" dirty="0" smtClean="0">
                <a:latin typeface="Sylfaen" pitchFamily="18" charset="0"/>
              </a:rPr>
              <a:t>of the NGO “</a:t>
            </a:r>
            <a:r>
              <a:rPr lang="en-US" dirty="0" smtClean="0"/>
              <a:t>For Ensuring Ecological Safety and Developing Democracy</a:t>
            </a:r>
            <a:r>
              <a:rPr lang="en-US" dirty="0" smtClean="0">
                <a:latin typeface="Sylfaen" pitchFamily="18" charset="0"/>
              </a:rPr>
              <a:t>”</a:t>
            </a:r>
            <a:r>
              <a:rPr lang="ru-RU" dirty="0" smtClean="0">
                <a:latin typeface="Sylfaen" pitchFamily="18" charset="0"/>
              </a:rPr>
              <a:t> operating in Kapan city</a:t>
            </a:r>
            <a:r>
              <a:rPr lang="en-US" dirty="0" smtClean="0">
                <a:latin typeface="Sylfaen" pitchFamily="18" charset="0"/>
              </a:rPr>
              <a:t>. </a:t>
            </a:r>
          </a:p>
          <a:p>
            <a:pPr algn="just"/>
            <a:endParaRPr lang="en-US" dirty="0" smtClean="0">
              <a:latin typeface="Sylfaen" pitchFamily="18" charset="0"/>
            </a:endParaRPr>
          </a:p>
          <a:p>
            <a:pPr algn="just">
              <a:buFont typeface="Arial" pitchFamily="34" charset="0"/>
              <a:buChar char="•"/>
            </a:pPr>
            <a:r>
              <a:rPr lang="en-US" dirty="0" smtClean="0">
                <a:latin typeface="Sylfaen" pitchFamily="18" charset="0"/>
              </a:rPr>
              <a:t>The Cassation Court of RA dismissed the appeal as the  Company hadn’t provided</a:t>
            </a:r>
            <a:r>
              <a:rPr lang="ru-RU" dirty="0" smtClean="0">
                <a:latin typeface="Sylfaen" pitchFamily="18" charset="0"/>
              </a:rPr>
              <a:t> </a:t>
            </a:r>
            <a:r>
              <a:rPr lang="en-US" dirty="0" smtClean="0">
                <a:latin typeface="Sylfaen" pitchFamily="18" charset="0"/>
              </a:rPr>
              <a:t>the Court</a:t>
            </a:r>
            <a:r>
              <a:rPr lang="ru-RU" dirty="0" smtClean="0">
                <a:latin typeface="Sylfaen" pitchFamily="18" charset="0"/>
              </a:rPr>
              <a:t> with</a:t>
            </a:r>
            <a:r>
              <a:rPr lang="en-US" dirty="0" smtClean="0">
                <a:latin typeface="Sylfaen" pitchFamily="18" charset="0"/>
              </a:rPr>
              <a:t> any substantiation </a:t>
            </a:r>
            <a:r>
              <a:rPr lang="ru-RU" dirty="0" smtClean="0">
                <a:latin typeface="Sylfaen" pitchFamily="18" charset="0"/>
              </a:rPr>
              <a:t>that the issue raised would contribute to the unifi</a:t>
            </a:r>
            <a:r>
              <a:rPr lang="en-US" dirty="0" err="1" smtClean="0">
                <a:latin typeface="Sylfaen" pitchFamily="18" charset="0"/>
              </a:rPr>
              <a:t>ed</a:t>
            </a:r>
            <a:r>
              <a:rPr lang="en-US" dirty="0" smtClean="0">
                <a:latin typeface="Sylfaen" pitchFamily="18" charset="0"/>
              </a:rPr>
              <a:t> application of the law.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55638"/>
            <a:ext cx="8229600" cy="944562"/>
          </a:xfrm>
        </p:spPr>
        <p:txBody>
          <a:bodyPr>
            <a:normAutofit/>
          </a:bodyPr>
          <a:lstStyle/>
          <a:p>
            <a:pPr algn="ctr"/>
            <a:r>
              <a:rPr lang="ru-RU" dirty="0" smtClean="0"/>
              <a:t>Con</a:t>
            </a:r>
            <a:r>
              <a:rPr lang="en-US" dirty="0" smtClean="0"/>
              <a:t>c</a:t>
            </a:r>
            <a:r>
              <a:rPr lang="ru-RU" dirty="0" smtClean="0"/>
              <a:t>lusion </a:t>
            </a:r>
            <a:endParaRPr lang="en-US" dirty="0"/>
          </a:p>
        </p:txBody>
      </p:sp>
      <p:sp>
        <p:nvSpPr>
          <p:cNvPr id="2" name="Content Placeholder 1"/>
          <p:cNvSpPr>
            <a:spLocks noGrp="1"/>
          </p:cNvSpPr>
          <p:nvPr>
            <p:ph idx="1"/>
          </p:nvPr>
        </p:nvSpPr>
        <p:spPr>
          <a:xfrm>
            <a:off x="228600" y="1371600"/>
            <a:ext cx="8458200" cy="5867400"/>
          </a:xfrm>
        </p:spPr>
        <p:txBody>
          <a:bodyPr>
            <a:normAutofit fontScale="32500" lnSpcReduction="20000"/>
          </a:bodyPr>
          <a:lstStyle/>
          <a:p>
            <a:pPr algn="just">
              <a:buNone/>
            </a:pPr>
            <a:endParaRPr lang="ru-RU" sz="5500" dirty="0" smtClean="0">
              <a:latin typeface="Sylfaen" pitchFamily="18" charset="0"/>
            </a:endParaRPr>
          </a:p>
          <a:p>
            <a:pPr algn="just"/>
            <a:r>
              <a:rPr lang="ru-RU" sz="5500" dirty="0" smtClean="0">
                <a:latin typeface="Sylfaen" pitchFamily="18" charset="0"/>
              </a:rPr>
              <a:t>The study was conducted mainly on </a:t>
            </a:r>
            <a:r>
              <a:rPr lang="en-US" sz="5500" i="1" dirty="0" smtClean="0">
                <a:latin typeface="Sylfaen" pitchFamily="18" charset="0"/>
              </a:rPr>
              <a:t>available remedies, timeliness and costs</a:t>
            </a:r>
            <a:r>
              <a:rPr lang="ru-RU" sz="5500" i="1" dirty="0" smtClean="0">
                <a:latin typeface="Sylfaen" pitchFamily="18" charset="0"/>
              </a:rPr>
              <a:t>, </a:t>
            </a:r>
            <a:r>
              <a:rPr lang="ru-RU" sz="5500" dirty="0" smtClean="0">
                <a:latin typeface="Sylfaen" pitchFamily="18" charset="0"/>
              </a:rPr>
              <a:t>therefore the standing issues are not fully reflected in it.  </a:t>
            </a:r>
          </a:p>
          <a:p>
            <a:pPr algn="just">
              <a:buNone/>
            </a:pPr>
            <a:r>
              <a:rPr lang="ru-RU" sz="5500" dirty="0" smtClean="0">
                <a:latin typeface="Sylfaen" pitchFamily="18" charset="0"/>
              </a:rPr>
              <a:t> </a:t>
            </a:r>
          </a:p>
          <a:p>
            <a:pPr algn="just"/>
            <a:r>
              <a:rPr lang="ru-RU" sz="5500" dirty="0" smtClean="0">
                <a:latin typeface="Sylfaen" pitchFamily="18" charset="0"/>
              </a:rPr>
              <a:t>Though  the questions are enough precise </a:t>
            </a:r>
            <a:r>
              <a:rPr lang="en-US" sz="5500" dirty="0" smtClean="0">
                <a:latin typeface="Sylfaen" pitchFamily="18" charset="0"/>
              </a:rPr>
              <a:t>in National Reports </a:t>
            </a:r>
            <a:r>
              <a:rPr lang="ru-RU" sz="5500" dirty="0" smtClean="0">
                <a:latin typeface="Sylfaen" pitchFamily="18" charset="0"/>
              </a:rPr>
              <a:t>the data provided in national reports on the particular issue are ambiguous and vague   </a:t>
            </a:r>
          </a:p>
          <a:p>
            <a:pPr>
              <a:buNone/>
            </a:pPr>
            <a:endParaRPr lang="ru-RU" sz="5500" dirty="0" smtClean="0">
              <a:latin typeface="Sylfaen" pitchFamily="18" charset="0"/>
            </a:endParaRPr>
          </a:p>
          <a:p>
            <a:r>
              <a:rPr lang="en-US" sz="5500" dirty="0" smtClean="0">
                <a:latin typeface="Sylfaen" pitchFamily="18" charset="0"/>
              </a:rPr>
              <a:t>Defining </a:t>
            </a:r>
            <a:r>
              <a:rPr lang="ru-RU" sz="5500" b="1" i="1" dirty="0" err="1" smtClean="0">
                <a:latin typeface="Sylfaen" pitchFamily="18" charset="0"/>
              </a:rPr>
              <a:t>Locus</a:t>
            </a:r>
            <a:r>
              <a:rPr lang="ru-RU" sz="5500" b="1" i="1" dirty="0" smtClean="0">
                <a:latin typeface="Sylfaen" pitchFamily="18" charset="0"/>
              </a:rPr>
              <a:t> Standi</a:t>
            </a:r>
            <a:r>
              <a:rPr lang="ru-RU" sz="5500" dirty="0" smtClean="0">
                <a:latin typeface="Sylfaen" pitchFamily="18" charset="0"/>
              </a:rPr>
              <a:t>  ( part</a:t>
            </a:r>
            <a:r>
              <a:rPr lang="en-US" sz="5500" dirty="0" smtClean="0">
                <a:latin typeface="Sylfaen" pitchFamily="18" charset="0"/>
              </a:rPr>
              <a:t>icularly</a:t>
            </a:r>
            <a:r>
              <a:rPr lang="ru-RU" sz="5500" dirty="0" smtClean="0">
                <a:latin typeface="Sylfaen" pitchFamily="18" charset="0"/>
              </a:rPr>
              <a:t> NGOs for </a:t>
            </a:r>
            <a:r>
              <a:rPr lang="en-US" sz="5500" dirty="0" smtClean="0">
                <a:latin typeface="Sylfaen" pitchFamily="18" charset="0"/>
              </a:rPr>
              <a:t>public interest protection</a:t>
            </a:r>
            <a:r>
              <a:rPr lang="ru-RU" sz="5500" dirty="0" smtClean="0">
                <a:latin typeface="Sylfaen" pitchFamily="18" charset="0"/>
              </a:rPr>
              <a:t>) </a:t>
            </a:r>
            <a:r>
              <a:rPr lang="ru-RU" sz="5500" dirty="0" err="1">
                <a:latin typeface="Sylfaen" pitchFamily="18" charset="0"/>
              </a:rPr>
              <a:t>in</a:t>
            </a:r>
            <a:r>
              <a:rPr lang="ru-RU" sz="5500" dirty="0">
                <a:latin typeface="Sylfaen" pitchFamily="18" charset="0"/>
              </a:rPr>
              <a:t> </a:t>
            </a:r>
            <a:r>
              <a:rPr lang="ru-RU" sz="5500" dirty="0" err="1">
                <a:latin typeface="Sylfaen" pitchFamily="18" charset="0"/>
              </a:rPr>
              <a:t>the</a:t>
            </a:r>
            <a:r>
              <a:rPr lang="ru-RU" sz="5500" dirty="0">
                <a:latin typeface="Sylfaen" pitchFamily="18" charset="0"/>
              </a:rPr>
              <a:t> </a:t>
            </a:r>
            <a:r>
              <a:rPr lang="en-US" sz="5500" dirty="0" smtClean="0">
                <a:latin typeface="Sylfaen" pitchFamily="18" charset="0"/>
              </a:rPr>
              <a:t>national </a:t>
            </a:r>
            <a:r>
              <a:rPr lang="ru-RU" sz="5500" dirty="0" err="1" smtClean="0">
                <a:latin typeface="Sylfaen" pitchFamily="18" charset="0"/>
              </a:rPr>
              <a:t>legislation</a:t>
            </a:r>
            <a:r>
              <a:rPr lang="ru-RU" sz="5500" dirty="0" smtClean="0">
                <a:latin typeface="Sylfaen" pitchFamily="18" charset="0"/>
              </a:rPr>
              <a:t> </a:t>
            </a:r>
            <a:r>
              <a:rPr lang="ru-RU" sz="5500" dirty="0" err="1">
                <a:latin typeface="Sylfaen" pitchFamily="18" charset="0"/>
              </a:rPr>
              <a:t>does</a:t>
            </a:r>
            <a:r>
              <a:rPr lang="ru-RU" sz="5500" dirty="0">
                <a:latin typeface="Sylfaen" pitchFamily="18" charset="0"/>
              </a:rPr>
              <a:t> </a:t>
            </a:r>
            <a:r>
              <a:rPr lang="ru-RU" sz="5500" dirty="0" smtClean="0">
                <a:latin typeface="Sylfaen" pitchFamily="18" charset="0"/>
              </a:rPr>
              <a:t>not always mean the </a:t>
            </a:r>
            <a:r>
              <a:rPr lang="en-US" sz="5500" dirty="0" smtClean="0">
                <a:latin typeface="Sylfaen" pitchFamily="18" charset="0"/>
              </a:rPr>
              <a:t>existence </a:t>
            </a:r>
            <a:r>
              <a:rPr lang="ru-RU" sz="5500" dirty="0" smtClean="0">
                <a:latin typeface="Sylfaen" pitchFamily="18" charset="0"/>
              </a:rPr>
              <a:t>of the right in reality... </a:t>
            </a:r>
            <a:endParaRPr lang="en-US" sz="5500" dirty="0" smtClean="0">
              <a:latin typeface="Sylfaen" pitchFamily="18" charset="0"/>
            </a:endParaRPr>
          </a:p>
          <a:p>
            <a:pPr>
              <a:buNone/>
            </a:pPr>
            <a:endParaRPr lang="en-US" sz="5500" dirty="0" smtClean="0">
              <a:latin typeface="Sylfaen" pitchFamily="18" charset="0"/>
            </a:endParaRPr>
          </a:p>
          <a:p>
            <a:r>
              <a:rPr lang="en-US" sz="5500" dirty="0" smtClean="0">
                <a:latin typeface="Sylfaen" pitchFamily="18" charset="0"/>
              </a:rPr>
              <a:t>The existence of the legitimate interest (e.g. the charter goals of environmental protection) as a precondition to apply to the court. </a:t>
            </a:r>
          </a:p>
          <a:p>
            <a:pPr>
              <a:buNone/>
            </a:pPr>
            <a:endParaRPr lang="ru-RU" sz="5500" dirty="0" smtClean="0">
              <a:latin typeface="Sylfaen" pitchFamily="18" charset="0"/>
            </a:endParaRPr>
          </a:p>
          <a:p>
            <a:r>
              <a:rPr lang="en-US" sz="5500" dirty="0" smtClean="0">
                <a:latin typeface="Sylfaen" pitchFamily="18" charset="0"/>
              </a:rPr>
              <a:t>Absence </a:t>
            </a:r>
            <a:r>
              <a:rPr lang="ru-RU" sz="5500" dirty="0" err="1" smtClean="0">
                <a:latin typeface="Sylfaen" pitchFamily="18" charset="0"/>
              </a:rPr>
              <a:t>of</a:t>
            </a:r>
            <a:r>
              <a:rPr lang="ru-RU" sz="5500" dirty="0" smtClean="0">
                <a:latin typeface="Sylfaen" pitchFamily="18" charset="0"/>
              </a:rPr>
              <a:t> </a:t>
            </a:r>
            <a:r>
              <a:rPr lang="en-US" sz="5500" dirty="0" smtClean="0">
                <a:latin typeface="Sylfaen" pitchFamily="18" charset="0"/>
              </a:rPr>
              <a:t>the </a:t>
            </a:r>
            <a:r>
              <a:rPr lang="ru-RU" sz="5500" dirty="0" err="1" smtClean="0">
                <a:latin typeface="Sylfaen" pitchFamily="18" charset="0"/>
              </a:rPr>
              <a:t>information</a:t>
            </a:r>
            <a:r>
              <a:rPr lang="ru-RU" sz="5500" dirty="0" smtClean="0">
                <a:latin typeface="Sylfaen" pitchFamily="18" charset="0"/>
              </a:rPr>
              <a:t> on case law </a:t>
            </a:r>
            <a:r>
              <a:rPr lang="en-US" sz="5500" dirty="0" smtClean="0">
                <a:latin typeface="Sylfaen" pitchFamily="18" charset="0"/>
              </a:rPr>
              <a:t>in</a:t>
            </a:r>
            <a:r>
              <a:rPr lang="ru-RU" sz="5500" dirty="0" smtClean="0">
                <a:latin typeface="Sylfaen" pitchFamily="18" charset="0"/>
              </a:rPr>
              <a:t> the Aarhus clearinghouse and the web-pages of the Convention </a:t>
            </a:r>
            <a:r>
              <a:rPr lang="ru-RU" sz="5500" dirty="0" err="1" smtClean="0">
                <a:latin typeface="Sylfaen" pitchFamily="18" charset="0"/>
              </a:rPr>
              <a:t>from</a:t>
            </a:r>
            <a:r>
              <a:rPr lang="ru-RU" sz="5500" dirty="0" smtClean="0">
                <a:latin typeface="Sylfaen" pitchFamily="18" charset="0"/>
              </a:rPr>
              <a:t> </a:t>
            </a:r>
            <a:r>
              <a:rPr lang="en-US" sz="5500" dirty="0" smtClean="0">
                <a:latin typeface="Sylfaen" pitchFamily="18" charset="0"/>
              </a:rPr>
              <a:t>the </a:t>
            </a:r>
            <a:r>
              <a:rPr lang="ru-RU" sz="5500" dirty="0" smtClean="0">
                <a:latin typeface="Sylfaen" pitchFamily="18" charset="0"/>
              </a:rPr>
              <a:t>EECCA countries , except the case of Moldova R</a:t>
            </a:r>
            <a:r>
              <a:rPr lang="en-US" sz="5500" dirty="0" err="1" smtClean="0">
                <a:latin typeface="Sylfaen" pitchFamily="18" charset="0"/>
              </a:rPr>
              <a:t>epublic</a:t>
            </a:r>
            <a:r>
              <a:rPr lang="ru-RU" sz="5500" dirty="0" smtClean="0">
                <a:latin typeface="Sylfaen" pitchFamily="18" charset="0"/>
              </a:rPr>
              <a:t>.   </a:t>
            </a:r>
          </a:p>
          <a:p>
            <a:pPr>
              <a:buNone/>
            </a:pPr>
            <a:endParaRPr lang="en-US" sz="5500" dirty="0" smtClean="0">
              <a:latin typeface="Sylfaen" pitchFamily="18" charset="0"/>
            </a:endParaRPr>
          </a:p>
          <a:p>
            <a:pPr>
              <a:buNone/>
            </a:pPr>
            <a:endParaRPr lang="ru-RU" sz="5500" dirty="0" smtClean="0">
              <a:latin typeface="Sylfaen" pitchFamily="18" charset="0"/>
            </a:endParaRPr>
          </a:p>
          <a:p>
            <a:pPr>
              <a:buNone/>
            </a:pPr>
            <a:r>
              <a:rPr lang="ru-RU" sz="5500" b="1" dirty="0" smtClean="0">
                <a:latin typeface="Sylfaen" pitchFamily="18" charset="0"/>
              </a:rPr>
              <a:t>The  aforementioned requires further steps toward, e.g. </a:t>
            </a:r>
            <a:r>
              <a:rPr lang="en-US" sz="5500" b="1" dirty="0" smtClean="0">
                <a:latin typeface="Sylfaen" pitchFamily="18" charset="0"/>
              </a:rPr>
              <a:t>r</a:t>
            </a:r>
            <a:r>
              <a:rPr lang="ru-RU" sz="5500" b="1" dirty="0" err="1" smtClean="0">
                <a:latin typeface="Sylfaen" pitchFamily="18" charset="0"/>
              </a:rPr>
              <a:t>esearch</a:t>
            </a:r>
            <a:r>
              <a:rPr lang="ru-RU" sz="5500" b="1" dirty="0" smtClean="0">
                <a:latin typeface="Sylfaen" pitchFamily="18" charset="0"/>
              </a:rPr>
              <a:t>, </a:t>
            </a:r>
            <a:r>
              <a:rPr lang="en-US" sz="5500" b="1" dirty="0" smtClean="0">
                <a:latin typeface="Sylfaen" pitchFamily="18" charset="0"/>
              </a:rPr>
              <a:t>s</a:t>
            </a:r>
            <a:r>
              <a:rPr lang="ru-RU" sz="5500" b="1" dirty="0" err="1" smtClean="0">
                <a:latin typeface="Sylfaen" pitchFamily="18" charset="0"/>
              </a:rPr>
              <a:t>upport</a:t>
            </a:r>
            <a:r>
              <a:rPr lang="ru-RU" sz="5500" b="1" dirty="0" smtClean="0">
                <a:latin typeface="Sylfaen" pitchFamily="18" charset="0"/>
              </a:rPr>
              <a:t> for NGOs, </a:t>
            </a:r>
            <a:r>
              <a:rPr lang="en-US" sz="5500" b="1" dirty="0" smtClean="0">
                <a:latin typeface="Sylfaen" pitchFamily="18" charset="0"/>
              </a:rPr>
              <a:t>facilitating participation </a:t>
            </a:r>
            <a:r>
              <a:rPr lang="ru-RU" sz="5500" b="1" dirty="0" err="1" smtClean="0">
                <a:latin typeface="Sylfaen" pitchFamily="18" charset="0"/>
              </a:rPr>
              <a:t>of</a:t>
            </a:r>
            <a:r>
              <a:rPr lang="ru-RU" sz="5500" b="1" dirty="0" smtClean="0">
                <a:latin typeface="Sylfaen" pitchFamily="18" charset="0"/>
              </a:rPr>
              <a:t> judges in different Aarhus related activities etc.  </a:t>
            </a:r>
          </a:p>
          <a:p>
            <a:pPr>
              <a:buNone/>
            </a:pPr>
            <a:endParaRPr lang="ru-RU" sz="5500" b="1" dirty="0" smtClean="0">
              <a:latin typeface="Sylfae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normAutofit/>
          </a:bodyPr>
          <a:lstStyle/>
          <a:p>
            <a:pPr algn="ctr"/>
            <a:r>
              <a:rPr lang="ru-RU" sz="3200" dirty="0" smtClean="0">
                <a:latin typeface="Sylfaen" pitchFamily="18" charset="0"/>
              </a:rPr>
              <a:t>Possible scope of the research on standing in the EECCA countries  </a:t>
            </a:r>
            <a:endParaRPr lang="en-US" sz="3200" dirty="0">
              <a:latin typeface="Sylfaen" pitchFamily="18" charset="0"/>
            </a:endParaRPr>
          </a:p>
        </p:txBody>
      </p:sp>
      <p:sp>
        <p:nvSpPr>
          <p:cNvPr id="2" name="Content Placeholder 1"/>
          <p:cNvSpPr>
            <a:spLocks noGrp="1"/>
          </p:cNvSpPr>
          <p:nvPr>
            <p:ph idx="1"/>
          </p:nvPr>
        </p:nvSpPr>
        <p:spPr>
          <a:xfrm>
            <a:off x="381000" y="2057400"/>
            <a:ext cx="8305800" cy="4517136"/>
          </a:xfrm>
        </p:spPr>
        <p:txBody>
          <a:bodyPr>
            <a:normAutofit fontScale="77500" lnSpcReduction="20000"/>
          </a:bodyPr>
          <a:lstStyle/>
          <a:p>
            <a:pPr algn="just">
              <a:buNone/>
            </a:pPr>
            <a:r>
              <a:rPr lang="en-US" b="1" dirty="0" smtClean="0"/>
              <a:t>The research may be based on the following principles: </a:t>
            </a:r>
          </a:p>
          <a:p>
            <a:pPr algn="just">
              <a:buNone/>
            </a:pPr>
            <a:r>
              <a:rPr lang="en-US" dirty="0" smtClean="0"/>
              <a:t> </a:t>
            </a:r>
          </a:p>
          <a:p>
            <a:r>
              <a:rPr lang="en-US" sz="2200" dirty="0" smtClean="0">
                <a:latin typeface="Sylfaen" pitchFamily="18" charset="0"/>
              </a:rPr>
              <a:t>Comparison with EU member state’s best-practice </a:t>
            </a:r>
          </a:p>
          <a:p>
            <a:pPr>
              <a:buNone/>
            </a:pPr>
            <a:endParaRPr lang="en-US" sz="2200" dirty="0" smtClean="0">
              <a:latin typeface="Sylfaen" pitchFamily="18" charset="0"/>
            </a:endParaRPr>
          </a:p>
          <a:p>
            <a:r>
              <a:rPr lang="en-US" sz="2200" dirty="0" smtClean="0">
                <a:latin typeface="Sylfaen" pitchFamily="18" charset="0"/>
              </a:rPr>
              <a:t>Encompass answers to the question -why NGO’s?   </a:t>
            </a:r>
          </a:p>
          <a:p>
            <a:pPr>
              <a:buNone/>
            </a:pPr>
            <a:endParaRPr lang="en-US" sz="2200" dirty="0" smtClean="0">
              <a:latin typeface="Sylfaen" pitchFamily="18" charset="0"/>
            </a:endParaRPr>
          </a:p>
          <a:p>
            <a:r>
              <a:rPr lang="en-US" sz="2200" dirty="0" smtClean="0">
                <a:latin typeface="Sylfaen" pitchFamily="18" charset="0"/>
              </a:rPr>
              <a:t> Contain positive law requirements, but the emphasize should be made on  the case-law </a:t>
            </a:r>
            <a:r>
              <a:rPr lang="ru-RU" sz="2200" dirty="0" smtClean="0">
                <a:latin typeface="Sylfaen" pitchFamily="18" charset="0"/>
              </a:rPr>
              <a:t>and/or the reasons of its abs</a:t>
            </a:r>
            <a:r>
              <a:rPr lang="en-US" sz="2200" dirty="0" smtClean="0">
                <a:latin typeface="Sylfaen" pitchFamily="18" charset="0"/>
              </a:rPr>
              <a:t>e</a:t>
            </a:r>
            <a:r>
              <a:rPr lang="ru-RU" sz="2200" dirty="0" smtClean="0">
                <a:latin typeface="Sylfaen" pitchFamily="18" charset="0"/>
              </a:rPr>
              <a:t>nce </a:t>
            </a:r>
            <a:endParaRPr lang="en-US" sz="2200" dirty="0" smtClean="0">
              <a:latin typeface="Sylfaen" pitchFamily="18" charset="0"/>
            </a:endParaRPr>
          </a:p>
          <a:p>
            <a:pPr>
              <a:buNone/>
            </a:pPr>
            <a:endParaRPr lang="en-US" sz="2200" dirty="0" smtClean="0">
              <a:latin typeface="Sylfaen" pitchFamily="18" charset="0"/>
            </a:endParaRPr>
          </a:p>
          <a:p>
            <a:r>
              <a:rPr lang="en-US" sz="2200" dirty="0">
                <a:latin typeface="Sylfaen" pitchFamily="18" charset="0"/>
              </a:rPr>
              <a:t>Experts and national focal points are encouraged to ensure the translation of the main findings of relevant research into national languages</a:t>
            </a:r>
          </a:p>
          <a:p>
            <a:pPr>
              <a:buNone/>
            </a:pPr>
            <a:endParaRPr lang="ru-RU" sz="2200" dirty="0" smtClean="0">
              <a:latin typeface="Sylfaen" pitchFamily="18" charset="0"/>
            </a:endParaRPr>
          </a:p>
          <a:p>
            <a:r>
              <a:rPr lang="ru-RU" sz="2200" dirty="0" smtClean="0">
                <a:latin typeface="Sylfaen" pitchFamily="18" charset="0"/>
              </a:rPr>
              <a:t>Aarhus Convention’s provisions </a:t>
            </a:r>
            <a:r>
              <a:rPr lang="en-US" sz="2200" dirty="0" smtClean="0">
                <a:latin typeface="Sylfaen" pitchFamily="18" charset="0"/>
              </a:rPr>
              <a:t>as a consistent part of </a:t>
            </a:r>
            <a:r>
              <a:rPr lang="ru-RU" sz="2200" dirty="0" smtClean="0">
                <a:latin typeface="Sylfaen" pitchFamily="18" charset="0"/>
              </a:rPr>
              <a:t>the legal systems of the EECCA countries by virtue of Constitutions</a:t>
            </a:r>
            <a:r>
              <a:rPr lang="en-US" sz="2200" dirty="0" smtClean="0">
                <a:latin typeface="Sylfaen" pitchFamily="18" charset="0"/>
              </a:rPr>
              <a:t>….</a:t>
            </a:r>
          </a:p>
          <a:p>
            <a:pPr>
              <a:buNone/>
            </a:pPr>
            <a:endParaRPr lang="en-US" sz="2200" dirty="0" smtClean="0">
              <a:latin typeface="Sylfaen" pitchFamily="18" charset="0"/>
            </a:endParaRPr>
          </a:p>
          <a:p>
            <a:r>
              <a:rPr lang="en-US" sz="2200" dirty="0" smtClean="0">
                <a:latin typeface="Sylfaen" pitchFamily="18" charset="0"/>
              </a:rPr>
              <a:t> Minimum </a:t>
            </a:r>
            <a:r>
              <a:rPr lang="ru-RU" sz="2200" dirty="0" smtClean="0">
                <a:latin typeface="Sylfaen" pitchFamily="18" charset="0"/>
              </a:rPr>
              <a:t>descriptive</a:t>
            </a:r>
            <a:r>
              <a:rPr lang="en-US" sz="2200" dirty="0" smtClean="0">
                <a:latin typeface="Sylfaen" pitchFamily="18" charset="0"/>
              </a:rPr>
              <a:t> information + Maximum analysis+ Maximum availability for national judicial systems </a:t>
            </a:r>
            <a:endParaRPr lang="ru-RU" sz="2200" dirty="0" smtClean="0">
              <a:latin typeface="Sylfaen" pitchFamily="18" charset="0"/>
            </a:endParaRPr>
          </a:p>
          <a:p>
            <a:endParaRPr lang="ru-RU"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pPr algn="ctr"/>
            <a:r>
              <a:rPr lang="en-US" dirty="0" smtClean="0">
                <a:latin typeface="Russian Bodoni" pitchFamily="18" charset="0"/>
              </a:rPr>
              <a:t>5</a:t>
            </a:r>
            <a:r>
              <a:rPr lang="en-US" baseline="30000" dirty="0" smtClean="0">
                <a:latin typeface="Russian Bodoni" pitchFamily="18" charset="0"/>
              </a:rPr>
              <a:t>th</a:t>
            </a:r>
            <a:r>
              <a:rPr lang="en-US" dirty="0" smtClean="0">
                <a:latin typeface="Russian Bodoni" pitchFamily="18" charset="0"/>
              </a:rPr>
              <a:t> meeting of the </a:t>
            </a:r>
            <a:br>
              <a:rPr lang="en-US" dirty="0" smtClean="0">
                <a:latin typeface="Russian Bodoni" pitchFamily="18" charset="0"/>
              </a:rPr>
            </a:br>
            <a:r>
              <a:rPr lang="en-US" dirty="0" smtClean="0">
                <a:latin typeface="Russian Bodoni" pitchFamily="18" charset="0"/>
              </a:rPr>
              <a:t>Task Force on Access to Justice</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THANKS FOR YOUR ATTENTION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pPr algn="ctr"/>
            <a:r>
              <a:rPr lang="en-US" sz="3200" dirty="0" smtClean="0">
                <a:latin typeface="Sylfaen" pitchFamily="18" charset="0"/>
              </a:rPr>
              <a:t>The scope of the issues to be addressed </a:t>
            </a:r>
            <a:endParaRPr lang="en-US" sz="3200" dirty="0">
              <a:latin typeface="Sylfaen" pitchFamily="18" charset="0"/>
            </a:endParaRPr>
          </a:p>
        </p:txBody>
      </p:sp>
      <p:sp>
        <p:nvSpPr>
          <p:cNvPr id="3" name="Content Placeholder 2"/>
          <p:cNvSpPr>
            <a:spLocks noGrp="1"/>
          </p:cNvSpPr>
          <p:nvPr>
            <p:ph idx="1"/>
          </p:nvPr>
        </p:nvSpPr>
        <p:spPr>
          <a:xfrm>
            <a:off x="381000" y="1828800"/>
            <a:ext cx="8305800" cy="4745736"/>
          </a:xfrm>
        </p:spPr>
        <p:txBody>
          <a:bodyPr>
            <a:normAutofit fontScale="77500" lnSpcReduction="20000"/>
          </a:bodyPr>
          <a:lstStyle/>
          <a:p>
            <a:pPr algn="just"/>
            <a:r>
              <a:rPr lang="en-US" dirty="0" smtClean="0">
                <a:latin typeface="Sylfaen" pitchFamily="18" charset="0"/>
              </a:rPr>
              <a:t>Standing in the EECCA subregion under the </a:t>
            </a:r>
          </a:p>
          <a:p>
            <a:pPr algn="just">
              <a:buFont typeface="Wingdings" pitchFamily="2" charset="2"/>
              <a:buChar char="ü"/>
            </a:pPr>
            <a:r>
              <a:rPr lang="en-US" sz="2000" dirty="0" smtClean="0">
                <a:latin typeface="Sylfaen" pitchFamily="18" charset="0"/>
              </a:rPr>
              <a:t>  Study </a:t>
            </a:r>
            <a:r>
              <a:rPr lang="en-US" sz="2000" i="1" dirty="0" smtClean="0">
                <a:latin typeface="Sylfaen" pitchFamily="18" charset="0"/>
              </a:rPr>
              <a:t>“Access to justice in environmental matters: available remedies, timeliness and costs”</a:t>
            </a:r>
          </a:p>
          <a:p>
            <a:pPr algn="just">
              <a:buFont typeface="Wingdings" pitchFamily="2" charset="2"/>
              <a:buChar char="ü"/>
            </a:pPr>
            <a:r>
              <a:rPr lang="en-US" sz="2000" i="1" dirty="0" smtClean="0">
                <a:latin typeface="Sylfaen" pitchFamily="18" charset="0"/>
              </a:rPr>
              <a:t>Aarhus Convention National Implementation Reports (2011)</a:t>
            </a:r>
          </a:p>
          <a:p>
            <a:pPr algn="just">
              <a:buNone/>
            </a:pPr>
            <a:endParaRPr lang="en-US" i="1" dirty="0" smtClean="0">
              <a:latin typeface="Sylfaen" pitchFamily="18" charset="0"/>
            </a:endParaRPr>
          </a:p>
          <a:p>
            <a:pPr algn="just">
              <a:buFont typeface="Wingdings" pitchFamily="2" charset="2"/>
              <a:buChar char="Ø"/>
            </a:pPr>
            <a:r>
              <a:rPr lang="ru-RU" dirty="0" smtClean="0">
                <a:latin typeface="Sylfaen" pitchFamily="18" charset="0"/>
              </a:rPr>
              <a:t>Comparison of data provided b</a:t>
            </a:r>
            <a:r>
              <a:rPr lang="en-US" dirty="0" smtClean="0">
                <a:latin typeface="Sylfaen" pitchFamily="18" charset="0"/>
              </a:rPr>
              <a:t>y</a:t>
            </a:r>
            <a:r>
              <a:rPr lang="ru-RU" dirty="0" smtClean="0">
                <a:latin typeface="Sylfaen" pitchFamily="18" charset="0"/>
              </a:rPr>
              <a:t> </a:t>
            </a:r>
            <a:r>
              <a:rPr lang="en-US" dirty="0" smtClean="0">
                <a:latin typeface="Sylfaen" pitchFamily="18" charset="0"/>
              </a:rPr>
              <a:t>the </a:t>
            </a:r>
            <a:r>
              <a:rPr lang="ru-RU" dirty="0" smtClean="0">
                <a:latin typeface="Sylfaen" pitchFamily="18" charset="0"/>
              </a:rPr>
              <a:t>Study and NIRs</a:t>
            </a:r>
            <a:endParaRPr lang="en-US" dirty="0" smtClean="0">
              <a:latin typeface="Sylfaen" pitchFamily="18" charset="0"/>
            </a:endParaRPr>
          </a:p>
          <a:p>
            <a:pPr algn="just">
              <a:buNone/>
            </a:pPr>
            <a:endParaRPr lang="en-US" dirty="0" smtClean="0">
              <a:latin typeface="Sylfaen" pitchFamily="18" charset="0"/>
            </a:endParaRPr>
          </a:p>
          <a:p>
            <a:pPr algn="just">
              <a:buFont typeface="Wingdings" pitchFamily="2" charset="2"/>
              <a:buChar char="Ø"/>
            </a:pPr>
            <a:r>
              <a:rPr lang="ru-RU" dirty="0" smtClean="0">
                <a:latin typeface="Sylfaen" pitchFamily="18" charset="0"/>
              </a:rPr>
              <a:t>Case Law Developments in Armenia</a:t>
            </a:r>
            <a:endParaRPr lang="en-US" dirty="0" smtClean="0">
              <a:latin typeface="Sylfaen" pitchFamily="18" charset="0"/>
            </a:endParaRPr>
          </a:p>
          <a:p>
            <a:pPr algn="just">
              <a:buNone/>
            </a:pPr>
            <a:endParaRPr lang="en-US" dirty="0" smtClean="0">
              <a:latin typeface="Sylfaen" pitchFamily="18" charset="0"/>
            </a:endParaRPr>
          </a:p>
          <a:p>
            <a:pPr>
              <a:buFont typeface="Wingdings" pitchFamily="2" charset="2"/>
              <a:buChar char="Ø"/>
            </a:pPr>
            <a:r>
              <a:rPr lang="en-US" dirty="0" smtClean="0">
                <a:latin typeface="Sylfaen" pitchFamily="18" charset="0"/>
              </a:rPr>
              <a:t>Conclusions </a:t>
            </a:r>
          </a:p>
          <a:p>
            <a:pPr>
              <a:buNone/>
            </a:pPr>
            <a:r>
              <a:rPr lang="ru-RU" dirty="0" smtClean="0">
                <a:latin typeface="Sylfaen" pitchFamily="18" charset="0"/>
              </a:rPr>
              <a:t> </a:t>
            </a:r>
            <a:endParaRPr lang="en-US" dirty="0" smtClean="0">
              <a:latin typeface="Sylfaen" pitchFamily="18" charset="0"/>
            </a:endParaRPr>
          </a:p>
          <a:p>
            <a:pPr>
              <a:buFont typeface="Wingdings" pitchFamily="2" charset="2"/>
              <a:buChar char="Ø"/>
            </a:pPr>
            <a:r>
              <a:rPr lang="en-US" dirty="0" smtClean="0">
                <a:latin typeface="Sylfaen" pitchFamily="18" charset="0"/>
              </a:rPr>
              <a:t>Suggestions for further developments</a:t>
            </a:r>
          </a:p>
          <a:p>
            <a:pPr>
              <a:buNone/>
            </a:pPr>
            <a:endParaRPr lang="en-US" dirty="0" smtClean="0">
              <a:latin typeface="Sylfaen" pitchFamily="18" charset="0"/>
            </a:endParaRPr>
          </a:p>
          <a:p>
            <a:pPr algn="just">
              <a:buFont typeface="Arial" pitchFamily="34" charset="0"/>
              <a:buChar char="•"/>
            </a:pPr>
            <a:r>
              <a:rPr lang="en-US" dirty="0" smtClean="0">
                <a:latin typeface="Sylfaen" pitchFamily="18" charset="0"/>
              </a:rPr>
              <a:t>The emphasize will be made on non-governmental organizations</a:t>
            </a:r>
            <a:r>
              <a:rPr lang="ru-RU" dirty="0" smtClean="0">
                <a:latin typeface="Sylfaen" pitchFamily="18" charset="0"/>
              </a:rPr>
              <a:t> and individuals</a:t>
            </a:r>
            <a:r>
              <a:rPr lang="en-US" dirty="0" smtClean="0">
                <a:latin typeface="Sylfaen" pitchFamily="18" charset="0"/>
              </a:rPr>
              <a:t> standing under the article 9, paragraph 2.   </a:t>
            </a:r>
            <a:r>
              <a:rPr lang="ru-RU" dirty="0" smtClean="0">
                <a:latin typeface="Sylfaen" pitchFamily="18" charset="0"/>
              </a:rPr>
              <a:t/>
            </a:r>
            <a:br>
              <a:rPr lang="ru-RU" dirty="0" smtClean="0">
                <a:latin typeface="Sylfaen" pitchFamily="18" charset="0"/>
              </a:rPr>
            </a:br>
            <a:r>
              <a:rPr lang="en-US" dirty="0" smtClean="0">
                <a:latin typeface="Sylfaen" pitchFamily="18" charset="0"/>
              </a:rPr>
              <a:t> </a:t>
            </a:r>
          </a:p>
          <a:p>
            <a:pPr algn="just">
              <a:buNone/>
            </a:pPr>
            <a:endParaRPr lang="en-US"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3238"/>
            <a:ext cx="8305800" cy="1401762"/>
          </a:xfrm>
        </p:spPr>
        <p:txBody>
          <a:bodyPr>
            <a:noAutofit/>
          </a:bodyPr>
          <a:lstStyle/>
          <a:p>
            <a:pPr algn="ctr"/>
            <a:r>
              <a:rPr lang="en-US" sz="3200" dirty="0">
                <a:latin typeface="Sylfaen" pitchFamily="18" charset="0"/>
              </a:rPr>
              <a:t>The issue of standing within </a:t>
            </a:r>
            <a:br>
              <a:rPr lang="en-US" sz="3200" dirty="0">
                <a:latin typeface="Sylfaen" pitchFamily="18" charset="0"/>
              </a:rPr>
            </a:br>
            <a:r>
              <a:rPr lang="en-US" sz="3200" dirty="0">
                <a:latin typeface="Sylfaen" pitchFamily="18" charset="0"/>
              </a:rPr>
              <a:t>the framework of the Study </a:t>
            </a:r>
            <a:endParaRPr lang="en-US" sz="3200" dirty="0"/>
          </a:p>
        </p:txBody>
      </p:sp>
      <p:sp>
        <p:nvSpPr>
          <p:cNvPr id="3" name="Content Placeholder 2"/>
          <p:cNvSpPr>
            <a:spLocks noGrp="1"/>
          </p:cNvSpPr>
          <p:nvPr>
            <p:ph idx="1"/>
          </p:nvPr>
        </p:nvSpPr>
        <p:spPr>
          <a:xfrm>
            <a:off x="457200" y="1828800"/>
            <a:ext cx="8229600" cy="4178491"/>
          </a:xfrm>
        </p:spPr>
        <p:txBody>
          <a:bodyPr>
            <a:normAutofit fontScale="92500" lnSpcReduction="20000"/>
          </a:bodyPr>
          <a:lstStyle/>
          <a:p>
            <a:pPr algn="just"/>
            <a:r>
              <a:rPr lang="en-US" sz="2800" dirty="0" smtClean="0">
                <a:latin typeface="Sylfaen" pitchFamily="18" charset="0"/>
              </a:rPr>
              <a:t>The objective of the study - identification of impediments </a:t>
            </a:r>
            <a:r>
              <a:rPr lang="en-US" dirty="0" smtClean="0">
                <a:latin typeface="Sylfaen" pitchFamily="18" charset="0"/>
              </a:rPr>
              <a:t>with regard to </a:t>
            </a:r>
            <a:r>
              <a:rPr lang="en-US" sz="2800" dirty="0" smtClean="0">
                <a:latin typeface="Sylfaen" pitchFamily="18" charset="0"/>
              </a:rPr>
              <a:t>costs, remedies and timeliness </a:t>
            </a:r>
            <a:endParaRPr lang="ru-RU" sz="2800" dirty="0" smtClean="0">
              <a:latin typeface="Sylfaen" pitchFamily="18" charset="0"/>
            </a:endParaRPr>
          </a:p>
          <a:p>
            <a:pPr algn="just">
              <a:buNone/>
            </a:pPr>
            <a:endParaRPr lang="en-US" sz="2800" dirty="0" smtClean="0">
              <a:latin typeface="Sylfaen" pitchFamily="18" charset="0"/>
            </a:endParaRPr>
          </a:p>
          <a:p>
            <a:pPr algn="just"/>
            <a:r>
              <a:rPr lang="ru-RU" sz="2800" dirty="0" smtClean="0">
                <a:latin typeface="Sylfaen" pitchFamily="18" charset="0"/>
              </a:rPr>
              <a:t>P</a:t>
            </a:r>
            <a:r>
              <a:rPr lang="en-US" sz="2800" dirty="0" smtClean="0">
                <a:latin typeface="Sylfaen" pitchFamily="18" charset="0"/>
              </a:rPr>
              <a:t>art </a:t>
            </a:r>
            <a:r>
              <a:rPr lang="ru-RU" sz="2800" dirty="0" smtClean="0">
                <a:latin typeface="Sylfaen" pitchFamily="18" charset="0"/>
              </a:rPr>
              <a:t>VI. </a:t>
            </a:r>
            <a:r>
              <a:rPr lang="en-US" sz="2800" dirty="0" smtClean="0">
                <a:latin typeface="Sylfaen" pitchFamily="18" charset="0"/>
              </a:rPr>
              <a:t>D</a:t>
            </a:r>
            <a:r>
              <a:rPr lang="ru-RU" sz="2800" dirty="0" smtClean="0">
                <a:latin typeface="Sylfaen" pitchFamily="18" charset="0"/>
              </a:rPr>
              <a:t>edicated to </a:t>
            </a:r>
            <a:r>
              <a:rPr lang="en-US" sz="2800" dirty="0" smtClean="0">
                <a:latin typeface="Sylfaen" pitchFamily="18" charset="0"/>
              </a:rPr>
              <a:t> </a:t>
            </a:r>
            <a:r>
              <a:rPr lang="ru-RU" sz="2800" dirty="0" smtClean="0">
                <a:latin typeface="Sylfaen" pitchFamily="18" charset="0"/>
              </a:rPr>
              <a:t>the Judicial Review- Legal Standing </a:t>
            </a:r>
          </a:p>
          <a:p>
            <a:pPr algn="just">
              <a:buNone/>
            </a:pPr>
            <a:endParaRPr lang="ru-RU" sz="2800" dirty="0" smtClean="0">
              <a:latin typeface="Sylfaen" pitchFamily="18" charset="0"/>
            </a:endParaRPr>
          </a:p>
          <a:p>
            <a:pPr algn="just"/>
            <a:r>
              <a:rPr lang="en-US" sz="2800" dirty="0" smtClean="0">
                <a:latin typeface="Sylfaen" pitchFamily="18" charset="0"/>
              </a:rPr>
              <a:t>T</a:t>
            </a:r>
            <a:r>
              <a:rPr lang="ru-RU" sz="2800" dirty="0" smtClean="0">
                <a:latin typeface="Sylfaen" pitchFamily="18" charset="0"/>
              </a:rPr>
              <a:t>he </a:t>
            </a:r>
            <a:r>
              <a:rPr lang="en-US" sz="2800" dirty="0" smtClean="0">
                <a:latin typeface="Sylfaen" pitchFamily="18" charset="0"/>
              </a:rPr>
              <a:t>qualifications of standing identified by the Study: </a:t>
            </a:r>
          </a:p>
          <a:p>
            <a:pPr algn="just">
              <a:buFont typeface="Wingdings" pitchFamily="2" charset="2"/>
              <a:buChar char="ü"/>
            </a:pPr>
            <a:r>
              <a:rPr lang="en-US" sz="1900" dirty="0" smtClean="0">
                <a:latin typeface="Sylfaen" pitchFamily="18" charset="0"/>
              </a:rPr>
              <a:t>infringement of the rights and interests of individuals, organizations and/or its members,</a:t>
            </a:r>
            <a:endParaRPr lang="ru-RU" sz="1900" dirty="0" smtClean="0">
              <a:latin typeface="Sylfaen" pitchFamily="18" charset="0"/>
            </a:endParaRPr>
          </a:p>
          <a:p>
            <a:pPr algn="just">
              <a:buFont typeface="Wingdings" pitchFamily="2" charset="2"/>
              <a:buChar char="ü"/>
            </a:pPr>
            <a:r>
              <a:rPr lang="en-US" sz="1900" dirty="0" smtClean="0">
                <a:latin typeface="Sylfaen" pitchFamily="18" charset="0"/>
              </a:rPr>
              <a:t>on behalf of indefinite number of persons   </a:t>
            </a:r>
            <a:endParaRPr lang="ru-RU" sz="1900" dirty="0" smtClean="0">
              <a:latin typeface="Sylfaen" pitchFamily="18" charset="0"/>
            </a:endParaRPr>
          </a:p>
          <a:p>
            <a:pPr algn="just">
              <a:buFont typeface="Wingdings" pitchFamily="2" charset="2"/>
              <a:buChar char="ü"/>
            </a:pPr>
            <a:r>
              <a:rPr lang="en-US" sz="1900" dirty="0" smtClean="0">
                <a:latin typeface="Sylfaen" pitchFamily="18" charset="0"/>
              </a:rPr>
              <a:t>violation of law  </a:t>
            </a:r>
            <a:endParaRPr lang="en-US" sz="1900" dirty="0">
              <a:latin typeface="Sylfae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143000"/>
          </a:xfrm>
        </p:spPr>
        <p:txBody>
          <a:bodyPr>
            <a:normAutofit/>
          </a:bodyPr>
          <a:lstStyle/>
          <a:p>
            <a:pPr algn="ctr"/>
            <a:r>
              <a:rPr lang="en-US" sz="3200" dirty="0" smtClean="0">
                <a:latin typeface="Sylfaen" pitchFamily="18" charset="0"/>
              </a:rPr>
              <a:t>The issue of standing within </a:t>
            </a:r>
            <a:br>
              <a:rPr lang="en-US" sz="3200" dirty="0" smtClean="0">
                <a:latin typeface="Sylfaen" pitchFamily="18" charset="0"/>
              </a:rPr>
            </a:br>
            <a:r>
              <a:rPr lang="en-US" sz="3200" dirty="0" smtClean="0">
                <a:latin typeface="Sylfaen" pitchFamily="18" charset="0"/>
              </a:rPr>
              <a:t>the framework of the Study  </a:t>
            </a:r>
            <a:endParaRPr lang="en-US" sz="3200" dirty="0"/>
          </a:p>
        </p:txBody>
      </p:sp>
      <p:graphicFrame>
        <p:nvGraphicFramePr>
          <p:cNvPr id="4" name="Content Placeholder 3"/>
          <p:cNvGraphicFramePr>
            <a:graphicFrameLocks noGrp="1"/>
          </p:cNvGraphicFramePr>
          <p:nvPr>
            <p:ph idx="1"/>
          </p:nvPr>
        </p:nvGraphicFramePr>
        <p:xfrm>
          <a:off x="1524002" y="2209800"/>
          <a:ext cx="6324599" cy="3840480"/>
        </p:xfrm>
        <a:graphic>
          <a:graphicData uri="http://schemas.openxmlformats.org/drawingml/2006/table">
            <a:tbl>
              <a:tblPr firstRow="1" bandRow="1">
                <a:tableStyleId>{5C22544A-7EE6-4342-B048-85BDC9FD1C3A}</a:tableStyleId>
              </a:tblPr>
              <a:tblGrid>
                <a:gridCol w="1676398"/>
                <a:gridCol w="381000"/>
                <a:gridCol w="381000"/>
                <a:gridCol w="457200"/>
                <a:gridCol w="381000"/>
                <a:gridCol w="381000"/>
                <a:gridCol w="381000"/>
                <a:gridCol w="381000"/>
                <a:gridCol w="339961"/>
                <a:gridCol w="422039"/>
                <a:gridCol w="360481"/>
                <a:gridCol w="401519"/>
                <a:gridCol w="381001"/>
              </a:tblGrid>
              <a:tr h="1676400">
                <a:tc>
                  <a:txBody>
                    <a:bodyPr/>
                    <a:lstStyle/>
                    <a:p>
                      <a:pPr algn="ctr"/>
                      <a:endParaRPr lang="en-US" dirty="0" smtClean="0"/>
                    </a:p>
                    <a:p>
                      <a:pPr algn="ctr"/>
                      <a:endParaRPr lang="en-US" dirty="0" smtClean="0"/>
                    </a:p>
                    <a:p>
                      <a:pPr algn="ctr"/>
                      <a:endParaRPr lang="en-US" dirty="0" smtClean="0"/>
                    </a:p>
                    <a:p>
                      <a:pPr algn="ctr"/>
                      <a:r>
                        <a:rPr lang="en-US" dirty="0" smtClean="0"/>
                        <a:t>Standing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Azerbaijan </a:t>
                      </a:r>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Armenia </a:t>
                      </a:r>
                    </a:p>
                    <a:p>
                      <a:endParaRPr lang="en-US" dirty="0"/>
                    </a:p>
                  </a:txBody>
                  <a:tcPr vert="vert270"/>
                </a:tc>
                <a:tc>
                  <a:txBody>
                    <a:bodyPr/>
                    <a:lstStyle/>
                    <a:p>
                      <a:r>
                        <a:rPr lang="en-US" dirty="0" smtClean="0"/>
                        <a:t>Belarus </a:t>
                      </a:r>
                      <a:endParaRPr lang="en-US" dirty="0"/>
                    </a:p>
                  </a:txBody>
                  <a:tcPr vert="vert270"/>
                </a:tc>
                <a:tc>
                  <a:txBody>
                    <a:bodyPr/>
                    <a:lstStyle/>
                    <a:p>
                      <a:r>
                        <a:rPr lang="en-US" dirty="0" smtClean="0"/>
                        <a:t>Georgia </a:t>
                      </a:r>
                      <a:endParaRPr lang="en-US" dirty="0"/>
                    </a:p>
                  </a:txBody>
                  <a:tcPr vert="vert270"/>
                </a:tc>
                <a:tc>
                  <a:txBody>
                    <a:bodyPr/>
                    <a:lstStyle/>
                    <a:p>
                      <a:r>
                        <a:rPr lang="en-US" dirty="0" smtClean="0"/>
                        <a:t>Kazakhstan </a:t>
                      </a:r>
                      <a:endParaRPr lang="en-US" dirty="0"/>
                    </a:p>
                  </a:txBody>
                  <a:tcPr vert="vert270"/>
                </a:tc>
                <a:tc>
                  <a:txBody>
                    <a:bodyPr/>
                    <a:lstStyle/>
                    <a:p>
                      <a:r>
                        <a:rPr lang="en-US" dirty="0" smtClean="0"/>
                        <a:t>Kyrgyzstan </a:t>
                      </a:r>
                      <a:endParaRPr lang="en-US" dirty="0"/>
                    </a:p>
                  </a:txBody>
                  <a:tcPr vert="vert270"/>
                </a:tc>
                <a:tc>
                  <a:txBody>
                    <a:bodyPr/>
                    <a:lstStyle/>
                    <a:p>
                      <a:r>
                        <a:rPr lang="en-US" dirty="0" smtClean="0"/>
                        <a:t>Moldova </a:t>
                      </a:r>
                      <a:endParaRPr lang="en-US" dirty="0"/>
                    </a:p>
                  </a:txBody>
                  <a:tcPr vert="vert270"/>
                </a:tc>
                <a:tc>
                  <a:txBody>
                    <a:bodyPr/>
                    <a:lstStyle/>
                    <a:p>
                      <a:r>
                        <a:rPr lang="en-US" dirty="0" smtClean="0"/>
                        <a:t>Russia </a:t>
                      </a:r>
                      <a:endParaRPr lang="en-US" dirty="0"/>
                    </a:p>
                  </a:txBody>
                  <a:tcPr vert="vert270"/>
                </a:tc>
                <a:tc>
                  <a:txBody>
                    <a:bodyPr/>
                    <a:lstStyle/>
                    <a:p>
                      <a:r>
                        <a:rPr lang="en-US" dirty="0" smtClean="0"/>
                        <a:t>Tajikistan </a:t>
                      </a:r>
                      <a:endParaRPr lang="en-US" dirty="0"/>
                    </a:p>
                  </a:txBody>
                  <a:tcPr vert="vert270"/>
                </a:tc>
                <a:tc>
                  <a:txBody>
                    <a:bodyPr/>
                    <a:lstStyle/>
                    <a:p>
                      <a:r>
                        <a:rPr lang="en-US" dirty="0" smtClean="0"/>
                        <a:t>Turkmenistan </a:t>
                      </a:r>
                      <a:endParaRPr lang="en-US" dirty="0"/>
                    </a:p>
                  </a:txBody>
                  <a:tcPr vert="vert270"/>
                </a:tc>
                <a:tc>
                  <a:txBody>
                    <a:bodyPr/>
                    <a:lstStyle/>
                    <a:p>
                      <a:r>
                        <a:rPr lang="en-US" dirty="0" smtClean="0"/>
                        <a:t>Uzbekistan</a:t>
                      </a:r>
                      <a:endParaRPr lang="en-US" dirty="0"/>
                    </a:p>
                  </a:txBody>
                  <a:tcPr vert="vert270"/>
                </a:tc>
                <a:tc>
                  <a:txBody>
                    <a:bodyPr/>
                    <a:lstStyle/>
                    <a:p>
                      <a:r>
                        <a:rPr lang="en-US" dirty="0" smtClean="0"/>
                        <a:t>Ukraine</a:t>
                      </a:r>
                      <a:r>
                        <a:rPr lang="en-US" baseline="0" dirty="0" smtClean="0"/>
                        <a:t> </a:t>
                      </a:r>
                      <a:r>
                        <a:rPr lang="en-US" dirty="0" smtClean="0"/>
                        <a:t> </a:t>
                      </a:r>
                      <a:endParaRPr lang="en-US" dirty="0"/>
                    </a:p>
                  </a:txBody>
                  <a:tcPr vert="vert270"/>
                </a:tc>
              </a:tr>
              <a:tr h="412176">
                <a:tc>
                  <a:txBody>
                    <a:bodyPr/>
                    <a:lstStyle/>
                    <a:p>
                      <a:r>
                        <a:rPr kumimoji="0" lang="en-US" sz="1200" kern="1200" baseline="0" dirty="0" smtClean="0">
                          <a:solidFill>
                            <a:schemeClr val="dk1"/>
                          </a:solidFill>
                          <a:latin typeface="Sylfaen" pitchFamily="18" charset="0"/>
                          <a:ea typeface="+mn-ea"/>
                          <a:cs typeface="+mn-cs"/>
                        </a:rPr>
                        <a:t>Infringement of the rights and interests of  organizations and/or its members   </a:t>
                      </a:r>
                      <a:endParaRPr lang="en-US" sz="1200" dirty="0">
                        <a:latin typeface="Sylfaen" pitchFamily="18" charset="0"/>
                      </a:endParaRPr>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endParaRPr lang="en-US" b="1" dirty="0"/>
                    </a:p>
                  </a:txBody>
                  <a:tcPr/>
                </a:tc>
                <a:tc>
                  <a:txBody>
                    <a:bodyPr/>
                    <a:lstStyle/>
                    <a:p>
                      <a:r>
                        <a:rPr lang="en-US" b="1" dirty="0" smtClean="0"/>
                        <a:t>+</a:t>
                      </a:r>
                    </a:p>
                    <a:p>
                      <a:r>
                        <a:rPr lang="en-US" b="1" baseline="0" dirty="0" smtClean="0"/>
                        <a:t> </a:t>
                      </a:r>
                      <a:r>
                        <a:rPr lang="en-US" b="1" dirty="0" smtClean="0"/>
                        <a:t>_</a:t>
                      </a:r>
                      <a:endParaRPr lang="en-US" b="1" dirty="0"/>
                    </a:p>
                  </a:txBody>
                  <a:tcPr/>
                </a:tc>
                <a:tc>
                  <a:txBody>
                    <a:bodyPr/>
                    <a:lstStyle/>
                    <a:p>
                      <a:r>
                        <a:rPr lang="en-US" b="1" dirty="0" smtClean="0"/>
                        <a:t>+</a:t>
                      </a:r>
                      <a:endParaRPr lang="en-US" b="1" dirty="0"/>
                    </a:p>
                  </a:txBody>
                  <a:tcPr/>
                </a:tc>
              </a:tr>
              <a:tr h="417901">
                <a:tc>
                  <a:txBody>
                    <a:bodyPr/>
                    <a:lstStyle/>
                    <a:p>
                      <a:r>
                        <a:rPr kumimoji="0" lang="en-US" sz="1200" kern="1200" baseline="0" dirty="0" smtClean="0">
                          <a:solidFill>
                            <a:schemeClr val="dk1"/>
                          </a:solidFill>
                          <a:latin typeface="Sylfaen" pitchFamily="18" charset="0"/>
                          <a:ea typeface="+mn-ea"/>
                          <a:cs typeface="+mn-cs"/>
                        </a:rPr>
                        <a:t>Infringement of the rights and interests of individuals </a:t>
                      </a:r>
                      <a:endParaRPr lang="en-US" sz="1200" dirty="0">
                        <a:latin typeface="Sylfae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r>
                        <a:rPr lang="ru-RU" b="1" dirty="0" smtClean="0"/>
                        <a:t> </a:t>
                      </a:r>
                      <a:r>
                        <a:rPr lang="en-US" b="1" dirty="0" smtClean="0"/>
                        <a:t>-</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a:r>
                    </a:p>
                    <a:p>
                      <a:endParaRPr lang="en-US" b="1" dirty="0"/>
                    </a:p>
                  </a:txBody>
                  <a:tcPr/>
                </a:tc>
              </a:tr>
              <a:tr h="417901">
                <a:tc>
                  <a:txBody>
                    <a:bodyPr/>
                    <a:lstStyle/>
                    <a:p>
                      <a:r>
                        <a:rPr lang="ru-RU" sz="1200" dirty="0" smtClean="0">
                          <a:latin typeface="Sylfaen" pitchFamily="18" charset="0"/>
                        </a:rPr>
                        <a:t>Violation of Law</a:t>
                      </a:r>
                    </a:p>
                    <a:p>
                      <a:r>
                        <a:rPr lang="ru-RU" sz="1200" dirty="0" smtClean="0">
                          <a:latin typeface="Sylfaen" pitchFamily="18" charset="0"/>
                        </a:rPr>
                        <a:t>(NGOs /Individuals) </a:t>
                      </a:r>
                      <a:endParaRPr lang="en-US" sz="1200" dirty="0">
                        <a:latin typeface="Sylfaen" pitchFamily="18" charset="0"/>
                      </a:endParaRPr>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r>
                        <a:rPr lang="ru-RU" sz="1400" b="0" dirty="0" smtClean="0"/>
                        <a:t>(+)</a:t>
                      </a:r>
                      <a:endParaRPr lang="en-US" sz="1400" b="0" dirty="0"/>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latin typeface="Sylfaen" pitchFamily="18" charset="0"/>
                        </a:rPr>
                        <a:t>(+)</a:t>
                      </a:r>
                      <a:endParaRPr lang="en-US" sz="1600" b="1" dirty="0" smtClean="0">
                        <a:latin typeface="Sylfaen" pitchFamily="18" charset="0"/>
                      </a:endParaRPr>
                    </a:p>
                    <a:p>
                      <a:endParaRPr lang="en-US" b="1" dirty="0"/>
                    </a:p>
                  </a:txBody>
                  <a:tcPr/>
                </a:tc>
                <a:tc>
                  <a:txBody>
                    <a:bodyPr/>
                    <a:lstStyle/>
                    <a:p>
                      <a:r>
                        <a:rPr lang="ru-RU" b="1" dirty="0" smtClean="0"/>
                        <a:t>-</a:t>
                      </a:r>
                      <a:endParaRPr lang="en-US" b="1" dirty="0"/>
                    </a:p>
                  </a:txBody>
                  <a:tcPr/>
                </a:tc>
                <a:tc>
                  <a:txBody>
                    <a:bodyPr/>
                    <a:lstStyle/>
                    <a:p>
                      <a:r>
                        <a:rPr lang="ru-RU" b="1" dirty="0" smtClean="0"/>
                        <a:t>-</a:t>
                      </a:r>
                      <a:endParaRPr lang="en-US" b="1" dirty="0"/>
                    </a:p>
                  </a:txBody>
                  <a:tcPr/>
                </a:tc>
                <a:tc>
                  <a:txBody>
                    <a:bodyPr/>
                    <a:lstStyle/>
                    <a:p>
                      <a:endParaRPr lang="en-US" b="1" dirty="0"/>
                    </a:p>
                  </a:txBody>
                  <a:tcPr/>
                </a:tc>
              </a:tr>
            </a:tbl>
          </a:graphicData>
        </a:graphic>
      </p:graphicFrame>
      <p:sp>
        <p:nvSpPr>
          <p:cNvPr id="5" name="TextBox 4"/>
          <p:cNvSpPr txBox="1"/>
          <p:nvPr/>
        </p:nvSpPr>
        <p:spPr>
          <a:xfrm>
            <a:off x="685800" y="1828800"/>
            <a:ext cx="2133600" cy="369332"/>
          </a:xfrm>
          <a:prstGeom prst="rect">
            <a:avLst/>
          </a:prstGeom>
          <a:noFill/>
        </p:spPr>
        <p:txBody>
          <a:bodyPr wrap="square" rtlCol="0">
            <a:spAutoFit/>
          </a:bodyPr>
          <a:lstStyle/>
          <a:p>
            <a:r>
              <a:rPr lang="en-US" dirty="0" smtClean="0"/>
              <a:t>Judicial Review  </a:t>
            </a:r>
            <a:endParaRPr lang="en-US" dirty="0"/>
          </a:p>
        </p:txBody>
      </p:sp>
      <p:sp>
        <p:nvSpPr>
          <p:cNvPr id="6" name="TextBox 5"/>
          <p:cNvSpPr txBox="1"/>
          <p:nvPr/>
        </p:nvSpPr>
        <p:spPr>
          <a:xfrm>
            <a:off x="228600" y="6172200"/>
            <a:ext cx="4419600" cy="338554"/>
          </a:xfrm>
          <a:prstGeom prst="rect">
            <a:avLst/>
          </a:prstGeom>
          <a:noFill/>
        </p:spPr>
        <p:txBody>
          <a:bodyPr wrap="square" rtlCol="0">
            <a:spAutoFit/>
          </a:bodyPr>
          <a:lstStyle/>
          <a:p>
            <a:r>
              <a:rPr lang="en-US" sz="1600" dirty="0" smtClean="0">
                <a:latin typeface="Sylfaen" pitchFamily="18" charset="0"/>
              </a:rPr>
              <a:t>*(+)/Not fully, or requires a further study</a:t>
            </a:r>
            <a:endParaRPr lang="en-US" sz="1600" dirty="0">
              <a:latin typeface="Sylfae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1066800"/>
          </a:xfrm>
        </p:spPr>
        <p:txBody>
          <a:bodyPr>
            <a:normAutofit/>
          </a:bodyPr>
          <a:lstStyle/>
          <a:p>
            <a:pPr algn="ctr"/>
            <a:r>
              <a:rPr lang="en-US" sz="3200" dirty="0">
                <a:latin typeface="Sylfaen" pitchFamily="18" charset="0"/>
              </a:rPr>
              <a:t>The issue of standing </a:t>
            </a:r>
            <a:r>
              <a:rPr lang="en-US" sz="3200" dirty="0" smtClean="0">
                <a:latin typeface="Sylfaen" pitchFamily="18" charset="0"/>
              </a:rPr>
              <a:t>within </a:t>
            </a:r>
            <a:r>
              <a:rPr lang="en-US" sz="3200" dirty="0">
                <a:latin typeface="Sylfaen" pitchFamily="18" charset="0"/>
              </a:rPr>
              <a:t/>
            </a:r>
            <a:br>
              <a:rPr lang="en-US" sz="3200" dirty="0">
                <a:latin typeface="Sylfaen" pitchFamily="18" charset="0"/>
              </a:rPr>
            </a:br>
            <a:r>
              <a:rPr lang="en-US" sz="3200" dirty="0">
                <a:latin typeface="Sylfaen" pitchFamily="18" charset="0"/>
              </a:rPr>
              <a:t>the framework of the Study </a:t>
            </a:r>
            <a:endParaRPr lang="en-US" sz="3200" dirty="0"/>
          </a:p>
        </p:txBody>
      </p:sp>
      <p:sp>
        <p:nvSpPr>
          <p:cNvPr id="2" name="Content Placeholder 1"/>
          <p:cNvSpPr>
            <a:spLocks noGrp="1"/>
          </p:cNvSpPr>
          <p:nvPr>
            <p:ph idx="1"/>
          </p:nvPr>
        </p:nvSpPr>
        <p:spPr/>
        <p:txBody>
          <a:bodyPr/>
          <a:lstStyle/>
          <a:p>
            <a:pPr>
              <a:buNone/>
            </a:pPr>
            <a:r>
              <a:rPr lang="en-US" dirty="0" smtClean="0"/>
              <a:t> </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247333623"/>
              </p:ext>
            </p:extLst>
          </p:nvPr>
        </p:nvGraphicFramePr>
        <p:xfrm>
          <a:off x="1524002" y="2209800"/>
          <a:ext cx="6324599" cy="2734381"/>
        </p:xfrm>
        <a:graphic>
          <a:graphicData uri="http://schemas.openxmlformats.org/drawingml/2006/table">
            <a:tbl>
              <a:tblPr firstRow="1" bandRow="1">
                <a:tableStyleId>{5C22544A-7EE6-4342-B048-85BDC9FD1C3A}</a:tableStyleId>
              </a:tblPr>
              <a:tblGrid>
                <a:gridCol w="1676398"/>
                <a:gridCol w="457200"/>
                <a:gridCol w="381000"/>
                <a:gridCol w="381000"/>
                <a:gridCol w="381000"/>
                <a:gridCol w="381000"/>
                <a:gridCol w="381000"/>
                <a:gridCol w="381000"/>
                <a:gridCol w="339961"/>
                <a:gridCol w="345839"/>
                <a:gridCol w="436681"/>
                <a:gridCol w="325319"/>
                <a:gridCol w="457201"/>
              </a:tblGrid>
              <a:tr h="1676400">
                <a:tc>
                  <a:txBody>
                    <a:bodyPr/>
                    <a:lstStyle/>
                    <a:p>
                      <a:pPr algn="ctr"/>
                      <a:r>
                        <a:rPr lang="en-US" dirty="0" smtClean="0"/>
                        <a:t>Standing </a:t>
                      </a:r>
                    </a:p>
                    <a:p>
                      <a:pPr algn="ctr"/>
                      <a:r>
                        <a:rPr lang="en-US" sz="1200" dirty="0" smtClean="0">
                          <a:solidFill>
                            <a:schemeClr val="tx1"/>
                          </a:solidFill>
                        </a:rPr>
                        <a:t>(on behalf</a:t>
                      </a:r>
                      <a:r>
                        <a:rPr lang="en-US" sz="1200" baseline="0" dirty="0" smtClean="0">
                          <a:solidFill>
                            <a:schemeClr val="tx1"/>
                          </a:solidFill>
                        </a:rPr>
                        <a:t> of indefinite number of persons-</a:t>
                      </a:r>
                      <a:r>
                        <a:rPr lang="en-US" sz="1200" dirty="0" smtClean="0">
                          <a:solidFill>
                            <a:schemeClr val="tx1"/>
                          </a:solidFill>
                        </a:rPr>
                        <a:t>actio popularis)</a:t>
                      </a:r>
                      <a:endParaRPr lang="en-US" sz="1200" dirty="0">
                        <a:solidFill>
                          <a:schemeClr val="tx1"/>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Azerbaijan </a:t>
                      </a:r>
                    </a:p>
                  </a:txBody>
                  <a:tcPr vert="vert2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Armenia </a:t>
                      </a:r>
                    </a:p>
                    <a:p>
                      <a:endParaRPr lang="en-US" dirty="0"/>
                    </a:p>
                  </a:txBody>
                  <a:tcPr vert="vert270"/>
                </a:tc>
                <a:tc>
                  <a:txBody>
                    <a:bodyPr/>
                    <a:lstStyle/>
                    <a:p>
                      <a:r>
                        <a:rPr lang="en-US" dirty="0" smtClean="0"/>
                        <a:t>Belarus </a:t>
                      </a:r>
                      <a:endParaRPr lang="en-US" dirty="0"/>
                    </a:p>
                  </a:txBody>
                  <a:tcPr vert="vert270"/>
                </a:tc>
                <a:tc>
                  <a:txBody>
                    <a:bodyPr/>
                    <a:lstStyle/>
                    <a:p>
                      <a:r>
                        <a:rPr lang="en-US" dirty="0" smtClean="0"/>
                        <a:t>Georgia </a:t>
                      </a:r>
                      <a:endParaRPr lang="en-US" dirty="0"/>
                    </a:p>
                  </a:txBody>
                  <a:tcPr vert="vert270"/>
                </a:tc>
                <a:tc>
                  <a:txBody>
                    <a:bodyPr/>
                    <a:lstStyle/>
                    <a:p>
                      <a:r>
                        <a:rPr lang="en-US" dirty="0" smtClean="0"/>
                        <a:t>Kazakhstan </a:t>
                      </a:r>
                      <a:endParaRPr lang="en-US" dirty="0"/>
                    </a:p>
                  </a:txBody>
                  <a:tcPr vert="vert270"/>
                </a:tc>
                <a:tc>
                  <a:txBody>
                    <a:bodyPr/>
                    <a:lstStyle/>
                    <a:p>
                      <a:r>
                        <a:rPr lang="en-US" dirty="0" smtClean="0"/>
                        <a:t>Kyrgyzstan </a:t>
                      </a:r>
                      <a:endParaRPr lang="en-US" dirty="0"/>
                    </a:p>
                  </a:txBody>
                  <a:tcPr vert="vert270"/>
                </a:tc>
                <a:tc>
                  <a:txBody>
                    <a:bodyPr/>
                    <a:lstStyle/>
                    <a:p>
                      <a:r>
                        <a:rPr lang="en-US" dirty="0" smtClean="0"/>
                        <a:t>Moldova </a:t>
                      </a:r>
                      <a:endParaRPr lang="en-US" dirty="0"/>
                    </a:p>
                  </a:txBody>
                  <a:tcPr vert="vert270"/>
                </a:tc>
                <a:tc>
                  <a:txBody>
                    <a:bodyPr/>
                    <a:lstStyle/>
                    <a:p>
                      <a:r>
                        <a:rPr lang="en-US" dirty="0" smtClean="0"/>
                        <a:t>Russia </a:t>
                      </a:r>
                      <a:endParaRPr lang="en-US" dirty="0"/>
                    </a:p>
                  </a:txBody>
                  <a:tcPr vert="vert270"/>
                </a:tc>
                <a:tc>
                  <a:txBody>
                    <a:bodyPr/>
                    <a:lstStyle/>
                    <a:p>
                      <a:r>
                        <a:rPr lang="en-US" dirty="0" smtClean="0"/>
                        <a:t>Tajikistan </a:t>
                      </a:r>
                      <a:endParaRPr lang="en-US" dirty="0"/>
                    </a:p>
                  </a:txBody>
                  <a:tcPr vert="vert270"/>
                </a:tc>
                <a:tc>
                  <a:txBody>
                    <a:bodyPr/>
                    <a:lstStyle/>
                    <a:p>
                      <a:r>
                        <a:rPr lang="en-US" dirty="0" smtClean="0"/>
                        <a:t>Turkmenistan </a:t>
                      </a:r>
                      <a:endParaRPr lang="en-US" dirty="0"/>
                    </a:p>
                  </a:txBody>
                  <a:tcPr vert="vert270"/>
                </a:tc>
                <a:tc>
                  <a:txBody>
                    <a:bodyPr/>
                    <a:lstStyle/>
                    <a:p>
                      <a:r>
                        <a:rPr lang="en-US" dirty="0" smtClean="0"/>
                        <a:t>Uzbekistan</a:t>
                      </a:r>
                      <a:endParaRPr lang="en-US" dirty="0"/>
                    </a:p>
                  </a:txBody>
                  <a:tcPr vert="vert270"/>
                </a:tc>
                <a:tc>
                  <a:txBody>
                    <a:bodyPr/>
                    <a:lstStyle/>
                    <a:p>
                      <a:r>
                        <a:rPr lang="en-US" dirty="0" smtClean="0"/>
                        <a:t>Ukraine</a:t>
                      </a:r>
                      <a:r>
                        <a:rPr lang="en-US" baseline="0" dirty="0" smtClean="0"/>
                        <a:t> </a:t>
                      </a:r>
                      <a:r>
                        <a:rPr lang="en-US" dirty="0" smtClean="0"/>
                        <a:t> </a:t>
                      </a:r>
                      <a:endParaRPr lang="en-US" dirty="0"/>
                    </a:p>
                  </a:txBody>
                  <a:tcPr vert="vert270"/>
                </a:tc>
              </a:tr>
              <a:tr h="457200">
                <a:tc>
                  <a:txBody>
                    <a:bodyPr/>
                    <a:lstStyle/>
                    <a:p>
                      <a:r>
                        <a:rPr lang="en-US" sz="1200" dirty="0" smtClean="0"/>
                        <a:t>Organizations</a:t>
                      </a:r>
                      <a:endParaRPr lang="en-US" sz="1200" dirty="0"/>
                    </a:p>
                  </a:txBody>
                  <a:tcPr/>
                </a:tc>
                <a:tc>
                  <a:txBody>
                    <a:bodyPr/>
                    <a:lstStyle/>
                    <a:p>
                      <a:r>
                        <a:rPr lang="en-US" sz="1800" dirty="0" smtClean="0">
                          <a:latin typeface="Sylfaen" pitchFamily="18" charset="0"/>
                        </a:rPr>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Sylfaen" pitchFamily="18" charset="0"/>
                        </a:rPr>
                        <a:t>(+)</a:t>
                      </a:r>
                      <a:endParaRPr lang="en-US" dirty="0" smtClean="0"/>
                    </a:p>
                    <a:p>
                      <a:endParaRPr lang="en-US" dirty="0"/>
                    </a:p>
                  </a:txBody>
                  <a:tcPr/>
                </a:tc>
              </a:tr>
              <a:tr h="417901">
                <a:tc>
                  <a:txBody>
                    <a:bodyPr/>
                    <a:lstStyle/>
                    <a:p>
                      <a:r>
                        <a:rPr lang="en-US" sz="1200" dirty="0" smtClean="0"/>
                        <a:t>Individuals </a:t>
                      </a:r>
                      <a:endParaRPr lang="en-US" sz="1200"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r>
                        <a:rPr lang="ru-RU"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a:t>
                      </a:r>
                      <a:endParaRPr lang="en-US" dirty="0"/>
                    </a:p>
                  </a:txBody>
                  <a:tcPr/>
                </a:tc>
                <a:tc>
                  <a:txBody>
                    <a:bodyPr/>
                    <a:lstStyle/>
                    <a:p>
                      <a:r>
                        <a:rPr lang="ru-RU" dirty="0" smtClean="0"/>
                        <a:t>-</a:t>
                      </a:r>
                      <a:endParaRPr lang="en-US" dirty="0"/>
                    </a:p>
                  </a:txBody>
                  <a:tcPr/>
                </a:tc>
              </a:tr>
            </a:tbl>
          </a:graphicData>
        </a:graphic>
      </p:graphicFrame>
      <p:sp>
        <p:nvSpPr>
          <p:cNvPr id="5" name="TextBox 4"/>
          <p:cNvSpPr txBox="1"/>
          <p:nvPr/>
        </p:nvSpPr>
        <p:spPr>
          <a:xfrm>
            <a:off x="304800" y="5334000"/>
            <a:ext cx="4419600" cy="338554"/>
          </a:xfrm>
          <a:prstGeom prst="rect">
            <a:avLst/>
          </a:prstGeom>
          <a:noFill/>
        </p:spPr>
        <p:txBody>
          <a:bodyPr wrap="square" rtlCol="0">
            <a:spAutoFit/>
          </a:bodyPr>
          <a:lstStyle/>
          <a:p>
            <a:r>
              <a:rPr lang="en-US" sz="1600" dirty="0" smtClean="0">
                <a:latin typeface="Sylfaen" pitchFamily="18" charset="0"/>
              </a:rPr>
              <a:t>*(+)/Not fully, or requires a further study</a:t>
            </a:r>
            <a:endParaRPr lang="en-US" sz="1600" dirty="0">
              <a:latin typeface="Sylfae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609600"/>
            <a:ext cx="8229600" cy="1066800"/>
          </a:xfrm>
        </p:spPr>
        <p:txBody>
          <a:bodyPr>
            <a:normAutofit/>
          </a:bodyPr>
          <a:lstStyle/>
          <a:p>
            <a:pPr algn="ctr"/>
            <a:r>
              <a:rPr lang="ru-RU" sz="2800" dirty="0" smtClean="0">
                <a:latin typeface="Sylfaen" pitchFamily="18" charset="0"/>
              </a:rPr>
              <a:t>Comparison of data </a:t>
            </a:r>
            <a:r>
              <a:rPr lang="ru-RU" sz="2800" dirty="0" err="1" smtClean="0">
                <a:latin typeface="Sylfaen" pitchFamily="18" charset="0"/>
              </a:rPr>
              <a:t>provided</a:t>
            </a:r>
            <a:r>
              <a:rPr lang="ru-RU" sz="2800" dirty="0" smtClean="0">
                <a:latin typeface="Sylfaen" pitchFamily="18" charset="0"/>
              </a:rPr>
              <a:t> </a:t>
            </a:r>
            <a:r>
              <a:rPr lang="ru-RU" sz="2800" dirty="0" err="1" smtClean="0">
                <a:latin typeface="Sylfaen" pitchFamily="18" charset="0"/>
              </a:rPr>
              <a:t>by</a:t>
            </a:r>
            <a:r>
              <a:rPr lang="ru-RU" sz="2800" dirty="0" smtClean="0">
                <a:latin typeface="Sylfaen" pitchFamily="18" charset="0"/>
              </a:rPr>
              <a:t> </a:t>
            </a:r>
            <a:r>
              <a:rPr lang="en-US" sz="2800" dirty="0" smtClean="0">
                <a:latin typeface="Sylfaen" pitchFamily="18" charset="0"/>
              </a:rPr>
              <a:t>the </a:t>
            </a:r>
            <a:r>
              <a:rPr lang="ru-RU" sz="2800" dirty="0" smtClean="0">
                <a:latin typeface="Sylfaen" pitchFamily="18" charset="0"/>
              </a:rPr>
              <a:t>Study </a:t>
            </a:r>
            <a:r>
              <a:rPr lang="ru-RU" sz="2800" dirty="0" err="1" smtClean="0">
                <a:latin typeface="Sylfaen" pitchFamily="18" charset="0"/>
              </a:rPr>
              <a:t>and</a:t>
            </a:r>
            <a:r>
              <a:rPr lang="ru-RU" sz="2800" dirty="0" smtClean="0">
                <a:latin typeface="Sylfaen" pitchFamily="18" charset="0"/>
              </a:rPr>
              <a:t> </a:t>
            </a:r>
            <a:r>
              <a:rPr lang="ru-RU" sz="2800" dirty="0" err="1" smtClean="0">
                <a:latin typeface="Sylfaen" pitchFamily="18" charset="0"/>
              </a:rPr>
              <a:t>NIRs</a:t>
            </a:r>
            <a:endParaRPr lang="en-US" sz="2800" dirty="0">
              <a:latin typeface="Sylfaen" pitchFamily="18" charset="0"/>
            </a:endParaRPr>
          </a:p>
        </p:txBody>
      </p:sp>
      <p:sp>
        <p:nvSpPr>
          <p:cNvPr id="2" name="Content Placeholder 1"/>
          <p:cNvSpPr>
            <a:spLocks noGrp="1"/>
          </p:cNvSpPr>
          <p:nvPr>
            <p:ph idx="1"/>
          </p:nvPr>
        </p:nvSpPr>
        <p:spPr>
          <a:xfrm>
            <a:off x="457200" y="1524000"/>
            <a:ext cx="8229600" cy="4525963"/>
          </a:xfrm>
        </p:spPr>
        <p:txBody>
          <a:bodyPr/>
          <a:lstStyle/>
          <a:p>
            <a:pPr>
              <a:buNone/>
            </a:pPr>
            <a:endParaRPr lang="ru-RU" dirty="0" smtClean="0"/>
          </a:p>
          <a:p>
            <a:pPr>
              <a:buNone/>
            </a:pPr>
            <a:endParaRPr lang="ru-RU" dirty="0" smtClean="0"/>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r>
              <a:rPr lang="ru-RU" dirty="0" smtClean="0"/>
              <a:t>  </a:t>
            </a:r>
            <a:endParaRPr lang="en-US" dirty="0"/>
          </a:p>
        </p:txBody>
      </p:sp>
      <p:cxnSp>
        <p:nvCxnSpPr>
          <p:cNvPr id="10" name="Straight Connector 9"/>
          <p:cNvCxnSpPr/>
          <p:nvPr/>
        </p:nvCxnSpPr>
        <p:spPr>
          <a:xfrm>
            <a:off x="3048000" y="3200400"/>
            <a:ext cx="1981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10200" y="32004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914400" y="2286000"/>
            <a:ext cx="6629400" cy="3048000"/>
            <a:chOff x="914400" y="1752600"/>
            <a:chExt cx="6475228" cy="3048000"/>
          </a:xfrm>
        </p:grpSpPr>
        <p:sp>
          <p:nvSpPr>
            <p:cNvPr id="5" name="Folded Corner 4"/>
            <p:cNvSpPr/>
            <p:nvPr/>
          </p:nvSpPr>
          <p:spPr>
            <a:xfrm>
              <a:off x="3048000" y="2057400"/>
              <a:ext cx="1981200" cy="2743200"/>
            </a:xfrm>
            <a:prstGeom prst="foldedCorner">
              <a:avLst/>
            </a:prstGeom>
          </p:spPr>
          <p:style>
            <a:lnRef idx="1">
              <a:schemeClr val="accent6"/>
            </a:lnRef>
            <a:fillRef idx="2">
              <a:schemeClr val="accent6"/>
            </a:fillRef>
            <a:effectRef idx="1">
              <a:schemeClr val="accent6"/>
            </a:effectRef>
            <a:fontRef idx="minor">
              <a:schemeClr val="dk1"/>
            </a:fontRef>
          </p:style>
          <p:txBody>
            <a:bodyPr rtlCol="0" anchor="t"/>
            <a:lstStyle/>
            <a:p>
              <a:pPr algn="just"/>
              <a:r>
                <a:rPr lang="ru-RU" sz="1600" dirty="0" smtClean="0">
                  <a:solidFill>
                    <a:schemeClr val="tx1"/>
                  </a:solidFill>
                  <a:latin typeface="Sylfaen" pitchFamily="18" charset="0"/>
                </a:rPr>
                <a:t>Question 29- Obstacles; </a:t>
              </a:r>
              <a:r>
                <a:rPr lang="en-US" sz="1600" dirty="0" smtClean="0">
                  <a:solidFill>
                    <a:schemeClr val="tx1"/>
                  </a:solidFill>
                  <a:latin typeface="Sylfaen" pitchFamily="18" charset="0"/>
                </a:rPr>
                <a:t>a</a:t>
              </a:r>
              <a:r>
                <a:rPr lang="ru-RU" sz="1600" dirty="0" smtClean="0">
                  <a:solidFill>
                    <a:schemeClr val="tx1"/>
                  </a:solidFill>
                  <a:latin typeface="Sylfaen" pitchFamily="18" charset="0"/>
                </a:rPr>
                <a:t>bs</a:t>
              </a:r>
              <a:r>
                <a:rPr lang="en-US" sz="1600" dirty="0" smtClean="0">
                  <a:solidFill>
                    <a:schemeClr val="tx1"/>
                  </a:solidFill>
                  <a:latin typeface="Sylfaen" pitchFamily="18" charset="0"/>
                </a:rPr>
                <a:t>e</a:t>
              </a:r>
              <a:r>
                <a:rPr lang="ru-RU" sz="1600" dirty="0" smtClean="0">
                  <a:solidFill>
                    <a:schemeClr val="tx1"/>
                  </a:solidFill>
                  <a:latin typeface="Sylfaen" pitchFamily="18" charset="0"/>
                </a:rPr>
                <a:t>nce of lawsuits initiated by NGOs</a:t>
              </a:r>
            </a:p>
            <a:p>
              <a:pPr algn="just"/>
              <a:endParaRPr lang="ru-RU" sz="1600" dirty="0" smtClean="0">
                <a:solidFill>
                  <a:schemeClr val="tx1"/>
                </a:solidFill>
                <a:latin typeface="Sylfaen" pitchFamily="18" charset="0"/>
              </a:endParaRPr>
            </a:p>
            <a:p>
              <a:pPr algn="just"/>
              <a:r>
                <a:rPr lang="ru-RU" sz="1600" dirty="0" err="1" smtClean="0">
                  <a:solidFill>
                    <a:schemeClr val="tx1"/>
                  </a:solidFill>
                  <a:latin typeface="Sylfaen" pitchFamily="18" charset="0"/>
                </a:rPr>
                <a:t>Chall</a:t>
              </a:r>
              <a:r>
                <a:rPr lang="en-US" sz="1600" dirty="0" smtClean="0">
                  <a:solidFill>
                    <a:schemeClr val="tx1"/>
                  </a:solidFill>
                  <a:latin typeface="Sylfaen" pitchFamily="18" charset="0"/>
                </a:rPr>
                <a:t>e</a:t>
              </a:r>
              <a:r>
                <a:rPr lang="ru-RU" sz="1600" dirty="0" err="1" smtClean="0">
                  <a:solidFill>
                    <a:schemeClr val="tx1"/>
                  </a:solidFill>
                  <a:latin typeface="Sylfaen" pitchFamily="18" charset="0"/>
                </a:rPr>
                <a:t>nging</a:t>
              </a:r>
              <a:r>
                <a:rPr lang="ru-RU" sz="1600" dirty="0" smtClean="0">
                  <a:solidFill>
                    <a:schemeClr val="tx1"/>
                  </a:solidFill>
                  <a:latin typeface="Sylfaen" pitchFamily="18" charset="0"/>
                </a:rPr>
                <a:t> of dec. by org. is a common practice/ 200 cases per year. C</a:t>
              </a:r>
              <a:r>
                <a:rPr lang="en-US" sz="1600" dirty="0" smtClean="0">
                  <a:solidFill>
                    <a:schemeClr val="tx1"/>
                  </a:solidFill>
                  <a:latin typeface="Sylfaen" pitchFamily="18" charset="0"/>
                </a:rPr>
                <a:t>ertain jurisdictional</a:t>
              </a:r>
              <a:r>
                <a:rPr lang="ru-RU" sz="1600" dirty="0" smtClean="0">
                  <a:solidFill>
                    <a:schemeClr val="tx1"/>
                  </a:solidFill>
                  <a:latin typeface="Sylfaen" pitchFamily="18" charset="0"/>
                </a:rPr>
                <a:t> impediments  exist </a:t>
              </a:r>
              <a:r>
                <a:rPr lang="en-US" sz="1600" dirty="0" smtClean="0">
                  <a:solidFill>
                    <a:schemeClr val="tx1"/>
                  </a:solidFill>
                  <a:latin typeface="Sylfaen" pitchFamily="18" charset="0"/>
                </a:rPr>
                <a:t> </a:t>
              </a:r>
              <a:r>
                <a:rPr lang="ru-RU" sz="1600" dirty="0" smtClean="0">
                  <a:solidFill>
                    <a:schemeClr val="tx1"/>
                  </a:solidFill>
                  <a:latin typeface="Sylfaen" pitchFamily="18" charset="0"/>
                </a:rPr>
                <a:t>    </a:t>
              </a:r>
            </a:p>
            <a:p>
              <a:pPr algn="just"/>
              <a:endParaRPr lang="ru-RU" sz="1100" dirty="0" smtClean="0">
                <a:solidFill>
                  <a:schemeClr val="tx1"/>
                </a:solidFill>
                <a:latin typeface="Sylfaen" pitchFamily="18" charset="0"/>
              </a:endParaRPr>
            </a:p>
            <a:p>
              <a:pPr algn="just"/>
              <a:endParaRPr lang="en-US" sz="1100" dirty="0">
                <a:solidFill>
                  <a:schemeClr val="tx1"/>
                </a:solidFill>
                <a:latin typeface="Sylfaen" pitchFamily="18" charset="0"/>
              </a:endParaRPr>
            </a:p>
          </p:txBody>
        </p:sp>
        <p:sp>
          <p:nvSpPr>
            <p:cNvPr id="6" name="Folded Corner 5"/>
            <p:cNvSpPr/>
            <p:nvPr/>
          </p:nvSpPr>
          <p:spPr>
            <a:xfrm>
              <a:off x="5410200" y="2057400"/>
              <a:ext cx="1979428" cy="2743200"/>
            </a:xfrm>
            <a:prstGeom prst="foldedCorner">
              <a:avLst/>
            </a:prstGeom>
          </p:spPr>
          <p:style>
            <a:lnRef idx="1">
              <a:schemeClr val="accent6"/>
            </a:lnRef>
            <a:fillRef idx="2">
              <a:schemeClr val="accent6"/>
            </a:fillRef>
            <a:effectRef idx="1">
              <a:schemeClr val="accent6"/>
            </a:effectRef>
            <a:fontRef idx="minor">
              <a:schemeClr val="dk1"/>
            </a:fontRef>
          </p:style>
          <p:txBody>
            <a:bodyPr rtlCol="0" anchor="t"/>
            <a:lstStyle/>
            <a:p>
              <a:pPr algn="just"/>
              <a:r>
                <a:rPr lang="ru-RU" sz="1600" dirty="0" smtClean="0">
                  <a:solidFill>
                    <a:schemeClr val="tx1"/>
                  </a:solidFill>
                  <a:latin typeface="Sylfaen" pitchFamily="18" charset="0"/>
                </a:rPr>
                <a:t>Ind./org. have the right to apply to the court for </a:t>
              </a:r>
              <a:r>
                <a:rPr lang="en-US" sz="1600" dirty="0" smtClean="0">
                  <a:solidFill>
                    <a:schemeClr val="tx1"/>
                  </a:solidFill>
                  <a:latin typeface="Sylfaen" pitchFamily="18" charset="0"/>
                </a:rPr>
                <a:t>Public Interest Protection</a:t>
              </a:r>
              <a:endParaRPr lang="ru-RU" sz="1600" dirty="0" smtClean="0">
                <a:solidFill>
                  <a:schemeClr val="tx1"/>
                </a:solidFill>
                <a:latin typeface="Sylfaen" pitchFamily="18" charset="0"/>
              </a:endParaRPr>
            </a:p>
            <a:p>
              <a:pPr algn="just"/>
              <a:endParaRPr lang="ru-RU" sz="1600" dirty="0" smtClean="0">
                <a:solidFill>
                  <a:schemeClr val="tx1"/>
                </a:solidFill>
                <a:latin typeface="Sylfaen" pitchFamily="18" charset="0"/>
              </a:endParaRPr>
            </a:p>
            <a:p>
              <a:pPr algn="just"/>
              <a:r>
                <a:rPr lang="ru-RU" sz="1600" dirty="0" smtClean="0">
                  <a:solidFill>
                    <a:schemeClr val="tx1"/>
                  </a:solidFill>
                  <a:latin typeface="Sylfaen" pitchFamily="18" charset="0"/>
                </a:rPr>
                <a:t>Ind./org. have the right to apply to the court for PIP </a:t>
              </a:r>
              <a:r>
                <a:rPr lang="ru-RU" sz="1600" dirty="0" err="1" smtClean="0">
                  <a:solidFill>
                    <a:schemeClr val="tx1"/>
                  </a:solidFill>
                  <a:latin typeface="Sylfaen" pitchFamily="18" charset="0"/>
                </a:rPr>
                <a:t>and</a:t>
              </a:r>
              <a:r>
                <a:rPr lang="ru-RU" sz="1600" dirty="0" smtClean="0">
                  <a:solidFill>
                    <a:schemeClr val="tx1"/>
                  </a:solidFill>
                  <a:latin typeface="Sylfaen" pitchFamily="18" charset="0"/>
                </a:rPr>
                <a:t> </a:t>
              </a:r>
              <a:r>
                <a:rPr lang="ru-RU" sz="1600" dirty="0" err="1" smtClean="0">
                  <a:solidFill>
                    <a:schemeClr val="tx1"/>
                  </a:solidFill>
                  <a:latin typeface="Sylfaen" pitchFamily="18" charset="0"/>
                </a:rPr>
                <a:t>prot</a:t>
              </a:r>
              <a:r>
                <a:rPr lang="en-US" sz="1600" dirty="0" smtClean="0">
                  <a:solidFill>
                    <a:schemeClr val="tx1"/>
                  </a:solidFill>
                  <a:latin typeface="Sylfaen" pitchFamily="18" charset="0"/>
                </a:rPr>
                <a:t>ection</a:t>
              </a:r>
              <a:r>
                <a:rPr lang="ru-RU" sz="1600" dirty="0" smtClean="0">
                  <a:solidFill>
                    <a:schemeClr val="tx1"/>
                  </a:solidFill>
                  <a:latin typeface="Sylfaen" pitchFamily="18" charset="0"/>
                </a:rPr>
                <a:t> of their rights </a:t>
              </a:r>
              <a:r>
                <a:rPr lang="ru-RU" sz="1600" dirty="0" smtClean="0">
                  <a:latin typeface="Sylfaen" pitchFamily="18" charset="0"/>
                </a:rPr>
                <a:t> </a:t>
              </a:r>
              <a:endParaRPr lang="en-US" sz="1600" dirty="0" smtClean="0">
                <a:latin typeface="Sylfaen" pitchFamily="18" charset="0"/>
              </a:endParaRPr>
            </a:p>
            <a:p>
              <a:pPr algn="just"/>
              <a:r>
                <a:rPr lang="ru-RU" dirty="0" smtClean="0">
                  <a:latin typeface="Sylfaen" pitchFamily="18" charset="0"/>
                </a:rPr>
                <a:t> </a:t>
              </a:r>
              <a:endParaRPr lang="en-US" dirty="0">
                <a:latin typeface="Sylfaen" pitchFamily="18" charset="0"/>
              </a:endParaRPr>
            </a:p>
          </p:txBody>
        </p:sp>
        <p:sp>
          <p:nvSpPr>
            <p:cNvPr id="7" name="Round Diagonal Corner Rectangle 6"/>
            <p:cNvSpPr/>
            <p:nvPr/>
          </p:nvSpPr>
          <p:spPr>
            <a:xfrm>
              <a:off x="3048000" y="1752600"/>
              <a:ext cx="1981200" cy="304800"/>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Data of NIR</a:t>
              </a:r>
              <a:endParaRPr lang="en-US" dirty="0"/>
            </a:p>
          </p:txBody>
        </p:sp>
        <p:sp>
          <p:nvSpPr>
            <p:cNvPr id="8" name="Round Diagonal Corner Rectangle 7"/>
            <p:cNvSpPr/>
            <p:nvPr/>
          </p:nvSpPr>
          <p:spPr>
            <a:xfrm>
              <a:off x="5410200" y="1752600"/>
              <a:ext cx="1979428" cy="304800"/>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t>Data of Study</a:t>
              </a:r>
              <a:endParaRPr lang="en-US" dirty="0"/>
            </a:p>
          </p:txBody>
        </p:sp>
        <p:sp>
          <p:nvSpPr>
            <p:cNvPr id="12" name="Rounded Rectangle 11"/>
            <p:cNvSpPr/>
            <p:nvPr/>
          </p:nvSpPr>
          <p:spPr>
            <a:xfrm>
              <a:off x="914400" y="2133600"/>
              <a:ext cx="17526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solidFill>
                    <a:schemeClr val="tx1"/>
                  </a:solidFill>
                  <a:latin typeface="Sylfaen" pitchFamily="18" charset="0"/>
                </a:rPr>
                <a:t>Tajikistan</a:t>
              </a:r>
              <a:endParaRPr lang="en-US" dirty="0">
                <a:solidFill>
                  <a:schemeClr val="tx1"/>
                </a:solidFill>
                <a:latin typeface="Sylfaen" pitchFamily="18" charset="0"/>
              </a:endParaRPr>
            </a:p>
          </p:txBody>
        </p:sp>
        <p:sp>
          <p:nvSpPr>
            <p:cNvPr id="13" name="Rounded Rectangle 12"/>
            <p:cNvSpPr/>
            <p:nvPr/>
          </p:nvSpPr>
          <p:spPr>
            <a:xfrm>
              <a:off x="914400" y="3581400"/>
              <a:ext cx="17526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ru-RU" dirty="0" smtClean="0">
                  <a:solidFill>
                    <a:schemeClr val="tx1"/>
                  </a:solidFill>
                  <a:latin typeface="Sylfaen" pitchFamily="18" charset="0"/>
                </a:rPr>
                <a:t>Kyrgyzstan</a:t>
              </a:r>
              <a:endParaRPr lang="en-US" dirty="0">
                <a:solidFill>
                  <a:schemeClr val="tx1"/>
                </a:solidFill>
                <a:latin typeface="Sylfaen" pitchFamily="18" charset="0"/>
              </a:endParaRPr>
            </a:p>
          </p:txBody>
        </p:sp>
        <p:sp>
          <p:nvSpPr>
            <p:cNvPr id="14" name="Right Arrow 13"/>
            <p:cNvSpPr/>
            <p:nvPr/>
          </p:nvSpPr>
          <p:spPr>
            <a:xfrm>
              <a:off x="2667000" y="2514600"/>
              <a:ext cx="304800" cy="7620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15" name="Right Arrow 14"/>
            <p:cNvSpPr/>
            <p:nvPr/>
          </p:nvSpPr>
          <p:spPr>
            <a:xfrm>
              <a:off x="2667000" y="3962400"/>
              <a:ext cx="304800" cy="7620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grpSp>
      <p:cxnSp>
        <p:nvCxnSpPr>
          <p:cNvPr id="22" name="Straight Connector 21"/>
          <p:cNvCxnSpPr/>
          <p:nvPr/>
        </p:nvCxnSpPr>
        <p:spPr>
          <a:xfrm>
            <a:off x="3124200" y="3810000"/>
            <a:ext cx="1981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562600" y="3810000"/>
            <a:ext cx="1981200" cy="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1066800"/>
          </a:xfrm>
        </p:spPr>
        <p:txBody>
          <a:bodyPr>
            <a:normAutofit/>
          </a:bodyPr>
          <a:lstStyle/>
          <a:p>
            <a:pPr algn="ctr"/>
            <a:r>
              <a:rPr lang="ru-RU" sz="2800" dirty="0" smtClean="0">
                <a:latin typeface="Sylfaen" pitchFamily="18" charset="0"/>
              </a:rPr>
              <a:t>Comparison of data </a:t>
            </a:r>
            <a:r>
              <a:rPr lang="ru-RU" sz="2800" dirty="0" err="1" smtClean="0">
                <a:latin typeface="Sylfaen" pitchFamily="18" charset="0"/>
              </a:rPr>
              <a:t>provided</a:t>
            </a:r>
            <a:r>
              <a:rPr lang="ru-RU" sz="2800" dirty="0" smtClean="0">
                <a:latin typeface="Sylfaen" pitchFamily="18" charset="0"/>
              </a:rPr>
              <a:t> </a:t>
            </a:r>
            <a:r>
              <a:rPr lang="ru-RU" sz="2800" dirty="0" err="1" smtClean="0">
                <a:latin typeface="Sylfaen" pitchFamily="18" charset="0"/>
              </a:rPr>
              <a:t>by</a:t>
            </a:r>
            <a:r>
              <a:rPr lang="en-US" sz="2800" dirty="0" smtClean="0">
                <a:latin typeface="Sylfaen" pitchFamily="18" charset="0"/>
              </a:rPr>
              <a:t> the</a:t>
            </a:r>
            <a:r>
              <a:rPr lang="ru-RU" sz="2800" dirty="0" smtClean="0">
                <a:latin typeface="Sylfaen" pitchFamily="18" charset="0"/>
              </a:rPr>
              <a:t> Study </a:t>
            </a:r>
            <a:r>
              <a:rPr lang="ru-RU" sz="2800" dirty="0" err="1" smtClean="0">
                <a:latin typeface="Sylfaen" pitchFamily="18" charset="0"/>
              </a:rPr>
              <a:t>and</a:t>
            </a:r>
            <a:r>
              <a:rPr lang="ru-RU" sz="2800" dirty="0" smtClean="0">
                <a:latin typeface="Sylfaen" pitchFamily="18" charset="0"/>
              </a:rPr>
              <a:t> </a:t>
            </a:r>
            <a:r>
              <a:rPr lang="ru-RU" sz="2800" dirty="0" err="1" smtClean="0">
                <a:latin typeface="Sylfaen" pitchFamily="18" charset="0"/>
              </a:rPr>
              <a:t>NIRs</a:t>
            </a:r>
            <a:endParaRPr lang="en-US" sz="2800" dirty="0"/>
          </a:p>
        </p:txBody>
      </p:sp>
      <p:grpSp>
        <p:nvGrpSpPr>
          <p:cNvPr id="4" name="Content Placeholder 3"/>
          <p:cNvGrpSpPr>
            <a:grpSpLocks noGrp="1"/>
          </p:cNvGrpSpPr>
          <p:nvPr/>
        </p:nvGrpSpPr>
        <p:grpSpPr>
          <a:xfrm>
            <a:off x="228600" y="2133600"/>
            <a:ext cx="8382000" cy="3886200"/>
            <a:chOff x="914400" y="1752600"/>
            <a:chExt cx="6461185" cy="3048000"/>
          </a:xfrm>
        </p:grpSpPr>
        <p:sp>
          <p:nvSpPr>
            <p:cNvPr id="5" name="Folded Corner 4"/>
            <p:cNvSpPr/>
            <p:nvPr/>
          </p:nvSpPr>
          <p:spPr>
            <a:xfrm>
              <a:off x="3048000" y="2057400"/>
              <a:ext cx="1981200" cy="2743200"/>
            </a:xfrm>
            <a:prstGeom prst="foldedCorner">
              <a:avLst/>
            </a:prstGeom>
          </p:spPr>
          <p:style>
            <a:lnRef idx="1">
              <a:schemeClr val="accent6"/>
            </a:lnRef>
            <a:fillRef idx="3">
              <a:schemeClr val="accent6"/>
            </a:fillRef>
            <a:effectRef idx="2">
              <a:schemeClr val="accent6"/>
            </a:effectRef>
            <a:fontRef idx="minor">
              <a:schemeClr val="lt1"/>
            </a:fontRef>
          </p:style>
          <p:txBody>
            <a:bodyPr rtlCol="0" anchor="t"/>
            <a:lstStyle/>
            <a:p>
              <a:pPr algn="just"/>
              <a:r>
                <a:rPr lang="ru-RU" sz="1600" dirty="0" smtClean="0">
                  <a:solidFill>
                    <a:schemeClr val="tx1"/>
                  </a:solidFill>
                  <a:latin typeface="Sylfaen" pitchFamily="18" charset="0"/>
                </a:rPr>
                <a:t>Wrong interpretation of the Aarhus Convention provisions</a:t>
              </a:r>
              <a:r>
                <a:rPr lang="en-US" sz="1600" dirty="0" smtClean="0">
                  <a:solidFill>
                    <a:schemeClr val="tx1"/>
                  </a:solidFill>
                  <a:latin typeface="Sylfaen" pitchFamily="18" charset="0"/>
                </a:rPr>
                <a:t> by the Courts. (paragraph 230, no details provided)</a:t>
              </a:r>
              <a:r>
                <a:rPr lang="ru-RU" sz="1600" dirty="0" smtClean="0">
                  <a:solidFill>
                    <a:schemeClr val="tx1"/>
                  </a:solidFill>
                  <a:latin typeface="Sylfaen" pitchFamily="18" charset="0"/>
                </a:rPr>
                <a:t>. </a:t>
              </a:r>
            </a:p>
            <a:p>
              <a:pPr algn="just"/>
              <a:endParaRPr lang="ru-RU" sz="1600" dirty="0" smtClean="0">
                <a:solidFill>
                  <a:schemeClr val="tx1"/>
                </a:solidFill>
                <a:latin typeface="Sylfaen" pitchFamily="18" charset="0"/>
              </a:endParaRPr>
            </a:p>
            <a:p>
              <a:pPr algn="just"/>
              <a:endParaRPr lang="ru-RU" sz="1600" dirty="0" smtClean="0">
                <a:solidFill>
                  <a:schemeClr val="tx1"/>
                </a:solidFill>
                <a:latin typeface="Sylfaen" pitchFamily="18" charset="0"/>
              </a:endParaRPr>
            </a:p>
            <a:p>
              <a:pPr algn="just"/>
              <a:r>
                <a:rPr lang="ru-RU" sz="1600" dirty="0" smtClean="0">
                  <a:solidFill>
                    <a:schemeClr val="tx1"/>
                  </a:solidFill>
                  <a:latin typeface="Sylfaen" pitchFamily="18" charset="0"/>
                </a:rPr>
                <a:t>No obstacles were encoun-tered in the implemen-tation of article 9 of the </a:t>
              </a:r>
              <a:r>
                <a:rPr lang="ru-RU" sz="1600" dirty="0" err="1" smtClean="0">
                  <a:solidFill>
                    <a:schemeClr val="tx1"/>
                  </a:solidFill>
                  <a:latin typeface="Sylfaen" pitchFamily="18" charset="0"/>
                </a:rPr>
                <a:t>Convention</a:t>
              </a:r>
              <a:r>
                <a:rPr lang="ru-RU" sz="1600" dirty="0" smtClean="0">
                  <a:solidFill>
                    <a:schemeClr val="tx1"/>
                  </a:solidFill>
                  <a:latin typeface="Sylfaen" pitchFamily="18" charset="0"/>
                </a:rPr>
                <a:t> (</a:t>
              </a:r>
              <a:r>
                <a:rPr lang="en-US" sz="1600" dirty="0" smtClean="0">
                  <a:solidFill>
                    <a:schemeClr val="tx1"/>
                  </a:solidFill>
                  <a:latin typeface="Sylfaen" pitchFamily="18" charset="0"/>
                </a:rPr>
                <a:t>paragraph </a:t>
              </a:r>
              <a:r>
                <a:rPr lang="ru-RU" sz="1600" dirty="0" smtClean="0">
                  <a:solidFill>
                    <a:schemeClr val="tx1"/>
                  </a:solidFill>
                  <a:latin typeface="Sylfaen" pitchFamily="18" charset="0"/>
                </a:rPr>
                <a:t>56).</a:t>
              </a:r>
            </a:p>
            <a:p>
              <a:pPr algn="just"/>
              <a:endParaRPr lang="ru-RU" sz="1100" dirty="0" smtClean="0">
                <a:solidFill>
                  <a:schemeClr val="tx1"/>
                </a:solidFill>
                <a:latin typeface="Sylfaen" pitchFamily="18" charset="0"/>
              </a:endParaRPr>
            </a:p>
            <a:p>
              <a:pPr algn="just"/>
              <a:endParaRPr lang="en-US" sz="1100" dirty="0">
                <a:solidFill>
                  <a:schemeClr val="tx1"/>
                </a:solidFill>
                <a:latin typeface="Sylfaen" pitchFamily="18" charset="0"/>
              </a:endParaRPr>
            </a:p>
          </p:txBody>
        </p:sp>
        <p:sp>
          <p:nvSpPr>
            <p:cNvPr id="6" name="Folded Corner 5"/>
            <p:cNvSpPr/>
            <p:nvPr/>
          </p:nvSpPr>
          <p:spPr>
            <a:xfrm>
              <a:off x="5410200" y="2057400"/>
              <a:ext cx="1965385" cy="2743200"/>
            </a:xfrm>
            <a:prstGeom prst="foldedCorner">
              <a:avLst/>
            </a:prstGeom>
          </p:spPr>
          <p:style>
            <a:lnRef idx="1">
              <a:schemeClr val="accent6"/>
            </a:lnRef>
            <a:fillRef idx="3">
              <a:schemeClr val="accent6"/>
            </a:fillRef>
            <a:effectRef idx="2">
              <a:schemeClr val="accent6"/>
            </a:effectRef>
            <a:fontRef idx="minor">
              <a:schemeClr val="lt1"/>
            </a:fontRef>
          </p:style>
          <p:txBody>
            <a:bodyPr rtlCol="0" anchor="t"/>
            <a:lstStyle/>
            <a:p>
              <a:pPr algn="just"/>
              <a:r>
                <a:rPr lang="ru-RU" sz="1400" dirty="0" err="1" smtClean="0">
                  <a:solidFill>
                    <a:schemeClr val="tx1"/>
                  </a:solidFill>
                  <a:latin typeface="Sylfaen" pitchFamily="18" charset="0"/>
                </a:rPr>
                <a:t>The</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public</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has</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the</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right</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to</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chall</a:t>
              </a:r>
              <a:r>
                <a:rPr lang="en-US" sz="1400" dirty="0" smtClean="0">
                  <a:solidFill>
                    <a:schemeClr val="tx1"/>
                  </a:solidFill>
                  <a:latin typeface="Sylfaen" pitchFamily="18" charset="0"/>
                </a:rPr>
                <a:t>e</a:t>
              </a:r>
              <a:r>
                <a:rPr lang="ru-RU" sz="1400" dirty="0" err="1" smtClean="0">
                  <a:solidFill>
                    <a:schemeClr val="tx1"/>
                  </a:solidFill>
                  <a:latin typeface="Sylfaen" pitchFamily="18" charset="0"/>
                </a:rPr>
                <a:t>nge</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actions</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and</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omissions</a:t>
              </a:r>
              <a:r>
                <a:rPr lang="ru-RU" sz="1400" dirty="0" smtClean="0">
                  <a:solidFill>
                    <a:schemeClr val="tx1"/>
                  </a:solidFill>
                  <a:latin typeface="Sylfaen" pitchFamily="18" charset="0"/>
                </a:rPr>
                <a:t> </a:t>
              </a:r>
              <a:r>
                <a:rPr lang="en-US" sz="1400" dirty="0" smtClean="0">
                  <a:solidFill>
                    <a:schemeClr val="tx1"/>
                  </a:solidFill>
                  <a:latin typeface="Sylfaen" pitchFamily="18" charset="0"/>
                </a:rPr>
                <a:t>by</a:t>
              </a:r>
              <a:r>
                <a:rPr lang="ru-RU" sz="1400" dirty="0" smtClean="0">
                  <a:solidFill>
                    <a:schemeClr val="tx1"/>
                  </a:solidFill>
                  <a:latin typeface="Sylfaen" pitchFamily="18" charset="0"/>
                </a:rPr>
                <a:t> </a:t>
              </a:r>
              <a:r>
                <a:rPr lang="en-US" sz="1400" dirty="0" smtClean="0">
                  <a:solidFill>
                    <a:schemeClr val="tx1"/>
                  </a:solidFill>
                  <a:latin typeface="Sylfaen" pitchFamily="18" charset="0"/>
                </a:rPr>
                <a:t>private persons </a:t>
              </a:r>
              <a:r>
                <a:rPr lang="ru-RU" sz="1400" dirty="0" err="1" smtClean="0">
                  <a:solidFill>
                    <a:schemeClr val="tx1"/>
                  </a:solidFill>
                  <a:latin typeface="Sylfaen" pitchFamily="18" charset="0"/>
                </a:rPr>
                <a:t>and</a:t>
              </a:r>
              <a:r>
                <a:rPr lang="ru-RU" sz="1400" dirty="0" smtClean="0">
                  <a:solidFill>
                    <a:schemeClr val="tx1"/>
                  </a:solidFill>
                  <a:latin typeface="Sylfaen" pitchFamily="18" charset="0"/>
                </a:rPr>
                <a:t> </a:t>
              </a:r>
              <a:r>
                <a:rPr lang="en-US" sz="1400" dirty="0" smtClean="0">
                  <a:solidFill>
                    <a:schemeClr val="tx1"/>
                  </a:solidFill>
                  <a:latin typeface="Sylfaen" pitchFamily="18" charset="0"/>
                </a:rPr>
                <a:t>public authorities</a:t>
              </a:r>
              <a:r>
                <a:rPr lang="ru-RU" sz="1400" dirty="0" smtClean="0">
                  <a:solidFill>
                    <a:schemeClr val="tx1"/>
                  </a:solidFill>
                  <a:latin typeface="Sylfaen" pitchFamily="18" charset="0"/>
                </a:rPr>
                <a:t> violating the </a:t>
              </a:r>
              <a:r>
                <a:rPr lang="en-US" sz="1400" dirty="0" smtClean="0">
                  <a:solidFill>
                    <a:schemeClr val="tx1"/>
                  </a:solidFill>
                  <a:latin typeface="Sylfaen" pitchFamily="18" charset="0"/>
                </a:rPr>
                <a:t>environmental </a:t>
              </a:r>
              <a:r>
                <a:rPr lang="ru-RU" sz="1400" dirty="0" err="1" smtClean="0">
                  <a:solidFill>
                    <a:schemeClr val="tx1"/>
                  </a:solidFill>
                  <a:latin typeface="Sylfaen" pitchFamily="18" charset="0"/>
                </a:rPr>
                <a:t>law</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if</a:t>
              </a:r>
              <a:r>
                <a:rPr lang="ru-RU" sz="1400" dirty="0" smtClean="0">
                  <a:solidFill>
                    <a:schemeClr val="tx1"/>
                  </a:solidFill>
                  <a:latin typeface="Sylfaen" pitchFamily="18" charset="0"/>
                </a:rPr>
                <a:t> </a:t>
              </a:r>
              <a:r>
                <a:rPr lang="en-US" sz="1400" dirty="0" smtClean="0">
                  <a:solidFill>
                    <a:schemeClr val="tx1"/>
                  </a:solidFill>
                  <a:latin typeface="Sylfaen" pitchFamily="18" charset="0"/>
                </a:rPr>
                <a:t>members of the public</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allege</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violation</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of</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their</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right</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to</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safe</a:t>
              </a:r>
              <a:r>
                <a:rPr lang="ru-RU" sz="1400" dirty="0" smtClean="0">
                  <a:solidFill>
                    <a:schemeClr val="tx1"/>
                  </a:solidFill>
                  <a:latin typeface="Sylfaen" pitchFamily="18" charset="0"/>
                </a:rPr>
                <a:t> </a:t>
              </a:r>
              <a:r>
                <a:rPr lang="ru-RU" sz="1400" dirty="0" err="1" smtClean="0">
                  <a:solidFill>
                    <a:schemeClr val="tx1"/>
                  </a:solidFill>
                  <a:latin typeface="Sylfaen" pitchFamily="18" charset="0"/>
                </a:rPr>
                <a:t>env</a:t>
              </a:r>
              <a:r>
                <a:rPr lang="en-US" sz="1400" dirty="0" smtClean="0">
                  <a:solidFill>
                    <a:schemeClr val="tx1"/>
                  </a:solidFill>
                  <a:latin typeface="Sylfaen" pitchFamily="18" charset="0"/>
                </a:rPr>
                <a:t>ironment.</a:t>
              </a:r>
              <a:r>
                <a:rPr lang="ru-RU" sz="1400" dirty="0" smtClean="0">
                  <a:solidFill>
                    <a:schemeClr val="tx1"/>
                  </a:solidFill>
                  <a:latin typeface="Sylfaen" pitchFamily="18" charset="0"/>
                </a:rPr>
                <a:t> </a:t>
              </a:r>
            </a:p>
            <a:p>
              <a:pPr algn="just"/>
              <a:endParaRPr lang="ru-RU" sz="1600" dirty="0" smtClean="0">
                <a:solidFill>
                  <a:schemeClr val="tx1"/>
                </a:solidFill>
                <a:latin typeface="Sylfaen" pitchFamily="18" charset="0"/>
              </a:endParaRPr>
            </a:p>
            <a:p>
              <a:pPr algn="just"/>
              <a:r>
                <a:rPr lang="ru-RU" sz="1400" dirty="0" smtClean="0">
                  <a:solidFill>
                    <a:schemeClr val="tx1"/>
                  </a:solidFill>
                  <a:latin typeface="Sylfaen" pitchFamily="18" charset="0"/>
                </a:rPr>
                <a:t>Environmental Protection Act, article 7</a:t>
              </a:r>
              <a:r>
                <a:rPr lang="en-US" sz="1400" dirty="0" smtClean="0">
                  <a:solidFill>
                    <a:schemeClr val="tx1"/>
                  </a:solidFill>
                  <a:latin typeface="Sylfaen" pitchFamily="18" charset="0"/>
                </a:rPr>
                <a:t> (right to bring lawsuits for PIP)</a:t>
              </a:r>
              <a:r>
                <a:rPr lang="ru-RU" sz="1400" dirty="0" smtClean="0">
                  <a:solidFill>
                    <a:schemeClr val="tx1"/>
                  </a:solidFill>
                  <a:latin typeface="Sylfaen" pitchFamily="18" charset="0"/>
                </a:rPr>
                <a:t> </a:t>
              </a:r>
              <a:r>
                <a:rPr lang="ru-RU" sz="1400" b="1" i="1" dirty="0" smtClean="0">
                  <a:solidFill>
                    <a:schemeClr val="tx1"/>
                  </a:solidFill>
                  <a:latin typeface="Sylfaen" pitchFamily="18" charset="0"/>
                </a:rPr>
                <a:t>v. </a:t>
              </a:r>
              <a:r>
                <a:rPr lang="ru-RU" sz="1400" dirty="0" smtClean="0">
                  <a:solidFill>
                    <a:schemeClr val="tx1"/>
                  </a:solidFill>
                  <a:latin typeface="Sylfaen" pitchFamily="18" charset="0"/>
                </a:rPr>
                <a:t>Code of Civil Procedure</a:t>
              </a:r>
              <a:r>
                <a:rPr lang="en-US" sz="1400" dirty="0" smtClean="0">
                  <a:solidFill>
                    <a:schemeClr val="tx1"/>
                  </a:solidFill>
                  <a:latin typeface="Sylfaen" pitchFamily="18" charset="0"/>
                </a:rPr>
                <a:t>, </a:t>
              </a:r>
              <a:r>
                <a:rPr lang="ru-RU" sz="1400" dirty="0" smtClean="0">
                  <a:solidFill>
                    <a:schemeClr val="tx1"/>
                  </a:solidFill>
                  <a:latin typeface="Sylfaen" pitchFamily="18" charset="0"/>
                </a:rPr>
                <a:t>article </a:t>
              </a:r>
              <a:r>
                <a:rPr lang="ru-RU" sz="1400" dirty="0">
                  <a:solidFill>
                    <a:schemeClr val="tx1"/>
                  </a:solidFill>
                  <a:latin typeface="Sylfaen" pitchFamily="18" charset="0"/>
                </a:rPr>
                <a:t>4.1  </a:t>
              </a:r>
              <a:r>
                <a:rPr lang="en-US" sz="1400" dirty="0" smtClean="0">
                  <a:solidFill>
                    <a:schemeClr val="tx1"/>
                  </a:solidFill>
                  <a:latin typeface="Sylfaen" pitchFamily="18" charset="0"/>
                </a:rPr>
                <a:t>(any natural or legal person  for </a:t>
              </a:r>
              <a:r>
                <a:rPr lang="en-US" sz="1400" b="1" dirty="0" smtClean="0">
                  <a:solidFill>
                    <a:schemeClr val="tx1"/>
                  </a:solidFill>
                  <a:latin typeface="Sylfaen" pitchFamily="18" charset="0"/>
                </a:rPr>
                <a:t>their</a:t>
              </a:r>
              <a:r>
                <a:rPr lang="en-US" sz="1400" dirty="0" smtClean="0">
                  <a:solidFill>
                    <a:schemeClr val="tx1"/>
                  </a:solidFill>
                  <a:latin typeface="Sylfaen" pitchFamily="18" charset="0"/>
                </a:rPr>
                <a:t> rights, freedoms and legitimate interests.)</a:t>
              </a:r>
              <a:endParaRPr lang="ru-RU" sz="1400" dirty="0" smtClean="0">
                <a:solidFill>
                  <a:schemeClr val="tx1"/>
                </a:solidFill>
                <a:latin typeface="Sylfaen" pitchFamily="18" charset="0"/>
              </a:endParaRPr>
            </a:p>
          </p:txBody>
        </p:sp>
        <p:sp>
          <p:nvSpPr>
            <p:cNvPr id="7" name="Round Diagonal Corner Rectangle 6"/>
            <p:cNvSpPr/>
            <p:nvPr/>
          </p:nvSpPr>
          <p:spPr>
            <a:xfrm>
              <a:off x="3048000" y="1752600"/>
              <a:ext cx="1981200" cy="304800"/>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smtClean="0"/>
                <a:t>Data of NIR</a:t>
              </a:r>
              <a:endParaRPr lang="en-US" dirty="0"/>
            </a:p>
          </p:txBody>
        </p:sp>
        <p:sp>
          <p:nvSpPr>
            <p:cNvPr id="8" name="Round Diagonal Corner Rectangle 7"/>
            <p:cNvSpPr/>
            <p:nvPr/>
          </p:nvSpPr>
          <p:spPr>
            <a:xfrm>
              <a:off x="5410200" y="1752600"/>
              <a:ext cx="1965385" cy="304800"/>
            </a:xfrm>
            <a:prstGeom prst="round2Diag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smtClean="0"/>
                <a:t>Data of Study</a:t>
              </a:r>
              <a:endParaRPr lang="en-US" dirty="0"/>
            </a:p>
          </p:txBody>
        </p:sp>
        <p:sp>
          <p:nvSpPr>
            <p:cNvPr id="9" name="Rounded Rectangle 8"/>
            <p:cNvSpPr/>
            <p:nvPr/>
          </p:nvSpPr>
          <p:spPr>
            <a:xfrm>
              <a:off x="914400" y="2133600"/>
              <a:ext cx="1752600" cy="914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smtClean="0">
                  <a:solidFill>
                    <a:schemeClr val="tx1"/>
                  </a:solidFill>
                  <a:latin typeface="Sylfaen" pitchFamily="18" charset="0"/>
                </a:rPr>
                <a:t>Ukraine </a:t>
              </a:r>
              <a:endParaRPr lang="en-US" dirty="0">
                <a:solidFill>
                  <a:schemeClr val="tx1"/>
                </a:solidFill>
                <a:latin typeface="Sylfaen" pitchFamily="18" charset="0"/>
              </a:endParaRPr>
            </a:p>
          </p:txBody>
        </p:sp>
        <p:sp>
          <p:nvSpPr>
            <p:cNvPr id="10" name="Rounded Rectangle 9"/>
            <p:cNvSpPr/>
            <p:nvPr/>
          </p:nvSpPr>
          <p:spPr>
            <a:xfrm>
              <a:off x="914400" y="3581400"/>
              <a:ext cx="1752600" cy="9144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ru-RU" dirty="0" smtClean="0">
                  <a:solidFill>
                    <a:schemeClr val="tx1"/>
                  </a:solidFill>
                  <a:latin typeface="Sylfaen" pitchFamily="18" charset="0"/>
                </a:rPr>
                <a:t>Azerbaijan </a:t>
              </a:r>
              <a:endParaRPr lang="en-US" dirty="0">
                <a:solidFill>
                  <a:schemeClr val="tx1"/>
                </a:solidFill>
                <a:latin typeface="Sylfaen" pitchFamily="18" charset="0"/>
              </a:endParaRPr>
            </a:p>
          </p:txBody>
        </p:sp>
        <p:sp>
          <p:nvSpPr>
            <p:cNvPr id="11" name="Right Arrow 10"/>
            <p:cNvSpPr/>
            <p:nvPr/>
          </p:nvSpPr>
          <p:spPr>
            <a:xfrm>
              <a:off x="2667000" y="2514600"/>
              <a:ext cx="304800" cy="7620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sp>
          <p:nvSpPr>
            <p:cNvPr id="12" name="Right Arrow 11"/>
            <p:cNvSpPr/>
            <p:nvPr/>
          </p:nvSpPr>
          <p:spPr>
            <a:xfrm>
              <a:off x="2667000" y="3962400"/>
              <a:ext cx="304800" cy="76200"/>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p>
          </p:txBody>
        </p:sp>
      </p:grpSp>
      <p:cxnSp>
        <p:nvCxnSpPr>
          <p:cNvPr id="17" name="Straight Connector 16"/>
          <p:cNvCxnSpPr/>
          <p:nvPr/>
        </p:nvCxnSpPr>
        <p:spPr>
          <a:xfrm>
            <a:off x="3048000" y="4267200"/>
            <a:ext cx="2500086" cy="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096000" y="4267200"/>
            <a:ext cx="2500086" cy="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1066800"/>
          </a:xfrm>
        </p:spPr>
        <p:txBody>
          <a:bodyPr>
            <a:noAutofit/>
          </a:bodyPr>
          <a:lstStyle/>
          <a:p>
            <a:pPr algn="ctr"/>
            <a:r>
              <a:rPr lang="ru-RU" sz="3600" dirty="0" smtClean="0">
                <a:latin typeface="Sylfaen" pitchFamily="18" charset="0"/>
              </a:rPr>
              <a:t>Case Law Developments in Armenia </a:t>
            </a:r>
            <a:br>
              <a:rPr lang="ru-RU" sz="3600" dirty="0" smtClean="0">
                <a:latin typeface="Sylfaen" pitchFamily="18" charset="0"/>
              </a:rPr>
            </a:br>
            <a:endParaRPr lang="en-US" sz="3600" dirty="0">
              <a:latin typeface="Sylfaen" pitchFamily="18" charset="0"/>
            </a:endParaRPr>
          </a:p>
        </p:txBody>
      </p:sp>
      <p:sp>
        <p:nvSpPr>
          <p:cNvPr id="2" name="Content Placeholder 1"/>
          <p:cNvSpPr>
            <a:spLocks noGrp="1"/>
          </p:cNvSpPr>
          <p:nvPr>
            <p:ph idx="1"/>
          </p:nvPr>
        </p:nvSpPr>
        <p:spPr>
          <a:xfrm>
            <a:off x="457200" y="1981200"/>
            <a:ext cx="8229600" cy="4325112"/>
          </a:xfrm>
        </p:spPr>
        <p:txBody>
          <a:bodyPr>
            <a:normAutofit fontScale="92500" lnSpcReduction="10000"/>
          </a:bodyPr>
          <a:lstStyle/>
          <a:p>
            <a:pPr algn="just"/>
            <a:r>
              <a:rPr lang="ru-RU" sz="2600" dirty="0" smtClean="0">
                <a:latin typeface="Sylfaen" pitchFamily="18" charset="0"/>
              </a:rPr>
              <a:t>The international treaties as a consistent part of RA legal system and the Aarhus Convention</a:t>
            </a:r>
          </a:p>
          <a:p>
            <a:pPr algn="just">
              <a:buNone/>
            </a:pPr>
            <a:endParaRPr lang="ru-RU" sz="2600" dirty="0" smtClean="0">
              <a:latin typeface="Sylfaen" pitchFamily="18" charset="0"/>
            </a:endParaRPr>
          </a:p>
          <a:p>
            <a:pPr algn="just"/>
            <a:r>
              <a:rPr lang="ru-RU" sz="2600" dirty="0" smtClean="0">
                <a:latin typeface="Sylfaen" pitchFamily="18" charset="0"/>
              </a:rPr>
              <a:t>Decisions of RA Administrative Court on legal standing of NGOs </a:t>
            </a:r>
            <a:r>
              <a:rPr lang="en-US" sz="2600" dirty="0" smtClean="0">
                <a:latin typeface="Sylfaen" pitchFamily="18" charset="0"/>
              </a:rPr>
              <a:t>from 28 July, 2009</a:t>
            </a:r>
            <a:endParaRPr lang="ru-RU" sz="2600" dirty="0" smtClean="0">
              <a:latin typeface="Sylfaen" pitchFamily="18" charset="0"/>
            </a:endParaRPr>
          </a:p>
          <a:p>
            <a:pPr algn="just">
              <a:buNone/>
            </a:pPr>
            <a:endParaRPr lang="ru-RU" sz="2600" dirty="0" smtClean="0">
              <a:latin typeface="Sylfaen" pitchFamily="18" charset="0"/>
            </a:endParaRPr>
          </a:p>
          <a:p>
            <a:pPr algn="just"/>
            <a:r>
              <a:rPr lang="ru-RU" sz="2600" dirty="0" smtClean="0">
                <a:latin typeface="Sylfaen" pitchFamily="18" charset="0"/>
              </a:rPr>
              <a:t>The criteria set by the judgment of RA Cassation Court </a:t>
            </a:r>
            <a:r>
              <a:rPr lang="en-US" sz="2600" dirty="0" smtClean="0">
                <a:latin typeface="Sylfaen" pitchFamily="18" charset="0"/>
              </a:rPr>
              <a:t>from 30 October, 2009 </a:t>
            </a:r>
            <a:endParaRPr lang="ru-RU" sz="2600" dirty="0" smtClean="0">
              <a:latin typeface="Sylfaen" pitchFamily="18" charset="0"/>
            </a:endParaRPr>
          </a:p>
          <a:p>
            <a:pPr algn="just">
              <a:buNone/>
            </a:pPr>
            <a:endParaRPr lang="ru-RU" sz="2600" dirty="0" smtClean="0">
              <a:latin typeface="Sylfaen" pitchFamily="18" charset="0"/>
            </a:endParaRPr>
          </a:p>
          <a:p>
            <a:pPr algn="just"/>
            <a:r>
              <a:rPr lang="en-US" sz="2600" dirty="0" smtClean="0">
                <a:latin typeface="Sylfaen" pitchFamily="18" charset="0"/>
              </a:rPr>
              <a:t>A Cassation Court reviewing the appeal brought against the Decision of the RA Administrative Court from 24 March, 2010 denied it upholding Court's decision of lower instance</a:t>
            </a:r>
            <a:endParaRPr lang="ru-RU" sz="2600" dirty="0" smtClean="0">
              <a:latin typeface="Sylfaen" pitchFamily="18" charset="0"/>
            </a:endParaRPr>
          </a:p>
          <a:p>
            <a:endParaRPr lang="ru-RU"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066800"/>
          </a:xfrm>
        </p:spPr>
        <p:txBody>
          <a:bodyPr>
            <a:normAutofit/>
          </a:bodyPr>
          <a:lstStyle/>
          <a:p>
            <a:pPr algn="ctr"/>
            <a:r>
              <a:rPr lang="ru-RU" sz="3600" dirty="0" smtClean="0">
                <a:latin typeface="Sylfaen" pitchFamily="18" charset="0"/>
              </a:rPr>
              <a:t>Case Law Developments in Armenia</a:t>
            </a:r>
            <a:endParaRPr lang="en-US" sz="3600" dirty="0"/>
          </a:p>
        </p:txBody>
      </p:sp>
      <p:sp>
        <p:nvSpPr>
          <p:cNvPr id="2" name="Content Placeholder 1"/>
          <p:cNvSpPr>
            <a:spLocks noGrp="1"/>
          </p:cNvSpPr>
          <p:nvPr>
            <p:ph idx="1"/>
          </p:nvPr>
        </p:nvSpPr>
        <p:spPr>
          <a:xfrm>
            <a:off x="457200" y="1828800"/>
            <a:ext cx="8229600" cy="4706112"/>
          </a:xfrm>
        </p:spPr>
        <p:txBody>
          <a:bodyPr>
            <a:normAutofit fontScale="85000" lnSpcReduction="10000"/>
          </a:bodyPr>
          <a:lstStyle/>
          <a:p>
            <a:pPr algn="just"/>
            <a:r>
              <a:rPr lang="ru-RU" dirty="0" smtClean="0">
                <a:latin typeface="Sylfaen" pitchFamily="18" charset="0"/>
              </a:rPr>
              <a:t>The Position of the </a:t>
            </a:r>
            <a:r>
              <a:rPr lang="en-US" dirty="0" smtClean="0"/>
              <a:t>Constitutional </a:t>
            </a:r>
            <a:r>
              <a:rPr lang="ru-RU" dirty="0" smtClean="0">
                <a:latin typeface="Sylfaen" pitchFamily="18" charset="0"/>
              </a:rPr>
              <a:t>Court on the issue: </a:t>
            </a:r>
            <a:r>
              <a:rPr lang="en-US" sz="1800" dirty="0" smtClean="0">
                <a:latin typeface="Sylfaen" pitchFamily="18" charset="0"/>
              </a:rPr>
              <a:t>“RA Constitutional Court finds that the RA CAP may encompass the occasions of bringing cases before the court by concerned NGOs (on the basis of the Charter) for the purpose of public interests protection. For this reason the current developments of the institute of "actio popularis" in Europe should be taken into consideration”.</a:t>
            </a:r>
            <a:endParaRPr lang="ru-RU" sz="1800" dirty="0" smtClean="0">
              <a:latin typeface="Sylfaen" pitchFamily="18" charset="0"/>
            </a:endParaRPr>
          </a:p>
          <a:p>
            <a:pPr algn="just">
              <a:buNone/>
            </a:pPr>
            <a:endParaRPr lang="ru-RU" sz="2600" dirty="0" smtClean="0">
              <a:latin typeface="Sylfaen" pitchFamily="18" charset="0"/>
            </a:endParaRPr>
          </a:p>
          <a:p>
            <a:pPr algn="just"/>
            <a:r>
              <a:rPr lang="en-US" sz="2600" dirty="0" smtClean="0">
                <a:latin typeface="Sylfaen" pitchFamily="18" charset="0"/>
              </a:rPr>
              <a:t>Decision N 127 "On the practice of implementation of the article 79 of RA Code of Administrative Procedure" </a:t>
            </a:r>
            <a:r>
              <a:rPr lang="ru-RU" sz="2600" dirty="0" smtClean="0">
                <a:latin typeface="Sylfaen" pitchFamily="18" charset="0"/>
              </a:rPr>
              <a:t>issued by </a:t>
            </a:r>
            <a:r>
              <a:rPr lang="en-US" sz="2600" dirty="0" smtClean="0">
                <a:latin typeface="Sylfaen" pitchFamily="18" charset="0"/>
              </a:rPr>
              <a:t>Council of Courts' Chairmen of Armenia: </a:t>
            </a:r>
            <a:r>
              <a:rPr lang="en-US" sz="1900" dirty="0" smtClean="0">
                <a:latin typeface="Sylfaen" pitchFamily="18" charset="0"/>
              </a:rPr>
              <a:t>“The  natural and legal entities are not deemed to have the right to challenge any administration just for the reason of their interest in the lawfulness of the activities of administrative bodies". </a:t>
            </a:r>
            <a:r>
              <a:rPr lang="ru-RU" sz="1900" dirty="0" smtClean="0">
                <a:latin typeface="Sylfaen" pitchFamily="18" charset="0"/>
              </a:rPr>
              <a:t> </a:t>
            </a:r>
          </a:p>
          <a:p>
            <a:pPr algn="just">
              <a:buNone/>
            </a:pPr>
            <a:endParaRPr lang="ru-RU" sz="2600" dirty="0" smtClean="0">
              <a:latin typeface="Sylfaen" pitchFamily="18" charset="0"/>
            </a:endParaRPr>
          </a:p>
          <a:p>
            <a:pPr algn="just"/>
            <a:r>
              <a:rPr lang="ru-RU" sz="2600" dirty="0" smtClean="0">
                <a:latin typeface="Sylfaen" pitchFamily="18" charset="0"/>
              </a:rPr>
              <a:t>O</a:t>
            </a:r>
            <a:r>
              <a:rPr lang="en-US" sz="2600" dirty="0" smtClean="0">
                <a:latin typeface="Sylfaen" pitchFamily="18" charset="0"/>
              </a:rPr>
              <a:t>ngoing developments </a:t>
            </a:r>
            <a:r>
              <a:rPr lang="ru-RU" sz="2600" dirty="0" smtClean="0">
                <a:latin typeface="Sylfaen" pitchFamily="18" charset="0"/>
              </a:rPr>
              <a:t>- 22 residents </a:t>
            </a:r>
            <a:r>
              <a:rPr lang="ru-RU" sz="2600" i="1" dirty="0" smtClean="0">
                <a:latin typeface="Sylfaen" pitchFamily="18" charset="0"/>
              </a:rPr>
              <a:t>V. </a:t>
            </a:r>
            <a:r>
              <a:rPr lang="en-US" sz="2600" dirty="0" smtClean="0">
                <a:latin typeface="Sylfaen" pitchFamily="18" charset="0"/>
              </a:rPr>
              <a:t>"Armenian Water Sewerage" CJSC obliging the Company </a:t>
            </a:r>
            <a:r>
              <a:rPr lang="en-US" sz="1900" dirty="0" smtClean="0">
                <a:latin typeface="Sylfaen" pitchFamily="18" charset="0"/>
              </a:rPr>
              <a:t>"1. to operate in compliance with obligations assumed by the contract, that is, to provide the wastewater treatment and discharge, 2.  to exclude the risk for environment promoting the health and well-being of human beings.</a:t>
            </a:r>
            <a:endParaRPr lang="ru-RU" sz="1900" dirty="0" smtClean="0">
              <a:latin typeface="Sylfaen" pitchFamily="18" charset="0"/>
            </a:endParaRPr>
          </a:p>
          <a:p>
            <a:pPr algn="just">
              <a:buNone/>
            </a:pPr>
            <a:endParaRPr lang="en-US" sz="1900" dirty="0" smtClean="0">
              <a:latin typeface="Sylfae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1024</TotalTime>
  <Words>1223</Words>
  <Application>Microsoft Office PowerPoint</Application>
  <PresentationFormat>On-screen Show (4:3)</PresentationFormat>
  <Paragraphs>230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Standing of Individuals and Groups in the EECCA region</vt:lpstr>
      <vt:lpstr>The scope of the issues to be addressed </vt:lpstr>
      <vt:lpstr>The issue of standing within  the framework of the Study </vt:lpstr>
      <vt:lpstr>The issue of standing within  the framework of the Study  </vt:lpstr>
      <vt:lpstr>The issue of standing within  the framework of the Study </vt:lpstr>
      <vt:lpstr>Comparison of data provided by the Study and NIRs</vt:lpstr>
      <vt:lpstr>Comparison of data provided by the Study and NIRs</vt:lpstr>
      <vt:lpstr>Case Law Developments in Armenia  </vt:lpstr>
      <vt:lpstr>Case Law Developments in Armenia</vt:lpstr>
      <vt:lpstr>22 resiedents v. "Armenian Water Sewerage" CJSC </vt:lpstr>
      <vt:lpstr>Conclusion </vt:lpstr>
      <vt:lpstr>Possible scope of the research on standing in the EECCA countries  </vt:lpstr>
      <vt:lpstr>5th meeting of the  Task Force on Access to Justice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Standing of Individuals and Groups in the EECCA Region Under the Aarhus Convention Requirements</dc:title>
  <dc:creator>GOR</dc:creator>
  <cp:lastModifiedBy>Maryna Yanush</cp:lastModifiedBy>
  <cp:revision>104</cp:revision>
  <dcterms:created xsi:type="dcterms:W3CDTF">2006-08-16T00:00:00Z</dcterms:created>
  <dcterms:modified xsi:type="dcterms:W3CDTF">2012-06-08T10:52:57Z</dcterms:modified>
</cp:coreProperties>
</file>