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0" r:id="rId3"/>
    <p:sldId id="336" r:id="rId4"/>
    <p:sldId id="339" r:id="rId5"/>
    <p:sldId id="337" r:id="rId6"/>
    <p:sldId id="332" r:id="rId7"/>
    <p:sldId id="331" r:id="rId8"/>
    <p:sldId id="340" r:id="rId9"/>
    <p:sldId id="341" r:id="rId10"/>
    <p:sldId id="316" r:id="rId11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66CC"/>
    <a:srgbClr val="00CC00"/>
    <a:srgbClr val="990000"/>
    <a:srgbClr val="FF0000"/>
    <a:srgbClr val="FF6600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6270" autoAdjust="0"/>
  </p:normalViewPr>
  <p:slideViewPr>
    <p:cSldViewPr>
      <p:cViewPr>
        <p:scale>
          <a:sx n="100" d="100"/>
          <a:sy n="100" d="100"/>
        </p:scale>
        <p:origin x="-7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434" y="-72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966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35" y="0"/>
            <a:ext cx="2943965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334"/>
            <a:ext cx="2943966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35" y="9411334"/>
            <a:ext cx="2943965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544BEB-74D7-44B5-A1A7-2C1986106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07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966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35" y="0"/>
            <a:ext cx="2943965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570" y="4705668"/>
            <a:ext cx="4981361" cy="4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1334"/>
            <a:ext cx="2943966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35" y="9411334"/>
            <a:ext cx="2943965" cy="4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322472-A68D-4458-9E54-6C18A300A1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92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3D051-FBB7-4101-AEB8-3B331177EE17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72BDC-8CFD-45B8-AC94-AE5950B4ED3C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190" y="4705668"/>
            <a:ext cx="6190120" cy="4456749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5A959-CA2B-4690-B1B8-913276A1782C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5A959-CA2B-4690-B1B8-913276A1782C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5A959-CA2B-4690-B1B8-913276A1782C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000" dirty="0" smtClean="0"/>
              <a:t>JTF </a:t>
            </a:r>
            <a:r>
              <a:rPr lang="en-GB" sz="1000" dirty="0"/>
              <a:t>recommended its members to use </a:t>
            </a:r>
            <a:r>
              <a:rPr lang="en-GB" sz="1000" dirty="0" smtClean="0"/>
              <a:t>available </a:t>
            </a:r>
            <a:r>
              <a:rPr lang="en-GB" sz="1000" dirty="0"/>
              <a:t>data or start collecting data for the regular development and publication of </a:t>
            </a:r>
            <a:r>
              <a:rPr lang="en-GB" sz="1000" dirty="0" smtClean="0"/>
              <a:t>indicators.</a:t>
            </a:r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>
              <a:lnSpc>
                <a:spcPct val="80000"/>
              </a:lnSpc>
            </a:pPr>
            <a:r>
              <a:rPr lang="en-US" sz="1000" dirty="0" smtClean="0"/>
              <a:t>1) Data available for the 3 </a:t>
            </a:r>
            <a:r>
              <a:rPr lang="en-US" sz="1000" dirty="0" err="1" smtClean="0"/>
              <a:t>ind</a:t>
            </a:r>
            <a:r>
              <a:rPr lang="en-US" sz="1000" dirty="0" smtClean="0"/>
              <a:t>-s on air, precipitation and drinking water quality (regarding central water connection)</a:t>
            </a:r>
          </a:p>
          <a:p>
            <a:pPr>
              <a:lnSpc>
                <a:spcPct val="80000"/>
              </a:lnSpc>
            </a:pPr>
            <a:r>
              <a:rPr lang="en-US" sz="1000" dirty="0" smtClean="0"/>
              <a:t>2)</a:t>
            </a:r>
          </a:p>
          <a:p>
            <a:pPr>
              <a:lnSpc>
                <a:spcPct val="80000"/>
              </a:lnSpc>
            </a:pPr>
            <a:r>
              <a:rPr lang="en-US" sz="1000" u="sng" dirty="0" smtClean="0"/>
              <a:t>Emissions </a:t>
            </a:r>
            <a:r>
              <a:rPr lang="en-US" sz="1000" u="sng" dirty="0"/>
              <a:t>of pollutants into the atmospheric </a:t>
            </a:r>
            <a:r>
              <a:rPr lang="en-US" sz="1000" u="sng" dirty="0" smtClean="0"/>
              <a:t>air</a:t>
            </a:r>
            <a:r>
              <a:rPr lang="en-US" sz="1000" dirty="0" smtClean="0"/>
              <a:t>: most complete data for </a:t>
            </a:r>
            <a:r>
              <a:rPr lang="en-US" sz="1000" dirty="0" err="1" smtClean="0"/>
              <a:t>dev</a:t>
            </a:r>
            <a:r>
              <a:rPr lang="en-US" sz="1000" dirty="0" smtClean="0"/>
              <a:t>-t of indicator – Belarus and Ukraine; useful to revise G on </a:t>
            </a:r>
            <a:r>
              <a:rPr lang="en-US" sz="1000" dirty="0" err="1" smtClean="0"/>
              <a:t>ind</a:t>
            </a:r>
            <a:r>
              <a:rPr lang="en-US" sz="1000" dirty="0" smtClean="0"/>
              <a:t>-r taking into </a:t>
            </a:r>
            <a:r>
              <a:rPr lang="en-US" sz="1000" dirty="0" err="1" smtClean="0"/>
              <a:t>consid</a:t>
            </a:r>
            <a:r>
              <a:rPr lang="en-US" sz="1000" dirty="0"/>
              <a:t> </a:t>
            </a:r>
            <a:r>
              <a:rPr lang="en-US" sz="1000" dirty="0" smtClean="0"/>
              <a:t>latest updates, new </a:t>
            </a:r>
            <a:r>
              <a:rPr lang="en-US" sz="1000" dirty="0" err="1" smtClean="0"/>
              <a:t>int</a:t>
            </a:r>
            <a:r>
              <a:rPr lang="en-US" sz="1000" dirty="0" smtClean="0"/>
              <a:t> commitments and revision of protocols</a:t>
            </a:r>
          </a:p>
          <a:p>
            <a:pPr>
              <a:lnSpc>
                <a:spcPct val="80000"/>
              </a:lnSpc>
            </a:pPr>
            <a:r>
              <a:rPr lang="en-US" sz="1000" u="sng" dirty="0" smtClean="0"/>
              <a:t>Greenhouse </a:t>
            </a:r>
            <a:r>
              <a:rPr lang="en-US" sz="1000" u="sng" dirty="0"/>
              <a:t>gas </a:t>
            </a:r>
            <a:r>
              <a:rPr lang="en-US" sz="1000" u="sng" dirty="0" smtClean="0"/>
              <a:t>emissions</a:t>
            </a:r>
            <a:r>
              <a:rPr lang="en-US" sz="1000" dirty="0" smtClean="0"/>
              <a:t>: </a:t>
            </a:r>
            <a:r>
              <a:rPr lang="en-US" sz="1000" dirty="0" err="1" smtClean="0"/>
              <a:t>RussianF</a:t>
            </a:r>
            <a:r>
              <a:rPr lang="en-US" sz="1000" dirty="0" smtClean="0"/>
              <a:t> and Ukraine can use data; same as above</a:t>
            </a:r>
          </a:p>
          <a:p>
            <a:pPr>
              <a:lnSpc>
                <a:spcPct val="80000"/>
              </a:lnSpc>
            </a:pPr>
            <a:r>
              <a:rPr lang="en-US" sz="1000" u="sng" dirty="0" smtClean="0"/>
              <a:t>Household </a:t>
            </a:r>
            <a:r>
              <a:rPr lang="en-US" sz="1000" u="sng" dirty="0"/>
              <a:t>water use per </a:t>
            </a:r>
            <a:r>
              <a:rPr lang="en-US" sz="1000" u="sng" dirty="0" smtClean="0"/>
              <a:t>capita</a:t>
            </a:r>
            <a:r>
              <a:rPr lang="en-US" sz="1000" dirty="0" smtClean="0"/>
              <a:t>: most complete data- Armenia, </a:t>
            </a:r>
            <a:r>
              <a:rPr lang="en-US" sz="1000" dirty="0" err="1" smtClean="0"/>
              <a:t>Azerb</a:t>
            </a:r>
            <a:r>
              <a:rPr lang="en-US" sz="1000" dirty="0" smtClean="0"/>
              <a:t>, Belarus; useful to revise </a:t>
            </a:r>
            <a:r>
              <a:rPr lang="en-US" sz="1000" dirty="0"/>
              <a:t>G </a:t>
            </a:r>
            <a:r>
              <a:rPr lang="en-US" sz="1000" dirty="0" smtClean="0"/>
              <a:t>with clarified definitions</a:t>
            </a:r>
            <a:r>
              <a:rPr lang="en-US" sz="1000" dirty="0"/>
              <a:t>			</a:t>
            </a:r>
          </a:p>
          <a:p>
            <a:pPr>
              <a:lnSpc>
                <a:spcPct val="80000"/>
              </a:lnSpc>
            </a:pPr>
            <a:r>
              <a:rPr lang="en-US" sz="1000" u="sng" dirty="0"/>
              <a:t>Water </a:t>
            </a:r>
            <a:r>
              <a:rPr lang="en-US" sz="1000" u="sng" dirty="0" smtClean="0"/>
              <a:t>losses</a:t>
            </a:r>
            <a:r>
              <a:rPr lang="en-US" sz="1000" dirty="0" smtClean="0"/>
              <a:t>: none provided complete data; agreed to use “water use” instead of consumption; </a:t>
            </a:r>
            <a:r>
              <a:rPr lang="en-US" sz="1000" dirty="0" err="1" smtClean="0"/>
              <a:t>recom-ed</a:t>
            </a:r>
            <a:r>
              <a:rPr lang="en-US" sz="1000" dirty="0" smtClean="0"/>
              <a:t> to consider type of loss (leakage, accidents, </a:t>
            </a:r>
            <a:r>
              <a:rPr lang="en-US" sz="1000" dirty="0" err="1" smtClean="0"/>
              <a:t>evapor</a:t>
            </a:r>
            <a:r>
              <a:rPr lang="en-US" sz="1000" dirty="0" smtClean="0"/>
              <a:t>.)</a:t>
            </a:r>
            <a:endParaRPr lang="en-GB" sz="1000" dirty="0"/>
          </a:p>
          <a:p>
            <a:pPr>
              <a:lnSpc>
                <a:spcPct val="80000"/>
              </a:lnSpc>
            </a:pPr>
            <a:r>
              <a:rPr lang="en-GB" sz="1000" u="sng" dirty="0" smtClean="0"/>
              <a:t>Final </a:t>
            </a:r>
            <a:r>
              <a:rPr lang="en-GB" sz="1000" u="sng" dirty="0"/>
              <a:t>energy </a:t>
            </a:r>
            <a:r>
              <a:rPr lang="en-GB" sz="1000" u="sng" dirty="0" smtClean="0"/>
              <a:t>consumption</a:t>
            </a:r>
            <a:r>
              <a:rPr lang="en-GB" sz="1000" dirty="0" smtClean="0"/>
              <a:t>: recommended to use </a:t>
            </a:r>
            <a:r>
              <a:rPr lang="en-GB" sz="1000" dirty="0" err="1" smtClean="0"/>
              <a:t>int</a:t>
            </a:r>
            <a:r>
              <a:rPr lang="en-GB" sz="1000" dirty="0" smtClean="0"/>
              <a:t> methodology; further work needed to cover non-energy use</a:t>
            </a:r>
            <a:r>
              <a:rPr lang="en-GB" sz="1000" dirty="0"/>
              <a:t>			</a:t>
            </a:r>
            <a:r>
              <a:rPr lang="en-US" sz="1000" dirty="0"/>
              <a:t> 	</a:t>
            </a:r>
          </a:p>
          <a:p>
            <a:pPr>
              <a:lnSpc>
                <a:spcPct val="80000"/>
              </a:lnSpc>
            </a:pPr>
            <a:r>
              <a:rPr lang="en-GB" sz="1000" u="sng" dirty="0" smtClean="0"/>
              <a:t>Total </a:t>
            </a:r>
            <a:r>
              <a:rPr lang="en-GB" sz="1000" u="sng" dirty="0"/>
              <a:t>energy </a:t>
            </a:r>
            <a:r>
              <a:rPr lang="en-GB" sz="1000" u="sng" dirty="0" smtClean="0"/>
              <a:t>consumption</a:t>
            </a:r>
            <a:r>
              <a:rPr lang="en-GB" sz="1000" dirty="0" smtClean="0"/>
              <a:t>: </a:t>
            </a:r>
            <a:r>
              <a:rPr lang="en-GB" sz="1000" dirty="0"/>
              <a:t>recommended to use </a:t>
            </a:r>
            <a:r>
              <a:rPr lang="en-GB" sz="1000" dirty="0" err="1"/>
              <a:t>int</a:t>
            </a:r>
            <a:r>
              <a:rPr lang="en-GB" sz="1000" dirty="0"/>
              <a:t> </a:t>
            </a:r>
            <a:r>
              <a:rPr lang="en-GB" sz="1000" dirty="0" smtClean="0"/>
              <a:t>methodology </a:t>
            </a:r>
            <a:endParaRPr lang="en-GB" sz="1000" dirty="0"/>
          </a:p>
          <a:p>
            <a:pPr>
              <a:lnSpc>
                <a:spcPct val="80000"/>
              </a:lnSpc>
            </a:pPr>
            <a:r>
              <a:rPr lang="en-US" sz="1000" u="sng" dirty="0" smtClean="0"/>
              <a:t>Land uptake</a:t>
            </a:r>
            <a:r>
              <a:rPr lang="en-US" sz="1000" dirty="0" smtClean="0"/>
              <a:t>: complete data- </a:t>
            </a:r>
            <a:r>
              <a:rPr lang="en-US" sz="1000" dirty="0"/>
              <a:t>Armenia, Azerbaijan, </a:t>
            </a:r>
            <a:r>
              <a:rPr lang="en-US" sz="1000" dirty="0" smtClean="0"/>
              <a:t>Belarus; methodology - agreed to develop further regarding methods of data collection and calculations; to achieve convergence of land use categories classification into compatible </a:t>
            </a:r>
            <a:r>
              <a:rPr lang="en-US" sz="1000" dirty="0" err="1" smtClean="0"/>
              <a:t>int</a:t>
            </a:r>
            <a:r>
              <a:rPr lang="en-US" sz="1000" dirty="0" smtClean="0"/>
              <a:t> classification</a:t>
            </a:r>
          </a:p>
          <a:p>
            <a:pPr>
              <a:lnSpc>
                <a:spcPct val="80000"/>
              </a:lnSpc>
            </a:pPr>
            <a:r>
              <a:rPr lang="en-US" sz="1000" u="sng" dirty="0" smtClean="0"/>
              <a:t>Fertilizer consumption</a:t>
            </a:r>
            <a:r>
              <a:rPr lang="en-US" sz="1000" dirty="0" smtClean="0"/>
              <a:t>: Most c-s have available data on various types of fertilizers, but most have not shown the whole complex of f., agreed to develop further- to remove some </a:t>
            </a:r>
            <a:r>
              <a:rPr lang="en-US" sz="1000" dirty="0" err="1" smtClean="0"/>
              <a:t>inconsist</a:t>
            </a:r>
            <a:r>
              <a:rPr lang="en-US" sz="1000" dirty="0" smtClean="0"/>
              <a:t> in “measurement unit”, “methodology and guidelines”</a:t>
            </a:r>
          </a:p>
          <a:p>
            <a:pPr>
              <a:lnSpc>
                <a:spcPct val="80000"/>
              </a:lnSpc>
            </a:pPr>
            <a:r>
              <a:rPr lang="en-GB" sz="1000" u="sng" dirty="0" smtClean="0"/>
              <a:t>Average </a:t>
            </a:r>
            <a:r>
              <a:rPr lang="en-GB" sz="1000" u="sng" dirty="0"/>
              <a:t>age of road motor vehicle </a:t>
            </a:r>
            <a:r>
              <a:rPr lang="en-GB" sz="1000" u="sng" dirty="0" smtClean="0"/>
              <a:t>fleet</a:t>
            </a:r>
            <a:r>
              <a:rPr lang="en-GB" sz="1000" dirty="0" smtClean="0"/>
              <a:t>: data provided by most c-s, but not sufficient to develop the </a:t>
            </a:r>
            <a:r>
              <a:rPr lang="en-GB" sz="1000" dirty="0" err="1" smtClean="0"/>
              <a:t>ind.</a:t>
            </a:r>
            <a:r>
              <a:rPr lang="en-GB" sz="1000" dirty="0" smtClean="0"/>
              <a:t>; most complete data by Moldova and Ukraine; </a:t>
            </a:r>
            <a:r>
              <a:rPr lang="en-GB" sz="1000" dirty="0" err="1" smtClean="0"/>
              <a:t>recom-ed</a:t>
            </a:r>
            <a:r>
              <a:rPr lang="en-GB" sz="1000" dirty="0" smtClean="0"/>
              <a:t> to </a:t>
            </a:r>
            <a:r>
              <a:rPr lang="en-GB" sz="1000" dirty="0" err="1" smtClean="0"/>
              <a:t>cs</a:t>
            </a:r>
            <a:r>
              <a:rPr lang="en-GB" sz="1000" dirty="0" smtClean="0"/>
              <a:t> to apply </a:t>
            </a:r>
            <a:r>
              <a:rPr lang="en-GB" sz="1000" dirty="0" err="1" smtClean="0"/>
              <a:t>int</a:t>
            </a:r>
            <a:r>
              <a:rPr lang="en-GB" sz="1000" dirty="0" smtClean="0"/>
              <a:t> methodology in the </a:t>
            </a:r>
            <a:r>
              <a:rPr lang="en-GB" sz="1000" dirty="0" err="1" smtClean="0"/>
              <a:t>dev</a:t>
            </a:r>
            <a:r>
              <a:rPr lang="en-GB" sz="1000" dirty="0" smtClean="0"/>
              <a:t>-t of the </a:t>
            </a:r>
            <a:r>
              <a:rPr lang="en-GB" sz="1000" dirty="0" err="1" smtClean="0"/>
              <a:t>ind.</a:t>
            </a:r>
            <a:endParaRPr lang="en-US" sz="1000" dirty="0"/>
          </a:p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5A959-CA2B-4690-B1B8-913276A1782C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dirty="0"/>
              <a:t>First 6 new water (inland and seawater) indicators: All approved at the 5</a:t>
            </a:r>
            <a:r>
              <a:rPr lang="en-US" sz="1000" baseline="30000" dirty="0"/>
              <a:t>th</a:t>
            </a:r>
            <a:r>
              <a:rPr lang="en-US" sz="1000" dirty="0"/>
              <a:t> session. Revision needed (Guidelines update). Data to be collected at 7</a:t>
            </a:r>
            <a:r>
              <a:rPr lang="en-US" sz="1000" baseline="30000" dirty="0"/>
              <a:t>th</a:t>
            </a:r>
            <a:r>
              <a:rPr lang="en-US" sz="1000" dirty="0"/>
              <a:t> session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/>
              <a:t>New 2 of 3 considered biodiversity indicators (7)-(8) approved at 5</a:t>
            </a:r>
            <a:r>
              <a:rPr lang="en-US" sz="1000" baseline="30000" dirty="0"/>
              <a:t>th</a:t>
            </a:r>
            <a:r>
              <a:rPr lang="en-US" sz="1000" dirty="0"/>
              <a:t> session. Data to be collected at 8</a:t>
            </a:r>
            <a:r>
              <a:rPr lang="en-US" sz="1000" baseline="30000" dirty="0"/>
              <a:t>th</a:t>
            </a:r>
            <a:r>
              <a:rPr lang="en-US" sz="1000" dirty="0"/>
              <a:t> session.</a:t>
            </a:r>
          </a:p>
          <a:p>
            <a:pPr eaLnBrk="1" hangingPunct="1"/>
            <a:r>
              <a:rPr lang="en-US" sz="1000" dirty="0"/>
              <a:t>Indicator </a:t>
            </a:r>
            <a:r>
              <a:rPr lang="en-US" sz="1000" dirty="0" smtClean="0"/>
              <a:t>of Catches of fish… </a:t>
            </a:r>
            <a:r>
              <a:rPr lang="en-US" sz="1000" dirty="0"/>
              <a:t>– not approved.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/>
              <a:t>New 2 of 3 considered </a:t>
            </a:r>
            <a:r>
              <a:rPr lang="en-US" sz="1000" dirty="0" err="1"/>
              <a:t>agri</a:t>
            </a:r>
            <a:r>
              <a:rPr lang="en-US" sz="1000" dirty="0"/>
              <a:t>-environment indicators (10) and (12) approved at 6</a:t>
            </a:r>
            <a:r>
              <a:rPr lang="en-US" sz="1000" baseline="30000" dirty="0"/>
              <a:t>th</a:t>
            </a:r>
            <a:r>
              <a:rPr lang="en-US" sz="1000" dirty="0"/>
              <a:t> session. Data to be collected at 8</a:t>
            </a:r>
            <a:r>
              <a:rPr lang="en-US" sz="1000" baseline="30000" dirty="0"/>
              <a:t>th</a:t>
            </a:r>
            <a:r>
              <a:rPr lang="en-US" sz="1000" dirty="0"/>
              <a:t> session.</a:t>
            </a:r>
          </a:p>
          <a:p>
            <a:pPr eaLnBrk="1" hangingPunct="1"/>
            <a:r>
              <a:rPr lang="en-US" sz="1000" dirty="0"/>
              <a:t>Indicator </a:t>
            </a:r>
            <a:r>
              <a:rPr lang="en-US" sz="1000" dirty="0" smtClean="0"/>
              <a:t>of Cropping and  livestock patterns – </a:t>
            </a:r>
            <a:r>
              <a:rPr lang="en-US" sz="1000" dirty="0"/>
              <a:t>not approved.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5A959-CA2B-4690-B1B8-913276A1782C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5A959-CA2B-4690-B1B8-913276A1782C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5A959-CA2B-4690-B1B8-913276A1782C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5A959-CA2B-4690-B1B8-913276A1782C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>
            <a:spLocks noGrp="1"/>
          </p:cNvSpPr>
          <p:nvPr>
            <p:ph type="title"/>
          </p:nvPr>
        </p:nvSpPr>
        <p:spPr>
          <a:xfrm>
            <a:off x="3302" y="22768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z="4000" b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Click to edit Master title style</a:t>
            </a:r>
            <a:endParaRPr lang="en-GB" sz="40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 Placeholder 22"/>
          <p:cNvSpPr>
            <a:spLocks noGrp="1"/>
          </p:cNvSpPr>
          <p:nvPr>
            <p:ph idx="1" hasCustomPrompt="1"/>
          </p:nvPr>
        </p:nvSpPr>
        <p:spPr>
          <a:xfrm>
            <a:off x="0" y="3573017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5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2910277" y="332656"/>
            <a:ext cx="6233723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US" sz="40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Click to edit Master title style</a:t>
            </a:r>
            <a:endParaRPr lang="en-GB" sz="4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83981" y="2132856"/>
            <a:ext cx="7842738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10277" y="332656"/>
            <a:ext cx="62337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783981" y="2132856"/>
            <a:ext cx="7842738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3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910277" y="332656"/>
            <a:ext cx="62337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783981" y="2132856"/>
            <a:ext cx="7842738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8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2910277" y="332656"/>
            <a:ext cx="6233723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US" sz="40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Click to edit Master title style</a:t>
            </a:r>
            <a:endParaRPr lang="en-GB" sz="4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6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2910277" y="332656"/>
            <a:ext cx="6233723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US" sz="40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Click to edit Master title style</a:t>
            </a:r>
            <a:endParaRPr lang="en-GB" sz="4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5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27" y="1772816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132856"/>
            <a:ext cx="5111750" cy="3993308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3008313" cy="2913188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910277" y="332656"/>
            <a:ext cx="62337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  <a:endParaRPr lang="en-GB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302" y="22768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0" y="3573017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7848600" cy="1981200"/>
          </a:xfrm>
        </p:spPr>
        <p:txBody>
          <a:bodyPr/>
          <a:lstStyle/>
          <a:p>
            <a:pPr algn="ctr" eaLnBrk="1" hangingPunct="1"/>
            <a:r>
              <a:rPr lang="en-GB" sz="4000" dirty="0" smtClean="0">
                <a:solidFill>
                  <a:srgbClr val="0066FF"/>
                </a:solidFill>
              </a:rPr>
              <a:t>Progress made by the Joint Task Force on Environmental Indicators</a:t>
            </a:r>
            <a:br>
              <a:rPr lang="en-GB" sz="4000" dirty="0" smtClean="0">
                <a:solidFill>
                  <a:srgbClr val="0066FF"/>
                </a:solidFill>
              </a:rPr>
            </a:br>
            <a:r>
              <a:rPr lang="en-GB" sz="4000" dirty="0" smtClean="0">
                <a:solidFill>
                  <a:srgbClr val="0066FF"/>
                </a:solidFill>
              </a:rPr>
              <a:t>in 2012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533400" y="4800600"/>
            <a:ext cx="3581400" cy="1219200"/>
          </a:xfrm>
        </p:spPr>
        <p:txBody>
          <a:bodyPr/>
          <a:lstStyle/>
          <a:p>
            <a:pPr eaLnBrk="1" hangingPunct="1"/>
            <a:endParaRPr lang="en-GB" sz="2000" b="1" dirty="0" smtClean="0">
              <a:solidFill>
                <a:srgbClr val="003399"/>
              </a:solidFill>
            </a:endParaRPr>
          </a:p>
          <a:p>
            <a:pPr eaLnBrk="1" hangingPunct="1"/>
            <a:endParaRPr lang="en-GB" sz="2000" b="1" dirty="0" smtClean="0">
              <a:solidFill>
                <a:srgbClr val="003399"/>
              </a:solidFill>
            </a:endParaRPr>
          </a:p>
        </p:txBody>
      </p:sp>
      <p:sp>
        <p:nvSpPr>
          <p:cNvPr id="3076" name="Rectangle 3"/>
          <p:cNvSpPr txBox="1">
            <a:spLocks noChangeArrowheads="1"/>
          </p:cNvSpPr>
          <p:nvPr/>
        </p:nvSpPr>
        <p:spPr bwMode="auto">
          <a:xfrm>
            <a:off x="2667000" y="4800600"/>
            <a:ext cx="388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55000"/>
              <a:buFont typeface="Wingdings" pitchFamily="2" charset="2"/>
              <a:buNone/>
            </a:pPr>
            <a:r>
              <a:rPr lang="en-GB" sz="2000" b="1" i="1" dirty="0">
                <a:solidFill>
                  <a:srgbClr val="003399"/>
                </a:solidFill>
                <a:latin typeface="Arial" pitchFamily="34" charset="0"/>
              </a:rPr>
              <a:t>Nona </a:t>
            </a:r>
            <a:r>
              <a:rPr lang="en-GB" sz="2000" b="1" i="1" dirty="0" smtClean="0">
                <a:solidFill>
                  <a:srgbClr val="003399"/>
                </a:solidFill>
                <a:latin typeface="Arial" pitchFamily="34" charset="0"/>
              </a:rPr>
              <a:t>ILIUKHINA</a:t>
            </a:r>
            <a:endParaRPr lang="en-GB" sz="2000" b="1" i="1" dirty="0">
              <a:solidFill>
                <a:srgbClr val="003399"/>
              </a:solidFill>
              <a:latin typeface="Arial" pitchFamily="34" charset="0"/>
            </a:endParaRPr>
          </a:p>
          <a:p>
            <a:pPr algn="ctr">
              <a:spcBef>
                <a:spcPct val="20000"/>
              </a:spcBef>
              <a:buSzPct val="55000"/>
              <a:buFont typeface="Wingdings" pitchFamily="2" charset="2"/>
              <a:buNone/>
            </a:pPr>
            <a:r>
              <a:rPr lang="en-GB" sz="2000" b="1" i="1" dirty="0">
                <a:solidFill>
                  <a:srgbClr val="003399"/>
                </a:solidFill>
                <a:latin typeface="Arial" pitchFamily="34" charset="0"/>
              </a:rPr>
              <a:t>UNECE Environment Division</a:t>
            </a:r>
          </a:p>
          <a:p>
            <a:pPr algn="ctr"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GB" sz="2000" b="1" dirty="0">
              <a:solidFill>
                <a:srgbClr val="003399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086600" cy="762000"/>
          </a:xfrm>
        </p:spPr>
        <p:txBody>
          <a:bodyPr/>
          <a:lstStyle/>
          <a:p>
            <a:pPr eaLnBrk="1" hangingPunct="1"/>
            <a:endParaRPr lang="en-US" sz="2800" u="sng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GB" sz="2400" dirty="0" smtClean="0"/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GB" dirty="0" smtClean="0"/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GB" sz="2400" dirty="0" smtClean="0"/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400" dirty="0" smtClean="0"/>
              <a:t>Thank you for your attention and cooperation!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086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400" u="sng" dirty="0" smtClean="0">
                <a:solidFill>
                  <a:schemeClr val="bg1"/>
                </a:solidFill>
              </a:rPr>
              <a:t>Work accomplished during 2012:</a:t>
            </a:r>
            <a:br>
              <a:rPr lang="en-GB" sz="2400" u="sng" dirty="0" smtClean="0">
                <a:solidFill>
                  <a:schemeClr val="bg1"/>
                </a:solidFill>
              </a:rPr>
            </a:br>
            <a:r>
              <a:rPr lang="en-GB" sz="2400" u="sng" dirty="0" smtClean="0">
                <a:solidFill>
                  <a:schemeClr val="bg1"/>
                </a:solidFill>
              </a:rPr>
              <a:t>5</a:t>
            </a:r>
            <a:r>
              <a:rPr lang="en-GB" sz="2400" u="sng" baseline="30000" dirty="0" smtClean="0">
                <a:solidFill>
                  <a:schemeClr val="bg1"/>
                </a:solidFill>
              </a:rPr>
              <a:t>th</a:t>
            </a:r>
            <a:r>
              <a:rPr lang="en-GB" sz="2400" u="sng" dirty="0" smtClean="0">
                <a:solidFill>
                  <a:schemeClr val="bg1"/>
                </a:solidFill>
              </a:rPr>
              <a:t> session (4-6 July) &amp;</a:t>
            </a:r>
            <a:br>
              <a:rPr lang="en-GB" sz="2400" u="sng" dirty="0" smtClean="0">
                <a:solidFill>
                  <a:schemeClr val="bg1"/>
                </a:solidFill>
              </a:rPr>
            </a:br>
            <a:r>
              <a:rPr lang="en-GB" sz="2400" u="sng" dirty="0" smtClean="0">
                <a:solidFill>
                  <a:schemeClr val="bg1"/>
                </a:solidFill>
              </a:rPr>
              <a:t>6</a:t>
            </a:r>
            <a:r>
              <a:rPr lang="en-GB" sz="2400" u="sng" baseline="30000" dirty="0" smtClean="0">
                <a:solidFill>
                  <a:schemeClr val="bg1"/>
                </a:solidFill>
              </a:rPr>
              <a:t>th</a:t>
            </a:r>
            <a:r>
              <a:rPr lang="en-GB" sz="2400" u="sng" dirty="0" smtClean="0">
                <a:solidFill>
                  <a:schemeClr val="bg1"/>
                </a:solidFill>
              </a:rPr>
              <a:t> session (30 Oct-1 Nov)</a:t>
            </a:r>
            <a:br>
              <a:rPr lang="en-GB" sz="2400" u="sng" dirty="0" smtClean="0">
                <a:solidFill>
                  <a:schemeClr val="bg1"/>
                </a:solidFill>
              </a:rPr>
            </a:br>
            <a:endParaRPr lang="en-GB" sz="2400" u="sng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82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GB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en-GB" sz="1800" u="sng" dirty="0" smtClean="0"/>
              <a:t>Altogether considered 12 </a:t>
            </a:r>
            <a:r>
              <a:rPr lang="en-GB" sz="1800" u="sng" dirty="0"/>
              <a:t>indicators from the </a:t>
            </a:r>
            <a:r>
              <a:rPr lang="en-GB" sz="1800" u="sng" dirty="0" smtClean="0"/>
              <a:t>Guidelines and 12 additional indicators</a:t>
            </a:r>
          </a:p>
          <a:p>
            <a:pPr algn="ctr">
              <a:lnSpc>
                <a:spcPct val="80000"/>
              </a:lnSpc>
            </a:pPr>
            <a:endParaRPr lang="en-GB" sz="1800" dirty="0" smtClean="0"/>
          </a:p>
          <a:p>
            <a:pPr algn="ctr">
              <a:lnSpc>
                <a:spcPct val="80000"/>
              </a:lnSpc>
            </a:pPr>
            <a:r>
              <a:rPr lang="en-GB" sz="1800" b="1" dirty="0" smtClean="0"/>
              <a:t>12 indicators from the Guidelines:</a:t>
            </a:r>
          </a:p>
          <a:p>
            <a:pPr algn="ctr">
              <a:lnSpc>
                <a:spcPct val="80000"/>
              </a:lnSpc>
            </a:pPr>
            <a:endParaRPr lang="en-GB" sz="1800" b="1" dirty="0" smtClean="0"/>
          </a:p>
          <a:p>
            <a:pPr marL="342900" indent="-342900" eaLnBrk="1" hangingPunct="1">
              <a:lnSpc>
                <a:spcPct val="80000"/>
              </a:lnSpc>
              <a:buAutoNum type="arabicParenBoth"/>
            </a:pPr>
            <a:r>
              <a:rPr lang="en-US" sz="1800" dirty="0" smtClean="0"/>
              <a:t>Emissions </a:t>
            </a:r>
            <a:r>
              <a:rPr lang="en-US" sz="1800" dirty="0"/>
              <a:t>of pollutants into the atmospheric </a:t>
            </a:r>
            <a:r>
              <a:rPr lang="en-US" sz="1800" dirty="0" smtClean="0"/>
              <a:t>air	</a:t>
            </a: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US" sz="1800" dirty="0" smtClean="0"/>
              <a:t>Greenhouse </a:t>
            </a:r>
            <a:r>
              <a:rPr lang="en-US" sz="1800" dirty="0"/>
              <a:t>gas </a:t>
            </a:r>
            <a:r>
              <a:rPr lang="en-US" sz="1800" dirty="0" smtClean="0"/>
              <a:t>emissions			</a:t>
            </a: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US" sz="1800" dirty="0" smtClean="0"/>
              <a:t>Household </a:t>
            </a:r>
            <a:r>
              <a:rPr lang="en-US" sz="1800" dirty="0"/>
              <a:t>water use per </a:t>
            </a:r>
            <a:r>
              <a:rPr lang="en-US" sz="1800" dirty="0" smtClean="0"/>
              <a:t>capita			</a:t>
            </a:r>
          </a:p>
          <a:p>
            <a:pPr marL="342900" indent="-342900" eaLnBrk="1" hangingPunct="1">
              <a:lnSpc>
                <a:spcPct val="80000"/>
              </a:lnSpc>
              <a:buAutoNum type="arabicParenBoth"/>
            </a:pPr>
            <a:r>
              <a:rPr lang="en-US" sz="1800" dirty="0" smtClean="0"/>
              <a:t>Water losses					</a:t>
            </a:r>
          </a:p>
          <a:p>
            <a:pPr marL="342900" indent="-342900" eaLnBrk="1" hangingPunct="1">
              <a:lnSpc>
                <a:spcPct val="80000"/>
              </a:lnSpc>
              <a:buAutoNum type="arabicParenBoth"/>
            </a:pPr>
            <a:r>
              <a:rPr lang="en-US" sz="1800" dirty="0" smtClean="0"/>
              <a:t>Land uptake					</a:t>
            </a: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US" sz="1800" dirty="0" smtClean="0"/>
              <a:t>Fertilizer consumption				</a:t>
            </a: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dirty="0"/>
              <a:t>Air </a:t>
            </a:r>
            <a:r>
              <a:rPr lang="en-GB" sz="1800" dirty="0" smtClean="0"/>
              <a:t>temperature				</a:t>
            </a: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dirty="0" smtClean="0"/>
              <a:t>Atmospheric precipitation</a:t>
            </a: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dirty="0" smtClean="0"/>
              <a:t>Drinking </a:t>
            </a:r>
            <a:r>
              <a:rPr lang="en-GB" sz="1800" dirty="0"/>
              <a:t>water </a:t>
            </a:r>
            <a:r>
              <a:rPr lang="en-GB" sz="1800" dirty="0" smtClean="0"/>
              <a:t>quality</a:t>
            </a: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dirty="0" smtClean="0"/>
              <a:t> Final </a:t>
            </a:r>
            <a:r>
              <a:rPr lang="en-GB" sz="1800" dirty="0"/>
              <a:t>energy </a:t>
            </a:r>
            <a:r>
              <a:rPr lang="en-GB" sz="1800" dirty="0" smtClean="0"/>
              <a:t>consumption			</a:t>
            </a: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dirty="0" smtClean="0"/>
              <a:t> Total </a:t>
            </a:r>
            <a:r>
              <a:rPr lang="en-GB" sz="1800" dirty="0"/>
              <a:t>energy </a:t>
            </a:r>
            <a:r>
              <a:rPr lang="en-GB" sz="1800" dirty="0" smtClean="0"/>
              <a:t>consumption</a:t>
            </a: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dirty="0" smtClean="0"/>
              <a:t> Average </a:t>
            </a:r>
            <a:r>
              <a:rPr lang="en-GB" sz="1800" dirty="0"/>
              <a:t>age of road motor vehicle fleet</a:t>
            </a:r>
            <a:endParaRPr lang="en-US" sz="1800" dirty="0" smtClean="0"/>
          </a:p>
          <a:p>
            <a:pPr marL="342900" indent="-342900" eaLnBrk="1" hangingPunct="1">
              <a:lnSpc>
                <a:spcPct val="80000"/>
              </a:lnSpc>
              <a:buAutoNum type="arabicParenBoth"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marL="0" lvl="1" indent="0">
              <a:lnSpc>
                <a:spcPct val="80000"/>
              </a:lnSpc>
              <a:buSzPct val="55000"/>
              <a:buNone/>
            </a:pPr>
            <a:endParaRPr lang="en-GB" sz="1800" dirty="0" smtClean="0"/>
          </a:p>
          <a:p>
            <a:pPr marL="0" lvl="1" indent="0">
              <a:lnSpc>
                <a:spcPct val="80000"/>
              </a:lnSpc>
              <a:buSzPct val="55000"/>
              <a:buNone/>
            </a:pPr>
            <a:endParaRPr lang="en-US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US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US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GB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GB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GB" sz="1800" dirty="0" smtClean="0"/>
          </a:p>
          <a:p>
            <a:pPr marL="0" lvl="1" indent="0">
              <a:lnSpc>
                <a:spcPct val="80000"/>
              </a:lnSpc>
              <a:buSzPct val="55000"/>
              <a:buNone/>
            </a:pPr>
            <a:endParaRPr lang="en-GB" sz="1800" dirty="0" smtClean="0">
              <a:solidFill>
                <a:schemeClr val="tx1"/>
              </a:solidFill>
              <a:latin typeface="+mn-lt"/>
            </a:endParaRPr>
          </a:p>
          <a:p>
            <a:pPr marL="342900" lvl="1" indent="-342900" eaLnBrk="1" hangingPunct="1">
              <a:lnSpc>
                <a:spcPct val="80000"/>
              </a:lnSpc>
              <a:buSzPct val="55000"/>
              <a:buFont typeface="Wingdings" pitchFamily="2" charset="2"/>
              <a:buChar char="v"/>
            </a:pPr>
            <a:endParaRPr lang="en-GB" sz="18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086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400" u="sng" dirty="0" smtClean="0">
                <a:solidFill>
                  <a:schemeClr val="bg1"/>
                </a:solidFill>
              </a:rPr>
              <a:t>Work accomplished during 2012:</a:t>
            </a:r>
            <a:br>
              <a:rPr lang="en-GB" sz="2400" u="sng" dirty="0" smtClean="0">
                <a:solidFill>
                  <a:schemeClr val="bg1"/>
                </a:solidFill>
              </a:rPr>
            </a:br>
            <a:r>
              <a:rPr lang="en-GB" sz="2400" u="sng" dirty="0" smtClean="0">
                <a:solidFill>
                  <a:schemeClr val="bg1"/>
                </a:solidFill>
              </a:rPr>
              <a:t>5</a:t>
            </a:r>
            <a:r>
              <a:rPr lang="en-GB" sz="2400" u="sng" baseline="30000" dirty="0" smtClean="0">
                <a:solidFill>
                  <a:schemeClr val="bg1"/>
                </a:solidFill>
              </a:rPr>
              <a:t>th</a:t>
            </a:r>
            <a:r>
              <a:rPr lang="en-GB" sz="2400" u="sng" dirty="0" smtClean="0">
                <a:solidFill>
                  <a:schemeClr val="bg1"/>
                </a:solidFill>
              </a:rPr>
              <a:t> session (4-6 July) &amp;</a:t>
            </a:r>
            <a:br>
              <a:rPr lang="en-GB" sz="2400" u="sng" dirty="0" smtClean="0">
                <a:solidFill>
                  <a:schemeClr val="bg1"/>
                </a:solidFill>
              </a:rPr>
            </a:br>
            <a:r>
              <a:rPr lang="en-GB" sz="2400" u="sng" dirty="0" smtClean="0">
                <a:solidFill>
                  <a:schemeClr val="bg1"/>
                </a:solidFill>
              </a:rPr>
              <a:t>6</a:t>
            </a:r>
            <a:r>
              <a:rPr lang="en-GB" sz="2400" u="sng" baseline="30000" dirty="0" smtClean="0">
                <a:solidFill>
                  <a:schemeClr val="bg1"/>
                </a:solidFill>
              </a:rPr>
              <a:t>th</a:t>
            </a:r>
            <a:r>
              <a:rPr lang="en-GB" sz="2400" u="sng" dirty="0" smtClean="0">
                <a:solidFill>
                  <a:schemeClr val="bg1"/>
                </a:solidFill>
              </a:rPr>
              <a:t> session (30 Oct-1 Nov)</a:t>
            </a:r>
            <a:br>
              <a:rPr lang="en-GB" sz="2400" u="sng" dirty="0" smtClean="0">
                <a:solidFill>
                  <a:schemeClr val="bg1"/>
                </a:solidFill>
              </a:rPr>
            </a:br>
            <a:r>
              <a:rPr lang="en-GB" sz="2400" u="sng" dirty="0" smtClean="0">
                <a:solidFill>
                  <a:schemeClr val="bg1"/>
                </a:solidFill>
              </a:rPr>
              <a:t>(continued)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82000" cy="48768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endParaRPr lang="en-GB" sz="1800" b="1" dirty="0" smtClean="0"/>
          </a:p>
          <a:p>
            <a:pPr algn="ctr">
              <a:lnSpc>
                <a:spcPct val="80000"/>
              </a:lnSpc>
            </a:pPr>
            <a:r>
              <a:rPr lang="en-GB" sz="1800" b="1" dirty="0" smtClean="0"/>
              <a:t>12 additional indicators, not covered by the Guidelines:</a:t>
            </a:r>
          </a:p>
          <a:p>
            <a:pPr algn="ctr">
              <a:lnSpc>
                <a:spcPct val="80000"/>
              </a:lnSpc>
            </a:pPr>
            <a:endParaRPr lang="en-GB" sz="1800" b="1" dirty="0" smtClean="0"/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>
                <a:solidFill>
                  <a:srgbClr val="0066FF"/>
                </a:solidFill>
              </a:rPr>
              <a:t>Total water use</a:t>
            </a:r>
            <a:endParaRPr lang="en-US" sz="1800" b="1" dirty="0" smtClean="0">
              <a:solidFill>
                <a:srgbClr val="0066FF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>
                <a:solidFill>
                  <a:srgbClr val="0066FF"/>
                </a:solidFill>
              </a:rPr>
              <a:t>Public water supply</a:t>
            </a:r>
            <a:endParaRPr lang="en-US" sz="1800" b="1" dirty="0" smtClean="0">
              <a:solidFill>
                <a:srgbClr val="0066FF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>
                <a:solidFill>
                  <a:srgbClr val="0066FF"/>
                </a:solidFill>
              </a:rPr>
              <a:t>Connection to public water </a:t>
            </a:r>
            <a:r>
              <a:rPr lang="en-GB" sz="1800" b="1" dirty="0" smtClean="0">
                <a:solidFill>
                  <a:srgbClr val="0066FF"/>
                </a:solidFill>
              </a:rPr>
              <a:t>supply</a:t>
            </a:r>
            <a:endParaRPr lang="en-US" sz="1800" b="1" dirty="0" smtClean="0">
              <a:solidFill>
                <a:srgbClr val="0066FF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US" sz="1800" b="1" dirty="0" smtClean="0">
                <a:solidFill>
                  <a:srgbClr val="0066FF"/>
                </a:solidFill>
              </a:rPr>
              <a:t> </a:t>
            </a:r>
            <a:r>
              <a:rPr lang="en-GB" sz="1800" b="1" dirty="0">
                <a:solidFill>
                  <a:srgbClr val="0066FF"/>
                </a:solidFill>
              </a:rPr>
              <a:t>Population connected to wastewater treatment</a:t>
            </a:r>
            <a:endParaRPr lang="en-US" sz="1800" b="1" dirty="0" smtClean="0">
              <a:solidFill>
                <a:srgbClr val="0066FF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US" sz="1800" b="1" dirty="0" smtClean="0">
                <a:solidFill>
                  <a:srgbClr val="0066FF"/>
                </a:solidFill>
              </a:rPr>
              <a:t> </a:t>
            </a:r>
            <a:r>
              <a:rPr lang="en-GB" sz="1800" b="1" dirty="0">
                <a:solidFill>
                  <a:srgbClr val="0066FF"/>
                </a:solidFill>
              </a:rPr>
              <a:t>Wastewater treatment facilities</a:t>
            </a:r>
            <a:endParaRPr lang="en-US" sz="1800" b="1" dirty="0" smtClean="0">
              <a:solidFill>
                <a:srgbClr val="0066FF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>
                <a:solidFill>
                  <a:srgbClr val="0066FF"/>
                </a:solidFill>
              </a:rPr>
              <a:t>Concentrations of pollutants in coastal </a:t>
            </a:r>
            <a:r>
              <a:rPr lang="en-GB" sz="1800" b="1" dirty="0" smtClean="0">
                <a:solidFill>
                  <a:srgbClr val="0066FF"/>
                </a:solidFill>
              </a:rPr>
              <a:t>seawater </a:t>
            </a:r>
            <a:r>
              <a:rPr lang="en-GB" sz="1800" b="1" dirty="0">
                <a:solidFill>
                  <a:srgbClr val="0066FF"/>
                </a:solidFill>
              </a:rPr>
              <a:t>and sediments (except nutrients)</a:t>
            </a:r>
            <a:endParaRPr lang="en-US" sz="1800" b="1" dirty="0" smtClean="0">
              <a:solidFill>
                <a:srgbClr val="0066FF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 smtClean="0">
                <a:solidFill>
                  <a:srgbClr val="00B050"/>
                </a:solidFill>
              </a:rPr>
              <a:t>Biosphere </a:t>
            </a:r>
            <a:r>
              <a:rPr lang="en-GB" sz="1800" b="1" dirty="0">
                <a:solidFill>
                  <a:srgbClr val="00B050"/>
                </a:solidFill>
              </a:rPr>
              <a:t>reserves and wetlands of international importance</a:t>
            </a:r>
            <a:endParaRPr lang="en-GB" sz="1800" b="1" dirty="0" smtClean="0">
              <a:solidFill>
                <a:srgbClr val="00B050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>
                <a:solidFill>
                  <a:srgbClr val="00B050"/>
                </a:solidFill>
              </a:rPr>
              <a:t>Invasive alien species</a:t>
            </a:r>
            <a:endParaRPr lang="en-GB" sz="1800" b="1" dirty="0" smtClean="0">
              <a:solidFill>
                <a:srgbClr val="00B050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 smtClean="0">
                <a:solidFill>
                  <a:srgbClr val="00B050"/>
                </a:solidFill>
              </a:rPr>
              <a:t>Catches </a:t>
            </a:r>
            <a:r>
              <a:rPr lang="en-GB" sz="1800" b="1" dirty="0">
                <a:solidFill>
                  <a:srgbClr val="00B050"/>
                </a:solidFill>
              </a:rPr>
              <a:t>of fish and other aquatic animals and </a:t>
            </a:r>
            <a:r>
              <a:rPr lang="en-GB" sz="1800" b="1" dirty="0" smtClean="0">
                <a:solidFill>
                  <a:srgbClr val="00B050"/>
                </a:solidFill>
              </a:rPr>
              <a:t>products</a:t>
            </a:r>
            <a:endParaRPr lang="en-GB" sz="18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Water-use intensity by agriculture</a:t>
            </a:r>
            <a:endParaRPr lang="en-GB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Cropping and livestock 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patterns</a:t>
            </a:r>
            <a:endParaRPr lang="en-GB" sz="18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 Gross nitrogen balance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AutoNum type="arabicParenBoth"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marL="0" lvl="1" indent="0">
              <a:lnSpc>
                <a:spcPct val="80000"/>
              </a:lnSpc>
              <a:buSzPct val="55000"/>
              <a:buNone/>
            </a:pPr>
            <a:endParaRPr lang="en-GB" sz="1800" dirty="0" smtClean="0"/>
          </a:p>
          <a:p>
            <a:pPr marL="0" lvl="1" indent="0">
              <a:lnSpc>
                <a:spcPct val="80000"/>
              </a:lnSpc>
              <a:buSzPct val="55000"/>
              <a:buNone/>
            </a:pPr>
            <a:endParaRPr lang="en-US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US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US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GB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GB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GB" sz="1800" dirty="0" smtClean="0"/>
          </a:p>
          <a:p>
            <a:pPr marL="0" lvl="1" indent="0">
              <a:lnSpc>
                <a:spcPct val="80000"/>
              </a:lnSpc>
              <a:buSzPct val="55000"/>
              <a:buNone/>
            </a:pPr>
            <a:endParaRPr lang="en-GB" sz="1800" dirty="0" smtClean="0">
              <a:solidFill>
                <a:schemeClr val="tx1"/>
              </a:solidFill>
              <a:latin typeface="+mn-lt"/>
            </a:endParaRPr>
          </a:p>
          <a:p>
            <a:pPr marL="342900" lvl="1" indent="-342900" eaLnBrk="1" hangingPunct="1">
              <a:lnSpc>
                <a:spcPct val="80000"/>
              </a:lnSpc>
              <a:buSzPct val="55000"/>
              <a:buFont typeface="Wingdings" pitchFamily="2" charset="2"/>
              <a:buChar char="v"/>
            </a:pPr>
            <a:endParaRPr lang="en-GB" sz="18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32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086600" cy="609600"/>
          </a:xfrm>
        </p:spPr>
        <p:txBody>
          <a:bodyPr>
            <a:normAutofit fontScale="90000"/>
          </a:bodyPr>
          <a:lstStyle/>
          <a:p>
            <a:r>
              <a:rPr lang="en-GB" sz="2400" u="sng" dirty="0" smtClean="0">
                <a:solidFill>
                  <a:schemeClr val="bg1"/>
                </a:solidFill>
              </a:rPr>
              <a:t>Summary analysis</a:t>
            </a:r>
            <a:br>
              <a:rPr lang="en-GB" sz="2400" u="sng" dirty="0" smtClean="0">
                <a:solidFill>
                  <a:schemeClr val="bg1"/>
                </a:solidFill>
              </a:rPr>
            </a:br>
            <a:r>
              <a:rPr lang="en-US" sz="2400" u="sng" dirty="0" smtClean="0">
                <a:solidFill>
                  <a:schemeClr val="bg1"/>
                </a:solidFill>
              </a:rPr>
              <a:t>12 indicators from the Guidelines</a:t>
            </a:r>
            <a:r>
              <a:rPr lang="en-GB" sz="2400" u="sng" dirty="0" smtClean="0">
                <a:solidFill>
                  <a:schemeClr val="bg1"/>
                </a:solidFill>
              </a:rPr>
              <a:t/>
            </a:r>
            <a:br>
              <a:rPr lang="en-GB" sz="2400" u="sng" dirty="0" smtClean="0">
                <a:solidFill>
                  <a:schemeClr val="bg1"/>
                </a:solidFill>
              </a:rPr>
            </a:br>
            <a:endParaRPr lang="en-GB" sz="2400" u="sng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3820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b="1" dirty="0" smtClean="0"/>
              <a:t>No </a:t>
            </a:r>
            <a:r>
              <a:rPr lang="en-US" sz="1800" b="1" dirty="0"/>
              <a:t>problems for most countries for the following indicators</a:t>
            </a:r>
            <a:r>
              <a:rPr lang="en-GB" sz="1800" b="1" dirty="0" smtClean="0"/>
              <a:t>:</a:t>
            </a:r>
            <a:endParaRPr lang="en-US" sz="1800" dirty="0" smtClean="0"/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1800" dirty="0" smtClean="0"/>
              <a:t>Air temperature </a:t>
            </a:r>
            <a:r>
              <a:rPr lang="en-US" sz="1800" dirty="0" smtClean="0"/>
              <a:t>	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1800" dirty="0" smtClean="0"/>
              <a:t>Atmospheric precipitation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1800" dirty="0" smtClean="0"/>
              <a:t>Drinking water quality</a:t>
            </a:r>
          </a:p>
          <a:p>
            <a:pPr marL="342900" indent="-342900">
              <a:lnSpc>
                <a:spcPct val="80000"/>
              </a:lnSpc>
            </a:pPr>
            <a:endParaRPr lang="en-US" sz="1800" dirty="0" smtClean="0"/>
          </a:p>
          <a:p>
            <a:pPr marL="342900" indent="-342900">
              <a:lnSpc>
                <a:spcPct val="80000"/>
              </a:lnSpc>
            </a:pPr>
            <a:r>
              <a:rPr lang="en-US" sz="1800" b="1" dirty="0" smtClean="0"/>
              <a:t>Some problems encountered for the following indicators: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Emissions of pollutants into the atmospheric air	</a:t>
            </a:r>
            <a:endParaRPr lang="en-US" sz="1800" b="1" dirty="0" smtClean="0"/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Greenhouse gas emissions			</a:t>
            </a:r>
            <a:endParaRPr lang="en-GB" sz="1800" dirty="0" smtClean="0"/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Household water use per capita			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/>
              <a:t>Water losses</a:t>
            </a:r>
            <a:endParaRPr lang="en-GB" sz="1800" dirty="0" smtClean="0"/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GB" sz="1800" dirty="0" smtClean="0"/>
              <a:t>Final </a:t>
            </a:r>
            <a:r>
              <a:rPr lang="en-GB" sz="1800" dirty="0"/>
              <a:t>energy </a:t>
            </a:r>
            <a:r>
              <a:rPr lang="en-GB" sz="1800" dirty="0" smtClean="0"/>
              <a:t>consumption			</a:t>
            </a:r>
            <a:r>
              <a:rPr lang="en-US" sz="1800" dirty="0"/>
              <a:t> </a:t>
            </a:r>
            <a:r>
              <a:rPr lang="en-US" sz="1800" dirty="0" smtClean="0"/>
              <a:t>	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GB" sz="1800" dirty="0"/>
              <a:t>Total energy consumption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Land uptake					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Fertilizer consumption				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GB" sz="1800" dirty="0"/>
              <a:t>Average age of road motor vehicle fleet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endParaRPr lang="en-GB" sz="1800" dirty="0" smtClean="0"/>
          </a:p>
          <a:p>
            <a:pPr marL="342900" indent="-342900" eaLnBrk="1" hangingPunct="1">
              <a:lnSpc>
                <a:spcPct val="80000"/>
              </a:lnSpc>
              <a:buAutoNum type="arabicParenBoth"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marL="0" lvl="1" indent="0">
              <a:lnSpc>
                <a:spcPct val="80000"/>
              </a:lnSpc>
              <a:buSzPct val="55000"/>
              <a:buNone/>
            </a:pPr>
            <a:endParaRPr lang="en-GB" sz="1800" dirty="0" smtClean="0"/>
          </a:p>
          <a:p>
            <a:pPr marL="0" lvl="1" indent="0">
              <a:lnSpc>
                <a:spcPct val="80000"/>
              </a:lnSpc>
              <a:buSzPct val="55000"/>
              <a:buNone/>
            </a:pPr>
            <a:endParaRPr lang="en-US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US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US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GB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GB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GB" sz="1800" dirty="0" smtClean="0"/>
          </a:p>
          <a:p>
            <a:pPr marL="0" lvl="1" indent="0">
              <a:lnSpc>
                <a:spcPct val="80000"/>
              </a:lnSpc>
              <a:buSzPct val="55000"/>
              <a:buNone/>
            </a:pPr>
            <a:endParaRPr lang="en-GB" sz="1800" dirty="0" smtClean="0">
              <a:solidFill>
                <a:schemeClr val="tx1"/>
              </a:solidFill>
              <a:latin typeface="+mn-lt"/>
            </a:endParaRPr>
          </a:p>
          <a:p>
            <a:pPr marL="342900" lvl="1" indent="-342900" eaLnBrk="1" hangingPunct="1">
              <a:lnSpc>
                <a:spcPct val="80000"/>
              </a:lnSpc>
              <a:buSzPct val="55000"/>
              <a:buFont typeface="Wingdings" pitchFamily="2" charset="2"/>
              <a:buChar char="v"/>
            </a:pPr>
            <a:endParaRPr lang="en-GB" sz="18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4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086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400" u="sng" dirty="0" smtClean="0">
                <a:solidFill>
                  <a:schemeClr val="bg1"/>
                </a:solidFill>
              </a:rPr>
              <a:t>Summary analysis</a:t>
            </a:r>
            <a:br>
              <a:rPr lang="en-GB" sz="2400" u="sng" dirty="0" smtClean="0">
                <a:solidFill>
                  <a:schemeClr val="bg1"/>
                </a:solidFill>
              </a:rPr>
            </a:br>
            <a:r>
              <a:rPr lang="en-GB" sz="2400" u="sng" dirty="0" smtClean="0">
                <a:solidFill>
                  <a:schemeClr val="bg1"/>
                </a:solidFill>
              </a:rPr>
              <a:t>12 additional indicators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3820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200" b="1" dirty="0" smtClean="0"/>
              <a:t>Agreed on the texts of the following indicators:</a:t>
            </a:r>
          </a:p>
          <a:p>
            <a:pPr algn="ctr">
              <a:lnSpc>
                <a:spcPct val="80000"/>
              </a:lnSpc>
            </a:pPr>
            <a:endParaRPr lang="en-GB" sz="2000" b="1" dirty="0" smtClean="0"/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>
                <a:solidFill>
                  <a:srgbClr val="0066FF"/>
                </a:solidFill>
              </a:rPr>
              <a:t>Total water use</a:t>
            </a:r>
            <a:endParaRPr lang="en-US" sz="1800" b="1" dirty="0">
              <a:solidFill>
                <a:srgbClr val="0066FF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>
                <a:solidFill>
                  <a:srgbClr val="0066FF"/>
                </a:solidFill>
              </a:rPr>
              <a:t>Public water supply</a:t>
            </a:r>
            <a:endParaRPr lang="en-US" sz="1800" b="1" dirty="0">
              <a:solidFill>
                <a:srgbClr val="0066FF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>
                <a:solidFill>
                  <a:srgbClr val="0066FF"/>
                </a:solidFill>
              </a:rPr>
              <a:t>Connection to public water supply</a:t>
            </a:r>
            <a:endParaRPr lang="en-US" sz="1800" b="1" dirty="0">
              <a:solidFill>
                <a:srgbClr val="0066FF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US" sz="1800" b="1" dirty="0">
                <a:solidFill>
                  <a:srgbClr val="0066FF"/>
                </a:solidFill>
              </a:rPr>
              <a:t> </a:t>
            </a:r>
            <a:r>
              <a:rPr lang="en-GB" sz="1800" b="1" dirty="0">
                <a:solidFill>
                  <a:srgbClr val="0066FF"/>
                </a:solidFill>
              </a:rPr>
              <a:t>Population connected to wastewater treatment</a:t>
            </a:r>
            <a:endParaRPr lang="en-US" sz="1800" b="1" dirty="0">
              <a:solidFill>
                <a:srgbClr val="0066FF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US" sz="1800" b="1" dirty="0">
                <a:solidFill>
                  <a:srgbClr val="0066FF"/>
                </a:solidFill>
              </a:rPr>
              <a:t> </a:t>
            </a:r>
            <a:r>
              <a:rPr lang="en-GB" sz="1800" b="1" dirty="0">
                <a:solidFill>
                  <a:srgbClr val="0066FF"/>
                </a:solidFill>
              </a:rPr>
              <a:t>Wastewater treatment facilities</a:t>
            </a:r>
            <a:endParaRPr lang="en-US" sz="1800" b="1" dirty="0">
              <a:solidFill>
                <a:srgbClr val="0066FF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>
                <a:solidFill>
                  <a:srgbClr val="0066FF"/>
                </a:solidFill>
              </a:rPr>
              <a:t>Concentrations of pollutants in coastal seawater and sediments (except nutrients)</a:t>
            </a:r>
            <a:endParaRPr lang="en-US" sz="1800" b="1" dirty="0">
              <a:solidFill>
                <a:srgbClr val="0066FF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>
                <a:solidFill>
                  <a:srgbClr val="00B050"/>
                </a:solidFill>
              </a:rPr>
              <a:t>Biosphere reserves and wetlands of international importance</a:t>
            </a: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>
                <a:solidFill>
                  <a:srgbClr val="00B050"/>
                </a:solidFill>
              </a:rPr>
              <a:t>Invasive alien </a:t>
            </a:r>
            <a:r>
              <a:rPr lang="en-GB" sz="1800" b="1" dirty="0" smtClean="0">
                <a:solidFill>
                  <a:srgbClr val="00B050"/>
                </a:solidFill>
              </a:rPr>
              <a:t>species</a:t>
            </a:r>
            <a:endParaRPr lang="en-GB" sz="18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Water-use 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intensity by 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agriculture (title changed to “Irrigation”)</a:t>
            </a:r>
            <a:endParaRPr lang="en-GB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buAutoNum type="arabicParenBoth"/>
            </a:pP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 Gross 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nitrogen balance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</a:pPr>
            <a:endParaRPr lang="en-GB" sz="18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GB" sz="2200" b="1" dirty="0" smtClean="0">
                <a:solidFill>
                  <a:srgbClr val="FF0000"/>
                </a:solidFill>
              </a:rPr>
              <a:t>(!) Not approved:</a:t>
            </a:r>
          </a:p>
          <a:p>
            <a:pPr marL="342900" indent="-342900">
              <a:lnSpc>
                <a:spcPct val="80000"/>
              </a:lnSpc>
              <a:buFont typeface="Courier New" pitchFamily="49" charset="0"/>
              <a:buChar char="o"/>
            </a:pP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Cropping 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and livestock 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patterns</a:t>
            </a:r>
          </a:p>
          <a:p>
            <a:pPr marL="342900" indent="-342900">
              <a:lnSpc>
                <a:spcPct val="80000"/>
              </a:lnSpc>
              <a:buFont typeface="Courier New" pitchFamily="49" charset="0"/>
              <a:buChar char="o"/>
            </a:pPr>
            <a:r>
              <a:rPr lang="en-GB" sz="1800" b="1" dirty="0" smtClean="0">
                <a:solidFill>
                  <a:srgbClr val="00B050"/>
                </a:solidFill>
              </a:rPr>
              <a:t>Catches of fish and other aquatic animals and products</a:t>
            </a:r>
          </a:p>
          <a:p>
            <a:pPr marL="342900" indent="-342900">
              <a:lnSpc>
                <a:spcPct val="80000"/>
              </a:lnSpc>
              <a:buFont typeface="Courier New" pitchFamily="49" charset="0"/>
              <a:buChar char="o"/>
            </a:pPr>
            <a:endParaRPr lang="en-GB" sz="1800" b="1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AutoNum type="arabicParenBoth"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marL="0" lvl="1" indent="0">
              <a:lnSpc>
                <a:spcPct val="80000"/>
              </a:lnSpc>
              <a:buSzPct val="55000"/>
              <a:buNone/>
            </a:pPr>
            <a:endParaRPr lang="en-GB" sz="1800" dirty="0" smtClean="0"/>
          </a:p>
          <a:p>
            <a:pPr marL="0" lvl="1" indent="0">
              <a:lnSpc>
                <a:spcPct val="80000"/>
              </a:lnSpc>
              <a:buSzPct val="55000"/>
              <a:buNone/>
            </a:pPr>
            <a:endParaRPr lang="en-US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US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US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GB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GB" sz="1800" dirty="0" smtClean="0"/>
          </a:p>
          <a:p>
            <a:pPr marL="285750" lvl="1">
              <a:lnSpc>
                <a:spcPct val="80000"/>
              </a:lnSpc>
              <a:buSzPct val="55000"/>
              <a:buFont typeface="Arial" pitchFamily="34" charset="0"/>
              <a:buChar char="•"/>
            </a:pPr>
            <a:endParaRPr lang="en-GB" sz="1800" dirty="0" smtClean="0"/>
          </a:p>
          <a:p>
            <a:pPr marL="0" lvl="1" indent="0">
              <a:lnSpc>
                <a:spcPct val="80000"/>
              </a:lnSpc>
              <a:buSzPct val="55000"/>
              <a:buNone/>
            </a:pPr>
            <a:endParaRPr lang="en-GB" sz="1800" dirty="0" smtClean="0">
              <a:solidFill>
                <a:schemeClr val="tx1"/>
              </a:solidFill>
              <a:latin typeface="+mn-lt"/>
            </a:endParaRPr>
          </a:p>
          <a:p>
            <a:pPr marL="342900" lvl="1" indent="-342900" eaLnBrk="1" hangingPunct="1">
              <a:lnSpc>
                <a:spcPct val="80000"/>
              </a:lnSpc>
              <a:buSzPct val="55000"/>
              <a:buFont typeface="Wingdings" pitchFamily="2" charset="2"/>
              <a:buChar char="v"/>
            </a:pPr>
            <a:endParaRPr lang="en-GB" sz="18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9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086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u="sng" dirty="0" smtClean="0">
                <a:solidFill>
                  <a:schemeClr val="bg1"/>
                </a:solidFill>
              </a:rPr>
              <a:t>Future work:</a:t>
            </a:r>
            <a:br>
              <a:rPr lang="en-US" sz="2400" u="sng" dirty="0" smtClean="0">
                <a:solidFill>
                  <a:schemeClr val="bg1"/>
                </a:solidFill>
              </a:rPr>
            </a:br>
            <a:r>
              <a:rPr lang="en-US" sz="2400" u="sng" dirty="0" smtClean="0">
                <a:solidFill>
                  <a:schemeClr val="bg1"/>
                </a:solidFill>
              </a:rPr>
              <a:t>7th session JTF </a:t>
            </a:r>
            <a:r>
              <a:rPr lang="en-GB" sz="2400" u="sng" dirty="0" smtClean="0">
                <a:solidFill>
                  <a:schemeClr val="bg1"/>
                </a:solidFill>
              </a:rPr>
              <a:t>(2-4 July 2013)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</a:pPr>
            <a:endParaRPr lang="en-GB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Indicator No. 35 from the Guidelines "Waste reuse and recycling“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 additional water-related indicators</a:t>
            </a:r>
            <a:endParaRPr lang="en-US" sz="1800" dirty="0" smtClean="0"/>
          </a:p>
          <a:p>
            <a:pPr lvl="1" eaLnBrk="1" hangingPunct="1">
              <a:lnSpc>
                <a:spcPct val="115000"/>
              </a:lnSpc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Total water use</a:t>
            </a:r>
          </a:p>
          <a:p>
            <a:pPr lvl="1" eaLnBrk="1" hangingPunct="1">
              <a:lnSpc>
                <a:spcPct val="115000"/>
              </a:lnSpc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Public water supply</a:t>
            </a:r>
          </a:p>
          <a:p>
            <a:pPr lvl="1" eaLnBrk="1" hangingPunct="1">
              <a:lnSpc>
                <a:spcPct val="115000"/>
              </a:lnSpc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Connection of population to public water supply</a:t>
            </a:r>
          </a:p>
          <a:p>
            <a:pPr lvl="1" eaLnBrk="1" hangingPunct="1">
              <a:lnSpc>
                <a:spcPct val="115000"/>
              </a:lnSpc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Population connected to wastewater treatment</a:t>
            </a:r>
          </a:p>
          <a:p>
            <a:pPr lvl="1" eaLnBrk="1" hangingPunct="1">
              <a:lnSpc>
                <a:spcPct val="115000"/>
              </a:lnSpc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Wastewater treatment facilities</a:t>
            </a:r>
          </a:p>
          <a:p>
            <a:pPr lvl="1" eaLnBrk="1" hangingPunct="1">
              <a:lnSpc>
                <a:spcPct val="115000"/>
              </a:lnSpc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Concentration of pollutants in seawater and sediment</a:t>
            </a:r>
          </a:p>
          <a:p>
            <a:pPr lvl="1" eaLnBrk="1" hangingPunct="1">
              <a:lnSpc>
                <a:spcPct val="115000"/>
              </a:lnSpc>
              <a:buNone/>
            </a:pPr>
            <a:endParaRPr lang="en-GB" sz="1800" dirty="0" smtClean="0"/>
          </a:p>
          <a:p>
            <a:pPr marL="342900" lvl="1" indent="-342900" eaLnBrk="1" hangingPunct="1">
              <a:lnSpc>
                <a:spcPct val="80000"/>
              </a:lnSpc>
              <a:buSzPct val="100000"/>
              <a:buFont typeface="Wingdings" pitchFamily="2" charset="2"/>
              <a:buChar char="v"/>
            </a:pPr>
            <a:r>
              <a:rPr lang="en-GB" sz="1800" dirty="0" smtClean="0"/>
              <a:t>Proposal for additional transport and environment indicators</a:t>
            </a:r>
          </a:p>
        </p:txBody>
      </p:sp>
    </p:spTree>
    <p:extLst>
      <p:ext uri="{BB962C8B-B14F-4D97-AF65-F5344CB8AC3E}">
        <p14:creationId xmlns:p14="http://schemas.microsoft.com/office/powerpoint/2010/main" val="2379602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086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u="sng" dirty="0" smtClean="0">
                <a:solidFill>
                  <a:schemeClr val="bg1"/>
                </a:solidFill>
              </a:rPr>
              <a:t>Future work:</a:t>
            </a:r>
            <a:br>
              <a:rPr lang="en-US" sz="2400" u="sng" dirty="0" smtClean="0">
                <a:solidFill>
                  <a:schemeClr val="bg1"/>
                </a:solidFill>
              </a:rPr>
            </a:br>
            <a:r>
              <a:rPr lang="en-US" sz="2400" u="sng" dirty="0" smtClean="0">
                <a:solidFill>
                  <a:schemeClr val="bg1"/>
                </a:solidFill>
              </a:rPr>
              <a:t>8th session JTF </a:t>
            </a:r>
            <a:r>
              <a:rPr lang="en-GB" sz="2400" u="sng" dirty="0" smtClean="0">
                <a:solidFill>
                  <a:schemeClr val="bg1"/>
                </a:solidFill>
              </a:rPr>
              <a:t>(4-6 November 2013)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GB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</a:pPr>
            <a:endParaRPr lang="en-GB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1800" dirty="0" smtClean="0"/>
              <a:t>   </a:t>
            </a:r>
            <a:r>
              <a:rPr lang="en-GB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additional </a:t>
            </a:r>
            <a:r>
              <a:rPr lang="en-GB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agri</a:t>
            </a:r>
            <a:r>
              <a:rPr lang="en-GB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-environment indicators</a:t>
            </a:r>
          </a:p>
          <a:p>
            <a:pPr lvl="1" eaLnBrk="1" hangingPunct="1">
              <a:lnSpc>
                <a:spcPct val="115000"/>
              </a:lnSpc>
              <a:buFont typeface="Wingdings" pitchFamily="2" charset="2"/>
              <a:buChar char="§"/>
            </a:pPr>
            <a:r>
              <a:rPr lang="en-GB" sz="1800" dirty="0" smtClean="0"/>
              <a:t>Irrigation</a:t>
            </a:r>
          </a:p>
          <a:p>
            <a:pPr lvl="1" eaLnBrk="1" hangingPunct="1">
              <a:lnSpc>
                <a:spcPct val="115000"/>
              </a:lnSpc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Gross nitrogen balance</a:t>
            </a:r>
            <a:endParaRPr lang="en-US" sz="1800" dirty="0" smtClean="0"/>
          </a:p>
          <a:p>
            <a:pPr marL="342900" lvl="1" indent="-342900">
              <a:lnSpc>
                <a:spcPct val="80000"/>
              </a:lnSpc>
              <a:buSzPct val="55000"/>
              <a:buNone/>
            </a:pPr>
            <a:endParaRPr lang="en-GB" sz="1800" dirty="0" smtClean="0"/>
          </a:p>
          <a:p>
            <a:pPr marL="342900" lvl="1" indent="-342900">
              <a:lnSpc>
                <a:spcPct val="80000"/>
              </a:lnSpc>
              <a:buSzPct val="100000"/>
              <a:buFont typeface="Wingdings" pitchFamily="2" charset="2"/>
              <a:buChar char="v"/>
            </a:pPr>
            <a:r>
              <a:rPr lang="en-GB" sz="1800" dirty="0" smtClean="0"/>
              <a:t>2 additional environment-related energy indicators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r>
              <a:rPr lang="en-GB" sz="1800" dirty="0" smtClean="0"/>
              <a:t>Final electricity consumption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r>
              <a:rPr lang="en-GB" sz="1800" dirty="0" smtClean="0"/>
              <a:t>Gross electricity production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1800" dirty="0" smtClean="0"/>
              <a:t>   2</a:t>
            </a:r>
            <a:r>
              <a:rPr lang="en-GB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additional biodiversity indicators</a:t>
            </a:r>
            <a:endParaRPr lang="en-US" sz="1800" dirty="0" smtClean="0"/>
          </a:p>
          <a:p>
            <a:pPr lvl="1" eaLnBrk="1" hangingPunct="1">
              <a:lnSpc>
                <a:spcPct val="115000"/>
              </a:lnSpc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Biosphere reserves and wetlands of international importance</a:t>
            </a:r>
          </a:p>
          <a:p>
            <a:pPr lvl="1" eaLnBrk="1" hangingPunct="1">
              <a:lnSpc>
                <a:spcPct val="115000"/>
              </a:lnSpc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Invasive alien species</a:t>
            </a:r>
          </a:p>
          <a:p>
            <a:pPr lvl="1" eaLnBrk="1" hangingPunct="1">
              <a:lnSpc>
                <a:spcPct val="115000"/>
              </a:lnSpc>
              <a:buNone/>
            </a:pPr>
            <a:endParaRPr lang="en-GB" sz="1800" dirty="0" smtClean="0">
              <a:solidFill>
                <a:schemeClr val="tx1"/>
              </a:solidFill>
              <a:latin typeface="+mn-lt"/>
            </a:endParaRPr>
          </a:p>
          <a:p>
            <a:pPr marL="342900" lvl="1" indent="-342900" eaLnBrk="1" hangingPunct="1">
              <a:lnSpc>
                <a:spcPct val="80000"/>
              </a:lnSpc>
              <a:buSzPct val="100000"/>
              <a:buFont typeface="Wingdings" pitchFamily="2" charset="2"/>
              <a:buChar char="v"/>
            </a:pPr>
            <a:r>
              <a:rPr lang="en-GB" sz="1800" dirty="0" smtClean="0">
                <a:ea typeface="+mn-ea"/>
                <a:cs typeface="+mn-cs"/>
              </a:rPr>
              <a:t>Indicator on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Environment protection expenditure</a:t>
            </a:r>
          </a:p>
          <a:p>
            <a:pPr marL="342900" lvl="1" indent="-342900" eaLnBrk="1" hangingPunct="1">
              <a:lnSpc>
                <a:spcPct val="80000"/>
              </a:lnSpc>
              <a:buSzPct val="55000"/>
              <a:buNone/>
            </a:pPr>
            <a:endParaRPr lang="en-GB" sz="1800" dirty="0" smtClean="0">
              <a:solidFill>
                <a:schemeClr val="tx1"/>
              </a:solidFill>
              <a:latin typeface="+mn-lt"/>
            </a:endParaRPr>
          </a:p>
          <a:p>
            <a:pPr marL="342900" lvl="1" indent="-342900" eaLnBrk="1" hangingPunct="1">
              <a:lnSpc>
                <a:spcPct val="80000"/>
              </a:lnSpc>
              <a:buSzPct val="100000"/>
              <a:buFont typeface="Wingdings" pitchFamily="2" charset="2"/>
              <a:buChar char="v"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Proposal for green economy indicators</a:t>
            </a:r>
            <a:endParaRPr lang="en-GB" sz="18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086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u="sng" dirty="0" smtClean="0">
                <a:solidFill>
                  <a:schemeClr val="bg1"/>
                </a:solidFill>
              </a:rPr>
              <a:t>Future work</a:t>
            </a:r>
            <a:br>
              <a:rPr lang="en-US" sz="2800" u="sng" dirty="0" smtClean="0">
                <a:solidFill>
                  <a:schemeClr val="bg1"/>
                </a:solidFill>
              </a:rPr>
            </a:br>
            <a:r>
              <a:rPr lang="en-US" sz="2800" u="sng" dirty="0" smtClean="0">
                <a:solidFill>
                  <a:schemeClr val="bg1"/>
                </a:solidFill>
              </a:rPr>
              <a:t>The Joint Task Force agreed</a:t>
            </a:r>
            <a:endParaRPr lang="en-GB" sz="2800" u="sng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GB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</a:pPr>
            <a:endParaRPr lang="en-GB" sz="18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Start revising the text of the ECE Guidelines by: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/>
              <a:t>introducing the agreed amendments to the descriptions of the individual indicators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18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/>
              <a:t>adding tables on calculation of indicators with relevant glossaries of terms and references</a:t>
            </a:r>
          </a:p>
          <a:p>
            <a:pPr lvl="1">
              <a:lnSpc>
                <a:spcPct val="80000"/>
              </a:lnSpc>
              <a:buNone/>
            </a:pPr>
            <a:endParaRPr lang="en-US" sz="22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/>
              <a:t>including additional indicators into the Guidelines, whose descriptions have been agreed by the Joint Task Force.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7086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solidFill>
                  <a:schemeClr val="bg1"/>
                </a:solidFill>
              </a:rPr>
              <a:t>Future work: funding</a:t>
            </a:r>
            <a:endParaRPr lang="en-GB" sz="2800" u="sng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GB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</a:pPr>
            <a:endParaRPr lang="en-GB" sz="18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</a:t>
            </a:r>
            <a:endParaRPr lang="en-US" sz="18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Current funding available till April 2013 under the ENPI-SEIS project</a:t>
            </a:r>
          </a:p>
          <a:p>
            <a:pPr lvl="1">
              <a:lnSpc>
                <a:spcPct val="80000"/>
              </a:lnSpc>
              <a:buNone/>
            </a:pPr>
            <a:endParaRPr lang="en-US" sz="22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18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66CC"/>
                </a:solidFill>
              </a:rPr>
              <a:t>Additional funds are required to continue work after April 2013</a:t>
            </a:r>
          </a:p>
          <a:p>
            <a:pPr lvl="1">
              <a:lnSpc>
                <a:spcPct val="80000"/>
              </a:lnSpc>
              <a:buNone/>
            </a:pPr>
            <a:endParaRPr lang="en-US" sz="2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Blue-Template</Template>
  <TotalTime>9209</TotalTime>
  <Words>629</Words>
  <Application>Microsoft Office PowerPoint</Application>
  <PresentationFormat>On-screen Show (4:3)</PresentationFormat>
  <Paragraphs>196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Blue-Template</vt:lpstr>
      <vt:lpstr>Progress made by the Joint Task Force on Environmental Indicators in 2012</vt:lpstr>
      <vt:lpstr>Work accomplished during 2012: 5th session (4-6 July) &amp; 6th session (30 Oct-1 Nov) </vt:lpstr>
      <vt:lpstr>Work accomplished during 2012: 5th session (4-6 July) &amp; 6th session (30 Oct-1 Nov) (continued)</vt:lpstr>
      <vt:lpstr>Summary analysis 12 indicators from the Guidelines </vt:lpstr>
      <vt:lpstr>Summary analysis 12 additional indicators</vt:lpstr>
      <vt:lpstr>Future work: 7th session JTF (2-4 July 2013)</vt:lpstr>
      <vt:lpstr>Future work: 8th session JTF (4-6 November 2013)</vt:lpstr>
      <vt:lpstr>Future work The Joint Task Force agreed</vt:lpstr>
      <vt:lpstr>Future work: funding</vt:lpstr>
      <vt:lpstr>PowerPoint Presentation</vt:lpstr>
    </vt:vector>
  </TitlesOfParts>
  <Company>UNECE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UNECE Gender database and Website</dc:title>
  <dc:creator>Boko</dc:creator>
  <cp:lastModifiedBy>Ludmila Boichuk</cp:lastModifiedBy>
  <cp:revision>801</cp:revision>
  <cp:lastPrinted>2012-11-20T12:19:12Z</cp:lastPrinted>
  <dcterms:created xsi:type="dcterms:W3CDTF">2006-08-30T12:55:16Z</dcterms:created>
  <dcterms:modified xsi:type="dcterms:W3CDTF">2013-01-14T14:17:20Z</dcterms:modified>
</cp:coreProperties>
</file>