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0"/>
  </p:handoutMasterIdLst>
  <p:sldIdLst>
    <p:sldId id="256" r:id="rId2"/>
    <p:sldId id="257" r:id="rId3"/>
    <p:sldId id="266" r:id="rId4"/>
    <p:sldId id="267" r:id="rId5"/>
    <p:sldId id="284" r:id="rId6"/>
    <p:sldId id="258" r:id="rId7"/>
    <p:sldId id="268" r:id="rId8"/>
    <p:sldId id="269" r:id="rId9"/>
    <p:sldId id="285" r:id="rId10"/>
    <p:sldId id="259" r:id="rId11"/>
    <p:sldId id="270" r:id="rId12"/>
    <p:sldId id="271" r:id="rId13"/>
    <p:sldId id="286" r:id="rId14"/>
    <p:sldId id="260" r:id="rId15"/>
    <p:sldId id="272" r:id="rId16"/>
    <p:sldId id="273" r:id="rId17"/>
    <p:sldId id="287" r:id="rId18"/>
    <p:sldId id="261" r:id="rId19"/>
    <p:sldId id="274" r:id="rId20"/>
    <p:sldId id="275" r:id="rId21"/>
    <p:sldId id="288" r:id="rId22"/>
    <p:sldId id="262" r:id="rId23"/>
    <p:sldId id="276" r:id="rId24"/>
    <p:sldId id="277" r:id="rId25"/>
    <p:sldId id="289" r:id="rId26"/>
    <p:sldId id="263" r:id="rId27"/>
    <p:sldId id="278" r:id="rId28"/>
    <p:sldId id="279" r:id="rId29"/>
    <p:sldId id="290" r:id="rId30"/>
    <p:sldId id="264" r:id="rId31"/>
    <p:sldId id="280" r:id="rId32"/>
    <p:sldId id="281" r:id="rId33"/>
    <p:sldId id="291" r:id="rId34"/>
    <p:sldId id="265" r:id="rId35"/>
    <p:sldId id="282" r:id="rId36"/>
    <p:sldId id="283" r:id="rId37"/>
    <p:sldId id="292" r:id="rId38"/>
    <p:sldId id="293" r:id="rId39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905B4-70F8-48D6-B047-2AA0EAD6DD82}" type="datetimeFigureOut">
              <a:rPr lang="en-GB" smtClean="0"/>
              <a:pPr/>
              <a:t>14/05/2013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3EEC8-47C4-4613-9854-AC234D7BF05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72179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062F-35D4-41AB-91B7-94438427DFD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CFC8-6DCD-47C1-A4E2-F0AC7E12D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062F-35D4-41AB-91B7-94438427DFD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CFC8-6DCD-47C1-A4E2-F0AC7E12D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062F-35D4-41AB-91B7-94438427DFD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CFC8-6DCD-47C1-A4E2-F0AC7E12D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062F-35D4-41AB-91B7-94438427DFD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CFC8-6DCD-47C1-A4E2-F0AC7E12D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062F-35D4-41AB-91B7-94438427DFD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CFC8-6DCD-47C1-A4E2-F0AC7E12D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062F-35D4-41AB-91B7-94438427DFD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CFC8-6DCD-47C1-A4E2-F0AC7E12D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062F-35D4-41AB-91B7-94438427DFD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CFC8-6DCD-47C1-A4E2-F0AC7E12D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062F-35D4-41AB-91B7-94438427DFD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CFC8-6DCD-47C1-A4E2-F0AC7E12D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062F-35D4-41AB-91B7-94438427DFD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CFC8-6DCD-47C1-A4E2-F0AC7E12D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062F-35D4-41AB-91B7-94438427DFD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CFC8-6DCD-47C1-A4E2-F0AC7E12D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062F-35D4-41AB-91B7-94438427DFD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5ACFC8-6DCD-47C1-A4E2-F0AC7E12D1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7E062F-35D4-41AB-91B7-94438427DFD2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5ACFC8-6DCD-47C1-A4E2-F0AC7E12D1E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1999"/>
            <a:ext cx="7772400" cy="7620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WORKING GROUP ON ENVIRONMENTAL MONITORING AND ASSESSMENT</a:t>
            </a:r>
            <a:endParaRPr lang="en-US" sz="27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89560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Meeting </a:t>
            </a:r>
            <a:r>
              <a:rPr lang="en-GB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Environmental Assessments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Geneva, 16-17April 2013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Items 3 </a:t>
            </a:r>
            <a:r>
              <a:rPr lang="en-GB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- 8 of the provisional agenda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it-IT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Structure and content of state-of-the-environment </a:t>
            </a:r>
            <a:r>
              <a:rPr lang="it-I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reports</a:t>
            </a:r>
            <a:br>
              <a:rPr lang="it-I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2000" b="1" dirty="0" smtClean="0">
                <a:solidFill>
                  <a:schemeClr val="bg1"/>
                </a:solidFill>
              </a:rPr>
              <a:t/>
            </a:r>
            <a:br>
              <a:rPr lang="it-IT" sz="2000" b="1" dirty="0" smtClean="0">
                <a:solidFill>
                  <a:schemeClr val="bg1"/>
                </a:solidFill>
              </a:rPr>
            </a:br>
            <a:r>
              <a:rPr lang="en-GB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Consistency </a:t>
            </a:r>
            <a:r>
              <a:rPr lang="en-GB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the state-of-the environment reports with the </a:t>
            </a:r>
            <a:r>
              <a:rPr lang="en-GB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UNECE </a:t>
            </a:r>
            <a:r>
              <a:rPr lang="en-GB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Guidelines for the Preparation of </a:t>
            </a:r>
            <a:r>
              <a:rPr lang="en-GB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Indicator-based </a:t>
            </a:r>
            <a:r>
              <a:rPr lang="en-GB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Environment Assessment Reports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Armenia –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 SOE since 2002. Sector oriented assessment reports.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Azerbaijan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Partial consistency. Additional: “Measures taken”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Belarus –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Last SOE is based on </a:t>
            </a:r>
            <a:r>
              <a:rPr lang="en-US" sz="2800" b="1" dirty="0" smtClean="0">
                <a:solidFill>
                  <a:schemeClr val="bg1"/>
                </a:solidFill>
              </a:rPr>
              <a:t>UNECE Guidelines. 9 chapters in accordance with key indicator groups. Specific indicators on radiation pollution.</a:t>
            </a:r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Consistency of the state-of-the environment reports with the UNECE Guidelines for the Preparation of Indicator-based Environment Assessment Reports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Georgia -</a:t>
            </a:r>
            <a:r>
              <a:rPr lang="en-US" sz="2800" b="1" dirty="0" smtClean="0">
                <a:solidFill>
                  <a:schemeClr val="bg1"/>
                </a:solidFill>
              </a:rPr>
              <a:t>Partial consistency. Additional :</a:t>
            </a:r>
            <a:r>
              <a:rPr lang="en-GB" sz="2800" b="1" dirty="0" smtClean="0">
                <a:solidFill>
                  <a:schemeClr val="bg1"/>
                </a:solidFill>
              </a:rPr>
              <a:t>ionizing radiation; natural disasters.</a:t>
            </a:r>
          </a:p>
          <a:p>
            <a:pPr>
              <a:buNone/>
            </a:pPr>
            <a:endParaRPr lang="en-US" sz="2800" b="1" dirty="0" smtClean="0">
              <a:solidFill>
                <a:srgbClr val="FFFF00"/>
              </a:solidFill>
            </a:endParaRPr>
          </a:p>
          <a:p>
            <a:r>
              <a:rPr lang="en-US" sz="2800" b="1" dirty="0" smtClean="0">
                <a:solidFill>
                  <a:srgbClr val="92D050"/>
                </a:solidFill>
              </a:rPr>
              <a:t>Kazakhstan –</a:t>
            </a:r>
            <a:r>
              <a:rPr lang="en-US" sz="2800" b="1" dirty="0" smtClean="0">
                <a:solidFill>
                  <a:schemeClr val="bg1"/>
                </a:solidFill>
              </a:rPr>
              <a:t>Partial consistency. Additional: industry, radiation.</a:t>
            </a:r>
          </a:p>
          <a:p>
            <a:endParaRPr lang="en-US" sz="2800" b="1" dirty="0" smtClean="0"/>
          </a:p>
          <a:p>
            <a:r>
              <a:rPr lang="en-US" sz="2800" b="1" dirty="0" smtClean="0">
                <a:solidFill>
                  <a:srgbClr val="00B050"/>
                </a:solidFill>
              </a:rPr>
              <a:t>Kyrgyzstan –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According to the Guidelines. Additional chapter on Health and Environment.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Consistency of the state-of-the environment reports with the UNECE Guidelines for the Preparation of Indicator-based Environment Assessment Reports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Moldova </a:t>
            </a:r>
            <a:r>
              <a:rPr lang="en-US" sz="2800" b="1" dirty="0" smtClean="0"/>
              <a:t>–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Partial consistency. Future SOE will follow guidelines.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</a:rPr>
              <a:t>Russia-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Partial consistency.SOE-2012 will be structured following to the constituent territories of the Russian Federation and country in whole by economic activities and environment components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sz="2800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Tajikistan –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Partial consistency. Additional according to the NEAP priorities.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Consistency of the state-of-the environment reports with the UNECE Guidelines for the Preparation of Indicator-based Environment Assessment Reports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b="1" dirty="0" smtClean="0"/>
          </a:p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Ukraine -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Partial consistency. Additional on consumption and production patterns.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Uzbekistan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Partial consistency.  Two reports: National SOE and Monitoring and assessment of SOE.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Use </a:t>
            </a:r>
            <a:r>
              <a:rPr lang="en-GB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environmental indicators in the </a:t>
            </a:r>
            <a:r>
              <a:rPr lang="en-GB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state-of-the </a:t>
            </a:r>
            <a:r>
              <a:rPr lang="en-GB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environment </a:t>
            </a:r>
            <a:r>
              <a:rPr lang="en-GB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reports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Armenia –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key indicators. No </a:t>
            </a:r>
            <a:r>
              <a:rPr lang="en-US" sz="3200" b="1" dirty="0" smtClean="0">
                <a:solidFill>
                  <a:schemeClr val="bg1"/>
                </a:solidFill>
              </a:rPr>
              <a:t>cross-country comparisons . 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Azerbaijan –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key indicators. No </a:t>
            </a:r>
            <a:r>
              <a:rPr lang="en-US" sz="3200" b="1" dirty="0" smtClean="0">
                <a:solidFill>
                  <a:schemeClr val="bg1"/>
                </a:solidFill>
              </a:rPr>
              <a:t>cross-country comparisons . 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Belarus –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key indicators, except of some on energy. No </a:t>
            </a:r>
            <a:r>
              <a:rPr lang="en-US" sz="3200" b="1" dirty="0" smtClean="0">
                <a:solidFill>
                  <a:schemeClr val="bg1"/>
                </a:solidFill>
              </a:rPr>
              <a:t>cross-country comparisons.</a:t>
            </a:r>
            <a:endParaRPr lang="en-US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Use of environmental indicators in the state-of-the environment reports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Georgia –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Few indicators. Some comparison with EU standards.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Kazakhstan –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Most of indicators. No </a:t>
            </a:r>
            <a:r>
              <a:rPr lang="en-US" sz="2800" b="1" dirty="0" smtClean="0">
                <a:solidFill>
                  <a:schemeClr val="bg1"/>
                </a:solidFill>
              </a:rPr>
              <a:t>cross-country comparisons .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Kyrgyzstan –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Actually all indicators, with some additions for country priority areas (e.g. pastures). No </a:t>
            </a:r>
            <a:r>
              <a:rPr lang="en-US" sz="2800" b="1" dirty="0" smtClean="0">
                <a:solidFill>
                  <a:schemeClr val="bg1"/>
                </a:solidFill>
              </a:rPr>
              <a:t>cross-country comparisons . </a:t>
            </a:r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Use of environmental indicators in the state-of-the environment reports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Moldova –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key indicators.  Others in energy. No </a:t>
            </a:r>
            <a:r>
              <a:rPr lang="en-US" sz="2800" b="1" dirty="0" smtClean="0">
                <a:solidFill>
                  <a:schemeClr val="bg1"/>
                </a:solidFill>
              </a:rPr>
              <a:t>cross-country comparisons .</a:t>
            </a:r>
          </a:p>
          <a:p>
            <a:pPr>
              <a:buNone/>
            </a:pP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Russia-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Currently 7 group of Indicators from the Guidelines and several others. No </a:t>
            </a:r>
            <a:r>
              <a:rPr lang="en-US" sz="2800" b="1" dirty="0" smtClean="0">
                <a:solidFill>
                  <a:schemeClr val="bg1"/>
                </a:solidFill>
              </a:rPr>
              <a:t>cross-country comparisons 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Tajikistan –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 clear.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Use of environmental indicators in the state-of-the environment reports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Ukraine -</a:t>
            </a:r>
            <a:r>
              <a:rPr lang="en-US" sz="2400" dirty="0" smtClean="0"/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majority of environmental indicators. Additional indicators on radiation. No cross-country comparisons .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Uzbekistan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Some key indicators. No </a:t>
            </a:r>
            <a:r>
              <a:rPr lang="en-US" sz="2800" b="1" dirty="0" smtClean="0">
                <a:solidFill>
                  <a:schemeClr val="bg1"/>
                </a:solidFill>
              </a:rPr>
              <a:t>cross-country comparisons .</a:t>
            </a:r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Data </a:t>
            </a:r>
            <a:r>
              <a:rPr lang="en-GB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assurance and control systems</a:t>
            </a:r>
            <a:r>
              <a:rPr lang="en-US" sz="2000" dirty="0">
                <a:solidFill>
                  <a:schemeClr val="bg1"/>
                </a:solidFill>
              </a:rPr>
              <a:t/>
            </a:r>
            <a:br>
              <a:rPr lang="en-US" sz="2000" dirty="0">
                <a:solidFill>
                  <a:schemeClr val="bg1"/>
                </a:solidFill>
              </a:rPr>
            </a:b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Armenia –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Data control by divisions of the Ministry.</a:t>
            </a:r>
          </a:p>
          <a:p>
            <a:pPr>
              <a:buNone/>
            </a:pPr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Azerbaijan – </a:t>
            </a:r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Only the official data provided by the relevant institutions, data from projects and investigations. 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Belarus –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Mathematical &amp; logical data control.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Data assurance and control systems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Georgia -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Official data. No additional control.</a:t>
            </a:r>
          </a:p>
          <a:p>
            <a:endParaRPr lang="en-US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Kazakhstan –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Official data. No additional control. 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Kyrgyzstan –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Official data. Approval of draft SOE from State Agencies before endorsement.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it-IT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Legal and regulatory basis for publication of state-of-the-environment reports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Armenia –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 specific legislation. </a:t>
            </a:r>
          </a:p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Azerbaijan –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 specific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legislation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Belarus –</a:t>
            </a:r>
            <a:r>
              <a:rPr lang="en-US" sz="3200" b="1" dirty="0" smtClean="0">
                <a:solidFill>
                  <a:schemeClr val="bg1"/>
                </a:solidFill>
              </a:rPr>
              <a:t>Law  “On the Protection of the Environment”-1992 and government resolutions (#247 1993, #</a:t>
            </a:r>
            <a:r>
              <a:rPr lang="ru-RU" sz="3200" b="1" dirty="0" smtClean="0">
                <a:solidFill>
                  <a:schemeClr val="bg1"/>
                </a:solidFill>
              </a:rPr>
              <a:t>734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2008 </a:t>
            </a:r>
            <a:r>
              <a:rPr lang="en-US" sz="3200" b="1" dirty="0" smtClean="0">
                <a:solidFill>
                  <a:schemeClr val="bg1"/>
                </a:solidFill>
              </a:rPr>
              <a:t>). </a:t>
            </a:r>
            <a:endParaRPr lang="en-US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Data assurance and control systems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Moldova –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Data control by Environmental State Inspectorate.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Russia-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Official data. Draft SOE is open for expert and  public discussions.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Tajikistan -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Official data. Interagency meeting.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Data assurance and control systems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Ukraine –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Official data controlled by State agencies.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Uzbekistan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Special working group for SOE.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D. Use </a:t>
            </a:r>
            <a:r>
              <a:rPr lang="en-GB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modern technologies for data presentation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Armenia –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dirty="0" smtClean="0">
                <a:solidFill>
                  <a:schemeClr val="bg1"/>
                </a:solidFill>
              </a:rPr>
              <a:t>iagrams, maps , tables, charts.</a:t>
            </a:r>
          </a:p>
          <a:p>
            <a:pPr>
              <a:buNone/>
            </a:pP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Azerbaijan – </a:t>
            </a:r>
            <a:r>
              <a:rPr lang="it-I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Diagrams, maps, photos and other.   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Belarus 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dirty="0" smtClean="0">
                <a:solidFill>
                  <a:schemeClr val="bg1"/>
                </a:solidFill>
              </a:rPr>
              <a:t>iagrams, maps and other  visual formats.</a:t>
            </a:r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D. Use of modern technologies for data presentation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Georgia -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b="1" dirty="0" smtClean="0">
                <a:solidFill>
                  <a:schemeClr val="bg1"/>
                </a:solidFill>
              </a:rPr>
              <a:t>raphs, tables, figures, maps</a:t>
            </a:r>
            <a:r>
              <a:rPr lang="en-US" sz="3200" dirty="0" smtClean="0"/>
              <a:t>.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Kazakhstan –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b="1" dirty="0" smtClean="0">
                <a:solidFill>
                  <a:schemeClr val="bg1"/>
                </a:solidFill>
              </a:rPr>
              <a:t>iagrams, tables, charts.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3200" b="1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Kyrgyzstan –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Graphs, maps, tables.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D. Use of modern technologies for data presentation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Moldova –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visual materials.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Russia-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b="1" dirty="0" smtClean="0">
                <a:solidFill>
                  <a:schemeClr val="bg1"/>
                </a:solidFill>
              </a:rPr>
              <a:t>iagrams, maps , tables, charts. Interactive  visualization for future SOE.</a:t>
            </a:r>
          </a:p>
          <a:p>
            <a:pPr>
              <a:buNone/>
            </a:pPr>
            <a:endParaRPr lang="en-US" sz="3200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Tajikistan –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Cartographic materials.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D. Use of modern technologies for data presentation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Ukraine 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b="1" dirty="0" smtClean="0">
                <a:solidFill>
                  <a:schemeClr val="bg1"/>
                </a:solidFill>
              </a:rPr>
              <a:t>iagrams, maps , tables, charts.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Uzbekistan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Different visual materials.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IV. Publication and dissemination of state-of-the-environment reports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Armenia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 Last SOE from 2002, in Armenian and Russian.</a:t>
            </a: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Azerbaijan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Only one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SoE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report for 2008-2013. </a:t>
            </a:r>
            <a:r>
              <a:rPr lang="en-GB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Other assessment </a:t>
            </a:r>
            <a:r>
              <a:rPr lang="en-GB" sz="2800" b="1" dirty="0" smtClean="0">
                <a:solidFill>
                  <a:schemeClr val="bg1"/>
                </a:solidFill>
              </a:rPr>
              <a:t>reports  on a regular basis.</a:t>
            </a:r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Belarus –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 years period SOE report  is available in hard copies and on the website of the Ministry in Russian and English languages. </a:t>
            </a:r>
          </a:p>
          <a:p>
            <a:pPr>
              <a:buNone/>
            </a:pP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IV. Publication and dissemination of state-of-the-environment reports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Georgia -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Once in three years. Hard copies and web-pages in Georgian and English.</a:t>
            </a:r>
          </a:p>
          <a:p>
            <a:pPr>
              <a:buNone/>
            </a:pPr>
            <a:endParaRPr lang="en-US" sz="2800" b="1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Kazakhstan –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Annual SOE. Hard copies and web-pages in Russian. </a:t>
            </a:r>
          </a:p>
          <a:p>
            <a:pPr>
              <a:buNone/>
            </a:pPr>
            <a:endParaRPr lang="en-US" sz="2800" b="1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Kyrgyzstan –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Once in three years. Hard copies and web-pages in Kyrgyz, Russian. English in future.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IV. Publication and dissemination of state-of-the-environment reports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Moldova –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Annual according to law. For all stakeholders in electronic format.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Russia-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Annual SOE is available in hard copy and on web-page of the Ministry in Russian.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Tajikistan –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Annual SOE. Government agencies and other stakeholders in hard and electronic format. Summary in Committee newspaper.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IV. Publication and dissemination of state-of-the-environment reports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Ukraine –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Annual SOE</a:t>
            </a:r>
            <a:r>
              <a:rPr lang="en-US" sz="2800" b="1" dirty="0" smtClean="0">
                <a:solidFill>
                  <a:schemeClr val="bg1"/>
                </a:solidFill>
              </a:rPr>
              <a:t> is printed publication and is uploaded on the website of the Ministry. Resume in English.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Uzbekistan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3-4 years period SOE in hard copy (1000) and at Committee web-page in Uzbek and Russian.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it-IT" sz="2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I.  Legal and regulatory basis for publication of state-of-the-environment reports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 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Georgia – </a:t>
            </a:r>
            <a:r>
              <a:rPr lang="en-US" sz="2800" b="1" dirty="0" smtClean="0">
                <a:solidFill>
                  <a:schemeClr val="bg1"/>
                </a:solidFill>
              </a:rPr>
              <a:t>law on Environmental Protection-1996, Decree of President #389, 1999.</a:t>
            </a:r>
          </a:p>
          <a:p>
            <a:endParaRPr lang="en-US" sz="2400" dirty="0" smtClean="0"/>
          </a:p>
          <a:p>
            <a:r>
              <a:rPr lang="en-US" sz="2800" b="1" dirty="0" smtClean="0">
                <a:solidFill>
                  <a:srgbClr val="00B0F0"/>
                </a:solidFill>
              </a:rPr>
              <a:t>Kazakhstan – </a:t>
            </a:r>
            <a:r>
              <a:rPr lang="en-US" sz="2800" b="1" dirty="0" smtClean="0">
                <a:solidFill>
                  <a:schemeClr val="bg1"/>
                </a:solidFill>
              </a:rPr>
              <a:t>Environment Code -2007</a:t>
            </a:r>
          </a:p>
          <a:p>
            <a:endParaRPr lang="en-US" sz="2800" dirty="0" smtClean="0"/>
          </a:p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Kyrgyzstan –</a:t>
            </a:r>
            <a:r>
              <a:rPr lang="en-US" sz="2800" b="1" dirty="0" smtClean="0">
                <a:solidFill>
                  <a:schemeClr val="bg1"/>
                </a:solidFill>
              </a:rPr>
              <a:t>Framework Law on Environmental protection -1999. Government Decree  #553, 2012.</a:t>
            </a:r>
          </a:p>
          <a:p>
            <a:endParaRPr lang="en-US" sz="2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V. Links with other assessment reports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Armenia – 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Reports required by EMAs.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Azerbaijan –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Reports required by EMAs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Belarus –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Annual analytical reviews of the state of the environment. Environmental information to the consumers at various levels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V. Links with other assessment report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Georgia –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Annual </a:t>
            </a:r>
            <a:r>
              <a:rPr lang="en-US" sz="3200" b="1" dirty="0" smtClean="0">
                <a:solidFill>
                  <a:schemeClr val="bg1"/>
                </a:solidFill>
              </a:rPr>
              <a:t>State of Human Health report.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Reports required by EMAs. 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Kazakhstan 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Reports required by EMAs. </a:t>
            </a:r>
          </a:p>
          <a:p>
            <a:pPr>
              <a:buNone/>
            </a:pPr>
            <a:endParaRPr lang="en-US" sz="3200" b="1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Kyrgyzstan -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Reports required by EMAs.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V. Links with other assessment report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Moldova –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 health and environment 2010.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Reports required By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MEAs.</a:t>
            </a:r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Russia-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Several assessment reports for different environmental components.</a:t>
            </a:r>
          </a:p>
          <a:p>
            <a:pPr>
              <a:buNone/>
            </a:pPr>
            <a:endParaRPr lang="en-US" sz="2800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Tajikistan –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Different environmental assessment reports and NEAP.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V. Links with other assessment report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Ukraine 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Sectoral assessment reports.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Uzbekistan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Sectoral assessment reports.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VI. Use and evaluation of state-of-the environment reports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Armenia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 For policy documents, including NEAP. No evaluation.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Azerbaijan –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state authorities, scientific and public organizations, general public.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 evaluation procedures.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Belarus –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environmental decision making. Socio-economic planning.  No evaluation procedures.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VI. Use and evaluation of state-of-the environment reports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Georgia –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3200" b="1" dirty="0" smtClean="0">
                <a:solidFill>
                  <a:schemeClr val="bg1"/>
                </a:solidFill>
              </a:rPr>
              <a:t>ide range of stakeholders , international organizations.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No evaluation procedures.</a:t>
            </a:r>
          </a:p>
          <a:p>
            <a:pPr>
              <a:buNone/>
            </a:pPr>
            <a:endParaRPr lang="en-US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Kazakhstan –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policy documents and scientific publications. No evaluation procedures.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Kyrgyzstan –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State Agencies, general public and other stakeholders. No evaluation procedures.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VI. Use and evaluation of state-of-the environment reports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Moldova –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different stakeholders.  No evaluation procedures.</a:t>
            </a:r>
          </a:p>
          <a:p>
            <a:pPr>
              <a:buNone/>
            </a:pP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Russia-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decision-makers and different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stakeholders. No evaluation procedures.</a:t>
            </a:r>
          </a:p>
          <a:p>
            <a:pPr>
              <a:buNone/>
            </a:pPr>
            <a:endParaRPr lang="en-US" sz="2800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Tajikistan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For environmental priorities. International organizations. Academy of science.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VI. Use and evaluation of state-of-the environment reports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Ukraine -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decision makers and other stakeholders. No evaluation procedures.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Uzbekistan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–For decision makers and other stakeholders. No evaluation procedures.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chemeClr val="bg1"/>
                </a:solidFill>
              </a:rPr>
              <a:t>Thank  you 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I. Legal and regulatory basis for publication of state-of-the-environment reports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92D050"/>
                </a:solidFill>
              </a:rPr>
              <a:t>Moldova -</a:t>
            </a:r>
            <a:r>
              <a:rPr lang="en-US" sz="2800" b="1" dirty="0" smtClean="0">
                <a:solidFill>
                  <a:schemeClr val="bg1"/>
                </a:solidFill>
              </a:rPr>
              <a:t>Law  “On Environment Protection”  - 1993.</a:t>
            </a:r>
          </a:p>
          <a:p>
            <a:pPr>
              <a:buNone/>
            </a:pPr>
            <a:endParaRPr lang="en-US" sz="2800" b="1" dirty="0" smtClean="0">
              <a:solidFill>
                <a:srgbClr val="92D050"/>
              </a:solidFill>
            </a:endParaRPr>
          </a:p>
          <a:p>
            <a:r>
              <a:rPr lang="en-US" sz="2800" b="1" dirty="0" smtClean="0"/>
              <a:t>Russia</a:t>
            </a:r>
            <a:r>
              <a:rPr lang="en-US" sz="2800" b="1" dirty="0" smtClean="0">
                <a:solidFill>
                  <a:schemeClr val="bg1"/>
                </a:solidFill>
              </a:rPr>
              <a:t>-Law  “On Environment Protection”  -2002 and government decree (#966 2012). </a:t>
            </a:r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rgbClr val="00B05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Tajikistan –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Special Order of the Chairman of Committee on Environmental Protection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I. Legal and regulatory basis for publication of state-of-the-environment reports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Ukraine –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 on Environmental Protection-1991 and Government Decree -1992.</a:t>
            </a:r>
          </a:p>
          <a:p>
            <a:pPr>
              <a:buNone/>
            </a:pPr>
            <a:endParaRPr lang="en-US" sz="3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Uzbekistan </a:t>
            </a:r>
            <a:r>
              <a:rPr lang="en-US" sz="32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 on Nature Protection. Government Orders.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Institutional </a:t>
            </a:r>
            <a:r>
              <a:rPr lang="it-IT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mechanisms for the production of state-of-the-environment reports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Armenia – 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Ministry of Nature Protection. Information through the members of interagency working group or by official request.</a:t>
            </a:r>
          </a:p>
          <a:p>
            <a:pPr>
              <a:buNone/>
            </a:pPr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Azerbaijan –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specific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legislation.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Belarus –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Ministry of Natural Resources and Environmental Protection. Academy of Science and other scientific institutions are involved.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Institutional mechanisms for the production of state-of-the-environment reports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fontScale="85000" lnSpcReduction="10000"/>
          </a:bodyPr>
          <a:lstStyle/>
          <a:p>
            <a:r>
              <a:rPr lang="en-US" sz="3000" b="1" dirty="0" smtClean="0">
                <a:solidFill>
                  <a:srgbClr val="FFFF00"/>
                </a:solidFill>
              </a:rPr>
              <a:t>Georgia -</a:t>
            </a:r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Ministry of Environmental Protection. Data from  State agencies and members of expert group.</a:t>
            </a:r>
          </a:p>
          <a:p>
            <a:pPr>
              <a:buNone/>
            </a:pPr>
            <a:endParaRPr lang="en-US" sz="3000" b="1" dirty="0" smtClean="0">
              <a:solidFill>
                <a:srgbClr val="FFFF00"/>
              </a:solidFill>
            </a:endParaRPr>
          </a:p>
          <a:p>
            <a:r>
              <a:rPr lang="en-US" sz="3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Kazakhstan – </a:t>
            </a:r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Ministry of Environmental Protection. Data from State Fund of Ecological Information. </a:t>
            </a:r>
          </a:p>
          <a:p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Kyrgyzstan –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State Agency of Environment and Forestry. Data from State agencies and members of expert group.</a:t>
            </a:r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Institutional mechanisms for the production of state-of-the-environment reports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92D050"/>
                </a:solidFill>
              </a:rPr>
              <a:t>Moldova – </a:t>
            </a:r>
            <a:r>
              <a:rPr lang="en-US" sz="2800" b="1" dirty="0" smtClean="0">
                <a:solidFill>
                  <a:schemeClr val="bg1"/>
                </a:solidFill>
              </a:rPr>
              <a:t>Ministry of Environment. Institute of Geography and Ecology.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</a:rPr>
              <a:t>Russia – </a:t>
            </a:r>
            <a:r>
              <a:rPr lang="en-US" sz="2800" b="1" dirty="0" smtClean="0">
                <a:solidFill>
                  <a:schemeClr val="bg1"/>
                </a:solidFill>
              </a:rPr>
              <a:t>Ministry of Natural Resources and Ecology using data from State Information Fund.</a:t>
            </a:r>
          </a:p>
          <a:p>
            <a:pPr>
              <a:buNone/>
            </a:pPr>
            <a:endParaRPr lang="en-US" sz="2800" b="1" dirty="0" smtClean="0"/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Tajikistan –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Committee on Environmental protection. Special working group.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Institutional mechanisms for the production of state-of-the-environment reports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Ukraine -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Ministry of Ecology and Natural Resources of Ukraine. 15 Government agencies.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Uzbekistan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State Committee on Nature Protection. State agencies.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2024</TotalTime>
  <Words>1627</Words>
  <Application>Microsoft Office PowerPoint</Application>
  <PresentationFormat>On-screen Show (4:3)</PresentationFormat>
  <Paragraphs>225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Flow</vt:lpstr>
      <vt:lpstr> WORKING GROUP ON ENVIRONMENTAL MONITORING AND ASSESSMENT</vt:lpstr>
      <vt:lpstr>I. Legal and regulatory basis for publication of state-of-the-environment reports </vt:lpstr>
      <vt:lpstr>     I.  Legal and regulatory basis for publication of state-of-the-environment reports</vt:lpstr>
      <vt:lpstr>I. Legal and regulatory basis for publication of state-of-the-environment reports</vt:lpstr>
      <vt:lpstr>I. Legal and regulatory basis for publication of state-of-the-environment reports</vt:lpstr>
      <vt:lpstr>II. Institutional mechanisms for the production of state-of-the-environment reports </vt:lpstr>
      <vt:lpstr>II. Institutional mechanisms for the production of state-of-the-environment reports </vt:lpstr>
      <vt:lpstr>II. Institutional mechanisms for the production of state-of-the-environment reports </vt:lpstr>
      <vt:lpstr>II. Institutional mechanisms for the production of state-of-the-environment reports </vt:lpstr>
      <vt:lpstr> III. Structure and content of state-of-the-environment reports  A. Consistency of the state-of-the environment reports with the UNECE Guidelines for the Preparation of Indicator-based Environment Assessment Reports  </vt:lpstr>
      <vt:lpstr>A. Consistency of the state-of-the environment reports with the UNECE Guidelines for the Preparation of Indicator-based Environment Assessment Reports</vt:lpstr>
      <vt:lpstr>A. Consistency of the state-of-the environment reports with the UNECE Guidelines for the Preparation of Indicator-based Environment Assessment Reports</vt:lpstr>
      <vt:lpstr>A. Consistency of the state-of-the environment reports with the UNECE Guidelines for the Preparation of Indicator-based Environment Assessment Reports</vt:lpstr>
      <vt:lpstr>B. Use of environmental indicators in the state-of-the environment reports </vt:lpstr>
      <vt:lpstr>B. Use of environmental indicators in the state-of-the environment reports</vt:lpstr>
      <vt:lpstr>B. Use of environmental indicators in the state-of-the environment reports</vt:lpstr>
      <vt:lpstr>B. Use of environmental indicators in the state-of-the environment reports</vt:lpstr>
      <vt:lpstr>C. Data assurance and control systems </vt:lpstr>
      <vt:lpstr>C. Data assurance and control systems</vt:lpstr>
      <vt:lpstr>C. Data assurance and control systems</vt:lpstr>
      <vt:lpstr>C. Data assurance and control systems</vt:lpstr>
      <vt:lpstr>D. Use of modern technologies for data presentation </vt:lpstr>
      <vt:lpstr>D. Use of modern technologies for data presentation</vt:lpstr>
      <vt:lpstr>D. Use of modern technologies for data presentation</vt:lpstr>
      <vt:lpstr>D. Use of modern technologies for data presentation</vt:lpstr>
      <vt:lpstr>IV. Publication and dissemination of state-of-the-environment reports </vt:lpstr>
      <vt:lpstr>IV. Publication and dissemination of state-of-the-environment reports </vt:lpstr>
      <vt:lpstr>IV. Publication and dissemination of state-of-the-environment reports </vt:lpstr>
      <vt:lpstr>IV. Publication and dissemination of state-of-the-environment reports </vt:lpstr>
      <vt:lpstr>V. Links with other assessment reports </vt:lpstr>
      <vt:lpstr>V. Links with other assessment report</vt:lpstr>
      <vt:lpstr>V. Links with other assessment report</vt:lpstr>
      <vt:lpstr>V. Links with other assessment report</vt:lpstr>
      <vt:lpstr>VI. Use and evaluation of state-of-the environment reports </vt:lpstr>
      <vt:lpstr>VI. Use and evaluation of state-of-the environment reports </vt:lpstr>
      <vt:lpstr>VI. Use and evaluation of state-of-the environment reports </vt:lpstr>
      <vt:lpstr>VI. Use and evaluation of state-of-the environment reports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merab</dc:creator>
  <cp:lastModifiedBy>merab</cp:lastModifiedBy>
  <cp:revision>173</cp:revision>
  <cp:lastPrinted>2013-04-15T08:56:11Z</cp:lastPrinted>
  <dcterms:created xsi:type="dcterms:W3CDTF">2013-02-27T12:26:38Z</dcterms:created>
  <dcterms:modified xsi:type="dcterms:W3CDTF">2013-05-14T06:07:29Z</dcterms:modified>
</cp:coreProperties>
</file>