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70" r:id="rId5"/>
    <p:sldId id="260" r:id="rId6"/>
    <p:sldId id="262" r:id="rId7"/>
    <p:sldId id="263" r:id="rId8"/>
    <p:sldId id="269" r:id="rId9"/>
    <p:sldId id="264" r:id="rId10"/>
    <p:sldId id="265" r:id="rId11"/>
    <p:sldId id="268" r:id="rId12"/>
    <p:sldId id="25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89385-15EE-4D20-A82C-BBCC8D9C1CD8}" type="datetimeFigureOut">
              <a:rPr lang="cs-CZ" smtClean="0"/>
              <a:t>15.4.2013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9295-4F58-43E3-820E-CAF1BE190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1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5F9CEA-81E9-48D6-BD20-450C8FEEFC8D}" type="slidenum">
              <a:rPr lang="cs-CZ" sz="1200" smtClean="0"/>
              <a:pPr eaLnBrk="1" hangingPunct="1"/>
              <a:t>6</a:t>
            </a:fld>
            <a:endParaRPr lang="cs-CZ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DFCFAF-32C6-430D-9B3F-102F31F50E31}" type="slidenum">
              <a:rPr lang="cs-CZ" sz="1200" smtClean="0"/>
              <a:pPr eaLnBrk="1" hangingPunct="1"/>
              <a:t>7</a:t>
            </a:fld>
            <a:endParaRPr lang="cs-CZ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506B-ADD7-4D86-B2C6-00EBF3079BA1}" type="datetimeFigureOut">
              <a:rPr lang="cs-CZ" smtClean="0"/>
              <a:t>15.4.2013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11-B2CC-4B34-AECA-7D0F38D154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506B-ADD7-4D86-B2C6-00EBF3079BA1}" type="datetimeFigureOut">
              <a:rPr lang="cs-CZ" smtClean="0"/>
              <a:t>15.4.2013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11-B2CC-4B34-AECA-7D0F38D154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506B-ADD7-4D86-B2C6-00EBF3079BA1}" type="datetimeFigureOut">
              <a:rPr lang="cs-CZ" smtClean="0"/>
              <a:t>15.4.2013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11-B2CC-4B34-AECA-7D0F38D154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61BDB-5003-409A-9BFE-784248C88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21030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506B-ADD7-4D86-B2C6-00EBF3079BA1}" type="datetimeFigureOut">
              <a:rPr lang="cs-CZ" smtClean="0"/>
              <a:t>15.4.2013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11-B2CC-4B34-AECA-7D0F38D154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506B-ADD7-4D86-B2C6-00EBF3079BA1}" type="datetimeFigureOut">
              <a:rPr lang="cs-CZ" smtClean="0"/>
              <a:t>15.4.2013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11-B2CC-4B34-AECA-7D0F38D154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506B-ADD7-4D86-B2C6-00EBF3079BA1}" type="datetimeFigureOut">
              <a:rPr lang="cs-CZ" smtClean="0"/>
              <a:t>15.4.2013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11-B2CC-4B34-AECA-7D0F38D154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506B-ADD7-4D86-B2C6-00EBF3079BA1}" type="datetimeFigureOut">
              <a:rPr lang="cs-CZ" smtClean="0"/>
              <a:t>15.4.2013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11-B2CC-4B34-AECA-7D0F38D154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506B-ADD7-4D86-B2C6-00EBF3079BA1}" type="datetimeFigureOut">
              <a:rPr lang="cs-CZ" smtClean="0"/>
              <a:t>15.4.2013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11-B2CC-4B34-AECA-7D0F38D154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506B-ADD7-4D86-B2C6-00EBF3079BA1}" type="datetimeFigureOut">
              <a:rPr lang="cs-CZ" smtClean="0"/>
              <a:t>15.4.2013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11-B2CC-4B34-AECA-7D0F38D154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506B-ADD7-4D86-B2C6-00EBF3079BA1}" type="datetimeFigureOut">
              <a:rPr lang="cs-CZ" smtClean="0"/>
              <a:t>15.4.2013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11-B2CC-4B34-AECA-7D0F38D154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506B-ADD7-4D86-B2C6-00EBF3079BA1}" type="datetimeFigureOut">
              <a:rPr lang="cs-CZ" smtClean="0"/>
              <a:t>15.4.2013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11-B2CC-4B34-AECA-7D0F38D154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E506B-ADD7-4D86-B2C6-00EBF3079BA1}" type="datetimeFigureOut">
              <a:rPr lang="cs-CZ" smtClean="0"/>
              <a:t>15.4.2013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5111-B2CC-4B34-AECA-7D0F38D1548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ssar.cenia.cz/issar/page.php?id=176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2130425"/>
            <a:ext cx="6694512" cy="1470025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Structure and Content of </a:t>
            </a:r>
            <a:r>
              <a:rPr lang="en-GB" sz="40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SoE</a:t>
            </a:r>
            <a:r>
              <a:rPr lang="en-GB" sz="40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Report in the Czech Republic</a:t>
            </a:r>
            <a:endParaRPr lang="en-GB" sz="40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15816" y="3933056"/>
            <a:ext cx="3272408" cy="17526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Tereza Ponocná</a:t>
            </a:r>
          </a:p>
          <a:p>
            <a:r>
              <a:rPr lang="cs-CZ" dirty="0"/>
              <a:t>CENIA, </a:t>
            </a:r>
          </a:p>
          <a:p>
            <a:r>
              <a:rPr lang="en-GB" dirty="0" smtClean="0"/>
              <a:t>Czech Environmental Information Agency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2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Information System of Statistics and Reporting (</a:t>
            </a:r>
            <a:r>
              <a:rPr lang="en-US" sz="3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ISSaR</a:t>
            </a:r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lang="cs-CZ" sz="3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51846" y="1600200"/>
            <a:ext cx="2134954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338" t="16468" r="27678" b="9081"/>
          <a:stretch/>
        </p:blipFill>
        <p:spPr bwMode="auto">
          <a:xfrm>
            <a:off x="1692807" y="1374518"/>
            <a:ext cx="5718629" cy="520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788024" y="6516052"/>
            <a:ext cx="413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http://issar.cenia.cz/issar/page.php?id=87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4909" t="16468" r="25239" b="12311"/>
          <a:stretch/>
        </p:blipFill>
        <p:spPr bwMode="auto">
          <a:xfrm>
            <a:off x="1691680" y="1335158"/>
            <a:ext cx="6551601" cy="526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3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Information System of Statistics and Reporting (</a:t>
            </a:r>
            <a:r>
              <a:rPr lang="en-US" sz="3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ISSaR</a:t>
            </a:r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lang="cs-CZ" sz="3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72200" y="1532580"/>
            <a:ext cx="2602632" cy="4525963"/>
          </a:xfrm>
        </p:spPr>
        <p:txBody>
          <a:bodyPr>
            <a:normAutofit fontScale="85000" lnSpcReduction="10000"/>
          </a:bodyPr>
          <a:lstStyle/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800" dirty="0" smtClean="0"/>
              <a:t>Reflect and complement the Report 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endParaRPr lang="en-GB" sz="1800" dirty="0" smtClean="0"/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800" dirty="0" smtClean="0"/>
              <a:t>Key question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800" dirty="0" smtClean="0"/>
              <a:t>Key message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800" dirty="0" smtClean="0"/>
              <a:t>Overall indicator assessment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800" dirty="0" smtClean="0"/>
              <a:t>References to current conceptual and strategic documents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800" dirty="0" smtClean="0"/>
              <a:t>Indicator assessment - Graphic part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800" dirty="0" smtClean="0"/>
              <a:t>Indicator assessment - Textual part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800" dirty="0" smtClean="0"/>
              <a:t>Data sources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800" dirty="0" smtClean="0"/>
              <a:t>Links to additional information</a:t>
            </a:r>
            <a:endParaRPr lang="en-GB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206" t="16468" r="25595" b="21627"/>
          <a:stretch/>
        </p:blipFill>
        <p:spPr bwMode="auto">
          <a:xfrm>
            <a:off x="217849" y="1780863"/>
            <a:ext cx="6531428" cy="452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4744047" y="6469018"/>
            <a:ext cx="436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http://issar.cenia.cz/issar/page.php?id=1831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4431" t="21032" r="25593" b="33532"/>
          <a:stretch/>
        </p:blipFill>
        <p:spPr bwMode="auto">
          <a:xfrm>
            <a:off x="251520" y="2841532"/>
            <a:ext cx="6502400" cy="332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4329" t="16468" r="25566" b="4762"/>
          <a:stretch/>
        </p:blipFill>
        <p:spPr bwMode="auto">
          <a:xfrm>
            <a:off x="284406" y="1241770"/>
            <a:ext cx="6303818" cy="557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43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for your attention!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tereza.ponocna@cenia.cz</a:t>
            </a:r>
          </a:p>
          <a:p>
            <a:pPr marL="0" indent="0" algn="ctr">
              <a:buNone/>
            </a:pPr>
            <a:r>
              <a:rPr lang="en-US" dirty="0"/>
              <a:t>www.cenia.cz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>
                    <a:tint val="75000"/>
                  </a:schemeClr>
                </a:solidFill>
              </a:rPr>
              <a:t>General notes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3688" y="1207293"/>
            <a:ext cx="6923112" cy="4525963"/>
          </a:xfrm>
        </p:spPr>
        <p:txBody>
          <a:bodyPr/>
          <a:lstStyle/>
          <a:p>
            <a:r>
              <a:rPr lang="en-GB" sz="2400" dirty="0" smtClean="0"/>
              <a:t>A basic environmental reporting document</a:t>
            </a:r>
          </a:p>
          <a:p>
            <a:r>
              <a:rPr lang="en-GB" sz="2400" dirty="0" smtClean="0"/>
              <a:t>Published since 1998</a:t>
            </a:r>
          </a:p>
          <a:p>
            <a:pPr lvl="1"/>
            <a:r>
              <a:rPr lang="en-GB" sz="2400" dirty="0" smtClean="0"/>
              <a:t>1998-200</a:t>
            </a:r>
            <a:r>
              <a:rPr lang="cs-CZ" sz="2400" dirty="0" smtClean="0"/>
              <a:t>7</a:t>
            </a:r>
            <a:r>
              <a:rPr lang="en-GB" sz="2400" dirty="0" smtClean="0"/>
              <a:t>: analytical environmental yearbook, without changes, no reflections to the State Environmental Policy</a:t>
            </a:r>
          </a:p>
          <a:p>
            <a:pPr lvl="1"/>
            <a:r>
              <a:rPr lang="en-GB" sz="2400" dirty="0" smtClean="0"/>
              <a:t>Since 2008: based on a set of indicators creating in EEA, providing conclusions relevant to policy-making, based on authorized data obtained from monitoring systems both from within and outside the environmental sector</a:t>
            </a:r>
          </a:p>
          <a:p>
            <a:pPr lvl="1"/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2" y="5174784"/>
            <a:ext cx="1193333" cy="171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50946"/>
            <a:ext cx="1174877" cy="166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50946"/>
            <a:ext cx="1174877" cy="166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31" y="5157192"/>
            <a:ext cx="1174877" cy="166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54" y="5157192"/>
            <a:ext cx="1174877" cy="166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77" y="5173662"/>
            <a:ext cx="1174877" cy="166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00" y="5173662"/>
            <a:ext cx="1174877" cy="166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6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tint val="75000"/>
                  </a:schemeClr>
                </a:solidFill>
              </a:rPr>
              <a:t>Structure and Content of </a:t>
            </a:r>
            <a:r>
              <a:rPr lang="en-GB" sz="3200" dirty="0" err="1" smtClean="0">
                <a:solidFill>
                  <a:schemeClr val="tx1">
                    <a:tint val="75000"/>
                  </a:schemeClr>
                </a:solidFill>
              </a:rPr>
              <a:t>SoE</a:t>
            </a:r>
            <a:r>
              <a:rPr lang="en-GB" sz="3200" dirty="0" smtClean="0">
                <a:solidFill>
                  <a:schemeClr val="tx1">
                    <a:tint val="75000"/>
                  </a:schemeClr>
                </a:solidFill>
              </a:rPr>
              <a:t> Report in CZ</a:t>
            </a:r>
            <a:endParaRPr lang="en-GB" sz="3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5069160"/>
          </a:xfrm>
        </p:spPr>
        <p:txBody>
          <a:bodyPr>
            <a:noAutofit/>
          </a:bodyPr>
          <a:lstStyle/>
          <a:p>
            <a:r>
              <a:rPr lang="en-GB" sz="2000" dirty="0" smtClean="0"/>
              <a:t>8 topics, 36 key indicators</a:t>
            </a:r>
            <a:r>
              <a:rPr lang="cs-CZ" sz="2000" dirty="0" smtClean="0"/>
              <a:t> (2011)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Table of contents: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 Methodology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 Key messages</a:t>
            </a:r>
          </a:p>
          <a:p>
            <a:pPr lvl="2">
              <a:buFont typeface="Arial" charset="0"/>
              <a:buChar char="•"/>
            </a:pPr>
            <a:r>
              <a:rPr lang="en-GB" sz="2000" dirty="0" smtClean="0"/>
              <a:t> Main positive findings</a:t>
            </a:r>
          </a:p>
          <a:p>
            <a:pPr lvl="2">
              <a:buFont typeface="Arial" charset="0"/>
              <a:buChar char="•"/>
            </a:pPr>
            <a:r>
              <a:rPr lang="en-GB" sz="2000" dirty="0" smtClean="0"/>
              <a:t> Main negative findings</a:t>
            </a:r>
          </a:p>
          <a:p>
            <a:pPr lvl="2">
              <a:buFont typeface="Arial" charset="0"/>
              <a:buChar char="•"/>
            </a:pPr>
            <a:r>
              <a:rPr lang="en-GB" sz="2000" dirty="0" smtClean="0"/>
              <a:t> Development of the main driving forces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 Indicator-based assessment 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Global and European context (GMT) of driving forces affecting the state of the environment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Availability of data in the Report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 List of abbreviations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 Glossary of Terms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29613"/>
              </p:ext>
            </p:extLst>
          </p:nvPr>
        </p:nvGraphicFramePr>
        <p:xfrm>
          <a:off x="5580112" y="1412776"/>
          <a:ext cx="3456384" cy="2664296"/>
        </p:xfrm>
        <a:graphic>
          <a:graphicData uri="http://schemas.openxmlformats.org/drawingml/2006/table">
            <a:tbl>
              <a:tblPr/>
              <a:tblGrid>
                <a:gridCol w="3456384"/>
              </a:tblGrid>
              <a:tr h="3330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and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Climate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management and Water quality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Forests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Soil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Landscape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Industry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Waste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Flows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Financing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4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tereza.ponocna\Documents\Meeting on Environmental Assessment\Obrázky_grafika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0"/>
          <a:stretch/>
        </p:blipFill>
        <p:spPr bwMode="auto">
          <a:xfrm>
            <a:off x="179512" y="1294167"/>
            <a:ext cx="4537253" cy="49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tint val="75000"/>
                  </a:schemeClr>
                </a:solidFill>
              </a:rPr>
              <a:t>Key Indicators in </a:t>
            </a:r>
            <a:r>
              <a:rPr lang="en-GB" sz="3200" dirty="0" err="1" smtClean="0">
                <a:solidFill>
                  <a:schemeClr val="tx1">
                    <a:tint val="75000"/>
                  </a:schemeClr>
                </a:solidFill>
              </a:rPr>
              <a:t>SoE</a:t>
            </a:r>
            <a:r>
              <a:rPr lang="en-GB" sz="3200" dirty="0" smtClean="0">
                <a:solidFill>
                  <a:schemeClr val="tx1">
                    <a:tint val="75000"/>
                  </a:schemeClr>
                </a:solidFill>
              </a:rPr>
              <a:t> Report </a:t>
            </a:r>
            <a:r>
              <a:rPr lang="en-GB" sz="3200" dirty="0">
                <a:solidFill>
                  <a:schemeClr val="tx1">
                    <a:tint val="75000"/>
                  </a:schemeClr>
                </a:solidFill>
              </a:rPr>
              <a:t>in CZ</a:t>
            </a:r>
            <a:endParaRPr lang="cs-CZ" sz="3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32" name="Picture 8" descr="C:\Users\tereza.ponocna\Documents\Meeting on Environmental Assessment\Obrázky_grafika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27"/>
          <a:stretch/>
        </p:blipFill>
        <p:spPr bwMode="auto">
          <a:xfrm>
            <a:off x="4639315" y="2420888"/>
            <a:ext cx="4537253" cy="444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tereza.ponocna\Documents\Meeting on Environmental Assessment\Obrázky_grafika\Schemata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r="16349" b="26789"/>
          <a:stretch/>
        </p:blipFill>
        <p:spPr bwMode="auto">
          <a:xfrm>
            <a:off x="1814054" y="1124744"/>
            <a:ext cx="6862402" cy="388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23112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tint val="75000"/>
                  </a:schemeClr>
                </a:solidFill>
              </a:rPr>
              <a:t>Indicator Assessment Structure</a:t>
            </a:r>
            <a:endParaRPr lang="en-GB" sz="3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078" name="Picture 6" descr="C:\Users\tereza.ponocna\Documents\Meeting on Environmental Assessment\Obrázky_grafika\Schemata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r="19668" b="33571"/>
          <a:stretch/>
        </p:blipFill>
        <p:spPr bwMode="auto">
          <a:xfrm>
            <a:off x="1814054" y="1052736"/>
            <a:ext cx="7171821" cy="44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ereza.ponocna\Documents\Meeting on Environmental Assessment\Obrázky_grafika\Schemata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r="16175" b="35758"/>
          <a:stretch/>
        </p:blipFill>
        <p:spPr bwMode="auto">
          <a:xfrm>
            <a:off x="1907704" y="1117592"/>
            <a:ext cx="6717457" cy="418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20658" y="5024789"/>
            <a:ext cx="544363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600" dirty="0"/>
              <a:t>Key question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600" dirty="0"/>
              <a:t>Key message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600" dirty="0"/>
              <a:t>Overall indicator assessment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600" dirty="0"/>
              <a:t>DPSIR </a:t>
            </a:r>
            <a:r>
              <a:rPr lang="en-GB" sz="1600" dirty="0" smtClean="0"/>
              <a:t>chain</a:t>
            </a:r>
            <a:endParaRPr lang="cs-CZ" sz="1600" dirty="0" smtClean="0"/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600" dirty="0"/>
              <a:t>References to current conceptual and strategic documents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600" dirty="0"/>
              <a:t>Impacts on human health and ecosystems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endParaRPr lang="cs-CZ" sz="1600" dirty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84168" y="5373216"/>
            <a:ext cx="30598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600" dirty="0"/>
              <a:t>Graphic assessment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600" dirty="0"/>
              <a:t>Textual assessment</a:t>
            </a:r>
            <a:endParaRPr lang="cs-CZ" sz="1600" dirty="0"/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600" dirty="0"/>
              <a:t>International comparison: Eurostat, EEA, OECD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600" dirty="0"/>
              <a:t>References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3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/>
          </p:nvPr>
        </p:nvSpPr>
        <p:spPr>
          <a:xfrm>
            <a:off x="1763688" y="1268413"/>
            <a:ext cx="6923112" cy="4857750"/>
          </a:xfrm>
        </p:spPr>
        <p:txBody>
          <a:bodyPr/>
          <a:lstStyle/>
          <a:p>
            <a:pPr marL="363538" indent="-363538" algn="just" eaLnBrk="1" hangingPunct="1">
              <a:buClr>
                <a:srgbClr val="00B050"/>
              </a:buClr>
            </a:pPr>
            <a:r>
              <a:rPr lang="en-GB" sz="2400" dirty="0" smtClean="0"/>
              <a:t>Set of key indicators </a:t>
            </a:r>
            <a:endParaRPr lang="en-GB" sz="2000" dirty="0" smtClean="0"/>
          </a:p>
          <a:p>
            <a:pPr marL="763588" lvl="1" indent="-363538" algn="just" eaLnBrk="1" hangingPunct="1">
              <a:buClr>
                <a:srgbClr val="00B050"/>
              </a:buClr>
              <a:buFont typeface="Arial" charset="0"/>
              <a:buChar char="•"/>
            </a:pPr>
            <a:r>
              <a:rPr lang="en-GB" sz="2000" dirty="0" smtClean="0"/>
              <a:t>related to main environmental topics</a:t>
            </a:r>
          </a:p>
          <a:p>
            <a:pPr marL="763588" lvl="1" indent="-363538" algn="just" eaLnBrk="1" hangingPunct="1">
              <a:buClr>
                <a:srgbClr val="00B050"/>
              </a:buClr>
              <a:buFont typeface="Arial" charset="0"/>
              <a:buChar char="•"/>
            </a:pPr>
            <a:r>
              <a:rPr lang="en-GB" sz="2000" dirty="0" smtClean="0"/>
              <a:t>should reflect State environmental policy and fulfilment of its objectives</a:t>
            </a:r>
          </a:p>
          <a:p>
            <a:pPr marL="763588" lvl="1" indent="-363538" algn="just" eaLnBrk="1" hangingPunct="1">
              <a:buClr>
                <a:srgbClr val="00B050"/>
              </a:buClr>
              <a:buFont typeface="Arial" charset="0"/>
              <a:buChar char="•"/>
            </a:pPr>
            <a:r>
              <a:rPr lang="en-GB" sz="2000" dirty="0" smtClean="0"/>
              <a:t>this methodology follows the trend applied in </a:t>
            </a:r>
            <a:r>
              <a:rPr lang="en-GB" sz="2000" b="1" dirty="0" smtClean="0"/>
              <a:t>EU</a:t>
            </a:r>
            <a:r>
              <a:rPr lang="en-GB" sz="2000" dirty="0" smtClean="0"/>
              <a:t> </a:t>
            </a:r>
          </a:p>
          <a:p>
            <a:pPr marL="763588" lvl="1" indent="-363538" algn="just" eaLnBrk="1" hangingPunct="1">
              <a:buClr>
                <a:srgbClr val="00B050"/>
              </a:buClr>
              <a:buFont typeface="Arial" charset="0"/>
              <a:buChar char="•"/>
            </a:pPr>
            <a:r>
              <a:rPr lang="en-GB" sz="2000" dirty="0" smtClean="0"/>
              <a:t>indicators comparable with CSI</a:t>
            </a:r>
          </a:p>
          <a:p>
            <a:pPr marL="763588" lvl="1" indent="-363538" algn="just" eaLnBrk="1" hangingPunct="1">
              <a:buClr>
                <a:srgbClr val="00B050"/>
              </a:buClr>
              <a:buFont typeface="Arial" charset="0"/>
              <a:buChar char="•"/>
            </a:pPr>
            <a:endParaRPr lang="en-GB" sz="2000" dirty="0" smtClean="0"/>
          </a:p>
          <a:p>
            <a:pPr marL="763588" lvl="1" indent="-363538" algn="just" eaLnBrk="1" hangingPunct="1">
              <a:buClr>
                <a:srgbClr val="00B050"/>
              </a:buClr>
              <a:buFont typeface="Arial" charset="0"/>
              <a:buChar char="•"/>
            </a:pPr>
            <a:r>
              <a:rPr lang="en-GB" sz="2000" dirty="0" smtClean="0"/>
              <a:t>DPSIR model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63688" y="26064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solidFill>
                  <a:schemeClr val="tx1">
                    <a:tint val="75000"/>
                  </a:schemeClr>
                </a:solidFill>
              </a:rPr>
              <a:t>Indicator Assessment Structure</a:t>
            </a:r>
            <a:endParaRPr lang="en-GB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050" name="Picture 2" descr="C:\Users\tereza.ponocna\Documents\Meeting on Environmental Assessment\Obrázky_grafika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70"/>
          <a:stretch/>
        </p:blipFill>
        <p:spPr bwMode="auto">
          <a:xfrm>
            <a:off x="5124164" y="3429000"/>
            <a:ext cx="3984340" cy="33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ovéPole 6"/>
          <p:cNvSpPr txBox="1">
            <a:spLocks noChangeArrowheads="1"/>
          </p:cNvSpPr>
          <p:nvPr/>
        </p:nvSpPr>
        <p:spPr bwMode="auto">
          <a:xfrm>
            <a:off x="7981826" y="5982379"/>
            <a:ext cx="982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 dirty="0" smtClean="0"/>
              <a:t>Air and </a:t>
            </a:r>
            <a:r>
              <a:rPr lang="cs-CZ" sz="1600" dirty="0" err="1" smtClean="0"/>
              <a:t>Climate</a:t>
            </a:r>
            <a:r>
              <a:rPr lang="cs-CZ" sz="1600" dirty="0" smtClean="0"/>
              <a:t> </a:t>
            </a:r>
            <a:r>
              <a:rPr lang="cs-CZ" sz="1600" dirty="0" err="1" smtClean="0"/>
              <a:t>structure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413356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/>
          </p:nvPr>
        </p:nvSpPr>
        <p:spPr>
          <a:xfrm>
            <a:off x="1763688" y="1268413"/>
            <a:ext cx="6923112" cy="4857750"/>
          </a:xfrm>
        </p:spPr>
        <p:txBody>
          <a:bodyPr/>
          <a:lstStyle/>
          <a:p>
            <a:pPr marL="363538" indent="-363538" algn="just" eaLnBrk="1" hangingPunct="1">
              <a:buClr>
                <a:srgbClr val="00B050"/>
              </a:buClr>
            </a:pPr>
            <a:r>
              <a:rPr lang="en-GB" sz="2400" dirty="0" smtClean="0"/>
              <a:t>Set of key indicators</a:t>
            </a:r>
          </a:p>
          <a:p>
            <a:pPr marL="763588" lvl="1" indent="-363538" algn="just" eaLnBrk="1" hangingPunct="1">
              <a:buClr>
                <a:srgbClr val="00B050"/>
              </a:buClr>
              <a:buFont typeface="Arial" charset="0"/>
              <a:buChar char="•"/>
            </a:pPr>
            <a:r>
              <a:rPr lang="en-GB" sz="2000" dirty="0" smtClean="0"/>
              <a:t>Clear</a:t>
            </a:r>
          </a:p>
          <a:p>
            <a:pPr marL="763588" lvl="1" indent="-363538" algn="just" eaLnBrk="1" hangingPunct="1">
              <a:buClr>
                <a:srgbClr val="00B050"/>
              </a:buClr>
              <a:buFont typeface="Arial" charset="0"/>
              <a:buChar char="•"/>
            </a:pPr>
            <a:r>
              <a:rPr lang="en-GB" sz="2000" dirty="0" smtClean="0"/>
              <a:t>User friendly</a:t>
            </a:r>
          </a:p>
          <a:p>
            <a:pPr marL="763588" lvl="1" indent="-363538" algn="just" eaLnBrk="1" hangingPunct="1">
              <a:buClr>
                <a:srgbClr val="00B050"/>
              </a:buClr>
              <a:buFont typeface="Arial" charset="0"/>
              <a:buChar char="•"/>
            </a:pPr>
            <a:r>
              <a:rPr lang="en-GB" sz="2000" dirty="0" smtClean="0"/>
              <a:t>Comparable with CSI</a:t>
            </a:r>
          </a:p>
          <a:p>
            <a:pPr marL="763588" lvl="1" indent="-363538" algn="just" eaLnBrk="1" hangingPunct="1">
              <a:buClr>
                <a:srgbClr val="00B050"/>
              </a:buClr>
              <a:buFont typeface="Arial" charset="0"/>
              <a:buChar char="•"/>
            </a:pPr>
            <a:endParaRPr lang="cs-CZ" sz="2000" dirty="0" smtClean="0"/>
          </a:p>
          <a:p>
            <a:pPr marL="363538" indent="-363538" algn="just" eaLnBrk="1" hangingPunct="1">
              <a:buClr>
                <a:srgbClr val="00B050"/>
              </a:buClr>
            </a:pPr>
            <a:endParaRPr 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63688" y="26064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solidFill>
                  <a:schemeClr val="tx1">
                    <a:tint val="75000"/>
                  </a:schemeClr>
                </a:solidFill>
              </a:rPr>
              <a:t>Reflections</a:t>
            </a:r>
            <a:endParaRPr lang="en-GB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96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GB" sz="3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Data assurance and control system</a:t>
            </a:r>
            <a:endParaRPr lang="en-GB" sz="3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Editorial team relies on the qualities of obtained data from collaborating institutions X </a:t>
            </a:r>
            <a:r>
              <a:rPr lang="en-GB" sz="2400" dirty="0" smtClean="0"/>
              <a:t>data are based on specific methodologies X recounted and verified</a:t>
            </a:r>
          </a:p>
          <a:p>
            <a:endParaRPr lang="en-GB" sz="2400" dirty="0" smtClean="0"/>
          </a:p>
          <a:p>
            <a:r>
              <a:rPr lang="en-GB" sz="2400" dirty="0" smtClean="0"/>
              <a:t>Availability of quality and reliable data over a long period of time</a:t>
            </a:r>
          </a:p>
          <a:p>
            <a:endParaRPr lang="en-GB" sz="2400" dirty="0" smtClean="0"/>
          </a:p>
          <a:p>
            <a:r>
              <a:rPr lang="en-GB" sz="2400" dirty="0" smtClean="0"/>
              <a:t>Data in relationship to </a:t>
            </a:r>
            <a:r>
              <a:rPr lang="en-GB" sz="2400" dirty="0" err="1" smtClean="0"/>
              <a:t>sectoral</a:t>
            </a:r>
            <a:r>
              <a:rPr lang="en-GB" sz="2400" dirty="0" smtClean="0"/>
              <a:t> concepts and its environmental aspects</a:t>
            </a:r>
          </a:p>
          <a:p>
            <a:endParaRPr lang="en-GB" sz="2400" dirty="0" smtClean="0"/>
          </a:p>
          <a:p>
            <a:r>
              <a:rPr lang="en-GB" sz="2400" dirty="0" smtClean="0"/>
              <a:t>“Cross-section“ nature of the indicators – the indicators cover as many causal links as possible</a:t>
            </a:r>
          </a:p>
        </p:txBody>
      </p:sp>
    </p:spTree>
    <p:extLst>
      <p:ext uri="{BB962C8B-B14F-4D97-AF65-F5344CB8AC3E}">
        <p14:creationId xmlns:p14="http://schemas.microsoft.com/office/powerpoint/2010/main" val="25261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GB" sz="3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Use of modern technologies for data presentation</a:t>
            </a:r>
            <a:endParaRPr lang="en-GB" sz="3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 smtClean="0"/>
              <a:t>Information System of Statistics and Reporting (</a:t>
            </a:r>
            <a:r>
              <a:rPr lang="en-GB" sz="2600" dirty="0" err="1" smtClean="0"/>
              <a:t>ISSaR</a:t>
            </a:r>
            <a:r>
              <a:rPr lang="en-GB" sz="2600" dirty="0" smtClean="0"/>
              <a:t>): </a:t>
            </a:r>
            <a:r>
              <a:rPr lang="en-GB" sz="1800" dirty="0" smtClean="0">
                <a:hlinkClick r:id="rId2"/>
              </a:rPr>
              <a:t>http://issar.cenia.cz/issar/page.php?id=1760</a:t>
            </a:r>
            <a:endParaRPr lang="en-GB" sz="1800" dirty="0" smtClean="0"/>
          </a:p>
          <a:p>
            <a:r>
              <a:rPr lang="en-GB" sz="2600" dirty="0" smtClean="0"/>
              <a:t>Source of actual, verified environmental data</a:t>
            </a:r>
          </a:p>
          <a:p>
            <a:r>
              <a:rPr lang="en-GB" sz="2600" dirty="0" smtClean="0"/>
              <a:t>Publication interface with possibility of on-line data processing</a:t>
            </a:r>
          </a:p>
          <a:p>
            <a:r>
              <a:rPr lang="en-GB" sz="2600" dirty="0" smtClean="0"/>
              <a:t>Tool for sharing environmental data</a:t>
            </a:r>
          </a:p>
          <a:p>
            <a:r>
              <a:rPr lang="en-GB" sz="2600" dirty="0" smtClean="0"/>
              <a:t>It is built for collecting generalized not primary data</a:t>
            </a:r>
          </a:p>
          <a:p>
            <a:r>
              <a:rPr lang="en-GB" sz="2600" dirty="0" smtClean="0"/>
              <a:t>Collected data and its metadata are officially         authorized </a:t>
            </a:r>
          </a:p>
          <a:p>
            <a:r>
              <a:rPr lang="en-GB" sz="2600" dirty="0" smtClean="0"/>
              <a:t>Spatial representation of data</a:t>
            </a:r>
          </a:p>
          <a:p>
            <a:r>
              <a:rPr lang="en-GB" sz="2600" dirty="0" smtClean="0"/>
              <a:t>Data are collected in complete time series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3240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IA_en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CENIA_eng</Template>
  <TotalTime>490</TotalTime>
  <Words>475</Words>
  <Application>Microsoft Office PowerPoint</Application>
  <PresentationFormat>Předvádění na obrazovce (4:3)</PresentationFormat>
  <Paragraphs>95</Paragraphs>
  <Slides>12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CENIA_eng</vt:lpstr>
      <vt:lpstr>Structure and Content of SoE Report in the Czech Republic</vt:lpstr>
      <vt:lpstr>General notes</vt:lpstr>
      <vt:lpstr>Structure and Content of SoE Report in CZ</vt:lpstr>
      <vt:lpstr>Key Indicators in SoE Report in CZ</vt:lpstr>
      <vt:lpstr>Indicator Assessment Structure</vt:lpstr>
      <vt:lpstr>Prezentace aplikace PowerPoint</vt:lpstr>
      <vt:lpstr>Prezentace aplikace PowerPoint</vt:lpstr>
      <vt:lpstr>Data assurance and control system</vt:lpstr>
      <vt:lpstr>Use of modern technologies for data presentation</vt:lpstr>
      <vt:lpstr>Information System of Statistics and Reporting (ISSaR)</vt:lpstr>
      <vt:lpstr>Information System of Statistics and Reporting (ISSaR)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Ponocná</dc:creator>
  <cp:lastModifiedBy>Tereza Ponocná</cp:lastModifiedBy>
  <cp:revision>42</cp:revision>
  <dcterms:created xsi:type="dcterms:W3CDTF">2013-04-07T18:06:36Z</dcterms:created>
  <dcterms:modified xsi:type="dcterms:W3CDTF">2013-04-15T20:26:00Z</dcterms:modified>
</cp:coreProperties>
</file>