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995"/>
    <a:srgbClr val="1435C2"/>
    <a:srgbClr val="7A98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17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FEA73DB-2C7A-4E14-9E57-B9804B46DD12}" type="datetimeFigureOut">
              <a:rPr lang="en-GB" smtClean="0"/>
              <a:t>08/08/2016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DCE3A5-2386-4275-9FCC-CA8CBA7F8775}" type="slidenum">
              <a:rPr lang="en-GB" smtClean="0"/>
              <a:t>‹#›</a:t>
            </a:fld>
            <a:endParaRPr lang="en-GB"/>
          </a:p>
        </p:txBody>
      </p:sp>
    </p:spTree>
    <p:extLst>
      <p:ext uri="{BB962C8B-B14F-4D97-AF65-F5344CB8AC3E}">
        <p14:creationId xmlns:p14="http://schemas.microsoft.com/office/powerpoint/2010/main" val="2027968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EA73DB-2C7A-4E14-9E57-B9804B46DD12}" type="datetimeFigureOut">
              <a:rPr lang="en-GB" smtClean="0"/>
              <a:t>08/08/2016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DCE3A5-2386-4275-9FCC-CA8CBA7F8775}" type="slidenum">
              <a:rPr lang="en-GB" smtClean="0"/>
              <a:t>‹#›</a:t>
            </a:fld>
            <a:endParaRPr lang="en-GB"/>
          </a:p>
        </p:txBody>
      </p:sp>
    </p:spTree>
    <p:extLst>
      <p:ext uri="{BB962C8B-B14F-4D97-AF65-F5344CB8AC3E}">
        <p14:creationId xmlns:p14="http://schemas.microsoft.com/office/powerpoint/2010/main" val="2137322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EA73DB-2C7A-4E14-9E57-B9804B46DD12}" type="datetimeFigureOut">
              <a:rPr lang="en-GB" smtClean="0"/>
              <a:t>08/08/2016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DCE3A5-2386-4275-9FCC-CA8CBA7F8775}" type="slidenum">
              <a:rPr lang="en-GB" smtClean="0"/>
              <a:t>‹#›</a:t>
            </a:fld>
            <a:endParaRPr lang="en-GB"/>
          </a:p>
        </p:txBody>
      </p:sp>
    </p:spTree>
    <p:extLst>
      <p:ext uri="{BB962C8B-B14F-4D97-AF65-F5344CB8AC3E}">
        <p14:creationId xmlns:p14="http://schemas.microsoft.com/office/powerpoint/2010/main" val="832373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EA73DB-2C7A-4E14-9E57-B9804B46DD12}" type="datetimeFigureOut">
              <a:rPr lang="en-GB" smtClean="0"/>
              <a:t>08/08/2016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DCE3A5-2386-4275-9FCC-CA8CBA7F8775}" type="slidenum">
              <a:rPr lang="en-GB" smtClean="0"/>
              <a:t>‹#›</a:t>
            </a:fld>
            <a:endParaRPr lang="en-GB"/>
          </a:p>
        </p:txBody>
      </p:sp>
    </p:spTree>
    <p:extLst>
      <p:ext uri="{BB962C8B-B14F-4D97-AF65-F5344CB8AC3E}">
        <p14:creationId xmlns:p14="http://schemas.microsoft.com/office/powerpoint/2010/main" val="305562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EA73DB-2C7A-4E14-9E57-B9804B46DD12}" type="datetimeFigureOut">
              <a:rPr lang="en-GB" smtClean="0"/>
              <a:t>08/08/2016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DCE3A5-2386-4275-9FCC-CA8CBA7F8775}" type="slidenum">
              <a:rPr lang="en-GB" smtClean="0"/>
              <a:t>‹#›</a:t>
            </a:fld>
            <a:endParaRPr lang="en-GB"/>
          </a:p>
        </p:txBody>
      </p:sp>
    </p:spTree>
    <p:extLst>
      <p:ext uri="{BB962C8B-B14F-4D97-AF65-F5344CB8AC3E}">
        <p14:creationId xmlns:p14="http://schemas.microsoft.com/office/powerpoint/2010/main" val="169883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FEA73DB-2C7A-4E14-9E57-B9804B46DD12}" type="datetimeFigureOut">
              <a:rPr lang="en-GB" smtClean="0"/>
              <a:t>08/08/2016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DCE3A5-2386-4275-9FCC-CA8CBA7F8775}" type="slidenum">
              <a:rPr lang="en-GB" smtClean="0"/>
              <a:t>‹#›</a:t>
            </a:fld>
            <a:endParaRPr lang="en-GB"/>
          </a:p>
        </p:txBody>
      </p:sp>
    </p:spTree>
    <p:extLst>
      <p:ext uri="{BB962C8B-B14F-4D97-AF65-F5344CB8AC3E}">
        <p14:creationId xmlns:p14="http://schemas.microsoft.com/office/powerpoint/2010/main" val="144587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FEA73DB-2C7A-4E14-9E57-B9804B46DD12}" type="datetimeFigureOut">
              <a:rPr lang="en-GB" smtClean="0"/>
              <a:t>08/08/2016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DCE3A5-2386-4275-9FCC-CA8CBA7F8775}" type="slidenum">
              <a:rPr lang="en-GB" smtClean="0"/>
              <a:t>‹#›</a:t>
            </a:fld>
            <a:endParaRPr lang="en-GB"/>
          </a:p>
        </p:txBody>
      </p:sp>
    </p:spTree>
    <p:extLst>
      <p:ext uri="{BB962C8B-B14F-4D97-AF65-F5344CB8AC3E}">
        <p14:creationId xmlns:p14="http://schemas.microsoft.com/office/powerpoint/2010/main" val="2112055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FEA73DB-2C7A-4E14-9E57-B9804B46DD12}" type="datetimeFigureOut">
              <a:rPr lang="en-GB" smtClean="0"/>
              <a:t>08/08/2016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DCE3A5-2386-4275-9FCC-CA8CBA7F8775}" type="slidenum">
              <a:rPr lang="en-GB" smtClean="0"/>
              <a:t>‹#›</a:t>
            </a:fld>
            <a:endParaRPr lang="en-GB"/>
          </a:p>
        </p:txBody>
      </p:sp>
    </p:spTree>
    <p:extLst>
      <p:ext uri="{BB962C8B-B14F-4D97-AF65-F5344CB8AC3E}">
        <p14:creationId xmlns:p14="http://schemas.microsoft.com/office/powerpoint/2010/main" val="2249605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EA73DB-2C7A-4E14-9E57-B9804B46DD12}" type="datetimeFigureOut">
              <a:rPr lang="en-GB" smtClean="0"/>
              <a:t>08/08/2016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DCE3A5-2386-4275-9FCC-CA8CBA7F8775}" type="slidenum">
              <a:rPr lang="en-GB" smtClean="0"/>
              <a:t>‹#›</a:t>
            </a:fld>
            <a:endParaRPr lang="en-GB"/>
          </a:p>
        </p:txBody>
      </p:sp>
    </p:spTree>
    <p:extLst>
      <p:ext uri="{BB962C8B-B14F-4D97-AF65-F5344CB8AC3E}">
        <p14:creationId xmlns:p14="http://schemas.microsoft.com/office/powerpoint/2010/main" val="1027824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EA73DB-2C7A-4E14-9E57-B9804B46DD12}" type="datetimeFigureOut">
              <a:rPr lang="en-GB" smtClean="0"/>
              <a:t>08/08/2016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DCE3A5-2386-4275-9FCC-CA8CBA7F8775}" type="slidenum">
              <a:rPr lang="en-GB" smtClean="0"/>
              <a:t>‹#›</a:t>
            </a:fld>
            <a:endParaRPr lang="en-GB"/>
          </a:p>
        </p:txBody>
      </p:sp>
    </p:spTree>
    <p:extLst>
      <p:ext uri="{BB962C8B-B14F-4D97-AF65-F5344CB8AC3E}">
        <p14:creationId xmlns:p14="http://schemas.microsoft.com/office/powerpoint/2010/main" val="1923833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EA73DB-2C7A-4E14-9E57-B9804B46DD12}" type="datetimeFigureOut">
              <a:rPr lang="en-GB" smtClean="0"/>
              <a:t>08/08/2016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DCE3A5-2386-4275-9FCC-CA8CBA7F8775}" type="slidenum">
              <a:rPr lang="en-GB" smtClean="0"/>
              <a:t>‹#›</a:t>
            </a:fld>
            <a:endParaRPr lang="en-GB"/>
          </a:p>
        </p:txBody>
      </p:sp>
    </p:spTree>
    <p:extLst>
      <p:ext uri="{BB962C8B-B14F-4D97-AF65-F5344CB8AC3E}">
        <p14:creationId xmlns:p14="http://schemas.microsoft.com/office/powerpoint/2010/main" val="868422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40000"/>
                <a:satMod val="350000"/>
              </a:schemeClr>
            </a:gs>
            <a:gs pos="100000">
              <a:srgbClr val="324A83"/>
            </a:gs>
            <a:gs pos="79000">
              <a:srgbClr val="637AA8"/>
            </a:gs>
            <a:gs pos="17000">
              <a:schemeClr val="bg2">
                <a:lumMod val="20000"/>
                <a:lumOff val="80000"/>
              </a:schemeClr>
            </a:gs>
            <a:gs pos="100000">
              <a:schemeClr val="bg2">
                <a:shade val="20000"/>
                <a:satMod val="255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EA73DB-2C7A-4E14-9E57-B9804B46DD12}" type="datetimeFigureOut">
              <a:rPr lang="en-GB" smtClean="0"/>
              <a:t>08/08/2016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DCE3A5-2386-4275-9FCC-CA8CBA7F8775}" type="slidenum">
              <a:rPr lang="en-GB" smtClean="0"/>
              <a:t>‹#›</a:t>
            </a:fld>
            <a:endParaRPr lang="en-GB"/>
          </a:p>
        </p:txBody>
      </p:sp>
    </p:spTree>
    <p:extLst>
      <p:ext uri="{BB962C8B-B14F-4D97-AF65-F5344CB8AC3E}">
        <p14:creationId xmlns:p14="http://schemas.microsoft.com/office/powerpoint/2010/main" val="4572827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G:\Ehlm\ENVIRONMENT FOR EUROPE (EfE)\EfE-Batumi\Logo\Batumi logo\BatumiLogoTransparentHighResolutio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242358"/>
            <a:ext cx="7638377" cy="54000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Q:\UN Logo &amp; UNECE Logo\New UNECE\UNECE logo FOR ALL OTHER USES\UNECE logo-blue-english.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4208" y="5949280"/>
            <a:ext cx="2590805" cy="7955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2716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8560" y="0"/>
            <a:ext cx="8900578" cy="646331"/>
          </a:xfrm>
          <a:prstGeom prst="rect">
            <a:avLst/>
          </a:prstGeom>
          <a:noFill/>
        </p:spPr>
        <p:txBody>
          <a:bodyPr wrap="square" rtlCol="0">
            <a:spAutoFit/>
          </a:bodyPr>
          <a:lstStyle/>
          <a:p>
            <a:pPr algn="ctr"/>
            <a:r>
              <a:rPr lang="en-GB" sz="3600" b="1" dirty="0" smtClean="0">
                <a:solidFill>
                  <a:srgbClr val="0F2995"/>
                </a:solidFill>
              </a:rPr>
              <a:t>Major Findings of the Final Report</a:t>
            </a:r>
            <a:endParaRPr lang="en-GB" sz="3600" b="1" dirty="0">
              <a:solidFill>
                <a:srgbClr val="0F2995"/>
              </a:solidFill>
            </a:endParaRPr>
          </a:p>
        </p:txBody>
      </p:sp>
      <p:sp>
        <p:nvSpPr>
          <p:cNvPr id="3" name="TextBox 2"/>
          <p:cNvSpPr txBox="1"/>
          <p:nvPr/>
        </p:nvSpPr>
        <p:spPr>
          <a:xfrm>
            <a:off x="0" y="646449"/>
            <a:ext cx="9144000" cy="5878532"/>
          </a:xfrm>
          <a:prstGeom prst="rect">
            <a:avLst/>
          </a:prstGeom>
          <a:noFill/>
        </p:spPr>
        <p:txBody>
          <a:bodyPr wrap="square" rtlCol="0">
            <a:spAutoFit/>
          </a:bodyPr>
          <a:lstStyle/>
          <a:p>
            <a:pPr marL="457200" indent="-457200">
              <a:spcAft>
                <a:spcPts val="1200"/>
              </a:spcAft>
              <a:buFont typeface="+mj-lt"/>
              <a:buAutoNum type="arabicPeriod"/>
            </a:pPr>
            <a:r>
              <a:rPr lang="en-GB" sz="2400" b="1" dirty="0" smtClean="0">
                <a:solidFill>
                  <a:srgbClr val="0F2995"/>
                </a:solidFill>
              </a:rPr>
              <a:t>The securing of leadership and political will has been a critical factor in the success of the Strategy.</a:t>
            </a:r>
          </a:p>
          <a:p>
            <a:pPr marL="457200" indent="-457200">
              <a:spcAft>
                <a:spcPts val="1200"/>
              </a:spcAft>
              <a:buFont typeface="+mj-lt"/>
              <a:buAutoNum type="arabicPeriod"/>
            </a:pPr>
            <a:r>
              <a:rPr lang="en-GB" sz="2400" b="1" dirty="0" smtClean="0">
                <a:solidFill>
                  <a:srgbClr val="0F2995"/>
                </a:solidFill>
              </a:rPr>
              <a:t>Significant advancements have been made in four following areas </a:t>
            </a:r>
            <a:r>
              <a:rPr lang="en-GB" sz="2400" b="1" dirty="0" err="1" smtClean="0">
                <a:solidFill>
                  <a:srgbClr val="0F2995"/>
                </a:solidFill>
              </a:rPr>
              <a:t>areas</a:t>
            </a:r>
            <a:r>
              <a:rPr lang="en-GB" sz="2400" b="1" dirty="0" smtClean="0">
                <a:solidFill>
                  <a:srgbClr val="0F2995"/>
                </a:solidFill>
              </a:rPr>
              <a:t>: policy integration; curricula; tools and resources; and cooperation and networking.</a:t>
            </a:r>
          </a:p>
          <a:p>
            <a:pPr marL="457200" indent="-457200">
              <a:spcAft>
                <a:spcPts val="1200"/>
              </a:spcAft>
              <a:buFont typeface="+mj-lt"/>
              <a:buAutoNum type="arabicPeriod"/>
            </a:pPr>
            <a:r>
              <a:rPr lang="en-GB" sz="2400" b="1" dirty="0" smtClean="0">
                <a:solidFill>
                  <a:srgbClr val="0F2995"/>
                </a:solidFill>
              </a:rPr>
              <a:t>Full integration of sustainable development knowledge, abilities and values, while well in progress, has yet to be realized across all levels and types of education.</a:t>
            </a:r>
          </a:p>
          <a:p>
            <a:pPr marL="457200" indent="-457200">
              <a:spcAft>
                <a:spcPts val="1200"/>
              </a:spcAft>
              <a:buFont typeface="+mj-lt"/>
              <a:buAutoNum type="arabicPeriod"/>
            </a:pPr>
            <a:r>
              <a:rPr lang="en-GB" sz="2400" b="1" dirty="0" smtClean="0">
                <a:solidFill>
                  <a:srgbClr val="0F2995"/>
                </a:solidFill>
              </a:rPr>
              <a:t>The three priorities for Phase III—ESD school plans, teacher competences and ESD in TVET—are proving to be challenging but necessary leverage points in whole-system change.</a:t>
            </a:r>
          </a:p>
          <a:p>
            <a:pPr marL="457200" indent="-457200">
              <a:buFont typeface="+mj-lt"/>
              <a:buAutoNum type="arabicPeriod"/>
            </a:pPr>
            <a:r>
              <a:rPr lang="en-GB" sz="2400" b="1" dirty="0" smtClean="0">
                <a:solidFill>
                  <a:srgbClr val="0F2995"/>
                </a:solidFill>
              </a:rPr>
              <a:t>Recognition that ESD lies at the core of the purpose of education has increased; however, it is still to be fully secured across all Member States.</a:t>
            </a:r>
            <a:endParaRPr lang="en-GB" sz="2400" b="1" dirty="0">
              <a:solidFill>
                <a:srgbClr val="0F2995"/>
              </a:solidFill>
            </a:endParaRPr>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6349" y="6165733"/>
            <a:ext cx="2246081" cy="692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5528" y="5445224"/>
            <a:ext cx="2442463"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74737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6225" y="-6207"/>
            <a:ext cx="8889809" cy="1200329"/>
          </a:xfrm>
          <a:prstGeom prst="rect">
            <a:avLst/>
          </a:prstGeom>
          <a:noFill/>
        </p:spPr>
        <p:txBody>
          <a:bodyPr wrap="square" rtlCol="0">
            <a:spAutoFit/>
          </a:bodyPr>
          <a:lstStyle/>
          <a:p>
            <a:r>
              <a:rPr lang="en-GB" sz="3600" b="1" dirty="0" smtClean="0">
                <a:solidFill>
                  <a:srgbClr val="0F2995"/>
                </a:solidFill>
              </a:rPr>
              <a:t>Summary, three continuing priorities, and the challenge</a:t>
            </a:r>
            <a:endParaRPr lang="en-GB" sz="3600" b="1" dirty="0">
              <a:solidFill>
                <a:srgbClr val="0F2995"/>
              </a:solidFill>
            </a:endParaRPr>
          </a:p>
        </p:txBody>
      </p:sp>
      <p:sp>
        <p:nvSpPr>
          <p:cNvPr id="4" name="TextBox 3"/>
          <p:cNvSpPr txBox="1"/>
          <p:nvPr/>
        </p:nvSpPr>
        <p:spPr>
          <a:xfrm>
            <a:off x="181539" y="1266789"/>
            <a:ext cx="8928992" cy="5047536"/>
          </a:xfrm>
          <a:prstGeom prst="rect">
            <a:avLst/>
          </a:prstGeom>
          <a:noFill/>
        </p:spPr>
        <p:txBody>
          <a:bodyPr wrap="square" rtlCol="0">
            <a:spAutoFit/>
          </a:bodyPr>
          <a:lstStyle/>
          <a:p>
            <a:pPr>
              <a:spcAft>
                <a:spcPts val="1200"/>
              </a:spcAft>
            </a:pPr>
            <a:r>
              <a:rPr lang="en-GB" sz="2800" b="1" dirty="0" smtClean="0">
                <a:solidFill>
                  <a:srgbClr val="0F2995"/>
                </a:solidFill>
              </a:rPr>
              <a:t>Summary</a:t>
            </a:r>
            <a:r>
              <a:rPr lang="en-GB" sz="2400" b="1" dirty="0" smtClean="0">
                <a:solidFill>
                  <a:srgbClr val="0F2995"/>
                </a:solidFill>
              </a:rPr>
              <a:t> – Throughout 10 years of the UNECE Strategy for ESD, Member States have committed to integrating sustainable development into education and learning and significant advancement of the ESD agenda occurred.</a:t>
            </a:r>
          </a:p>
          <a:p>
            <a:pPr>
              <a:spcAft>
                <a:spcPts val="1200"/>
              </a:spcAft>
            </a:pPr>
            <a:r>
              <a:rPr lang="en-GB" sz="2400" b="1" u="sng" dirty="0" smtClean="0">
                <a:solidFill>
                  <a:srgbClr val="0F2995"/>
                </a:solidFill>
              </a:rPr>
              <a:t>Priority 1</a:t>
            </a:r>
            <a:r>
              <a:rPr lang="en-GB" sz="2400" b="1" dirty="0" smtClean="0">
                <a:solidFill>
                  <a:srgbClr val="0F2995"/>
                </a:solidFill>
              </a:rPr>
              <a:t>: Whole-institution approaches implemented through education for sustainable development school plans.</a:t>
            </a:r>
          </a:p>
          <a:p>
            <a:pPr>
              <a:spcAft>
                <a:spcPts val="1200"/>
              </a:spcAft>
            </a:pPr>
            <a:r>
              <a:rPr lang="en-GB" sz="2400" b="1" u="sng" dirty="0" smtClean="0">
                <a:solidFill>
                  <a:srgbClr val="0F2995"/>
                </a:solidFill>
              </a:rPr>
              <a:t>Priority 2</a:t>
            </a:r>
            <a:r>
              <a:rPr lang="en-GB" sz="2400" b="1" dirty="0" smtClean="0">
                <a:solidFill>
                  <a:srgbClr val="0F2995"/>
                </a:solidFill>
              </a:rPr>
              <a:t>: Education for sustainable development in teacher education. </a:t>
            </a:r>
          </a:p>
          <a:p>
            <a:r>
              <a:rPr lang="en-GB" sz="2400" b="1" u="sng" dirty="0" smtClean="0">
                <a:solidFill>
                  <a:srgbClr val="0F2995"/>
                </a:solidFill>
              </a:rPr>
              <a:t>Priority 3</a:t>
            </a:r>
            <a:r>
              <a:rPr lang="en-GB" sz="2400" b="1" dirty="0" smtClean="0">
                <a:solidFill>
                  <a:srgbClr val="0F2995"/>
                </a:solidFill>
              </a:rPr>
              <a:t>: Technical and vocational education and training in support of sustainable development and the transition to green economies.</a:t>
            </a:r>
          </a:p>
          <a:p>
            <a:r>
              <a:rPr lang="en-GB" sz="2400" b="1" dirty="0" smtClean="0">
                <a:solidFill>
                  <a:srgbClr val="0F2995"/>
                </a:solidFill>
              </a:rPr>
              <a:t>Challenge – to continue to stay focussed on the implementation of the priorities.</a:t>
            </a:r>
            <a:endParaRPr lang="en-GB" sz="2400" b="1" dirty="0">
              <a:solidFill>
                <a:srgbClr val="0F2995"/>
              </a:solidFill>
            </a:endParaRPr>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8568" y="6121606"/>
            <a:ext cx="2371241" cy="730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8552" y="5301208"/>
            <a:ext cx="2861739" cy="2024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4135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5877272"/>
            <a:ext cx="2590800" cy="79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835696" y="2348880"/>
            <a:ext cx="6048672" cy="769441"/>
          </a:xfrm>
          <a:prstGeom prst="rect">
            <a:avLst/>
          </a:prstGeom>
          <a:noFill/>
        </p:spPr>
        <p:txBody>
          <a:bodyPr wrap="square" rtlCol="0">
            <a:spAutoFit/>
          </a:bodyPr>
          <a:lstStyle/>
          <a:p>
            <a:pPr algn="ctr"/>
            <a:r>
              <a:rPr lang="en-US" sz="4400" b="1" dirty="0" smtClean="0">
                <a:solidFill>
                  <a:srgbClr val="0F2995"/>
                </a:solidFill>
              </a:rPr>
              <a:t>Thank you! </a:t>
            </a:r>
            <a:endParaRPr lang="en-US" sz="4400" b="1" dirty="0">
              <a:solidFill>
                <a:srgbClr val="0F2995"/>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44" y="4941168"/>
            <a:ext cx="3170237" cy="2243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1729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Q:\UN Logo &amp; UNECE Logo\New UNECE\UNECE logo FOR ALL OTHER USES\UNECE logo-blue-english.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4208" y="5949280"/>
            <a:ext cx="2590805" cy="79553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547664" y="1545759"/>
            <a:ext cx="6624736" cy="369332"/>
          </a:xfrm>
          <a:prstGeom prst="rect">
            <a:avLst/>
          </a:prstGeom>
          <a:noFill/>
        </p:spPr>
        <p:txBody>
          <a:bodyPr wrap="square" rtlCol="0" anchor="ctr">
            <a:spAutoFit/>
          </a:bodyPr>
          <a:lstStyle/>
          <a:p>
            <a:endParaRPr lang="en-GB" b="1" dirty="0">
              <a:solidFill>
                <a:schemeClr val="tx2">
                  <a:lumMod val="60000"/>
                  <a:lumOff val="40000"/>
                </a:schemeClr>
              </a:solidFill>
            </a:endParaRPr>
          </a:p>
        </p:txBody>
      </p:sp>
      <p:sp>
        <p:nvSpPr>
          <p:cNvPr id="8" name="Rectangle 7"/>
          <p:cNvSpPr/>
          <p:nvPr/>
        </p:nvSpPr>
        <p:spPr>
          <a:xfrm>
            <a:off x="179512" y="1116817"/>
            <a:ext cx="8712968" cy="3231654"/>
          </a:xfrm>
          <a:prstGeom prst="rect">
            <a:avLst/>
          </a:prstGeom>
          <a:noFill/>
        </p:spPr>
        <p:txBody>
          <a:bodyPr wrap="square" lIns="91440" tIns="45720" rIns="91440" bIns="45720" anchor="ctr">
            <a:spAutoFit/>
          </a:bodyPr>
          <a:lstStyle/>
          <a:p>
            <a:pPr algn="ctr"/>
            <a:endParaRPr lang="en-CA" altLang="en-US" sz="2800" b="1" dirty="0" smtClean="0">
              <a:solidFill>
                <a:schemeClr val="accent1">
                  <a:lumMod val="75000"/>
                </a:schemeClr>
              </a:solidFill>
            </a:endParaRPr>
          </a:p>
          <a:p>
            <a:pPr algn="ctr"/>
            <a:endParaRPr lang="en-CA" altLang="en-US" sz="2800" b="1" dirty="0">
              <a:solidFill>
                <a:schemeClr val="accent1">
                  <a:lumMod val="75000"/>
                </a:schemeClr>
              </a:solidFill>
            </a:endParaRPr>
          </a:p>
          <a:p>
            <a:pPr algn="ctr"/>
            <a:r>
              <a:rPr lang="en-CA" altLang="en-US" sz="4000" b="1" dirty="0" smtClean="0">
                <a:solidFill>
                  <a:srgbClr val="0F2995"/>
                </a:solidFill>
              </a:rPr>
              <a:t>Gerald Farthing PhD</a:t>
            </a:r>
          </a:p>
          <a:p>
            <a:pPr algn="ctr"/>
            <a:r>
              <a:rPr lang="en-CA" altLang="en-US" sz="3600" b="1" dirty="0" smtClean="0">
                <a:solidFill>
                  <a:srgbClr val="0F2995"/>
                </a:solidFill>
              </a:rPr>
              <a:t>Chair, United Nations Economic Commission for Europe Steering Committee on Education for Sustainable Development</a:t>
            </a:r>
          </a:p>
        </p:txBody>
      </p:sp>
      <p:pic>
        <p:nvPicPr>
          <p:cNvPr id="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013176"/>
            <a:ext cx="3169022" cy="223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4531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7990" y="5949280"/>
            <a:ext cx="2590800"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02902" y="118373"/>
            <a:ext cx="8064896" cy="646331"/>
          </a:xfrm>
          <a:prstGeom prst="rect">
            <a:avLst/>
          </a:prstGeom>
          <a:noFill/>
        </p:spPr>
        <p:txBody>
          <a:bodyPr wrap="square" rtlCol="0">
            <a:spAutoFit/>
          </a:bodyPr>
          <a:lstStyle/>
          <a:p>
            <a:pPr algn="ctr"/>
            <a:r>
              <a:rPr lang="en-GB" sz="3600" b="1" dirty="0" smtClean="0">
                <a:solidFill>
                  <a:srgbClr val="0F2995"/>
                </a:solidFill>
              </a:rPr>
              <a:t>Six objectives of the UNECE ESD Strategy</a:t>
            </a:r>
            <a:endParaRPr lang="en-GB" sz="3600" b="1" dirty="0">
              <a:solidFill>
                <a:srgbClr val="0F2995"/>
              </a:solidFill>
            </a:endParaRPr>
          </a:p>
        </p:txBody>
      </p:sp>
      <p:sp>
        <p:nvSpPr>
          <p:cNvPr id="3" name="TextBox 2"/>
          <p:cNvSpPr txBox="1"/>
          <p:nvPr/>
        </p:nvSpPr>
        <p:spPr>
          <a:xfrm>
            <a:off x="143000" y="764704"/>
            <a:ext cx="9001000" cy="5021055"/>
          </a:xfrm>
          <a:prstGeom prst="rect">
            <a:avLst/>
          </a:prstGeom>
          <a:noFill/>
        </p:spPr>
        <p:txBody>
          <a:bodyPr wrap="square" rtlCol="0" anchor="ctr">
            <a:spAutoFit/>
          </a:bodyPr>
          <a:lstStyle/>
          <a:p>
            <a:pPr lvl="1" indent="-457200">
              <a:lnSpc>
                <a:spcPct val="150000"/>
              </a:lnSpc>
              <a:buFont typeface="+mj-lt"/>
              <a:buAutoNum type="arabicPeriod"/>
            </a:pPr>
            <a:r>
              <a:rPr lang="en-GB" sz="2400" b="1" dirty="0" smtClean="0">
                <a:solidFill>
                  <a:srgbClr val="0F2995"/>
                </a:solidFill>
              </a:rPr>
              <a:t>Ensure that policy, regulatory and operational frameworks support ESD;</a:t>
            </a:r>
          </a:p>
          <a:p>
            <a:pPr lvl="1" indent="-457200">
              <a:lnSpc>
                <a:spcPct val="150000"/>
              </a:lnSpc>
              <a:buFont typeface="+mj-lt"/>
              <a:buAutoNum type="arabicPeriod"/>
            </a:pPr>
            <a:r>
              <a:rPr lang="en-GB" sz="2400" b="1" dirty="0" smtClean="0">
                <a:solidFill>
                  <a:srgbClr val="0F2995"/>
                </a:solidFill>
              </a:rPr>
              <a:t>Promote sustainable development through formal, non-formal and informal learning; </a:t>
            </a:r>
          </a:p>
          <a:p>
            <a:pPr lvl="1" indent="-457200">
              <a:lnSpc>
                <a:spcPct val="150000"/>
              </a:lnSpc>
              <a:buFont typeface="+mj-lt"/>
              <a:buAutoNum type="arabicPeriod" startAt="3"/>
            </a:pPr>
            <a:r>
              <a:rPr lang="en-GB" sz="2400" b="1" dirty="0" smtClean="0">
                <a:solidFill>
                  <a:srgbClr val="0F2995"/>
                </a:solidFill>
              </a:rPr>
              <a:t>Equip educators with the competence to include sustainable development in their teaching ;</a:t>
            </a:r>
          </a:p>
          <a:p>
            <a:pPr lvl="1" indent="-457200">
              <a:lnSpc>
                <a:spcPct val="150000"/>
              </a:lnSpc>
              <a:buFont typeface="+mj-lt"/>
              <a:buAutoNum type="arabicPeriod" startAt="3"/>
            </a:pPr>
            <a:r>
              <a:rPr lang="en-GB" sz="2400" b="1" dirty="0" smtClean="0">
                <a:solidFill>
                  <a:srgbClr val="0F2995"/>
                </a:solidFill>
              </a:rPr>
              <a:t>Ensure that adequate tools and materials for ESD are accessible; </a:t>
            </a:r>
          </a:p>
          <a:p>
            <a:pPr lvl="1" indent="-457200">
              <a:lnSpc>
                <a:spcPct val="150000"/>
              </a:lnSpc>
              <a:buFont typeface="+mj-lt"/>
              <a:buAutoNum type="arabicPeriod" startAt="5"/>
            </a:pPr>
            <a:r>
              <a:rPr lang="en-GB" sz="2400" b="1" dirty="0" smtClean="0">
                <a:solidFill>
                  <a:srgbClr val="0F2995"/>
                </a:solidFill>
              </a:rPr>
              <a:t>Promote research on and development of ESD; and</a:t>
            </a:r>
          </a:p>
          <a:p>
            <a:pPr lvl="1" indent="-457200">
              <a:lnSpc>
                <a:spcPct val="150000"/>
              </a:lnSpc>
              <a:buFont typeface="+mj-lt"/>
              <a:buAutoNum type="arabicPeriod" startAt="5"/>
            </a:pPr>
            <a:r>
              <a:rPr lang="en-GB" sz="2400" b="1" dirty="0" smtClean="0">
                <a:solidFill>
                  <a:srgbClr val="0F2995"/>
                </a:solidFill>
              </a:rPr>
              <a:t>Strengthen cooperation on ESD at all levels within the ECE region.</a:t>
            </a:r>
            <a:endParaRPr lang="en-GB" sz="2400" b="1" dirty="0">
              <a:solidFill>
                <a:srgbClr val="0F2995"/>
              </a:solidFill>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085184"/>
            <a:ext cx="2952328" cy="2088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6168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7268" y="26902"/>
            <a:ext cx="8604448" cy="1200329"/>
          </a:xfrm>
          <a:prstGeom prst="rect">
            <a:avLst/>
          </a:prstGeom>
          <a:noFill/>
        </p:spPr>
        <p:txBody>
          <a:bodyPr wrap="square" rtlCol="0">
            <a:spAutoFit/>
          </a:bodyPr>
          <a:lstStyle/>
          <a:p>
            <a:pPr lvl="1" indent="-457200">
              <a:buFont typeface="+mj-lt"/>
              <a:buAutoNum type="arabicPeriod"/>
            </a:pPr>
            <a:r>
              <a:rPr lang="en-GB" sz="3600" b="1" dirty="0" smtClean="0">
                <a:solidFill>
                  <a:srgbClr val="0F2995"/>
                </a:solidFill>
              </a:rPr>
              <a:t>Ensure that policy, regulatory and operational frameworks support ESD</a:t>
            </a:r>
          </a:p>
        </p:txBody>
      </p:sp>
      <p:sp>
        <p:nvSpPr>
          <p:cNvPr id="4" name="TextBox 3"/>
          <p:cNvSpPr txBox="1"/>
          <p:nvPr/>
        </p:nvSpPr>
        <p:spPr>
          <a:xfrm>
            <a:off x="395536" y="1351649"/>
            <a:ext cx="8208912" cy="4401205"/>
          </a:xfrm>
          <a:prstGeom prst="rect">
            <a:avLst/>
          </a:prstGeom>
          <a:noFill/>
        </p:spPr>
        <p:txBody>
          <a:bodyPr wrap="square" rtlCol="0">
            <a:spAutoFit/>
          </a:bodyPr>
          <a:lstStyle/>
          <a:p>
            <a:pPr marL="285750" indent="-285750">
              <a:spcAft>
                <a:spcPts val="1200"/>
              </a:spcAft>
              <a:buFont typeface="Wingdings" panose="05000000000000000000" pitchFamily="2" charset="2"/>
              <a:buChar char="Ø"/>
            </a:pPr>
            <a:r>
              <a:rPr lang="en-GB" sz="2600" b="1" dirty="0" smtClean="0">
                <a:solidFill>
                  <a:srgbClr val="0F2995"/>
                </a:solidFill>
              </a:rPr>
              <a:t>Over the Strategy’s original 10-year period, Member States have laid the foundation necessary to advance ESD, with three-quarters (74%) addressing ESD in national education legislation and regulatory instruments.</a:t>
            </a:r>
          </a:p>
          <a:p>
            <a:pPr marL="285750" indent="-285750">
              <a:spcAft>
                <a:spcPts val="1200"/>
              </a:spcAft>
              <a:buFont typeface="Wingdings" panose="05000000000000000000" pitchFamily="2" charset="2"/>
              <a:buChar char="Ø"/>
            </a:pPr>
            <a:r>
              <a:rPr lang="en-GB" sz="2600" b="1" dirty="0" smtClean="0">
                <a:solidFill>
                  <a:srgbClr val="0F2995"/>
                </a:solidFill>
              </a:rPr>
              <a:t>ESD is now reflected in national education policy documents by over 90% of reporting member States.</a:t>
            </a:r>
          </a:p>
          <a:p>
            <a:pPr marL="285750" indent="-285750">
              <a:buFont typeface="Wingdings" panose="05000000000000000000" pitchFamily="2" charset="2"/>
              <a:buChar char="Ø"/>
            </a:pPr>
            <a:r>
              <a:rPr lang="en-GB" sz="2600" b="1" dirty="0" smtClean="0">
                <a:solidFill>
                  <a:srgbClr val="0F2995"/>
                </a:solidFill>
              </a:rPr>
              <a:t>Two-thirds of Member States have already provided indications to the ECE secretariat of their desire to continue to work towards full implementation</a:t>
            </a:r>
            <a:r>
              <a:rPr lang="en-GB" sz="2600" dirty="0" smtClean="0">
                <a:solidFill>
                  <a:srgbClr val="0F2995"/>
                </a:solidFill>
              </a:rPr>
              <a:t>. </a:t>
            </a:r>
            <a:endParaRPr lang="en-GB" sz="2600" dirty="0">
              <a:solidFill>
                <a:srgbClr val="0F2995"/>
              </a:solidFill>
            </a:endParaRPr>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5877272"/>
            <a:ext cx="2590800"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5" y="5013176"/>
            <a:ext cx="3170237" cy="2243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9839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6041" y="6010212"/>
            <a:ext cx="2590800" cy="79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47158" y="18823"/>
            <a:ext cx="8849683" cy="1077218"/>
          </a:xfrm>
          <a:prstGeom prst="rect">
            <a:avLst/>
          </a:prstGeom>
          <a:noFill/>
        </p:spPr>
        <p:txBody>
          <a:bodyPr wrap="square" rtlCol="0">
            <a:spAutoFit/>
          </a:bodyPr>
          <a:lstStyle/>
          <a:p>
            <a:pPr marL="514350" lvl="1" indent="-514350">
              <a:buFont typeface="+mj-lt"/>
              <a:buAutoNum type="arabicPeriod" startAt="2"/>
            </a:pPr>
            <a:r>
              <a:rPr lang="en-GB" sz="3200" b="1" dirty="0" smtClean="0">
                <a:solidFill>
                  <a:srgbClr val="0F2995"/>
                </a:solidFill>
              </a:rPr>
              <a:t>Promote sustainable development through formal, non-formal and informal learning</a:t>
            </a:r>
          </a:p>
        </p:txBody>
      </p:sp>
      <p:sp>
        <p:nvSpPr>
          <p:cNvPr id="4" name="TextBox 3"/>
          <p:cNvSpPr txBox="1"/>
          <p:nvPr/>
        </p:nvSpPr>
        <p:spPr>
          <a:xfrm>
            <a:off x="160545" y="1315050"/>
            <a:ext cx="9144000" cy="4462760"/>
          </a:xfrm>
          <a:prstGeom prst="rect">
            <a:avLst/>
          </a:prstGeom>
          <a:noFill/>
        </p:spPr>
        <p:txBody>
          <a:bodyPr wrap="square" rtlCol="0">
            <a:spAutoFit/>
          </a:bodyPr>
          <a:lstStyle/>
          <a:p>
            <a:pPr marL="342900" indent="-342900">
              <a:spcAft>
                <a:spcPts val="1200"/>
              </a:spcAft>
              <a:buFont typeface="Wingdings" panose="05000000000000000000" pitchFamily="2" charset="2"/>
              <a:buChar char="Ø"/>
            </a:pPr>
            <a:r>
              <a:rPr lang="en-GB" sz="2400" b="1" dirty="0" smtClean="0">
                <a:solidFill>
                  <a:srgbClr val="0F2995"/>
                </a:solidFill>
              </a:rPr>
              <a:t>Reporting Member States consider that they are still “in progress” or “developing” towards a comprehensive implementation of ESD mostly at the earliest levels of early childhood learning, as well as primary and secondary levels of formal education.</a:t>
            </a:r>
          </a:p>
          <a:p>
            <a:pPr marL="342900" indent="-342900">
              <a:spcAft>
                <a:spcPts val="1200"/>
              </a:spcAft>
              <a:buFont typeface="Wingdings" panose="05000000000000000000" pitchFamily="2" charset="2"/>
              <a:buChar char="Ø"/>
            </a:pPr>
            <a:r>
              <a:rPr lang="en-GB" sz="2400" b="1" dirty="0" smtClean="0">
                <a:solidFill>
                  <a:srgbClr val="0F2995"/>
                </a:solidFill>
              </a:rPr>
              <a:t>Less is known about ESD in higher education, although Member States report that higher education institutions in the region are increasingly engaged in ESD.</a:t>
            </a:r>
          </a:p>
          <a:p>
            <a:pPr marL="342900" indent="-342900">
              <a:buFont typeface="Wingdings" panose="05000000000000000000" pitchFamily="2" charset="2"/>
              <a:buChar char="Ø"/>
            </a:pPr>
            <a:r>
              <a:rPr lang="en-GB" sz="2400" b="1" dirty="0" smtClean="0">
                <a:solidFill>
                  <a:srgbClr val="0F2995"/>
                </a:solidFill>
              </a:rPr>
              <a:t>Progress on non-formal and informal learning is not clear. Non-governmental organizations appear to be playing a significant leadership role in the promotion of ESD in non-formal and informal settings. </a:t>
            </a:r>
            <a:endParaRPr lang="en-GB" sz="2400" b="1" dirty="0">
              <a:solidFill>
                <a:srgbClr val="0F2995"/>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11" y="5229200"/>
            <a:ext cx="2768658" cy="1958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2056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823"/>
            <a:ext cx="9144000" cy="1077218"/>
          </a:xfrm>
          <a:prstGeom prst="rect">
            <a:avLst/>
          </a:prstGeom>
          <a:noFill/>
        </p:spPr>
        <p:txBody>
          <a:bodyPr wrap="square" rtlCol="0">
            <a:spAutoFit/>
          </a:bodyPr>
          <a:lstStyle/>
          <a:p>
            <a:pPr lvl="1" indent="-457200">
              <a:spcAft>
                <a:spcPts val="1200"/>
              </a:spcAft>
              <a:buFont typeface="+mj-lt"/>
              <a:buAutoNum type="arabicPeriod" startAt="3"/>
            </a:pPr>
            <a:r>
              <a:rPr lang="en-GB" sz="3200" b="1" dirty="0" smtClean="0">
                <a:solidFill>
                  <a:srgbClr val="0F2995"/>
                </a:solidFill>
              </a:rPr>
              <a:t>Equip educators with the competence to include sustainable development in their teaching </a:t>
            </a:r>
          </a:p>
        </p:txBody>
      </p:sp>
      <p:sp>
        <p:nvSpPr>
          <p:cNvPr id="3" name="TextBox 2"/>
          <p:cNvSpPr txBox="1"/>
          <p:nvPr/>
        </p:nvSpPr>
        <p:spPr>
          <a:xfrm>
            <a:off x="0" y="1224821"/>
            <a:ext cx="9144000" cy="4832092"/>
          </a:xfrm>
          <a:prstGeom prst="rect">
            <a:avLst/>
          </a:prstGeom>
          <a:noFill/>
        </p:spPr>
        <p:txBody>
          <a:bodyPr wrap="square" rtlCol="0">
            <a:spAutoFit/>
          </a:bodyPr>
          <a:lstStyle/>
          <a:p>
            <a:pPr marL="285750" indent="-285750">
              <a:spcAft>
                <a:spcPts val="1200"/>
              </a:spcAft>
              <a:buFont typeface="Wingdings" panose="05000000000000000000" pitchFamily="2" charset="2"/>
              <a:buChar char="Ø"/>
            </a:pPr>
            <a:r>
              <a:rPr lang="en-GB" sz="2400" b="1" dirty="0" smtClean="0">
                <a:solidFill>
                  <a:srgbClr val="0F2995"/>
                </a:solidFill>
              </a:rPr>
              <a:t>The Steering Committee established the ECE Expert Group on Competences to define more clearly the ESD competences for educators across the education system resulting in Expert Group report “Learning for the Future: Competences in ESD”.</a:t>
            </a:r>
          </a:p>
          <a:p>
            <a:pPr marL="285750" indent="-285750">
              <a:spcAft>
                <a:spcPts val="1200"/>
              </a:spcAft>
              <a:buFont typeface="Wingdings" panose="05000000000000000000" pitchFamily="2" charset="2"/>
              <a:buChar char="Ø"/>
            </a:pPr>
            <a:r>
              <a:rPr lang="en-GB" sz="2400" b="1" dirty="0" smtClean="0">
                <a:solidFill>
                  <a:srgbClr val="0F2995"/>
                </a:solidFill>
              </a:rPr>
              <a:t>Most Member States report that ESD is now part of initial training (33 or 87%) and in-service training (34 or 89%), with over half also addressing ESD competences in training programmes for education leaders and administrators. </a:t>
            </a:r>
          </a:p>
          <a:p>
            <a:pPr marL="285750" indent="-285750">
              <a:buFont typeface="Wingdings" panose="05000000000000000000" pitchFamily="2" charset="2"/>
              <a:buChar char="Ø"/>
            </a:pPr>
            <a:r>
              <a:rPr lang="en-GB" sz="2400" b="1" dirty="0" smtClean="0">
                <a:solidFill>
                  <a:srgbClr val="0F2995"/>
                </a:solidFill>
              </a:rPr>
              <a:t>Information available suggests that ESD in initial training is not systemic but rather made available through elective courses meaning that ESD is being promoted in teacher education, but that in many jurisdictions it is not yet fully integrated</a:t>
            </a:r>
            <a:r>
              <a:rPr lang="en-GB" sz="2400" b="1" dirty="0" smtClean="0">
                <a:solidFill>
                  <a:srgbClr val="0070C0"/>
                </a:solidFill>
              </a:rPr>
              <a:t>.</a:t>
            </a:r>
            <a:endParaRPr lang="en-GB" sz="2400" b="1" dirty="0">
              <a:solidFill>
                <a:srgbClr val="0070C0"/>
              </a:solidFill>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6185694"/>
            <a:ext cx="2181321" cy="672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528" y="5272938"/>
            <a:ext cx="2721943" cy="1925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6877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521" y="-58499"/>
            <a:ext cx="9119479" cy="1077218"/>
          </a:xfrm>
          <a:prstGeom prst="rect">
            <a:avLst/>
          </a:prstGeom>
          <a:noFill/>
        </p:spPr>
        <p:txBody>
          <a:bodyPr wrap="square" rtlCol="0">
            <a:spAutoFit/>
          </a:bodyPr>
          <a:lstStyle/>
          <a:p>
            <a:pPr lvl="1" indent="-457200">
              <a:buFont typeface="+mj-lt"/>
              <a:buAutoNum type="arabicPeriod" startAt="4"/>
            </a:pPr>
            <a:r>
              <a:rPr lang="en-GB" sz="3200" b="1" dirty="0" smtClean="0">
                <a:solidFill>
                  <a:srgbClr val="0F2995"/>
                </a:solidFill>
              </a:rPr>
              <a:t>Ensure that adequate tools and materials for ESD are accessible</a:t>
            </a:r>
          </a:p>
        </p:txBody>
      </p:sp>
      <p:sp>
        <p:nvSpPr>
          <p:cNvPr id="3" name="TextBox 2"/>
          <p:cNvSpPr txBox="1"/>
          <p:nvPr/>
        </p:nvSpPr>
        <p:spPr>
          <a:xfrm>
            <a:off x="179512" y="1018719"/>
            <a:ext cx="9119479" cy="5355312"/>
          </a:xfrm>
          <a:prstGeom prst="rect">
            <a:avLst/>
          </a:prstGeom>
          <a:noFill/>
        </p:spPr>
        <p:txBody>
          <a:bodyPr wrap="square" rtlCol="0">
            <a:spAutoFit/>
          </a:bodyPr>
          <a:lstStyle/>
          <a:p>
            <a:pPr marL="285750" indent="-285750">
              <a:spcAft>
                <a:spcPts val="1200"/>
              </a:spcAft>
              <a:buFont typeface="Wingdings" panose="05000000000000000000" pitchFamily="2" charset="2"/>
              <a:buChar char="Ø"/>
            </a:pPr>
            <a:r>
              <a:rPr lang="en-GB" sz="2400" b="1" dirty="0" smtClean="0">
                <a:solidFill>
                  <a:srgbClr val="0F2995"/>
                </a:solidFill>
              </a:rPr>
              <a:t>Eighty four percent of Member States report that ESD has been included in the national curriculum framework.</a:t>
            </a:r>
          </a:p>
          <a:p>
            <a:pPr marL="285750" indent="-285750">
              <a:spcAft>
                <a:spcPts val="1200"/>
              </a:spcAft>
              <a:buFont typeface="Wingdings" panose="05000000000000000000" pitchFamily="2" charset="2"/>
              <a:buChar char="Ø"/>
            </a:pPr>
            <a:r>
              <a:rPr lang="en-GB" sz="2400" b="1" dirty="0" smtClean="0">
                <a:solidFill>
                  <a:srgbClr val="0F2995"/>
                </a:solidFill>
              </a:rPr>
              <a:t>Government, academic and civil society stakeholders in all reporting member States are involved in the development and production of ESD materials.</a:t>
            </a:r>
          </a:p>
          <a:p>
            <a:pPr marL="285750" indent="-285750">
              <a:spcAft>
                <a:spcPts val="1200"/>
              </a:spcAft>
              <a:buFont typeface="Wingdings" panose="05000000000000000000" pitchFamily="2" charset="2"/>
              <a:buChar char="Ø"/>
            </a:pPr>
            <a:r>
              <a:rPr lang="en-GB" sz="2400" b="1" dirty="0" smtClean="0">
                <a:solidFill>
                  <a:srgbClr val="0F2995"/>
                </a:solidFill>
              </a:rPr>
              <a:t>Many Member States report the existence of national strategies, institutions and mechanisms to produce and make available ESD-related materials, particularly for primary, lower and upper secondary levels, however fewer have given attention to quality criteria and approval of those materials.</a:t>
            </a:r>
          </a:p>
          <a:p>
            <a:pPr marL="285750" indent="-285750">
              <a:buFont typeface="Wingdings" panose="05000000000000000000" pitchFamily="2" charset="2"/>
              <a:buChar char="Ø"/>
            </a:pPr>
            <a:r>
              <a:rPr lang="en-GB" sz="2400" b="1" dirty="0" smtClean="0">
                <a:solidFill>
                  <a:srgbClr val="0F2995"/>
                </a:solidFill>
              </a:rPr>
              <a:t>In some Member States, ESD resources and materials are generally lacking except for those provided by NGOs which are often project based.</a:t>
            </a:r>
            <a:endParaRPr lang="en-GB" sz="2400" b="1" dirty="0">
              <a:solidFill>
                <a:srgbClr val="0F2995"/>
              </a:solidFill>
            </a:endParaRPr>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3999" y="6059487"/>
            <a:ext cx="2202457" cy="678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5354586"/>
            <a:ext cx="2605966" cy="1843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1525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8640"/>
            <a:ext cx="9144000" cy="584775"/>
          </a:xfrm>
          <a:prstGeom prst="rect">
            <a:avLst/>
          </a:prstGeom>
          <a:noFill/>
        </p:spPr>
        <p:txBody>
          <a:bodyPr wrap="square" rtlCol="0">
            <a:spAutoFit/>
          </a:bodyPr>
          <a:lstStyle/>
          <a:p>
            <a:pPr marL="514350" indent="-514350">
              <a:buFont typeface="+mj-lt"/>
              <a:buAutoNum type="arabicPeriod" startAt="5"/>
            </a:pPr>
            <a:r>
              <a:rPr lang="en-GB" sz="3200" b="1" dirty="0" smtClean="0">
                <a:solidFill>
                  <a:srgbClr val="0F2995"/>
                </a:solidFill>
              </a:rPr>
              <a:t>Promote research on and development of ESD</a:t>
            </a:r>
            <a:endParaRPr lang="en-GB" sz="3200" b="1" dirty="0">
              <a:solidFill>
                <a:srgbClr val="0F2995"/>
              </a:solidFill>
            </a:endParaRPr>
          </a:p>
        </p:txBody>
      </p:sp>
      <p:sp>
        <p:nvSpPr>
          <p:cNvPr id="3" name="TextBox 2"/>
          <p:cNvSpPr txBox="1"/>
          <p:nvPr/>
        </p:nvSpPr>
        <p:spPr>
          <a:xfrm>
            <a:off x="0" y="971911"/>
            <a:ext cx="9144000" cy="4893647"/>
          </a:xfrm>
          <a:prstGeom prst="rect">
            <a:avLst/>
          </a:prstGeom>
          <a:noFill/>
        </p:spPr>
        <p:txBody>
          <a:bodyPr wrap="square" rtlCol="0" anchor="ctr">
            <a:spAutoFit/>
          </a:bodyPr>
          <a:lstStyle/>
          <a:p>
            <a:pPr marL="285750" indent="-285750">
              <a:buFont typeface="Wingdings" panose="05000000000000000000" pitchFamily="2" charset="2"/>
              <a:buChar char="Ø"/>
            </a:pPr>
            <a:r>
              <a:rPr lang="en-GB" sz="2400" b="1" dirty="0" smtClean="0">
                <a:solidFill>
                  <a:srgbClr val="0F2995"/>
                </a:solidFill>
              </a:rPr>
              <a:t>Support for the promotion of ESD research is at just under 70% of Member States.</a:t>
            </a:r>
          </a:p>
          <a:p>
            <a:r>
              <a:rPr lang="en-GB" sz="2400" b="1" dirty="0" smtClean="0">
                <a:solidFill>
                  <a:srgbClr val="0F2995"/>
                </a:solidFill>
              </a:rPr>
              <a:t> </a:t>
            </a:r>
          </a:p>
          <a:p>
            <a:pPr marL="285750" indent="-285750">
              <a:buFont typeface="Wingdings" panose="05000000000000000000" pitchFamily="2" charset="2"/>
              <a:buChar char="Ø"/>
            </a:pPr>
            <a:r>
              <a:rPr lang="en-GB" sz="2400" b="1" dirty="0" smtClean="0">
                <a:solidFill>
                  <a:srgbClr val="0F2995"/>
                </a:solidFill>
              </a:rPr>
              <a:t>Challenges in advancing ESD research are more evident in some parts of the ECE than in others.</a:t>
            </a:r>
          </a:p>
          <a:p>
            <a:endParaRPr lang="en-GB" sz="2400" b="1" dirty="0" smtClean="0">
              <a:solidFill>
                <a:srgbClr val="0F2995"/>
              </a:solidFill>
            </a:endParaRPr>
          </a:p>
          <a:p>
            <a:pPr marL="285750" indent="-285750">
              <a:buFont typeface="Wingdings" panose="05000000000000000000" pitchFamily="2" charset="2"/>
              <a:buChar char="Ø"/>
            </a:pPr>
            <a:r>
              <a:rPr lang="en-GB" sz="2400" b="1" dirty="0" smtClean="0">
                <a:solidFill>
                  <a:srgbClr val="0F2995"/>
                </a:solidFill>
              </a:rPr>
              <a:t>Areas of research include analysis of educational goals supporting sustainability, processes for reorienting education systems, development of active learning methods and evaluation of the outcomes and effectiveness of ESD. </a:t>
            </a:r>
          </a:p>
          <a:p>
            <a:endParaRPr lang="en-GB" sz="2400" b="1" dirty="0" smtClean="0">
              <a:solidFill>
                <a:srgbClr val="0F2995"/>
              </a:solidFill>
            </a:endParaRPr>
          </a:p>
          <a:p>
            <a:pPr marL="285750" indent="-285750">
              <a:buFont typeface="Wingdings" panose="05000000000000000000" pitchFamily="2" charset="2"/>
              <a:buChar char="Ø"/>
            </a:pPr>
            <a:r>
              <a:rPr lang="en-GB" sz="2400" b="1" dirty="0" smtClean="0">
                <a:solidFill>
                  <a:srgbClr val="0F2995"/>
                </a:solidFill>
              </a:rPr>
              <a:t>There is no designated database tracking ESD research either regionally or at the Member State level. </a:t>
            </a:r>
            <a:endParaRPr lang="en-GB" sz="2400" b="1" dirty="0">
              <a:solidFill>
                <a:srgbClr val="0F2995"/>
              </a:solidFill>
            </a:endParaRPr>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6125609"/>
            <a:ext cx="2376264" cy="732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520" y="5354588"/>
            <a:ext cx="2605965" cy="1843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7554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775" y="116632"/>
            <a:ext cx="9036496" cy="1200329"/>
          </a:xfrm>
          <a:prstGeom prst="rect">
            <a:avLst/>
          </a:prstGeom>
          <a:noFill/>
        </p:spPr>
        <p:txBody>
          <a:bodyPr wrap="square" rtlCol="0">
            <a:spAutoFit/>
          </a:bodyPr>
          <a:lstStyle/>
          <a:p>
            <a:pPr marL="514350" indent="-514350">
              <a:buFont typeface="+mj-lt"/>
              <a:buAutoNum type="arabicPeriod" startAt="6"/>
            </a:pPr>
            <a:r>
              <a:rPr lang="en-CA" altLang="en-US" sz="3600" b="1" dirty="0" smtClean="0">
                <a:solidFill>
                  <a:srgbClr val="0F2995"/>
                </a:solidFill>
              </a:rPr>
              <a:t>Strengthen cooperation on </a:t>
            </a:r>
            <a:r>
              <a:rPr lang="en-CA" altLang="en-US" sz="3600" b="1" dirty="0" err="1" smtClean="0">
                <a:solidFill>
                  <a:srgbClr val="0F2995"/>
                </a:solidFill>
              </a:rPr>
              <a:t>ESD</a:t>
            </a:r>
            <a:r>
              <a:rPr lang="en-CA" altLang="en-US" sz="3600" b="1" dirty="0" smtClean="0">
                <a:solidFill>
                  <a:srgbClr val="0F2995"/>
                </a:solidFill>
              </a:rPr>
              <a:t> at all levels within the </a:t>
            </a:r>
            <a:r>
              <a:rPr lang="en-CA" altLang="en-US" sz="3600" b="1" dirty="0" err="1" smtClean="0">
                <a:solidFill>
                  <a:srgbClr val="0F2995"/>
                </a:solidFill>
              </a:rPr>
              <a:t>ECE</a:t>
            </a:r>
            <a:r>
              <a:rPr lang="en-CA" altLang="en-US" sz="3600" b="1" dirty="0" smtClean="0">
                <a:solidFill>
                  <a:srgbClr val="0F2995"/>
                </a:solidFill>
              </a:rPr>
              <a:t> region</a:t>
            </a:r>
            <a:endParaRPr lang="en-GB" sz="3600" b="1" dirty="0">
              <a:solidFill>
                <a:srgbClr val="0F2995"/>
              </a:solidFill>
            </a:endParaRPr>
          </a:p>
        </p:txBody>
      </p:sp>
      <p:sp>
        <p:nvSpPr>
          <p:cNvPr id="3" name="TextBox 2"/>
          <p:cNvSpPr txBox="1"/>
          <p:nvPr/>
        </p:nvSpPr>
        <p:spPr>
          <a:xfrm>
            <a:off x="0" y="1268760"/>
            <a:ext cx="9036496" cy="5201424"/>
          </a:xfrm>
          <a:prstGeom prst="rect">
            <a:avLst/>
          </a:prstGeom>
          <a:noFill/>
        </p:spPr>
        <p:txBody>
          <a:bodyPr wrap="square" rtlCol="0">
            <a:spAutoFit/>
          </a:bodyPr>
          <a:lstStyle/>
          <a:p>
            <a:pPr marL="342900" indent="-342900">
              <a:spcAft>
                <a:spcPts val="1200"/>
              </a:spcAft>
              <a:buFont typeface="Wingdings" panose="05000000000000000000" pitchFamily="2" charset="2"/>
              <a:buChar char="Ø"/>
            </a:pPr>
            <a:r>
              <a:rPr lang="en-GB" sz="2400" b="1" dirty="0" smtClean="0">
                <a:solidFill>
                  <a:srgbClr val="0F2995"/>
                </a:solidFill>
              </a:rPr>
              <a:t>Across the ECE region, the ECE ESD secretariat has played a central role in promoting ESD among Member States and maintaining the focus on the Strategy over the original 10-year implementation period.</a:t>
            </a:r>
          </a:p>
          <a:p>
            <a:pPr marL="342900" indent="-342900">
              <a:spcAft>
                <a:spcPts val="1200"/>
              </a:spcAft>
              <a:buFont typeface="Wingdings" panose="05000000000000000000" pitchFamily="2" charset="2"/>
              <a:buChar char="Ø"/>
            </a:pPr>
            <a:r>
              <a:rPr lang="en-GB" sz="2400" b="1" dirty="0" smtClean="0">
                <a:solidFill>
                  <a:srgbClr val="0F2995"/>
                </a:solidFill>
              </a:rPr>
              <a:t>Other regional forums and agreements across the ECE region have also proven to be important arenas for advancing ESD interests, for example, ESD is assuming a central focus in the Nordic Sustainable Development Strategy of the Nordic Council of Ministers; and ministers of environment of the Union for the Mediterranean have provided an important endorsement of the Mediterranean Strategy on ESD.</a:t>
            </a:r>
          </a:p>
          <a:p>
            <a:pPr marL="342900" indent="-342900">
              <a:buFont typeface="Wingdings" panose="05000000000000000000" pitchFamily="2" charset="2"/>
              <a:buChar char="Ø"/>
            </a:pPr>
            <a:r>
              <a:rPr lang="en-GB" sz="2400" b="1" dirty="0" smtClean="0">
                <a:solidFill>
                  <a:srgbClr val="0F2995"/>
                </a:solidFill>
              </a:rPr>
              <a:t>With regard to cooperation and networking, Member States (95%) report that ESD implementation is a multi-stakeholder process.</a:t>
            </a:r>
            <a:endParaRPr lang="en-GB" sz="2400" b="1" dirty="0">
              <a:solidFill>
                <a:srgbClr val="0F2995"/>
              </a:solidFill>
            </a:endParaRPr>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6259679"/>
            <a:ext cx="1944216" cy="599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520" y="5591450"/>
            <a:ext cx="2340693"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4918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157</TotalTime>
  <Words>1000</Words>
  <Application>Microsoft Office PowerPoint</Application>
  <PresentationFormat>On-screen Show (4:3)</PresentationFormat>
  <Paragraphs>53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dc:creator>
  <cp:lastModifiedBy>Elizabeth James</cp:lastModifiedBy>
  <cp:revision>104</cp:revision>
  <dcterms:created xsi:type="dcterms:W3CDTF">2016-06-02T12:42:33Z</dcterms:created>
  <dcterms:modified xsi:type="dcterms:W3CDTF">2016-08-08T10:44:54Z</dcterms:modified>
</cp:coreProperties>
</file>