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4"/>
  </p:notesMasterIdLst>
  <p:handoutMasterIdLst>
    <p:handoutMasterId r:id="rId15"/>
  </p:handoutMasterIdLst>
  <p:sldIdLst>
    <p:sldId id="300" r:id="rId2"/>
    <p:sldId id="301" r:id="rId3"/>
    <p:sldId id="311" r:id="rId4"/>
    <p:sldId id="332" r:id="rId5"/>
    <p:sldId id="312" r:id="rId6"/>
    <p:sldId id="313" r:id="rId7"/>
    <p:sldId id="314" r:id="rId8"/>
    <p:sldId id="331" r:id="rId9"/>
    <p:sldId id="315" r:id="rId10"/>
    <p:sldId id="316" r:id="rId11"/>
    <p:sldId id="317" r:id="rId12"/>
    <p:sldId id="321" r:id="rId13"/>
  </p:sldIdLst>
  <p:sldSz cx="9906000" cy="6858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ael Nagy" initials="MN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BA47"/>
    <a:srgbClr val="3E8EDE"/>
    <a:srgbClr val="03699C"/>
    <a:srgbClr val="318D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62" autoAdjust="0"/>
    <p:restoredTop sz="92381" autoAdjust="0"/>
  </p:normalViewPr>
  <p:slideViewPr>
    <p:cSldViewPr snapToGrid="0">
      <p:cViewPr varScale="1">
        <p:scale>
          <a:sx n="105" d="100"/>
          <a:sy n="105" d="100"/>
        </p:scale>
        <p:origin x="1962" y="10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A1CDEC-242C-4A9F-849B-00634064614C}" type="datetimeFigureOut">
              <a:rPr lang="en-GB" smtClean="0"/>
              <a:t>07/11/2019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864F59-F3A8-488D-87E4-0A409E505C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5463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FDE8E-C9EA-4A43-8789-DFF19C510078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856F99-1514-4F4B-89CD-D1870C008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3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56F99-1514-4F4B-89CD-D1870C0081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340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Progress in environmental monitoring and assessment, including institutional and regulatory mechanisms and infrastructure at the national level</a:t>
            </a:r>
          </a:p>
          <a:p>
            <a:r>
              <a:rPr lang="en-US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Impressive range of actions, efficiently reported upon by 19 countries.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56F99-1514-4F4B-89CD-D1870C00819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5418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56F99-1514-4F4B-89CD-D1870C00819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8057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56F99-1514-4F4B-89CD-D1870C00819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41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56F99-1514-4F4B-89CD-D1870C00819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961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56F99-1514-4F4B-89CD-D1870C00819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21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56F99-1514-4F4B-89CD-D1870C00819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494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Fewer questions posed for every data flow, by asking some at thematic level and some even at macro level, i.e. only once</a:t>
            </a:r>
          </a:p>
          <a:p>
            <a:r>
              <a:rPr lang="en-US" baseline="0" dirty="0"/>
              <a:t>18 indicators and 21 data flows in support of those indicators. Up from 3 and 7 respectively, but offset by fewer questions</a:t>
            </a:r>
          </a:p>
          <a:p>
            <a:r>
              <a:rPr lang="en-US" baseline="0" dirty="0"/>
              <a:t>Can look at performance by country, theme, indicator or by SEIS pillar (content, infrastructure, cooperation)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56F99-1514-4F4B-89CD-D1870C00819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3543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56F99-1514-4F4B-89CD-D1870C00819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829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National training sessions are on hold because of the current United Nations secretariat cash-flow crisis.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56F99-1514-4F4B-89CD-D1870C00819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4267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Impressive presentation of activities at national level presented during the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Regional Conference on Environmental Data under UNDA project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856F99-1514-4F4B-89CD-D1870C00819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6485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56F99-1514-4F4B-89CD-D1870C00819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823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6F6A4-BAC4-4ECD-991F-2306ACCA8A84}" type="datetime1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9506-28EA-4C19-A061-02E7C9DE0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567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C5C14-3EEA-4A70-8808-FE1DD4D95447}" type="datetime1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9506-28EA-4C19-A061-02E7C9DE0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163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452DC-260A-4A8B-BB47-72401239C8AB}" type="datetime1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9506-28EA-4C19-A061-02E7C9DE0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082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D599F-CCFF-43E1-88F1-876DA88CBE83}" type="datetime1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9506-28EA-4C19-A061-02E7C9DE0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059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13CC1-C520-4073-B9A7-F11EE251BF4B}" type="datetime1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9506-28EA-4C19-A061-02E7C9DE0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617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9A4B3-9B75-4CEC-9773-C8E9A3FE3B28}" type="datetime1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9506-28EA-4C19-A061-02E7C9DE0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655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97374-4DDC-4264-ABA6-AB5FA10A7684}" type="datetime1">
              <a:rPr lang="en-US" smtClean="0"/>
              <a:t>11/7/2019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9506-28EA-4C19-A061-02E7C9DE0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673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F0848-2834-459E-B495-50399CB7D55E}" type="datetime1">
              <a:rPr lang="en-US" smtClean="0"/>
              <a:t>11/7/2019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9506-28EA-4C19-A061-02E7C9DE0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92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F1143-F2AB-45B3-9B1F-B6F2F8B1F5AF}" type="datetime1">
              <a:rPr lang="en-US" smtClean="0"/>
              <a:t>11/7/2019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9506-28EA-4C19-A061-02E7C9DE0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536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A144F-46DD-4DFA-B292-C8B89BD89767}" type="datetime1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9506-28EA-4C19-A061-02E7C9DE0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024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7FFE7-0CCA-4637-976A-65EA3509BE7C}" type="datetime1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9506-28EA-4C19-A061-02E7C9DE0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2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12439-5F79-4A57-A954-8669F7CA3FA1}" type="datetime1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09506-28EA-4C19-A061-02E7C9DE017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79"/>
          <a:stretch/>
        </p:blipFill>
        <p:spPr bwMode="auto">
          <a:xfrm>
            <a:off x="344031" y="215749"/>
            <a:ext cx="1614270" cy="61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499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7.png"/><Relationship Id="rId18" Type="http://schemas.microsoft.com/office/2007/relationships/hdphoto" Target="../media/hdphoto8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microsoft.com/office/2007/relationships/hdphoto" Target="../media/hdphoto4.wdp"/><Relationship Id="rId19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microsoft.com/office/2007/relationships/hdphoto" Target="../media/hdphoto6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 txBox="1">
            <a:spLocks/>
          </p:cNvSpPr>
          <p:nvPr/>
        </p:nvSpPr>
        <p:spPr>
          <a:xfrm>
            <a:off x="419099" y="2958797"/>
            <a:ext cx="7860906" cy="112937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spc="50" dirty="0">
                <a:solidFill>
                  <a:srgbClr val="5EBA47"/>
                </a:solidFill>
                <a:latin typeface="Arial Black" panose="020B0A04020102020204" pitchFamily="34" charset="0"/>
              </a:rPr>
              <a:t>Committee on Environmental Policy</a:t>
            </a:r>
            <a:endParaRPr lang="en-US" sz="4000" spc="50" dirty="0">
              <a:latin typeface="Arial Black" panose="020B0A04020102020204" pitchFamily="34" charset="0"/>
            </a:endParaRPr>
          </a:p>
          <a:p>
            <a:pPr algn="l"/>
            <a:endParaRPr lang="en-US" sz="4000" spc="50" dirty="0">
              <a:latin typeface="Arial Black" panose="020B0A04020102020204" pitchFamily="34" charset="0"/>
            </a:endParaRPr>
          </a:p>
          <a:p>
            <a:pPr algn="l"/>
            <a:endParaRPr lang="en-US" sz="3800" spc="50" dirty="0">
              <a:solidFill>
                <a:srgbClr val="5EBA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3800" spc="50" dirty="0">
              <a:solidFill>
                <a:srgbClr val="5EBA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2400" spc="50" dirty="0">
              <a:solidFill>
                <a:srgbClr val="5EBA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2400" spc="50" dirty="0">
              <a:solidFill>
                <a:srgbClr val="5EBA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2400" spc="50" dirty="0">
              <a:solidFill>
                <a:srgbClr val="5EBA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419100" y="31253"/>
            <a:ext cx="9153542" cy="6740276"/>
            <a:chOff x="419100" y="31253"/>
            <a:chExt cx="9153542" cy="6740276"/>
          </a:xfrm>
        </p:grpSpPr>
        <p:grpSp>
          <p:nvGrpSpPr>
            <p:cNvPr id="35" name="Group 34"/>
            <p:cNvGrpSpPr/>
            <p:nvPr/>
          </p:nvGrpSpPr>
          <p:grpSpPr>
            <a:xfrm>
              <a:off x="8802195" y="2137377"/>
              <a:ext cx="695939" cy="616803"/>
              <a:chOff x="8340556" y="2149731"/>
              <a:chExt cx="695939" cy="616803"/>
            </a:xfrm>
          </p:grpSpPr>
          <p:sp>
            <p:nvSpPr>
              <p:cNvPr id="82" name="Rectangle 81"/>
              <p:cNvSpPr/>
              <p:nvPr/>
            </p:nvSpPr>
            <p:spPr>
              <a:xfrm flipV="1">
                <a:off x="8340556" y="2149731"/>
                <a:ext cx="695939" cy="601597"/>
              </a:xfrm>
              <a:prstGeom prst="rect">
                <a:avLst/>
              </a:prstGeom>
              <a:solidFill>
                <a:srgbClr val="1748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83" name="Picture 8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100000"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57310" y="2161712"/>
                <a:ext cx="667056" cy="604822"/>
              </a:xfrm>
              <a:prstGeom prst="rect">
                <a:avLst/>
              </a:prstGeom>
            </p:spPr>
          </p:pic>
        </p:grpSp>
        <p:grpSp>
          <p:nvGrpSpPr>
            <p:cNvPr id="37" name="Group 36"/>
            <p:cNvGrpSpPr/>
            <p:nvPr/>
          </p:nvGrpSpPr>
          <p:grpSpPr>
            <a:xfrm>
              <a:off x="419100" y="31253"/>
              <a:ext cx="9077296" cy="1497885"/>
              <a:chOff x="419100" y="-11877"/>
              <a:chExt cx="9077296" cy="1497885"/>
            </a:xfrm>
          </p:grpSpPr>
          <p:sp>
            <p:nvSpPr>
              <p:cNvPr id="79" name="Rectangle 78"/>
              <p:cNvSpPr/>
              <p:nvPr/>
            </p:nvSpPr>
            <p:spPr>
              <a:xfrm flipV="1">
                <a:off x="419100" y="783643"/>
                <a:ext cx="9077296" cy="603621"/>
              </a:xfrm>
              <a:prstGeom prst="rect">
                <a:avLst/>
              </a:prstGeom>
              <a:solidFill>
                <a:srgbClr val="5EBA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80" name="Picture 7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69692" y="-11877"/>
                <a:ext cx="1557655" cy="1412335"/>
              </a:xfrm>
              <a:prstGeom prst="rect">
                <a:avLst/>
              </a:prstGeom>
            </p:spPr>
          </p:pic>
          <p:sp>
            <p:nvSpPr>
              <p:cNvPr id="81" name="Subtitle 5"/>
              <p:cNvSpPr txBox="1">
                <a:spLocks/>
              </p:cNvSpPr>
              <p:nvPr/>
            </p:nvSpPr>
            <p:spPr>
              <a:xfrm>
                <a:off x="5322442" y="1111105"/>
                <a:ext cx="2088232" cy="37490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600" spc="200" dirty="0">
                    <a:solidFill>
                      <a:schemeClr val="bg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ENVIRONMENT</a:t>
                </a: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8801387" y="1495117"/>
              <a:ext cx="696748" cy="603621"/>
              <a:chOff x="8259614" y="1445817"/>
              <a:chExt cx="700405" cy="603621"/>
            </a:xfrm>
          </p:grpSpPr>
          <p:sp>
            <p:nvSpPr>
              <p:cNvPr id="77" name="Rectangle 76"/>
              <p:cNvSpPr/>
              <p:nvPr/>
            </p:nvSpPr>
            <p:spPr>
              <a:xfrm flipV="1">
                <a:off x="8259614" y="1445817"/>
                <a:ext cx="700405" cy="603621"/>
              </a:xfrm>
              <a:prstGeom prst="rect">
                <a:avLst/>
              </a:prstGeom>
              <a:solidFill>
                <a:srgbClr val="0369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8" name="Picture 77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59614" y="1810135"/>
                <a:ext cx="698657" cy="233207"/>
              </a:xfrm>
              <a:prstGeom prst="rect">
                <a:avLst/>
              </a:prstGeom>
            </p:spPr>
          </p:pic>
        </p:grpSp>
        <p:grpSp>
          <p:nvGrpSpPr>
            <p:cNvPr id="45" name="Group 44"/>
            <p:cNvGrpSpPr/>
            <p:nvPr/>
          </p:nvGrpSpPr>
          <p:grpSpPr>
            <a:xfrm>
              <a:off x="8805756" y="2794606"/>
              <a:ext cx="692379" cy="601597"/>
              <a:chOff x="8341618" y="2827400"/>
              <a:chExt cx="692378" cy="601597"/>
            </a:xfrm>
          </p:grpSpPr>
          <p:sp>
            <p:nvSpPr>
              <p:cNvPr id="75" name="Rectangle 74"/>
              <p:cNvSpPr/>
              <p:nvPr/>
            </p:nvSpPr>
            <p:spPr>
              <a:xfrm flipV="1">
                <a:off x="8341618" y="2827400"/>
                <a:ext cx="692378" cy="601597"/>
              </a:xfrm>
              <a:prstGeom prst="rect">
                <a:avLst/>
              </a:prstGeom>
              <a:solidFill>
                <a:srgbClr val="27BC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6" name="Picture 75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10466" y="2873983"/>
                <a:ext cx="560744" cy="508429"/>
              </a:xfrm>
              <a:prstGeom prst="rect">
                <a:avLst/>
              </a:prstGeom>
            </p:spPr>
          </p:pic>
        </p:grpSp>
        <p:grpSp>
          <p:nvGrpSpPr>
            <p:cNvPr id="46" name="Group 45"/>
            <p:cNvGrpSpPr/>
            <p:nvPr/>
          </p:nvGrpSpPr>
          <p:grpSpPr>
            <a:xfrm>
              <a:off x="8804695" y="5412430"/>
              <a:ext cx="693597" cy="591914"/>
              <a:chOff x="8242285" y="5445224"/>
              <a:chExt cx="693597" cy="591914"/>
            </a:xfrm>
          </p:grpSpPr>
          <p:sp>
            <p:nvSpPr>
              <p:cNvPr id="73" name="Rectangle 72"/>
              <p:cNvSpPr/>
              <p:nvPr/>
            </p:nvSpPr>
            <p:spPr>
              <a:xfrm flipV="1">
                <a:off x="8242285" y="5445224"/>
                <a:ext cx="693597" cy="591914"/>
              </a:xfrm>
              <a:prstGeom prst="rect">
                <a:avLst/>
              </a:prstGeom>
              <a:solidFill>
                <a:srgbClr val="F16A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4" name="Picture 73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05472" y="5504894"/>
                <a:ext cx="587008" cy="532243"/>
              </a:xfrm>
              <a:prstGeom prst="rect">
                <a:avLst/>
              </a:prstGeom>
            </p:spPr>
          </p:pic>
        </p:grpSp>
        <p:grpSp>
          <p:nvGrpSpPr>
            <p:cNvPr id="47" name="Group 46"/>
            <p:cNvGrpSpPr/>
            <p:nvPr/>
          </p:nvGrpSpPr>
          <p:grpSpPr>
            <a:xfrm>
              <a:off x="8809318" y="6073814"/>
              <a:ext cx="691316" cy="697715"/>
              <a:chOff x="8251076" y="6115661"/>
              <a:chExt cx="691316" cy="697715"/>
            </a:xfrm>
          </p:grpSpPr>
          <p:sp>
            <p:nvSpPr>
              <p:cNvPr id="71" name="Rectangle 70"/>
              <p:cNvSpPr/>
              <p:nvPr/>
            </p:nvSpPr>
            <p:spPr>
              <a:xfrm flipV="1">
                <a:off x="8251076" y="6115661"/>
                <a:ext cx="691316" cy="616611"/>
              </a:xfrm>
              <a:prstGeom prst="rect">
                <a:avLst/>
              </a:prstGeom>
              <a:solidFill>
                <a:srgbClr val="A1184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2" name="Picture 71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45345" y="6332681"/>
                <a:ext cx="530157" cy="480695"/>
              </a:xfrm>
              <a:prstGeom prst="rect">
                <a:avLst/>
              </a:prstGeom>
            </p:spPr>
          </p:pic>
        </p:grpSp>
        <p:grpSp>
          <p:nvGrpSpPr>
            <p:cNvPr id="48" name="Group 47"/>
            <p:cNvGrpSpPr/>
            <p:nvPr/>
          </p:nvGrpSpPr>
          <p:grpSpPr>
            <a:xfrm>
              <a:off x="8806818" y="4088175"/>
              <a:ext cx="765824" cy="676183"/>
              <a:chOff x="8225057" y="3616913"/>
              <a:chExt cx="765824" cy="676183"/>
            </a:xfrm>
          </p:grpSpPr>
          <p:sp>
            <p:nvSpPr>
              <p:cNvPr id="69" name="Rectangle 68"/>
              <p:cNvSpPr/>
              <p:nvPr/>
            </p:nvSpPr>
            <p:spPr>
              <a:xfrm flipV="1">
                <a:off x="8225057" y="3628206"/>
                <a:ext cx="691316" cy="592882"/>
              </a:xfrm>
              <a:prstGeom prst="rect">
                <a:avLst/>
              </a:prstGeom>
              <a:solidFill>
                <a:srgbClr val="C420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45124" y="3616913"/>
                <a:ext cx="745757" cy="676183"/>
              </a:xfrm>
              <a:prstGeom prst="rect">
                <a:avLst/>
              </a:prstGeom>
            </p:spPr>
          </p:pic>
        </p:grpSp>
        <p:grpSp>
          <p:nvGrpSpPr>
            <p:cNvPr id="63" name="Group 62"/>
            <p:cNvGrpSpPr/>
            <p:nvPr/>
          </p:nvGrpSpPr>
          <p:grpSpPr>
            <a:xfrm>
              <a:off x="8804694" y="4758654"/>
              <a:ext cx="694156" cy="653776"/>
              <a:chOff x="8242284" y="4791448"/>
              <a:chExt cx="694156" cy="653776"/>
            </a:xfrm>
          </p:grpSpPr>
          <p:sp>
            <p:nvSpPr>
              <p:cNvPr id="67" name="Rectangle 66"/>
              <p:cNvSpPr/>
              <p:nvPr/>
            </p:nvSpPr>
            <p:spPr>
              <a:xfrm flipV="1">
                <a:off x="8245124" y="4791448"/>
                <a:ext cx="691316" cy="591914"/>
              </a:xfrm>
              <a:prstGeom prst="rect">
                <a:avLst/>
              </a:prstGeom>
              <a:solidFill>
                <a:srgbClr val="C697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42284" y="4832574"/>
                <a:ext cx="675689" cy="612650"/>
              </a:xfrm>
              <a:prstGeom prst="rect">
                <a:avLst/>
              </a:prstGeom>
            </p:spPr>
          </p:pic>
        </p:grpSp>
        <p:grpSp>
          <p:nvGrpSpPr>
            <p:cNvPr id="64" name="Group 63"/>
            <p:cNvGrpSpPr/>
            <p:nvPr/>
          </p:nvGrpSpPr>
          <p:grpSpPr>
            <a:xfrm>
              <a:off x="8806818" y="3442680"/>
              <a:ext cx="691316" cy="745614"/>
              <a:chOff x="8342680" y="3475474"/>
              <a:chExt cx="691316" cy="745614"/>
            </a:xfrm>
          </p:grpSpPr>
          <p:sp>
            <p:nvSpPr>
              <p:cNvPr id="65" name="Rectangle 64"/>
              <p:cNvSpPr/>
              <p:nvPr/>
            </p:nvSpPr>
            <p:spPr>
              <a:xfrm flipV="1">
                <a:off x="8342680" y="3475474"/>
                <a:ext cx="691316" cy="601597"/>
              </a:xfrm>
              <a:prstGeom prst="rect">
                <a:avLst/>
              </a:prstGeom>
              <a:solidFill>
                <a:srgbClr val="407F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6" name="Picture 65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BEBA8EAE-BF5A-486C-A8C5-ECC9F3942E4B}">
                    <a14:imgProps xmlns:a14="http://schemas.microsoft.com/office/drawing/2010/main">
                      <a14:imgLayer r:embed="rId20"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73768" y="3638550"/>
                <a:ext cx="642477" cy="582538"/>
              </a:xfrm>
              <a:prstGeom prst="rect">
                <a:avLst/>
              </a:prstGeom>
            </p:spPr>
          </p:pic>
        </p:grpSp>
      </p:grpSp>
      <p:sp>
        <p:nvSpPr>
          <p:cNvPr id="2" name="TextBox 1"/>
          <p:cNvSpPr txBox="1"/>
          <p:nvPr/>
        </p:nvSpPr>
        <p:spPr>
          <a:xfrm>
            <a:off x="419100" y="1529139"/>
            <a:ext cx="276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Twenty-fifth session</a:t>
            </a:r>
          </a:p>
          <a:p>
            <a:r>
              <a:rPr lang="en-US" sz="1400" dirty="0">
                <a:latin typeface="Arial" charset="0"/>
                <a:ea typeface="Arial" charset="0"/>
                <a:cs typeface="Arial" charset="0"/>
              </a:rPr>
              <a:t>Geneva, 13-15 November 2019</a:t>
            </a:r>
          </a:p>
          <a:p>
            <a:r>
              <a:rPr lang="en-US" sz="1400" dirty="0" err="1">
                <a:latin typeface="Arial" charset="0"/>
                <a:ea typeface="Arial" charset="0"/>
                <a:cs typeface="Arial" charset="0"/>
              </a:rPr>
              <a:t>Palais</a:t>
            </a: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 des Nations</a:t>
            </a:r>
          </a:p>
          <a:p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Meeting room XI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9100" y="4628681"/>
            <a:ext cx="78609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Working Group on </a:t>
            </a:r>
            <a:br>
              <a:rPr lang="en-US" sz="2400" b="1" dirty="0">
                <a:latin typeface="Arial" charset="0"/>
                <a:ea typeface="Arial" charset="0"/>
                <a:cs typeface="Arial" charset="0"/>
              </a:rPr>
            </a:br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Environmental Monitoring and Assessment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07150" y="3946615"/>
            <a:ext cx="786090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charset="0"/>
                <a:cs typeface="Arial" charset="0"/>
              </a:rPr>
              <a:t>Agenda Item 5: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Environmental monitoring, assessment and reporting.</a:t>
            </a:r>
            <a:endParaRPr lang="en-GB" sz="1600" dirty="0">
              <a:latin typeface="Arial" charset="0"/>
              <a:cs typeface="Arial" charset="0"/>
            </a:endParaRPr>
          </a:p>
          <a:p>
            <a:r>
              <a:rPr lang="en-GB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70986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7189" y="543648"/>
            <a:ext cx="9913189" cy="2233922"/>
            <a:chOff x="-7189" y="543648"/>
            <a:chExt cx="9913189" cy="2233922"/>
          </a:xfrm>
        </p:grpSpPr>
        <p:sp>
          <p:nvSpPr>
            <p:cNvPr id="10" name="Rectangle 9"/>
            <p:cNvSpPr/>
            <p:nvPr/>
          </p:nvSpPr>
          <p:spPr>
            <a:xfrm flipV="1">
              <a:off x="2295744" y="1393492"/>
              <a:ext cx="7610256" cy="110726"/>
            </a:xfrm>
            <a:prstGeom prst="rect">
              <a:avLst/>
            </a:prstGeom>
            <a:solidFill>
              <a:srgbClr val="5EBA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ubtitle 5"/>
            <p:cNvSpPr txBox="1">
              <a:spLocks/>
            </p:cNvSpPr>
            <p:nvPr/>
          </p:nvSpPr>
          <p:spPr>
            <a:xfrm>
              <a:off x="348210" y="1310596"/>
              <a:ext cx="2076301" cy="374903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spc="150" dirty="0">
                  <a:solidFill>
                    <a:srgbClr val="5EBA47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ENVIRONMENT</a:t>
              </a:r>
            </a:p>
          </p:txBody>
        </p:sp>
        <p:sp>
          <p:nvSpPr>
            <p:cNvPr id="20" name="Rectangle 19"/>
            <p:cNvSpPr/>
            <p:nvPr/>
          </p:nvSpPr>
          <p:spPr>
            <a:xfrm flipV="1">
              <a:off x="-7189" y="1393491"/>
              <a:ext cx="467543" cy="110727"/>
            </a:xfrm>
            <a:prstGeom prst="rect">
              <a:avLst/>
            </a:prstGeom>
            <a:solidFill>
              <a:srgbClr val="5EBA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 flipV="1">
              <a:off x="414636" y="1393490"/>
              <a:ext cx="45719" cy="1384080"/>
            </a:xfrm>
            <a:prstGeom prst="rect">
              <a:avLst/>
            </a:prstGeom>
            <a:solidFill>
              <a:srgbClr val="5EBA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4437" y="543648"/>
              <a:ext cx="955424" cy="866288"/>
            </a:xfrm>
            <a:prstGeom prst="rect">
              <a:avLst/>
            </a:prstGeom>
          </p:spPr>
        </p:pic>
      </p:grpSp>
      <p:sp>
        <p:nvSpPr>
          <p:cNvPr id="8" name="Content Placeholder 9"/>
          <p:cNvSpPr txBox="1">
            <a:spLocks/>
          </p:cNvSpPr>
          <p:nvPr/>
        </p:nvSpPr>
        <p:spPr>
          <a:xfrm>
            <a:off x="792905" y="1849333"/>
            <a:ext cx="8533976" cy="4209403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0488" indent="0" algn="just">
              <a:buClr>
                <a:srgbClr val="5EBA47"/>
              </a:buClr>
              <a:buNone/>
            </a:pPr>
            <a:r>
              <a:rPr lang="en-US" sz="2000" b="1" dirty="0">
                <a:solidFill>
                  <a:srgbClr val="5EBA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 in environmental monitoring and assessment</a:t>
            </a:r>
          </a:p>
          <a:p>
            <a:pPr marL="533400" indent="-444500">
              <a:buClr>
                <a:srgbClr val="5EBA47"/>
              </a:buClr>
              <a:buFont typeface="Wingdings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Representatives of Albania, Armenia, Austria, Azerbaijan, Belarus, Bosnia and Herzegovina, Finland, Georgia, Kazakhstan, Kyrgyzstan, North Macedonia, Republic of Moldova, Russian Federation, Serbia, Switzerland, Tajikistan, Turkmenistan, Ukraine and Uzbekistan shared information</a:t>
            </a:r>
          </a:p>
          <a:p>
            <a:pPr marL="533400" indent="-444500">
              <a:buClr>
                <a:srgbClr val="5EBA47"/>
              </a:buClr>
              <a:buFont typeface="Wingdings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Information on major actions carried out since previous session</a:t>
            </a:r>
          </a:p>
          <a:p>
            <a:pPr marL="990600" lvl="1" indent="-444500">
              <a:buClr>
                <a:srgbClr val="5EBA47"/>
              </a:buClr>
              <a:buFont typeface="Wingdings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production of environmental reports</a:t>
            </a:r>
          </a:p>
          <a:p>
            <a:pPr marL="990600" lvl="1" indent="-444500">
              <a:buClr>
                <a:srgbClr val="5EBA47"/>
              </a:buClr>
              <a:buFont typeface="Wingdings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improvements in data policy</a:t>
            </a:r>
          </a:p>
          <a:p>
            <a:pPr marL="990600" lvl="1" indent="-444500">
              <a:buClr>
                <a:srgbClr val="5EBA47"/>
              </a:buClr>
              <a:buFont typeface="Wingdings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institutional and regulatory mechanisms</a:t>
            </a:r>
          </a:p>
          <a:p>
            <a:pPr marL="990600" lvl="1" indent="-444500">
              <a:buClr>
                <a:srgbClr val="5EBA47"/>
              </a:buClr>
              <a:buFont typeface="Wingdings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data quality assurance and technical solutions for data exchange between various ministries</a:t>
            </a:r>
          </a:p>
          <a:p>
            <a:pPr marL="990600" lvl="1" indent="-444500">
              <a:buClr>
                <a:srgbClr val="5EBA47"/>
              </a:buClr>
              <a:buFont typeface="Wingdings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modernization of national monitoring networks </a:t>
            </a:r>
          </a:p>
          <a:p>
            <a:pPr marL="990600" lvl="1" indent="-444500">
              <a:buClr>
                <a:srgbClr val="5EBA47"/>
              </a:buClr>
              <a:buFont typeface="Wingdings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implementation of EPR recommendations on environmental monitoring and assessment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827519" y="6345601"/>
            <a:ext cx="2057400" cy="365125"/>
          </a:xfrm>
        </p:spPr>
        <p:txBody>
          <a:bodyPr/>
          <a:lstStyle/>
          <a:p>
            <a:fld id="{FEB09506-28EA-4C19-A061-02E7C9DE017B}" type="slidenum">
              <a:rPr lang="en-US" smtClean="0"/>
              <a:t>10</a:t>
            </a:fld>
            <a:endParaRPr lang="en-US"/>
          </a:p>
        </p:txBody>
      </p:sp>
      <p:sp>
        <p:nvSpPr>
          <p:cNvPr id="14" name="Title 4"/>
          <p:cNvSpPr txBox="1">
            <a:spLocks/>
          </p:cNvSpPr>
          <p:nvPr/>
        </p:nvSpPr>
        <p:spPr>
          <a:xfrm>
            <a:off x="4648200" y="222035"/>
            <a:ext cx="4851364" cy="10756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2000" b="1" spc="5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C06389-80F6-F04F-9279-0158A43691C1}"/>
              </a:ext>
            </a:extLst>
          </p:cNvPr>
          <p:cNvSpPr txBox="1"/>
          <p:nvPr/>
        </p:nvSpPr>
        <p:spPr>
          <a:xfrm>
            <a:off x="3409861" y="603466"/>
            <a:ext cx="6089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Working Group on Environmental Monitoring and Assessment</a:t>
            </a:r>
          </a:p>
        </p:txBody>
      </p:sp>
    </p:spTree>
    <p:extLst>
      <p:ext uri="{BB962C8B-B14F-4D97-AF65-F5344CB8AC3E}">
        <p14:creationId xmlns:p14="http://schemas.microsoft.com/office/powerpoint/2010/main" val="2361177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7189" y="543648"/>
            <a:ext cx="9913189" cy="2233922"/>
            <a:chOff x="-7189" y="543648"/>
            <a:chExt cx="9913189" cy="2233922"/>
          </a:xfrm>
        </p:grpSpPr>
        <p:sp>
          <p:nvSpPr>
            <p:cNvPr id="10" name="Rectangle 9"/>
            <p:cNvSpPr/>
            <p:nvPr/>
          </p:nvSpPr>
          <p:spPr>
            <a:xfrm flipV="1">
              <a:off x="2295744" y="1393492"/>
              <a:ext cx="7610256" cy="110726"/>
            </a:xfrm>
            <a:prstGeom prst="rect">
              <a:avLst/>
            </a:prstGeom>
            <a:solidFill>
              <a:srgbClr val="5EBA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ubtitle 5"/>
            <p:cNvSpPr txBox="1">
              <a:spLocks/>
            </p:cNvSpPr>
            <p:nvPr/>
          </p:nvSpPr>
          <p:spPr>
            <a:xfrm>
              <a:off x="348210" y="1310596"/>
              <a:ext cx="2076301" cy="374903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spc="150" dirty="0">
                  <a:solidFill>
                    <a:srgbClr val="5EBA47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ENVIRONMENT</a:t>
              </a:r>
            </a:p>
          </p:txBody>
        </p:sp>
        <p:sp>
          <p:nvSpPr>
            <p:cNvPr id="20" name="Rectangle 19"/>
            <p:cNvSpPr/>
            <p:nvPr/>
          </p:nvSpPr>
          <p:spPr>
            <a:xfrm flipV="1">
              <a:off x="-7189" y="1393491"/>
              <a:ext cx="467543" cy="110727"/>
            </a:xfrm>
            <a:prstGeom prst="rect">
              <a:avLst/>
            </a:prstGeom>
            <a:solidFill>
              <a:srgbClr val="5EBA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 flipV="1">
              <a:off x="414636" y="1393490"/>
              <a:ext cx="45719" cy="1384080"/>
            </a:xfrm>
            <a:prstGeom prst="rect">
              <a:avLst/>
            </a:prstGeom>
            <a:solidFill>
              <a:srgbClr val="5EBA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4437" y="543648"/>
              <a:ext cx="955424" cy="866288"/>
            </a:xfrm>
            <a:prstGeom prst="rect">
              <a:avLst/>
            </a:prstGeom>
          </p:spPr>
        </p:pic>
      </p:grpSp>
      <p:sp>
        <p:nvSpPr>
          <p:cNvPr id="8" name="Content Placeholder 9"/>
          <p:cNvSpPr txBox="1">
            <a:spLocks/>
          </p:cNvSpPr>
          <p:nvPr/>
        </p:nvSpPr>
        <p:spPr>
          <a:xfrm>
            <a:off x="792905" y="1849333"/>
            <a:ext cx="8533976" cy="4209403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444500">
              <a:buClr>
                <a:srgbClr val="5EBA47"/>
              </a:buClr>
              <a:buFont typeface="Wingdings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Report on progress and results of the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European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Neighbourhood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Instrument Shared Environmental Information System East II project on the implementation of the principles and practices of the Shared Environmental Information System in the Eastern Partnership countries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implemented by the European Environment Agency</a:t>
            </a:r>
          </a:p>
          <a:p>
            <a:pPr marL="533400" indent="-444500">
              <a:buClr>
                <a:srgbClr val="5EBA47"/>
              </a:buClr>
              <a:buFont typeface="Wingdings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Thanks to Austria, Norway, the Russian Federation, Switzerland and the European Union through the European Environment Agency for their financial support</a:t>
            </a:r>
          </a:p>
          <a:p>
            <a:pPr marL="533400" indent="-444500">
              <a:buClr>
                <a:srgbClr val="5EBA47"/>
              </a:buClr>
              <a:buFont typeface="Wingdings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Next meeting: 4-5 May 2020  </a:t>
            </a:r>
            <a:r>
              <a:rPr lang="en-US" sz="3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20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827519" y="6345601"/>
            <a:ext cx="2057400" cy="365125"/>
          </a:xfrm>
        </p:spPr>
        <p:txBody>
          <a:bodyPr/>
          <a:lstStyle/>
          <a:p>
            <a:fld id="{FEB09506-28EA-4C19-A061-02E7C9DE017B}" type="slidenum">
              <a:rPr lang="en-US" smtClean="0"/>
              <a:t>11</a:t>
            </a:fld>
            <a:endParaRPr lang="en-US"/>
          </a:p>
        </p:txBody>
      </p:sp>
      <p:sp>
        <p:nvSpPr>
          <p:cNvPr id="14" name="Title 4"/>
          <p:cNvSpPr txBox="1">
            <a:spLocks/>
          </p:cNvSpPr>
          <p:nvPr/>
        </p:nvSpPr>
        <p:spPr>
          <a:xfrm>
            <a:off x="4648200" y="222035"/>
            <a:ext cx="4851364" cy="10756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2000" b="1" spc="5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C06389-80F6-F04F-9279-0158A43691C1}"/>
              </a:ext>
            </a:extLst>
          </p:cNvPr>
          <p:cNvSpPr txBox="1"/>
          <p:nvPr/>
        </p:nvSpPr>
        <p:spPr>
          <a:xfrm>
            <a:off x="3409861" y="603466"/>
            <a:ext cx="6089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Working Group on Environmental Monitoring and Assessment</a:t>
            </a:r>
          </a:p>
        </p:txBody>
      </p:sp>
    </p:spTree>
    <p:extLst>
      <p:ext uri="{BB962C8B-B14F-4D97-AF65-F5344CB8AC3E}">
        <p14:creationId xmlns:p14="http://schemas.microsoft.com/office/powerpoint/2010/main" val="453488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7189" y="543648"/>
            <a:ext cx="9913189" cy="2233922"/>
            <a:chOff x="-7189" y="543648"/>
            <a:chExt cx="9913189" cy="2233922"/>
          </a:xfrm>
        </p:grpSpPr>
        <p:sp>
          <p:nvSpPr>
            <p:cNvPr id="10" name="Rectangle 9"/>
            <p:cNvSpPr/>
            <p:nvPr/>
          </p:nvSpPr>
          <p:spPr>
            <a:xfrm flipV="1">
              <a:off x="2295744" y="1393492"/>
              <a:ext cx="7610256" cy="110726"/>
            </a:xfrm>
            <a:prstGeom prst="rect">
              <a:avLst/>
            </a:prstGeom>
            <a:solidFill>
              <a:srgbClr val="5EBA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ubtitle 5"/>
            <p:cNvSpPr txBox="1">
              <a:spLocks/>
            </p:cNvSpPr>
            <p:nvPr/>
          </p:nvSpPr>
          <p:spPr>
            <a:xfrm>
              <a:off x="348210" y="1310596"/>
              <a:ext cx="2076301" cy="374903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spc="150" dirty="0">
                  <a:solidFill>
                    <a:srgbClr val="5EBA47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ENVIRONMENT</a:t>
              </a:r>
            </a:p>
          </p:txBody>
        </p:sp>
        <p:sp>
          <p:nvSpPr>
            <p:cNvPr id="20" name="Rectangle 19"/>
            <p:cNvSpPr/>
            <p:nvPr/>
          </p:nvSpPr>
          <p:spPr>
            <a:xfrm flipV="1">
              <a:off x="-7189" y="1393491"/>
              <a:ext cx="467543" cy="110727"/>
            </a:xfrm>
            <a:prstGeom prst="rect">
              <a:avLst/>
            </a:prstGeom>
            <a:solidFill>
              <a:srgbClr val="5EBA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 flipV="1">
              <a:off x="414636" y="1393490"/>
              <a:ext cx="45719" cy="1384080"/>
            </a:xfrm>
            <a:prstGeom prst="rect">
              <a:avLst/>
            </a:prstGeom>
            <a:solidFill>
              <a:srgbClr val="5EBA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4437" y="543648"/>
              <a:ext cx="955424" cy="866288"/>
            </a:xfrm>
            <a:prstGeom prst="rect">
              <a:avLst/>
            </a:prstGeom>
          </p:spPr>
        </p:pic>
      </p:grpSp>
      <p:sp>
        <p:nvSpPr>
          <p:cNvPr id="8" name="Content Placeholder 9"/>
          <p:cNvSpPr txBox="1">
            <a:spLocks/>
          </p:cNvSpPr>
          <p:nvPr/>
        </p:nvSpPr>
        <p:spPr>
          <a:xfrm>
            <a:off x="792905" y="1849333"/>
            <a:ext cx="8533976" cy="4209403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 indent="0">
              <a:buClr>
                <a:srgbClr val="5EBA47"/>
              </a:buClr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900" indent="0">
              <a:buClr>
                <a:srgbClr val="5EBA47"/>
              </a:buClr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Committee on Environmental Policy is invited to consider</a:t>
            </a:r>
          </a:p>
          <a:p>
            <a:pPr marL="533400" indent="-444500">
              <a:buClr>
                <a:srgbClr val="5EBA47"/>
              </a:buClr>
              <a:buFont typeface="Wingdings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Taking note of the annual timetable of activities for 2020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827519" y="6345601"/>
            <a:ext cx="2057400" cy="365125"/>
          </a:xfrm>
        </p:spPr>
        <p:txBody>
          <a:bodyPr/>
          <a:lstStyle/>
          <a:p>
            <a:fld id="{FEB09506-28EA-4C19-A061-02E7C9DE017B}" type="slidenum">
              <a:rPr lang="en-US" smtClean="0"/>
              <a:t>12</a:t>
            </a:fld>
            <a:endParaRPr lang="en-US"/>
          </a:p>
        </p:txBody>
      </p:sp>
      <p:sp>
        <p:nvSpPr>
          <p:cNvPr id="14" name="Title 4"/>
          <p:cNvSpPr txBox="1">
            <a:spLocks/>
          </p:cNvSpPr>
          <p:nvPr/>
        </p:nvSpPr>
        <p:spPr>
          <a:xfrm>
            <a:off x="4648200" y="222035"/>
            <a:ext cx="4851364" cy="10756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2000" b="1" spc="5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C06389-80F6-F04F-9279-0158A43691C1}"/>
              </a:ext>
            </a:extLst>
          </p:cNvPr>
          <p:cNvSpPr txBox="1"/>
          <p:nvPr/>
        </p:nvSpPr>
        <p:spPr>
          <a:xfrm>
            <a:off x="3409861" y="603466"/>
            <a:ext cx="6089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Working Group on Environmental Monitoring and Assessment</a:t>
            </a:r>
          </a:p>
        </p:txBody>
      </p:sp>
    </p:spTree>
    <p:extLst>
      <p:ext uri="{BB962C8B-B14F-4D97-AF65-F5344CB8AC3E}">
        <p14:creationId xmlns:p14="http://schemas.microsoft.com/office/powerpoint/2010/main" val="1892765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7189" y="543648"/>
            <a:ext cx="9913189" cy="2233922"/>
            <a:chOff x="-7189" y="543648"/>
            <a:chExt cx="9913189" cy="2233922"/>
          </a:xfrm>
        </p:grpSpPr>
        <p:sp>
          <p:nvSpPr>
            <p:cNvPr id="10" name="Rectangle 9"/>
            <p:cNvSpPr/>
            <p:nvPr/>
          </p:nvSpPr>
          <p:spPr>
            <a:xfrm flipV="1">
              <a:off x="2295744" y="1393492"/>
              <a:ext cx="7610256" cy="110726"/>
            </a:xfrm>
            <a:prstGeom prst="rect">
              <a:avLst/>
            </a:prstGeom>
            <a:solidFill>
              <a:srgbClr val="5EBA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ubtitle 5"/>
            <p:cNvSpPr txBox="1">
              <a:spLocks/>
            </p:cNvSpPr>
            <p:nvPr/>
          </p:nvSpPr>
          <p:spPr>
            <a:xfrm>
              <a:off x="348210" y="1310596"/>
              <a:ext cx="2076301" cy="374903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spc="150" dirty="0">
                  <a:solidFill>
                    <a:srgbClr val="5EBA47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ENVIRONMENT</a:t>
              </a:r>
            </a:p>
          </p:txBody>
        </p:sp>
        <p:sp>
          <p:nvSpPr>
            <p:cNvPr id="20" name="Rectangle 19"/>
            <p:cNvSpPr/>
            <p:nvPr/>
          </p:nvSpPr>
          <p:spPr>
            <a:xfrm flipV="1">
              <a:off x="-7189" y="1393491"/>
              <a:ext cx="467543" cy="110727"/>
            </a:xfrm>
            <a:prstGeom prst="rect">
              <a:avLst/>
            </a:prstGeom>
            <a:solidFill>
              <a:srgbClr val="5EBA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 flipV="1">
              <a:off x="414636" y="1393490"/>
              <a:ext cx="45719" cy="1384080"/>
            </a:xfrm>
            <a:prstGeom prst="rect">
              <a:avLst/>
            </a:prstGeom>
            <a:solidFill>
              <a:srgbClr val="5EBA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4437" y="543648"/>
              <a:ext cx="955424" cy="866288"/>
            </a:xfrm>
            <a:prstGeom prst="rect">
              <a:avLst/>
            </a:prstGeom>
          </p:spPr>
        </p:pic>
      </p:grpSp>
      <p:sp>
        <p:nvSpPr>
          <p:cNvPr id="8" name="Content Placeholder 9"/>
          <p:cNvSpPr txBox="1">
            <a:spLocks/>
          </p:cNvSpPr>
          <p:nvPr/>
        </p:nvSpPr>
        <p:spPr>
          <a:xfrm>
            <a:off x="792905" y="1849333"/>
            <a:ext cx="8533976" cy="4209403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0488" indent="0" algn="just">
              <a:buClr>
                <a:srgbClr val="5EBA47"/>
              </a:buClr>
              <a:buNone/>
            </a:pPr>
            <a:r>
              <a:rPr lang="en-US" sz="2000" b="1" dirty="0">
                <a:solidFill>
                  <a:srgbClr val="5EBA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en-US" sz="2000" b="1" baseline="30000" dirty="0">
                <a:solidFill>
                  <a:srgbClr val="5EBA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2000" b="1" dirty="0">
                <a:solidFill>
                  <a:srgbClr val="5EBA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session</a:t>
            </a:r>
          </a:p>
          <a:p>
            <a:pPr marL="533400" indent="-444500">
              <a:buClr>
                <a:srgbClr val="5EBA47"/>
              </a:buClr>
              <a:buFont typeface="Wingdings" pitchFamily="2" charset="2"/>
              <a:buChar char="§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6-7 May 2019</a:t>
            </a:r>
          </a:p>
          <a:p>
            <a:pPr marL="533400" indent="-444500">
              <a:buClr>
                <a:srgbClr val="5EBA47"/>
              </a:buClr>
              <a:buFont typeface="Wingdings" pitchFamily="2" charset="2"/>
              <a:buChar char="§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20 member States represented</a:t>
            </a:r>
          </a:p>
          <a:p>
            <a:pPr marL="533400" indent="-444500">
              <a:buClr>
                <a:srgbClr val="5EBA47"/>
              </a:buClr>
              <a:buFont typeface="Wingdings" pitchFamily="2" charset="2"/>
              <a:buChar char="§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Session report available (</a:t>
            </a:r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ECE/CEP/AC.10/2019/2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533400" indent="-444500">
              <a:buClr>
                <a:srgbClr val="5EBA47"/>
              </a:buClr>
              <a:buFont typeface="Wingdings" pitchFamily="2" charset="2"/>
              <a:buChar char="§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Annual workplan for 2020 (ECE/CEP/AC.10/2019/4, </a:t>
            </a:r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amended as Information paper 23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533400" indent="-444500">
              <a:buClr>
                <a:srgbClr val="5EBA47"/>
              </a:buClr>
              <a:buFont typeface="Wingdings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Revised assessment framework of the Shared Environmental Information System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(ECE/CEP/AC.10/2019/5) </a:t>
            </a:r>
          </a:p>
          <a:p>
            <a:pPr marL="533400" indent="-444500">
              <a:buClr>
                <a:srgbClr val="5EBA47"/>
              </a:buClr>
              <a:buFont typeface="Wingdings" pitchFamily="2" charset="2"/>
              <a:buChar char="§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Pan-European environmental assessment (ECE/CEP/AC.10/2019/6)</a:t>
            </a:r>
          </a:p>
          <a:p>
            <a:pPr marL="533400" indent="-444500">
              <a:buClr>
                <a:srgbClr val="5EBA47"/>
              </a:buClr>
              <a:buFont typeface="Wingdings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Sharing and integration of economic, social and environmental data</a:t>
            </a:r>
          </a:p>
          <a:p>
            <a:pPr marL="533400" indent="-444500">
              <a:buClr>
                <a:srgbClr val="5EBA47"/>
              </a:buClr>
              <a:buFont typeface="Wingdings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Guidance and information on environmental statistics and indicators</a:t>
            </a:r>
          </a:p>
          <a:p>
            <a:pPr marL="533400" indent="-444500">
              <a:buClr>
                <a:srgbClr val="5EBA47"/>
              </a:buClr>
              <a:buFont typeface="Wingdings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Progress in environmental monitoring and assessment</a:t>
            </a:r>
          </a:p>
          <a:p>
            <a:pPr marL="533400" indent="-444500">
              <a:buClr>
                <a:srgbClr val="5EBA47"/>
              </a:buClr>
              <a:buFont typeface="Wingdings" pitchFamily="2" charset="2"/>
              <a:buChar char="§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827519" y="6345601"/>
            <a:ext cx="2057400" cy="365125"/>
          </a:xfrm>
        </p:spPr>
        <p:txBody>
          <a:bodyPr/>
          <a:lstStyle/>
          <a:p>
            <a:fld id="{FEB09506-28EA-4C19-A061-02E7C9DE017B}" type="slidenum">
              <a:rPr lang="en-US" smtClean="0"/>
              <a:t>2</a:t>
            </a:fld>
            <a:endParaRPr lang="en-US"/>
          </a:p>
        </p:txBody>
      </p:sp>
      <p:sp>
        <p:nvSpPr>
          <p:cNvPr id="14" name="Title 4"/>
          <p:cNvSpPr txBox="1">
            <a:spLocks/>
          </p:cNvSpPr>
          <p:nvPr/>
        </p:nvSpPr>
        <p:spPr>
          <a:xfrm>
            <a:off x="4648200" y="222035"/>
            <a:ext cx="4851364" cy="10756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2000" b="1" spc="5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C06389-80F6-F04F-9279-0158A43691C1}"/>
              </a:ext>
            </a:extLst>
          </p:cNvPr>
          <p:cNvSpPr txBox="1"/>
          <p:nvPr/>
        </p:nvSpPr>
        <p:spPr>
          <a:xfrm>
            <a:off x="3409861" y="603466"/>
            <a:ext cx="6089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Working Group on Environmental Monitoring and Assessment</a:t>
            </a:r>
          </a:p>
        </p:txBody>
      </p:sp>
    </p:spTree>
    <p:extLst>
      <p:ext uri="{BB962C8B-B14F-4D97-AF65-F5344CB8AC3E}">
        <p14:creationId xmlns:p14="http://schemas.microsoft.com/office/powerpoint/2010/main" val="1757730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7189" y="543648"/>
            <a:ext cx="9913189" cy="2233922"/>
            <a:chOff x="-7189" y="543648"/>
            <a:chExt cx="9913189" cy="2233922"/>
          </a:xfrm>
        </p:grpSpPr>
        <p:sp>
          <p:nvSpPr>
            <p:cNvPr id="10" name="Rectangle 9"/>
            <p:cNvSpPr/>
            <p:nvPr/>
          </p:nvSpPr>
          <p:spPr>
            <a:xfrm flipV="1">
              <a:off x="2295744" y="1393492"/>
              <a:ext cx="7610256" cy="110726"/>
            </a:xfrm>
            <a:prstGeom prst="rect">
              <a:avLst/>
            </a:prstGeom>
            <a:solidFill>
              <a:srgbClr val="5EBA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ubtitle 5"/>
            <p:cNvSpPr txBox="1">
              <a:spLocks/>
            </p:cNvSpPr>
            <p:nvPr/>
          </p:nvSpPr>
          <p:spPr>
            <a:xfrm>
              <a:off x="348210" y="1310596"/>
              <a:ext cx="2076301" cy="374903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spc="150" dirty="0">
                  <a:solidFill>
                    <a:srgbClr val="5EBA47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ENVIRONMENT</a:t>
              </a:r>
            </a:p>
          </p:txBody>
        </p:sp>
        <p:sp>
          <p:nvSpPr>
            <p:cNvPr id="20" name="Rectangle 19"/>
            <p:cNvSpPr/>
            <p:nvPr/>
          </p:nvSpPr>
          <p:spPr>
            <a:xfrm flipV="1">
              <a:off x="-7189" y="1393491"/>
              <a:ext cx="467543" cy="110727"/>
            </a:xfrm>
            <a:prstGeom prst="rect">
              <a:avLst/>
            </a:prstGeom>
            <a:solidFill>
              <a:srgbClr val="5EBA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 flipV="1">
              <a:off x="414636" y="1393490"/>
              <a:ext cx="45719" cy="1384080"/>
            </a:xfrm>
            <a:prstGeom prst="rect">
              <a:avLst/>
            </a:prstGeom>
            <a:solidFill>
              <a:srgbClr val="5EBA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4437" y="543648"/>
              <a:ext cx="955424" cy="866288"/>
            </a:xfrm>
            <a:prstGeom prst="rect">
              <a:avLst/>
            </a:prstGeom>
          </p:spPr>
        </p:pic>
      </p:grpSp>
      <p:sp>
        <p:nvSpPr>
          <p:cNvPr id="8" name="Content Placeholder 9"/>
          <p:cNvSpPr txBox="1">
            <a:spLocks/>
          </p:cNvSpPr>
          <p:nvPr/>
        </p:nvSpPr>
        <p:spPr>
          <a:xfrm>
            <a:off x="792905" y="1849333"/>
            <a:ext cx="8533976" cy="4209403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0488" indent="0" algn="just">
              <a:buClr>
                <a:srgbClr val="5EBA47"/>
              </a:buClr>
              <a:buNone/>
            </a:pPr>
            <a:r>
              <a:rPr lang="en-US" sz="2000" b="1" dirty="0">
                <a:solidFill>
                  <a:srgbClr val="5EBA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workplan 2020</a:t>
            </a:r>
          </a:p>
          <a:p>
            <a:pPr marL="88900" indent="0" algn="just">
              <a:buClr>
                <a:srgbClr val="5EBA47"/>
              </a:buClr>
              <a:buNone/>
            </a:pPr>
            <a:endParaRPr lang="en-US" sz="2000" b="1" dirty="0">
              <a:solidFill>
                <a:srgbClr val="5EBA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3400" indent="-444500">
              <a:buClr>
                <a:srgbClr val="5EBA47"/>
              </a:buClr>
              <a:buFont typeface="Wingdings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Item B.1 reclassified as high priority</a:t>
            </a:r>
          </a:p>
          <a:p>
            <a:pPr marL="990600" lvl="1" indent="-444500">
              <a:buClr>
                <a:srgbClr val="5EBA47"/>
              </a:buClr>
              <a:buFont typeface="Wingdings" pitchFamily="2" charset="2"/>
              <a:buChar char="§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Bring together experts involved in the UNEP Global Environment Outlook process and the EEA European Environment Information and Observation Network to discuss and oversee the regular pan-European environmental assessment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3400" indent="-444500">
              <a:buClr>
                <a:srgbClr val="5EBA47"/>
              </a:buClr>
              <a:buFont typeface="Wingdings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Adopted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827519" y="6345601"/>
            <a:ext cx="2057400" cy="365125"/>
          </a:xfrm>
        </p:spPr>
        <p:txBody>
          <a:bodyPr/>
          <a:lstStyle/>
          <a:p>
            <a:fld id="{FEB09506-28EA-4C19-A061-02E7C9DE017B}" type="slidenum">
              <a:rPr lang="en-US" smtClean="0"/>
              <a:t>3</a:t>
            </a:fld>
            <a:endParaRPr lang="en-US"/>
          </a:p>
        </p:txBody>
      </p:sp>
      <p:sp>
        <p:nvSpPr>
          <p:cNvPr id="14" name="Title 4"/>
          <p:cNvSpPr txBox="1">
            <a:spLocks/>
          </p:cNvSpPr>
          <p:nvPr/>
        </p:nvSpPr>
        <p:spPr>
          <a:xfrm>
            <a:off x="4648200" y="222035"/>
            <a:ext cx="4851364" cy="10756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2000" b="1" spc="5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C06389-80F6-F04F-9279-0158A43691C1}"/>
              </a:ext>
            </a:extLst>
          </p:cNvPr>
          <p:cNvSpPr txBox="1"/>
          <p:nvPr/>
        </p:nvSpPr>
        <p:spPr>
          <a:xfrm>
            <a:off x="3409861" y="603466"/>
            <a:ext cx="6089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Working Group on Environmental Monitoring and Assessment</a:t>
            </a:r>
          </a:p>
        </p:txBody>
      </p:sp>
    </p:spTree>
    <p:extLst>
      <p:ext uri="{BB962C8B-B14F-4D97-AF65-F5344CB8AC3E}">
        <p14:creationId xmlns:p14="http://schemas.microsoft.com/office/powerpoint/2010/main" val="992250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7189" y="543648"/>
            <a:ext cx="9913189" cy="2233922"/>
            <a:chOff x="-7189" y="543648"/>
            <a:chExt cx="9913189" cy="2233922"/>
          </a:xfrm>
        </p:grpSpPr>
        <p:sp>
          <p:nvSpPr>
            <p:cNvPr id="10" name="Rectangle 9"/>
            <p:cNvSpPr/>
            <p:nvPr/>
          </p:nvSpPr>
          <p:spPr>
            <a:xfrm flipV="1">
              <a:off x="2295744" y="1393492"/>
              <a:ext cx="7610256" cy="110726"/>
            </a:xfrm>
            <a:prstGeom prst="rect">
              <a:avLst/>
            </a:prstGeom>
            <a:solidFill>
              <a:srgbClr val="5EBA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ubtitle 5"/>
            <p:cNvSpPr txBox="1">
              <a:spLocks/>
            </p:cNvSpPr>
            <p:nvPr/>
          </p:nvSpPr>
          <p:spPr>
            <a:xfrm>
              <a:off x="348210" y="1310596"/>
              <a:ext cx="2076301" cy="374903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spc="150" dirty="0">
                  <a:solidFill>
                    <a:srgbClr val="5EBA47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ENVIRONMENT</a:t>
              </a:r>
            </a:p>
          </p:txBody>
        </p:sp>
        <p:sp>
          <p:nvSpPr>
            <p:cNvPr id="20" name="Rectangle 19"/>
            <p:cNvSpPr/>
            <p:nvPr/>
          </p:nvSpPr>
          <p:spPr>
            <a:xfrm flipV="1">
              <a:off x="-7189" y="1393491"/>
              <a:ext cx="467543" cy="110727"/>
            </a:xfrm>
            <a:prstGeom prst="rect">
              <a:avLst/>
            </a:prstGeom>
            <a:solidFill>
              <a:srgbClr val="5EBA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 flipV="1">
              <a:off x="414636" y="1393490"/>
              <a:ext cx="45719" cy="1384080"/>
            </a:xfrm>
            <a:prstGeom prst="rect">
              <a:avLst/>
            </a:prstGeom>
            <a:solidFill>
              <a:srgbClr val="5EBA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4437" y="543648"/>
              <a:ext cx="955424" cy="866288"/>
            </a:xfrm>
            <a:prstGeom prst="rect">
              <a:avLst/>
            </a:prstGeom>
          </p:spPr>
        </p:pic>
      </p:grpSp>
      <p:sp>
        <p:nvSpPr>
          <p:cNvPr id="8" name="Content Placeholder 9"/>
          <p:cNvSpPr txBox="1">
            <a:spLocks/>
          </p:cNvSpPr>
          <p:nvPr/>
        </p:nvSpPr>
        <p:spPr>
          <a:xfrm>
            <a:off x="792905" y="1849333"/>
            <a:ext cx="8533976" cy="4209403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0488" indent="0" algn="just">
              <a:buClr>
                <a:srgbClr val="5EBA47"/>
              </a:buClr>
              <a:buNone/>
            </a:pPr>
            <a:r>
              <a:rPr lang="en-US" sz="2000" b="1" dirty="0">
                <a:solidFill>
                  <a:srgbClr val="5EBA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workplan 2020 foresees</a:t>
            </a:r>
          </a:p>
          <a:p>
            <a:pPr marL="533400" indent="-444500">
              <a:buClr>
                <a:srgbClr val="5EBA47"/>
              </a:buClr>
              <a:buFont typeface="Wingdings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Annual sessions of the Working Group and the Joint Task Force on Environmental Statistics and Indicators</a:t>
            </a:r>
          </a:p>
          <a:p>
            <a:pPr marL="533400" indent="-444500">
              <a:buClr>
                <a:srgbClr val="5EBA47"/>
              </a:buClr>
              <a:buFont typeface="Wingdings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Development of SEIS e-learning platform, with UNEP (UNDA project)</a:t>
            </a:r>
          </a:p>
          <a:p>
            <a:pPr marL="533400" indent="-444500">
              <a:buClr>
                <a:srgbClr val="5EBA47"/>
              </a:buClr>
              <a:buFont typeface="Wingdings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Initiation of final reporting on the establishment of SEIS</a:t>
            </a:r>
          </a:p>
          <a:p>
            <a:pPr marL="533400" indent="-444500">
              <a:buClr>
                <a:srgbClr val="5EBA47"/>
              </a:buClr>
              <a:buFont typeface="Wingdings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Support to the preparation of a pan-European environmental assessment</a:t>
            </a:r>
          </a:p>
          <a:p>
            <a:pPr marL="533400" indent="-444500">
              <a:buClr>
                <a:srgbClr val="5EBA47"/>
              </a:buClr>
              <a:buFont typeface="Wingdings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Capacity-building and advisory missions to assist in streamlining of regular state-of-the-environment reports (UNDA project)</a:t>
            </a:r>
          </a:p>
          <a:p>
            <a:pPr marL="533400" indent="-444500">
              <a:buClr>
                <a:srgbClr val="5EBA47"/>
              </a:buClr>
              <a:buFont typeface="Wingdings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Regional capacity-building workshop or conference on environmental data (UNDA project)</a:t>
            </a:r>
          </a:p>
          <a:p>
            <a:pPr marL="533400" indent="-444500">
              <a:buClr>
                <a:srgbClr val="5EBA47"/>
              </a:buClr>
              <a:buFont typeface="Wingdings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Publication of guidelines, as appropriate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827519" y="6345601"/>
            <a:ext cx="2057400" cy="365125"/>
          </a:xfrm>
        </p:spPr>
        <p:txBody>
          <a:bodyPr/>
          <a:lstStyle/>
          <a:p>
            <a:fld id="{FEB09506-28EA-4C19-A061-02E7C9DE017B}" type="slidenum">
              <a:rPr lang="en-US" smtClean="0"/>
              <a:t>4</a:t>
            </a:fld>
            <a:endParaRPr lang="en-US"/>
          </a:p>
        </p:txBody>
      </p:sp>
      <p:sp>
        <p:nvSpPr>
          <p:cNvPr id="14" name="Title 4"/>
          <p:cNvSpPr txBox="1">
            <a:spLocks/>
          </p:cNvSpPr>
          <p:nvPr/>
        </p:nvSpPr>
        <p:spPr>
          <a:xfrm>
            <a:off x="4648200" y="222035"/>
            <a:ext cx="4851364" cy="10756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2000" b="1" spc="5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C06389-80F6-F04F-9279-0158A43691C1}"/>
              </a:ext>
            </a:extLst>
          </p:cNvPr>
          <p:cNvSpPr txBox="1"/>
          <p:nvPr/>
        </p:nvSpPr>
        <p:spPr>
          <a:xfrm>
            <a:off x="3409861" y="603466"/>
            <a:ext cx="6089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Working Group on Environmental Monitoring and Assessment</a:t>
            </a:r>
          </a:p>
        </p:txBody>
      </p:sp>
    </p:spTree>
    <p:extLst>
      <p:ext uri="{BB962C8B-B14F-4D97-AF65-F5344CB8AC3E}">
        <p14:creationId xmlns:p14="http://schemas.microsoft.com/office/powerpoint/2010/main" val="3317686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7189" y="543648"/>
            <a:ext cx="9913189" cy="2233922"/>
            <a:chOff x="-7189" y="543648"/>
            <a:chExt cx="9913189" cy="2233922"/>
          </a:xfrm>
        </p:grpSpPr>
        <p:sp>
          <p:nvSpPr>
            <p:cNvPr id="10" name="Rectangle 9"/>
            <p:cNvSpPr/>
            <p:nvPr/>
          </p:nvSpPr>
          <p:spPr>
            <a:xfrm flipV="1">
              <a:off x="2295744" y="1393492"/>
              <a:ext cx="7610256" cy="110726"/>
            </a:xfrm>
            <a:prstGeom prst="rect">
              <a:avLst/>
            </a:prstGeom>
            <a:solidFill>
              <a:srgbClr val="5EBA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ubtitle 5"/>
            <p:cNvSpPr txBox="1">
              <a:spLocks/>
            </p:cNvSpPr>
            <p:nvPr/>
          </p:nvSpPr>
          <p:spPr>
            <a:xfrm>
              <a:off x="348210" y="1310596"/>
              <a:ext cx="2076301" cy="374903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spc="150" dirty="0">
                  <a:solidFill>
                    <a:srgbClr val="5EBA47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ENVIRONMENT</a:t>
              </a:r>
            </a:p>
          </p:txBody>
        </p:sp>
        <p:sp>
          <p:nvSpPr>
            <p:cNvPr id="20" name="Rectangle 19"/>
            <p:cNvSpPr/>
            <p:nvPr/>
          </p:nvSpPr>
          <p:spPr>
            <a:xfrm flipV="1">
              <a:off x="-7189" y="1393491"/>
              <a:ext cx="467543" cy="110727"/>
            </a:xfrm>
            <a:prstGeom prst="rect">
              <a:avLst/>
            </a:prstGeom>
            <a:solidFill>
              <a:srgbClr val="5EBA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 flipV="1">
              <a:off x="414636" y="1393490"/>
              <a:ext cx="45719" cy="1384080"/>
            </a:xfrm>
            <a:prstGeom prst="rect">
              <a:avLst/>
            </a:prstGeom>
            <a:solidFill>
              <a:srgbClr val="5EBA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4437" y="543648"/>
              <a:ext cx="955424" cy="866288"/>
            </a:xfrm>
            <a:prstGeom prst="rect">
              <a:avLst/>
            </a:prstGeom>
          </p:spPr>
        </p:pic>
      </p:grpSp>
      <p:sp>
        <p:nvSpPr>
          <p:cNvPr id="8" name="Content Placeholder 9"/>
          <p:cNvSpPr txBox="1">
            <a:spLocks/>
          </p:cNvSpPr>
          <p:nvPr/>
        </p:nvSpPr>
        <p:spPr>
          <a:xfrm>
            <a:off x="792905" y="1849333"/>
            <a:ext cx="8533976" cy="4209403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0488" indent="0" algn="just">
              <a:buClr>
                <a:srgbClr val="5EBA47"/>
              </a:buClr>
              <a:buNone/>
            </a:pPr>
            <a:r>
              <a:rPr lang="en-US" sz="2000" b="1" dirty="0">
                <a:solidFill>
                  <a:srgbClr val="5EBA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Shared Environmental Information System</a:t>
            </a:r>
          </a:p>
          <a:p>
            <a:pPr marL="533400" indent="-444500">
              <a:buClr>
                <a:srgbClr val="5EBA47"/>
              </a:buClr>
              <a:buFont typeface="Wingdings" pitchFamily="2" charset="2"/>
              <a:buChar char="§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Assessment framework revised for final review. Minimize workload on countries, with questions at different levels and more guidance</a:t>
            </a:r>
          </a:p>
          <a:p>
            <a:pPr marL="533400" indent="-444500">
              <a:buClr>
                <a:srgbClr val="5EBA47"/>
              </a:buClr>
              <a:buFont typeface="Wingdings" pitchFamily="2" charset="2"/>
              <a:buChar char="§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Agreement on scope: 18 indicators from across the 10 themes covered by the UNECE set of environmental indicators</a:t>
            </a:r>
          </a:p>
          <a:p>
            <a:pPr marL="533400" indent="-444500">
              <a:buClr>
                <a:srgbClr val="5EBA47"/>
              </a:buClr>
              <a:buFont typeface="Wingdings" pitchFamily="2" charset="2"/>
              <a:buChar char="§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Agreement to use online reporting tool as primary means of data collection. Tool to be finalized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16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session of Joint Task Force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3400" indent="-444500">
              <a:buClr>
                <a:srgbClr val="5EBA47"/>
              </a:buClr>
              <a:buFont typeface="Wingdings" pitchFamily="2" charset="2"/>
              <a:buChar char="§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Pillar-based performance score option to be included in assessment framework</a:t>
            </a:r>
          </a:p>
          <a:p>
            <a:pPr marL="533400" indent="-444500">
              <a:buClr>
                <a:srgbClr val="5EBA47"/>
              </a:buClr>
              <a:buFont typeface="Wingdings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Draft outline of final review to be considered by Joint Task Force</a:t>
            </a:r>
          </a:p>
          <a:p>
            <a:pPr marL="533400" indent="-444500">
              <a:buClr>
                <a:srgbClr val="5EBA47"/>
              </a:buClr>
              <a:buFont typeface="Wingdings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Data collection for the final review might begin in December 2019</a:t>
            </a:r>
          </a:p>
          <a:p>
            <a:pPr marL="533400" indent="-444500">
              <a:buClr>
                <a:srgbClr val="5EBA47"/>
              </a:buClr>
              <a:buFont typeface="Wingdings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Approval of the outline of a publication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827519" y="6345601"/>
            <a:ext cx="2057400" cy="365125"/>
          </a:xfrm>
        </p:spPr>
        <p:txBody>
          <a:bodyPr/>
          <a:lstStyle/>
          <a:p>
            <a:fld id="{FEB09506-28EA-4C19-A061-02E7C9DE017B}" type="slidenum">
              <a:rPr lang="en-US" smtClean="0"/>
              <a:t>5</a:t>
            </a:fld>
            <a:endParaRPr lang="en-US"/>
          </a:p>
        </p:txBody>
      </p:sp>
      <p:sp>
        <p:nvSpPr>
          <p:cNvPr id="14" name="Title 4"/>
          <p:cNvSpPr txBox="1">
            <a:spLocks/>
          </p:cNvSpPr>
          <p:nvPr/>
        </p:nvSpPr>
        <p:spPr>
          <a:xfrm>
            <a:off x="4648200" y="222035"/>
            <a:ext cx="4851364" cy="10756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2000" b="1" spc="5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C06389-80F6-F04F-9279-0158A43691C1}"/>
              </a:ext>
            </a:extLst>
          </p:cNvPr>
          <p:cNvSpPr txBox="1"/>
          <p:nvPr/>
        </p:nvSpPr>
        <p:spPr>
          <a:xfrm>
            <a:off x="3409861" y="603466"/>
            <a:ext cx="6089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Working Group on Environmental Monitoring and Assessment</a:t>
            </a:r>
          </a:p>
        </p:txBody>
      </p:sp>
    </p:spTree>
    <p:extLst>
      <p:ext uri="{BB962C8B-B14F-4D97-AF65-F5344CB8AC3E}">
        <p14:creationId xmlns:p14="http://schemas.microsoft.com/office/powerpoint/2010/main" val="505176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7189" y="543648"/>
            <a:ext cx="9913189" cy="2233922"/>
            <a:chOff x="-7189" y="543648"/>
            <a:chExt cx="9913189" cy="2233922"/>
          </a:xfrm>
        </p:grpSpPr>
        <p:sp>
          <p:nvSpPr>
            <p:cNvPr id="10" name="Rectangle 9"/>
            <p:cNvSpPr/>
            <p:nvPr/>
          </p:nvSpPr>
          <p:spPr>
            <a:xfrm flipV="1">
              <a:off x="2295744" y="1393492"/>
              <a:ext cx="7610256" cy="110726"/>
            </a:xfrm>
            <a:prstGeom prst="rect">
              <a:avLst/>
            </a:prstGeom>
            <a:solidFill>
              <a:srgbClr val="5EBA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ubtitle 5"/>
            <p:cNvSpPr txBox="1">
              <a:spLocks/>
            </p:cNvSpPr>
            <p:nvPr/>
          </p:nvSpPr>
          <p:spPr>
            <a:xfrm>
              <a:off x="348210" y="1310596"/>
              <a:ext cx="2076301" cy="374903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spc="150" dirty="0">
                  <a:solidFill>
                    <a:srgbClr val="5EBA47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ENVIRONMENT</a:t>
              </a:r>
            </a:p>
          </p:txBody>
        </p:sp>
        <p:sp>
          <p:nvSpPr>
            <p:cNvPr id="20" name="Rectangle 19"/>
            <p:cNvSpPr/>
            <p:nvPr/>
          </p:nvSpPr>
          <p:spPr>
            <a:xfrm flipV="1">
              <a:off x="-7189" y="1393491"/>
              <a:ext cx="467543" cy="110727"/>
            </a:xfrm>
            <a:prstGeom prst="rect">
              <a:avLst/>
            </a:prstGeom>
            <a:solidFill>
              <a:srgbClr val="5EBA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 flipV="1">
              <a:off x="414636" y="1393490"/>
              <a:ext cx="45719" cy="1384080"/>
            </a:xfrm>
            <a:prstGeom prst="rect">
              <a:avLst/>
            </a:prstGeom>
            <a:solidFill>
              <a:srgbClr val="5EBA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4437" y="543648"/>
              <a:ext cx="955424" cy="866288"/>
            </a:xfrm>
            <a:prstGeom prst="rect">
              <a:avLst/>
            </a:prstGeom>
          </p:spPr>
        </p:pic>
      </p:grpSp>
      <p:sp>
        <p:nvSpPr>
          <p:cNvPr id="8" name="Content Placeholder 9"/>
          <p:cNvSpPr txBox="1">
            <a:spLocks/>
          </p:cNvSpPr>
          <p:nvPr/>
        </p:nvSpPr>
        <p:spPr>
          <a:xfrm>
            <a:off x="792905" y="1849333"/>
            <a:ext cx="8533976" cy="4209403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0488" indent="0" algn="just">
              <a:buClr>
                <a:srgbClr val="5EBA47"/>
              </a:buClr>
              <a:buNone/>
            </a:pPr>
            <a:r>
              <a:rPr lang="en-US" sz="2000" b="1" dirty="0">
                <a:solidFill>
                  <a:srgbClr val="5EBA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Pan-European environmental assessment</a:t>
            </a:r>
          </a:p>
          <a:p>
            <a:pPr marL="533400" indent="-444500">
              <a:buClr>
                <a:srgbClr val="5EBA47"/>
              </a:buClr>
              <a:buFont typeface="Wingdings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Recommendation of option 2 of the draft concept for the next pan-European environmental assessment, an indicator-based and thematic assessment, be used as a basis for preparing a detailed proposal on the pan-European assessment</a:t>
            </a:r>
          </a:p>
          <a:p>
            <a:pPr marL="990600" lvl="1" indent="-444500">
              <a:buClr>
                <a:srgbClr val="5EBA47"/>
              </a:buClr>
              <a:buFont typeface="Wingdings" pitchFamily="2" charset="2"/>
              <a:buChar char="§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Proposal to include annotated table of contents, timeline, costs for elements and foreseen outputs</a:t>
            </a:r>
          </a:p>
          <a:p>
            <a:pPr marL="990600" lvl="1" indent="-444500">
              <a:buClr>
                <a:srgbClr val="5EBA47"/>
              </a:buClr>
              <a:buFont typeface="Wingdings" pitchFamily="2" charset="2"/>
              <a:buChar char="§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Proposal to be presented to make clear how the assessment would be affected if inadequate financial resources were to be made available</a:t>
            </a:r>
          </a:p>
          <a:p>
            <a:pPr marL="533400" indent="-444500">
              <a:buClr>
                <a:srgbClr val="5EBA47"/>
              </a:buClr>
              <a:buFont typeface="Wingdings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Request that secretariat inform the Committee at its 25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session of the outcome of this agenda item and the recommendation</a:t>
            </a:r>
          </a:p>
          <a:p>
            <a:pPr marL="533400" indent="-444500">
              <a:buClr>
                <a:srgbClr val="5EBA47"/>
              </a:buClr>
              <a:buFont typeface="Wingdings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Request that secretariat share the detailed proposal with potential donors leading up to 25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session of the Committee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827519" y="6345601"/>
            <a:ext cx="2057400" cy="365125"/>
          </a:xfrm>
        </p:spPr>
        <p:txBody>
          <a:bodyPr/>
          <a:lstStyle/>
          <a:p>
            <a:fld id="{FEB09506-28EA-4C19-A061-02E7C9DE017B}" type="slidenum">
              <a:rPr lang="en-US" smtClean="0"/>
              <a:t>6</a:t>
            </a:fld>
            <a:endParaRPr lang="en-US"/>
          </a:p>
        </p:txBody>
      </p:sp>
      <p:sp>
        <p:nvSpPr>
          <p:cNvPr id="14" name="Title 4"/>
          <p:cNvSpPr txBox="1">
            <a:spLocks/>
          </p:cNvSpPr>
          <p:nvPr/>
        </p:nvSpPr>
        <p:spPr>
          <a:xfrm>
            <a:off x="4648200" y="222035"/>
            <a:ext cx="4851364" cy="10756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2000" b="1" spc="5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C06389-80F6-F04F-9279-0158A43691C1}"/>
              </a:ext>
            </a:extLst>
          </p:cNvPr>
          <p:cNvSpPr txBox="1"/>
          <p:nvPr/>
        </p:nvSpPr>
        <p:spPr>
          <a:xfrm>
            <a:off x="3409861" y="603466"/>
            <a:ext cx="6089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Working Group on Environmental Monitoring and Assessment</a:t>
            </a:r>
          </a:p>
        </p:txBody>
      </p:sp>
    </p:spTree>
    <p:extLst>
      <p:ext uri="{BB962C8B-B14F-4D97-AF65-F5344CB8AC3E}">
        <p14:creationId xmlns:p14="http://schemas.microsoft.com/office/powerpoint/2010/main" val="3310284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7189" y="543648"/>
            <a:ext cx="9913189" cy="2233922"/>
            <a:chOff x="-7189" y="543648"/>
            <a:chExt cx="9913189" cy="2233922"/>
          </a:xfrm>
        </p:grpSpPr>
        <p:sp>
          <p:nvSpPr>
            <p:cNvPr id="10" name="Rectangle 9"/>
            <p:cNvSpPr/>
            <p:nvPr/>
          </p:nvSpPr>
          <p:spPr>
            <a:xfrm flipV="1">
              <a:off x="2295744" y="1393492"/>
              <a:ext cx="7610256" cy="110726"/>
            </a:xfrm>
            <a:prstGeom prst="rect">
              <a:avLst/>
            </a:prstGeom>
            <a:solidFill>
              <a:srgbClr val="5EBA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ubtitle 5"/>
            <p:cNvSpPr txBox="1">
              <a:spLocks/>
            </p:cNvSpPr>
            <p:nvPr/>
          </p:nvSpPr>
          <p:spPr>
            <a:xfrm>
              <a:off x="348210" y="1310596"/>
              <a:ext cx="2076301" cy="374903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spc="150" dirty="0">
                  <a:solidFill>
                    <a:srgbClr val="5EBA47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ENVIRONMENT</a:t>
              </a:r>
            </a:p>
          </p:txBody>
        </p:sp>
        <p:sp>
          <p:nvSpPr>
            <p:cNvPr id="20" name="Rectangle 19"/>
            <p:cNvSpPr/>
            <p:nvPr/>
          </p:nvSpPr>
          <p:spPr>
            <a:xfrm flipV="1">
              <a:off x="-7189" y="1393491"/>
              <a:ext cx="467543" cy="110727"/>
            </a:xfrm>
            <a:prstGeom prst="rect">
              <a:avLst/>
            </a:prstGeom>
            <a:solidFill>
              <a:srgbClr val="5EBA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 flipV="1">
              <a:off x="414636" y="1393490"/>
              <a:ext cx="45719" cy="1384080"/>
            </a:xfrm>
            <a:prstGeom prst="rect">
              <a:avLst/>
            </a:prstGeom>
            <a:solidFill>
              <a:srgbClr val="5EBA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4437" y="543648"/>
              <a:ext cx="955424" cy="866288"/>
            </a:xfrm>
            <a:prstGeom prst="rect">
              <a:avLst/>
            </a:prstGeom>
          </p:spPr>
        </p:pic>
      </p:grpSp>
      <p:sp>
        <p:nvSpPr>
          <p:cNvPr id="8" name="Content Placeholder 9"/>
          <p:cNvSpPr txBox="1">
            <a:spLocks/>
          </p:cNvSpPr>
          <p:nvPr/>
        </p:nvSpPr>
        <p:spPr>
          <a:xfrm>
            <a:off x="792905" y="1849333"/>
            <a:ext cx="8533976" cy="4209403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0488" indent="0" algn="just">
              <a:buClr>
                <a:srgbClr val="5EBA47"/>
              </a:buClr>
              <a:buNone/>
            </a:pPr>
            <a:r>
              <a:rPr lang="en-US" sz="2000" b="1" dirty="0">
                <a:solidFill>
                  <a:srgbClr val="5EBA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Sharing and integration of economic, social and environmental data with regard to implementation of 2030 Agenda</a:t>
            </a:r>
          </a:p>
          <a:p>
            <a:pPr marL="533400" indent="-444500">
              <a:buClr>
                <a:srgbClr val="5EBA47"/>
              </a:buClr>
              <a:buFont typeface="Wingdings" pitchFamily="2" charset="2"/>
              <a:buChar char="§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Report on progress in the implementation of a UNDA project on improving environmental monitoring and assessment in support of the 2030 Agenda in South-Eastern Europe, Central Asia and the Caucasus. </a:t>
            </a:r>
          </a:p>
          <a:p>
            <a:pPr marL="533400" indent="-444500">
              <a:buClr>
                <a:srgbClr val="5EBA47"/>
              </a:buClr>
              <a:buFont typeface="Wingdings" pitchFamily="2" charset="2"/>
              <a:buChar char="§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Next project steps for 2019: </a:t>
            </a:r>
          </a:p>
          <a:p>
            <a:pPr marL="990600" lvl="1" indent="-444500">
              <a:buClr>
                <a:srgbClr val="5EBA47"/>
              </a:buClr>
              <a:buFont typeface="Wingdings" pitchFamily="2" charset="2"/>
              <a:buChar char="§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Finalization of seven gap analysis reviews</a:t>
            </a:r>
          </a:p>
          <a:p>
            <a:pPr marL="990600" lvl="1" indent="-444500">
              <a:buClr>
                <a:srgbClr val="5EBA47"/>
              </a:buClr>
              <a:buFont typeface="Wingdings" pitchFamily="2" charset="2"/>
              <a:buChar char="§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Development of national workplans or roadmaps </a:t>
            </a:r>
          </a:p>
          <a:p>
            <a:pPr marL="990600" lvl="1" indent="-444500">
              <a:buClr>
                <a:srgbClr val="5EBA47"/>
              </a:buClr>
              <a:buFont typeface="Wingdings" pitchFamily="2" charset="2"/>
              <a:buChar char="§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National training sessions based on the review recommendations  </a:t>
            </a:r>
            <a:r>
              <a:rPr lang="en-US" sz="3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16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3400" indent="-444500">
              <a:buClr>
                <a:srgbClr val="5EBA47"/>
              </a:buClr>
              <a:buFont typeface="Wingdings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Regional Conference on Environmental Data under UNDA project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827519" y="6345601"/>
            <a:ext cx="2057400" cy="365125"/>
          </a:xfrm>
        </p:spPr>
        <p:txBody>
          <a:bodyPr/>
          <a:lstStyle/>
          <a:p>
            <a:fld id="{FEB09506-28EA-4C19-A061-02E7C9DE017B}" type="slidenum">
              <a:rPr lang="en-US" smtClean="0"/>
              <a:t>7</a:t>
            </a:fld>
            <a:endParaRPr lang="en-US"/>
          </a:p>
        </p:txBody>
      </p:sp>
      <p:sp>
        <p:nvSpPr>
          <p:cNvPr id="14" name="Title 4"/>
          <p:cNvSpPr txBox="1">
            <a:spLocks/>
          </p:cNvSpPr>
          <p:nvPr/>
        </p:nvSpPr>
        <p:spPr>
          <a:xfrm>
            <a:off x="4648200" y="222035"/>
            <a:ext cx="4851364" cy="10756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2000" b="1" spc="5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C06389-80F6-F04F-9279-0158A43691C1}"/>
              </a:ext>
            </a:extLst>
          </p:cNvPr>
          <p:cNvSpPr txBox="1"/>
          <p:nvPr/>
        </p:nvSpPr>
        <p:spPr>
          <a:xfrm>
            <a:off x="3409861" y="603466"/>
            <a:ext cx="6089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Working Group on Environmental Monitoring and Assessment</a:t>
            </a:r>
          </a:p>
        </p:txBody>
      </p:sp>
    </p:spTree>
    <p:extLst>
      <p:ext uri="{BB962C8B-B14F-4D97-AF65-F5344CB8AC3E}">
        <p14:creationId xmlns:p14="http://schemas.microsoft.com/office/powerpoint/2010/main" val="3422754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65EED2-8CBC-4BA6-96D9-4DF54F0EF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9506-28EA-4C19-A061-02E7C9DE017B}" type="slidenum">
              <a:rPr lang="en-US" smtClean="0"/>
              <a:t>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D6DD28-8E03-43BD-95E3-B9A171E9A4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7316"/>
          <a:stretch/>
        </p:blipFill>
        <p:spPr>
          <a:xfrm>
            <a:off x="1722645" y="3830648"/>
            <a:ext cx="3681432" cy="2753002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DFB6DEF-B0C0-403B-8515-EBD59C6E43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8600" y="3836519"/>
            <a:ext cx="3873455" cy="2747131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12369D-263D-4F01-93AE-A76C03AD28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637" y="68334"/>
            <a:ext cx="2567987" cy="3620512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7BCDB0-6C3B-4D87-881E-03BC7B8F3F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17725" y="93298"/>
            <a:ext cx="2538542" cy="359554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0BE9A3-EF5E-40CB-B84F-5CD8054883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79140" y="93298"/>
            <a:ext cx="2363270" cy="358162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688727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7189" y="543648"/>
            <a:ext cx="9913189" cy="2233922"/>
            <a:chOff x="-7189" y="543648"/>
            <a:chExt cx="9913189" cy="2233922"/>
          </a:xfrm>
        </p:grpSpPr>
        <p:sp>
          <p:nvSpPr>
            <p:cNvPr id="10" name="Rectangle 9"/>
            <p:cNvSpPr/>
            <p:nvPr/>
          </p:nvSpPr>
          <p:spPr>
            <a:xfrm flipV="1">
              <a:off x="2295744" y="1393492"/>
              <a:ext cx="7610256" cy="110726"/>
            </a:xfrm>
            <a:prstGeom prst="rect">
              <a:avLst/>
            </a:prstGeom>
            <a:solidFill>
              <a:srgbClr val="5EBA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ubtitle 5"/>
            <p:cNvSpPr txBox="1">
              <a:spLocks/>
            </p:cNvSpPr>
            <p:nvPr/>
          </p:nvSpPr>
          <p:spPr>
            <a:xfrm>
              <a:off x="348210" y="1310596"/>
              <a:ext cx="2076301" cy="374903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spc="150" dirty="0">
                  <a:solidFill>
                    <a:srgbClr val="5EBA47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ENVIRONMENT</a:t>
              </a:r>
            </a:p>
          </p:txBody>
        </p:sp>
        <p:sp>
          <p:nvSpPr>
            <p:cNvPr id="20" name="Rectangle 19"/>
            <p:cNvSpPr/>
            <p:nvPr/>
          </p:nvSpPr>
          <p:spPr>
            <a:xfrm flipV="1">
              <a:off x="-7189" y="1393491"/>
              <a:ext cx="467543" cy="110727"/>
            </a:xfrm>
            <a:prstGeom prst="rect">
              <a:avLst/>
            </a:prstGeom>
            <a:solidFill>
              <a:srgbClr val="5EBA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 flipV="1">
              <a:off x="414636" y="1393490"/>
              <a:ext cx="45719" cy="1384080"/>
            </a:xfrm>
            <a:prstGeom prst="rect">
              <a:avLst/>
            </a:prstGeom>
            <a:solidFill>
              <a:srgbClr val="5EBA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4437" y="543648"/>
              <a:ext cx="955424" cy="866288"/>
            </a:xfrm>
            <a:prstGeom prst="rect">
              <a:avLst/>
            </a:prstGeom>
          </p:spPr>
        </p:pic>
      </p:grpSp>
      <p:sp>
        <p:nvSpPr>
          <p:cNvPr id="8" name="Content Placeholder 9"/>
          <p:cNvSpPr txBox="1">
            <a:spLocks/>
          </p:cNvSpPr>
          <p:nvPr/>
        </p:nvSpPr>
        <p:spPr>
          <a:xfrm>
            <a:off x="792905" y="1849333"/>
            <a:ext cx="8533976" cy="4209403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0488" indent="0">
              <a:buClr>
                <a:srgbClr val="5EBA47"/>
              </a:buClr>
              <a:buNone/>
            </a:pPr>
            <a:r>
              <a:rPr lang="en-US" sz="2000" b="1" dirty="0">
                <a:solidFill>
                  <a:srgbClr val="5EBA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Guidance and information </a:t>
            </a:r>
            <a:br>
              <a:rPr lang="en-US" sz="2000" b="1" dirty="0">
                <a:solidFill>
                  <a:srgbClr val="5EBA4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solidFill>
                  <a:srgbClr val="5EBA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environmental statistics and indicators</a:t>
            </a:r>
          </a:p>
          <a:p>
            <a:pPr marL="533400" indent="-444500">
              <a:buClr>
                <a:srgbClr val="5EBA47"/>
              </a:buClr>
              <a:buFont typeface="Wingdings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Decision that no further action would be taken for establishment of a web-based portal. Existing resources would be utilized to update relevant content on UNECE website when possible</a:t>
            </a:r>
          </a:p>
          <a:p>
            <a:pPr marL="533400" indent="-444500">
              <a:buClr>
                <a:srgbClr val="5EBA47"/>
              </a:buClr>
              <a:buFont typeface="Wingdings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Noting of progress made in revising the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UNECE Guidelines for the Application of Environmental Indicators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 approved suggested changes to the metadata sheet</a:t>
            </a:r>
          </a:p>
          <a:p>
            <a:pPr marL="533400" indent="-444500">
              <a:buClr>
                <a:srgbClr val="5EBA47"/>
              </a:buClr>
              <a:buFont typeface="Wingdings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Agreement to use presented database to produce metadata sheets</a:t>
            </a:r>
          </a:p>
          <a:p>
            <a:pPr marL="533400" indent="-444500">
              <a:buClr>
                <a:srgbClr val="5EBA47"/>
              </a:buClr>
              <a:buFont typeface="Wingdings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Agreement to stop using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environmental indicator production templates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once the revision of the guidelines had been completed</a:t>
            </a:r>
          </a:p>
          <a:p>
            <a:pPr marL="533400" indent="-444500">
              <a:buClr>
                <a:srgbClr val="5EBA47"/>
              </a:buClr>
              <a:buFont typeface="Wingdings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Proposal that Joint Task Force discuss phasing out the production templates during its next session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827519" y="6345601"/>
            <a:ext cx="2057400" cy="365125"/>
          </a:xfrm>
        </p:spPr>
        <p:txBody>
          <a:bodyPr/>
          <a:lstStyle/>
          <a:p>
            <a:fld id="{FEB09506-28EA-4C19-A061-02E7C9DE017B}" type="slidenum">
              <a:rPr lang="en-US" smtClean="0"/>
              <a:t>9</a:t>
            </a:fld>
            <a:endParaRPr lang="en-US"/>
          </a:p>
        </p:txBody>
      </p:sp>
      <p:sp>
        <p:nvSpPr>
          <p:cNvPr id="14" name="Title 4"/>
          <p:cNvSpPr txBox="1">
            <a:spLocks/>
          </p:cNvSpPr>
          <p:nvPr/>
        </p:nvSpPr>
        <p:spPr>
          <a:xfrm>
            <a:off x="4648200" y="222035"/>
            <a:ext cx="4851364" cy="10756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2000" b="1" spc="5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C06389-80F6-F04F-9279-0158A43691C1}"/>
              </a:ext>
            </a:extLst>
          </p:cNvPr>
          <p:cNvSpPr txBox="1"/>
          <p:nvPr/>
        </p:nvSpPr>
        <p:spPr>
          <a:xfrm>
            <a:off x="3409861" y="603466"/>
            <a:ext cx="6089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Working Group on Environmental Monitoring and Assessment</a:t>
            </a:r>
          </a:p>
        </p:txBody>
      </p:sp>
    </p:spTree>
    <p:extLst>
      <p:ext uri="{BB962C8B-B14F-4D97-AF65-F5344CB8AC3E}">
        <p14:creationId xmlns:p14="http://schemas.microsoft.com/office/powerpoint/2010/main" val="23014760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  <wetp:taskpane dockstate="right" visibility="0" width="350" row="0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5BE6BC67-845E-C34C-845F-259C09A45121}">
  <we:reference id="wa104178141" version="3.10.0.52" store="en-US" storeType="OMEX"/>
  <we:alternateReferences>
    <we:reference id="WA104178141" version="3.10.0.52" store="WA104178141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0A3280EE-102B-574C-BA10-02215865464F}">
  <we:reference id="wa104381155" version="1.1.0.0" store="en-US" storeType="OMEX"/>
  <we:alternateReferences>
    <we:reference id="WA104381155" version="1.1.0.0" store="WA104381155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3400</TotalTime>
  <Words>992</Words>
  <Application>Microsoft Office PowerPoint</Application>
  <PresentationFormat>A4 Paper (210x297 mm)</PresentationFormat>
  <Paragraphs>128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 Black</vt:lpstr>
      <vt:lpstr>Arial Narrow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UNECE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Lucica Matei</dc:creator>
  <cp:lastModifiedBy>Nicholas Bonvoisin</cp:lastModifiedBy>
  <cp:revision>332</cp:revision>
  <cp:lastPrinted>2019-07-23T08:08:34Z</cp:lastPrinted>
  <dcterms:created xsi:type="dcterms:W3CDTF">2016-07-29T13:01:46Z</dcterms:created>
  <dcterms:modified xsi:type="dcterms:W3CDTF">2019-11-07T13:58:49Z</dcterms:modified>
</cp:coreProperties>
</file>