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6"/>
  </p:notesMasterIdLst>
  <p:handoutMasterIdLst>
    <p:handoutMasterId r:id="rId7"/>
  </p:handoutMasterIdLst>
  <p:sldIdLst>
    <p:sldId id="300" r:id="rId2"/>
    <p:sldId id="318" r:id="rId3"/>
    <p:sldId id="340" r:id="rId4"/>
    <p:sldId id="339"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Nagy" initials="MN"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BA47"/>
    <a:srgbClr val="3E8EDE"/>
    <a:srgbClr val="03699C"/>
    <a:srgbClr val="318D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62" autoAdjust="0"/>
    <p:restoredTop sz="92381" autoAdjust="0"/>
  </p:normalViewPr>
  <p:slideViewPr>
    <p:cSldViewPr snapToGrid="0">
      <p:cViewPr varScale="1">
        <p:scale>
          <a:sx n="66" d="100"/>
          <a:sy n="66" d="100"/>
        </p:scale>
        <p:origin x="1638" y="78"/>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8A1CDEC-242C-4A9F-849B-00634064614C}" type="datetimeFigureOut">
              <a:rPr lang="en-GB" smtClean="0"/>
              <a:t>12/11/2019</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9864F59-F3A8-488D-87E4-0A409E505C4C}" type="slidenum">
              <a:rPr lang="en-GB" smtClean="0"/>
              <a:t>‹#›</a:t>
            </a:fld>
            <a:endParaRPr lang="en-GB"/>
          </a:p>
        </p:txBody>
      </p:sp>
    </p:spTree>
    <p:extLst>
      <p:ext uri="{BB962C8B-B14F-4D97-AF65-F5344CB8AC3E}">
        <p14:creationId xmlns:p14="http://schemas.microsoft.com/office/powerpoint/2010/main" val="926546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1"/>
            <a:ext cx="2945659" cy="498056"/>
          </a:xfrm>
          <a:prstGeom prst="rect">
            <a:avLst/>
          </a:prstGeom>
        </p:spPr>
        <p:txBody>
          <a:bodyPr vert="horz" lIns="91440" tIns="45720" rIns="91440" bIns="45720" rtlCol="0"/>
          <a:lstStyle>
            <a:lvl1pPr algn="r">
              <a:defRPr sz="1200"/>
            </a:lvl1pPr>
          </a:lstStyle>
          <a:p>
            <a:fld id="{147FDE8E-C9EA-4A43-8789-DFF19C510078}" type="datetimeFigureOut">
              <a:rPr lang="en-US" smtClean="0"/>
              <a:t>11/12/2019</a:t>
            </a:fld>
            <a:endParaRPr lang="en-US"/>
          </a:p>
        </p:txBody>
      </p:sp>
      <p:sp>
        <p:nvSpPr>
          <p:cNvPr id="4" name="Slide Image Placeholder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F856F99-1514-4F4B-89CD-D1870C008194}" type="slidenum">
              <a:rPr lang="en-US" smtClean="0"/>
              <a:t>‹#›</a:t>
            </a:fld>
            <a:endParaRPr lang="en-US"/>
          </a:p>
        </p:txBody>
      </p:sp>
    </p:spTree>
    <p:extLst>
      <p:ext uri="{BB962C8B-B14F-4D97-AF65-F5344CB8AC3E}">
        <p14:creationId xmlns:p14="http://schemas.microsoft.com/office/powerpoint/2010/main" val="5713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F856F99-1514-4F4B-89CD-D1870C008194}" type="slidenum">
              <a:rPr lang="en-US" smtClean="0"/>
              <a:t>1</a:t>
            </a:fld>
            <a:endParaRPr lang="en-US"/>
          </a:p>
        </p:txBody>
      </p:sp>
    </p:spTree>
    <p:extLst>
      <p:ext uri="{BB962C8B-B14F-4D97-AF65-F5344CB8AC3E}">
        <p14:creationId xmlns:p14="http://schemas.microsoft.com/office/powerpoint/2010/main" val="14255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latin typeface="Arial" panose="020B0604020202020204" pitchFamily="34" charset="0"/>
                <a:cs typeface="Arial" panose="020B0604020202020204" pitchFamily="34" charset="0"/>
              </a:rPr>
              <a:t>Final point – </a:t>
            </a:r>
            <a:r>
              <a:rPr lang="en-GB" sz="1200" i="1" dirty="0">
                <a:latin typeface="Arial" panose="020B0604020202020204" pitchFamily="34" charset="0"/>
                <a:cs typeface="Arial" panose="020B0604020202020204" pitchFamily="34" charset="0"/>
              </a:rPr>
              <a:t>not knowing when the next Environment for Europe Ministerial Conference would be held, nor the approach to be taken for the pan-European assessment</a:t>
            </a:r>
            <a:endParaRPr lang="en-US" baseline="0" dirty="0"/>
          </a:p>
        </p:txBody>
      </p:sp>
      <p:sp>
        <p:nvSpPr>
          <p:cNvPr id="4" name="Slide Number Placeholder 3"/>
          <p:cNvSpPr>
            <a:spLocks noGrp="1"/>
          </p:cNvSpPr>
          <p:nvPr>
            <p:ph type="sldNum" sz="quarter" idx="10"/>
          </p:nvPr>
        </p:nvSpPr>
        <p:spPr/>
        <p:txBody>
          <a:bodyPr/>
          <a:lstStyle/>
          <a:p>
            <a:fld id="{8F856F99-1514-4F4B-89CD-D1870C008194}" type="slidenum">
              <a:rPr lang="en-US" smtClean="0"/>
              <a:t>2</a:t>
            </a:fld>
            <a:endParaRPr lang="en-US"/>
          </a:p>
        </p:txBody>
      </p:sp>
    </p:spTree>
    <p:extLst>
      <p:ext uri="{BB962C8B-B14F-4D97-AF65-F5344CB8AC3E}">
        <p14:creationId xmlns:p14="http://schemas.microsoft.com/office/powerpoint/2010/main" val="2170064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8F856F99-1514-4F4B-89CD-D1870C008194}" type="slidenum">
              <a:rPr lang="en-US" smtClean="0"/>
              <a:t>3</a:t>
            </a:fld>
            <a:endParaRPr lang="en-US"/>
          </a:p>
        </p:txBody>
      </p:sp>
    </p:spTree>
    <p:extLst>
      <p:ext uri="{BB962C8B-B14F-4D97-AF65-F5344CB8AC3E}">
        <p14:creationId xmlns:p14="http://schemas.microsoft.com/office/powerpoint/2010/main" val="4180447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timing of the call for reports, and the deadline for reporting, and the date of submission of final report are interlinked with the pan-European environmental assessment</a:t>
            </a:r>
          </a:p>
          <a:p>
            <a:endParaRPr lang="en-US" baseline="0" dirty="0"/>
          </a:p>
        </p:txBody>
      </p:sp>
      <p:sp>
        <p:nvSpPr>
          <p:cNvPr id="4" name="Slide Number Placeholder 3"/>
          <p:cNvSpPr>
            <a:spLocks noGrp="1"/>
          </p:cNvSpPr>
          <p:nvPr>
            <p:ph type="sldNum" sz="quarter" idx="10"/>
          </p:nvPr>
        </p:nvSpPr>
        <p:spPr/>
        <p:txBody>
          <a:bodyPr/>
          <a:lstStyle/>
          <a:p>
            <a:fld id="{8F856F99-1514-4F4B-89CD-D1870C008194}" type="slidenum">
              <a:rPr lang="en-US" smtClean="0"/>
              <a:t>4</a:t>
            </a:fld>
            <a:endParaRPr lang="en-US"/>
          </a:p>
        </p:txBody>
      </p:sp>
    </p:spTree>
    <p:extLst>
      <p:ext uri="{BB962C8B-B14F-4D97-AF65-F5344CB8AC3E}">
        <p14:creationId xmlns:p14="http://schemas.microsoft.com/office/powerpoint/2010/main" val="645682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26F6A4-BAC4-4ECD-991F-2306ACCA8A84}" type="datetime1">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244056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C5C14-3EEA-4A70-8808-FE1DD4D95447}" type="datetime1">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1494163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7452DC-260A-4A8B-BB47-72401239C8AB}" type="datetime1">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1734082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ED599F-CCFF-43E1-88F1-876DA88CBE83}" type="datetime1">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409005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F13CC1-C520-4073-B9A7-F11EE251BF4B}" type="datetime1">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2274617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C9A4B3-9B75-4CEC-9773-C8E9A3FE3B28}" type="datetime1">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2004655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C97374-4DDC-4264-ABA6-AB5FA10A7684}" type="datetime1">
              <a:rPr lang="en-US" smtClean="0"/>
              <a:t>11/12/2019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179467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3F0848-2834-459E-B495-50399CB7D55E}" type="datetime1">
              <a:rPr lang="en-US" smtClean="0"/>
              <a:t>11/12/2019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1249192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F1143-F2AB-45B3-9B1F-B6F2F8B1F5AF}" type="datetime1">
              <a:rPr lang="en-US" smtClean="0"/>
              <a:t>11/12/2019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287953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EA144F-46DD-4DFA-B292-C8B89BD89767}" type="datetime1">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2189024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77FFE7-0CCA-4637-976A-65EA3509BE7C}" type="datetime1">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39442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12439-5F79-4A57-A954-8669F7CA3FA1}" type="datetime1">
              <a:rPr lang="en-US" smtClean="0"/>
              <a:t>11/12/2019</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09506-28EA-4C19-A061-02E7C9DE017B}" type="slidenum">
              <a:rPr lang="en-US" smtClean="0"/>
              <a:t>‹#›</a:t>
            </a:fld>
            <a:endParaRPr lang="en-US"/>
          </a:p>
        </p:txBody>
      </p:sp>
      <p:pic>
        <p:nvPicPr>
          <p:cNvPr id="7" name="Picture 6"/>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37579"/>
          <a:stretch/>
        </p:blipFill>
        <p:spPr bwMode="auto">
          <a:xfrm>
            <a:off x="344031" y="215749"/>
            <a:ext cx="1614270" cy="611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74991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7.png"/><Relationship Id="rId18" Type="http://schemas.microsoft.com/office/2007/relationships/hdphoto" Target="../media/hdphoto8.wdp"/><Relationship Id="rId3" Type="http://schemas.openxmlformats.org/officeDocument/2006/relationships/image" Target="../media/image2.png"/><Relationship Id="rId7" Type="http://schemas.openxmlformats.org/officeDocument/2006/relationships/image" Target="../media/image4.png"/><Relationship Id="rId12" Type="http://schemas.microsoft.com/office/2007/relationships/hdphoto" Target="../media/hdphoto5.wdp"/><Relationship Id="rId17" Type="http://schemas.openxmlformats.org/officeDocument/2006/relationships/image" Target="../media/image9.png"/><Relationship Id="rId2" Type="http://schemas.openxmlformats.org/officeDocument/2006/relationships/notesSlide" Target="../notesSlides/notesSlide1.xml"/><Relationship Id="rId16" Type="http://schemas.microsoft.com/office/2007/relationships/hdphoto" Target="../media/hdphoto7.wdp"/><Relationship Id="rId20" Type="http://schemas.microsoft.com/office/2007/relationships/hdphoto" Target="../media/hdphoto9.wdp"/><Relationship Id="rId1" Type="http://schemas.openxmlformats.org/officeDocument/2006/relationships/slideLayout" Target="../slideLayouts/slideLayout7.xml"/><Relationship Id="rId6" Type="http://schemas.microsoft.com/office/2007/relationships/hdphoto" Target="../media/hdphoto2.wdp"/><Relationship Id="rId11" Type="http://schemas.openxmlformats.org/officeDocument/2006/relationships/image" Target="../media/image6.png"/><Relationship Id="rId5" Type="http://schemas.openxmlformats.org/officeDocument/2006/relationships/image" Target="../media/image3.png"/><Relationship Id="rId15" Type="http://schemas.openxmlformats.org/officeDocument/2006/relationships/image" Target="../media/image8.png"/><Relationship Id="rId10" Type="http://schemas.microsoft.com/office/2007/relationships/hdphoto" Target="../media/hdphoto4.wdp"/><Relationship Id="rId19" Type="http://schemas.openxmlformats.org/officeDocument/2006/relationships/image" Target="../media/image10.png"/><Relationship Id="rId4" Type="http://schemas.microsoft.com/office/2007/relationships/hdphoto" Target="../media/hdphoto1.wdp"/><Relationship Id="rId9" Type="http://schemas.openxmlformats.org/officeDocument/2006/relationships/image" Target="../media/image5.png"/><Relationship Id="rId14" Type="http://schemas.microsoft.com/office/2007/relationships/hdphoto" Target="../media/hdphoto6.wdp"/></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419099" y="2958797"/>
            <a:ext cx="7860906" cy="1129378"/>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spc="50" dirty="0">
                <a:solidFill>
                  <a:srgbClr val="5EBA47"/>
                </a:solidFill>
                <a:latin typeface="Arial Black" panose="020B0A04020102020204" pitchFamily="34" charset="0"/>
              </a:rPr>
              <a:t>Committee on Environmental Policy</a:t>
            </a:r>
            <a:endParaRPr lang="en-US" sz="4000" spc="50" dirty="0">
              <a:latin typeface="Arial Black" panose="020B0A04020102020204" pitchFamily="34" charset="0"/>
            </a:endParaRPr>
          </a:p>
          <a:p>
            <a:pPr algn="l"/>
            <a:endParaRPr lang="en-US" sz="4000" spc="50" dirty="0">
              <a:latin typeface="Arial Black" panose="020B0A04020102020204" pitchFamily="34" charset="0"/>
            </a:endParaRPr>
          </a:p>
          <a:p>
            <a:pPr algn="l"/>
            <a:endParaRPr lang="en-US" sz="3800" spc="50" dirty="0">
              <a:solidFill>
                <a:srgbClr val="5EBA47"/>
              </a:solidFill>
              <a:latin typeface="Arial" panose="020B0604020202020204" pitchFamily="34" charset="0"/>
              <a:cs typeface="Arial" panose="020B0604020202020204" pitchFamily="34" charset="0"/>
            </a:endParaRPr>
          </a:p>
          <a:p>
            <a:pPr algn="l"/>
            <a:endParaRPr lang="en-US" sz="3800" spc="50" dirty="0">
              <a:solidFill>
                <a:srgbClr val="5EBA47"/>
              </a:solidFill>
              <a:latin typeface="Arial" panose="020B0604020202020204" pitchFamily="34" charset="0"/>
              <a:cs typeface="Arial" panose="020B0604020202020204" pitchFamily="34" charset="0"/>
            </a:endParaRPr>
          </a:p>
          <a:p>
            <a:pPr algn="l"/>
            <a:endParaRPr lang="en-US" sz="2400" spc="50" dirty="0">
              <a:solidFill>
                <a:srgbClr val="5EBA47"/>
              </a:solidFill>
              <a:latin typeface="Arial" panose="020B0604020202020204" pitchFamily="34" charset="0"/>
              <a:cs typeface="Arial" panose="020B0604020202020204" pitchFamily="34" charset="0"/>
            </a:endParaRPr>
          </a:p>
          <a:p>
            <a:pPr algn="l"/>
            <a:endParaRPr lang="en-US" sz="2400" spc="50" dirty="0">
              <a:solidFill>
                <a:srgbClr val="5EBA47"/>
              </a:solidFill>
              <a:latin typeface="Arial" panose="020B0604020202020204" pitchFamily="34" charset="0"/>
              <a:cs typeface="Arial" panose="020B0604020202020204" pitchFamily="34" charset="0"/>
            </a:endParaRPr>
          </a:p>
          <a:p>
            <a:pPr algn="l"/>
            <a:endParaRPr lang="en-US" sz="2400" spc="50" dirty="0">
              <a:solidFill>
                <a:srgbClr val="5EBA47"/>
              </a:solidFill>
              <a:latin typeface="Arial" panose="020B0604020202020204" pitchFamily="34" charset="0"/>
              <a:cs typeface="Arial" panose="020B0604020202020204" pitchFamily="34" charset="0"/>
            </a:endParaRPr>
          </a:p>
        </p:txBody>
      </p:sp>
      <p:grpSp>
        <p:nvGrpSpPr>
          <p:cNvPr id="34" name="Group 33"/>
          <p:cNvGrpSpPr/>
          <p:nvPr/>
        </p:nvGrpSpPr>
        <p:grpSpPr>
          <a:xfrm>
            <a:off x="419100" y="31253"/>
            <a:ext cx="9153542" cy="6740276"/>
            <a:chOff x="419100" y="31253"/>
            <a:chExt cx="9153542" cy="6740276"/>
          </a:xfrm>
        </p:grpSpPr>
        <p:grpSp>
          <p:nvGrpSpPr>
            <p:cNvPr id="35" name="Group 34"/>
            <p:cNvGrpSpPr/>
            <p:nvPr/>
          </p:nvGrpSpPr>
          <p:grpSpPr>
            <a:xfrm>
              <a:off x="8802195" y="2137377"/>
              <a:ext cx="695939" cy="616803"/>
              <a:chOff x="8340556" y="2149731"/>
              <a:chExt cx="695939" cy="616803"/>
            </a:xfrm>
          </p:grpSpPr>
          <p:sp>
            <p:nvSpPr>
              <p:cNvPr id="82" name="Rectangle 81"/>
              <p:cNvSpPr/>
              <p:nvPr/>
            </p:nvSpPr>
            <p:spPr>
              <a:xfrm flipV="1">
                <a:off x="8340556" y="2149731"/>
                <a:ext cx="695939" cy="601597"/>
              </a:xfrm>
              <a:prstGeom prst="rect">
                <a:avLst/>
              </a:prstGeom>
              <a:solidFill>
                <a:srgbClr val="174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3" name="Picture 82"/>
              <p:cNvPicPr>
                <a:picLocks noChangeAspect="1"/>
              </p:cNvPicPr>
              <p:nvPr/>
            </p:nvPicPr>
            <p:blipFill>
              <a:blip r:embed="rId3" cstate="print">
                <a:extLst>
                  <a:ext uri="{BEBA8EAE-BF5A-486C-A8C5-ECC9F3942E4B}">
                    <a14:imgProps xmlns:a14="http://schemas.microsoft.com/office/drawing/2010/main">
                      <a14:imgLayer r:embed="rId4">
                        <a14:imgEffect>
                          <a14:sharpenSoften amount="100000"/>
                        </a14:imgEffect>
                        <a14:imgEffect>
                          <a14:colorTemperature colorTemp="11500"/>
                        </a14:imgEffect>
                        <a14:imgEffect>
                          <a14:saturation sat="0"/>
                        </a14:imgEffect>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57310" y="2161712"/>
                <a:ext cx="667056" cy="604822"/>
              </a:xfrm>
              <a:prstGeom prst="rect">
                <a:avLst/>
              </a:prstGeom>
            </p:spPr>
          </p:pic>
        </p:grpSp>
        <p:grpSp>
          <p:nvGrpSpPr>
            <p:cNvPr id="37" name="Group 36"/>
            <p:cNvGrpSpPr/>
            <p:nvPr/>
          </p:nvGrpSpPr>
          <p:grpSpPr>
            <a:xfrm>
              <a:off x="419100" y="31253"/>
              <a:ext cx="9077296" cy="1497885"/>
              <a:chOff x="419100" y="-11877"/>
              <a:chExt cx="9077296" cy="1497885"/>
            </a:xfrm>
          </p:grpSpPr>
          <p:sp>
            <p:nvSpPr>
              <p:cNvPr id="79" name="Rectangle 78"/>
              <p:cNvSpPr/>
              <p:nvPr/>
            </p:nvSpPr>
            <p:spPr>
              <a:xfrm flipV="1">
                <a:off x="419100" y="783643"/>
                <a:ext cx="9077296" cy="603621"/>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0" name="Picture 79"/>
              <p:cNvPicPr>
                <a:picLocks noChangeAspect="1"/>
              </p:cNvPicPr>
              <p:nvPr/>
            </p:nvPicPr>
            <p:blipFill>
              <a:blip r:embed="rId5" cstate="print">
                <a:extLst>
                  <a:ext uri="{BEBA8EAE-BF5A-486C-A8C5-ECC9F3942E4B}">
                    <a14:imgProps xmlns:a14="http://schemas.microsoft.com/office/drawing/2010/main">
                      <a14:imgLayer r:embed="rId6">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7069692" y="-11877"/>
                <a:ext cx="1557655" cy="1412335"/>
              </a:xfrm>
              <a:prstGeom prst="rect">
                <a:avLst/>
              </a:prstGeom>
            </p:spPr>
          </p:pic>
          <p:sp>
            <p:nvSpPr>
              <p:cNvPr id="81" name="Subtitle 5"/>
              <p:cNvSpPr txBox="1">
                <a:spLocks/>
              </p:cNvSpPr>
              <p:nvPr/>
            </p:nvSpPr>
            <p:spPr>
              <a:xfrm>
                <a:off x="5322442" y="1111105"/>
                <a:ext cx="2088232"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spc="200" dirty="0">
                    <a:solidFill>
                      <a:schemeClr val="bg1"/>
                    </a:solidFill>
                    <a:latin typeface="Arial Narrow" panose="020B0606020202030204" pitchFamily="34" charset="0"/>
                    <a:cs typeface="Arial" panose="020B0604020202020204" pitchFamily="34" charset="0"/>
                  </a:rPr>
                  <a:t>ENVIRONMENT</a:t>
                </a:r>
              </a:p>
            </p:txBody>
          </p:sp>
        </p:grpSp>
        <p:grpSp>
          <p:nvGrpSpPr>
            <p:cNvPr id="38" name="Group 37"/>
            <p:cNvGrpSpPr/>
            <p:nvPr/>
          </p:nvGrpSpPr>
          <p:grpSpPr>
            <a:xfrm>
              <a:off x="8801387" y="1495117"/>
              <a:ext cx="696748" cy="603621"/>
              <a:chOff x="8259614" y="1445817"/>
              <a:chExt cx="700405" cy="603621"/>
            </a:xfrm>
          </p:grpSpPr>
          <p:sp>
            <p:nvSpPr>
              <p:cNvPr id="77" name="Rectangle 76"/>
              <p:cNvSpPr/>
              <p:nvPr/>
            </p:nvSpPr>
            <p:spPr>
              <a:xfrm flipV="1">
                <a:off x="8259614" y="1445817"/>
                <a:ext cx="700405" cy="603621"/>
              </a:xfrm>
              <a:prstGeom prst="rect">
                <a:avLst/>
              </a:prstGeom>
              <a:solidFill>
                <a:srgbClr val="0369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8" name="Picture 77"/>
              <p:cNvPicPr>
                <a:picLocks noChangeAspect="1"/>
              </p:cNvPicPr>
              <p:nvPr/>
            </p:nvPicPr>
            <p:blipFill>
              <a:blip r:embed="rId7" cstate="print">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59614" y="1810135"/>
                <a:ext cx="698657" cy="233207"/>
              </a:xfrm>
              <a:prstGeom prst="rect">
                <a:avLst/>
              </a:prstGeom>
            </p:spPr>
          </p:pic>
        </p:grpSp>
        <p:grpSp>
          <p:nvGrpSpPr>
            <p:cNvPr id="45" name="Group 44"/>
            <p:cNvGrpSpPr/>
            <p:nvPr/>
          </p:nvGrpSpPr>
          <p:grpSpPr>
            <a:xfrm>
              <a:off x="8805756" y="2794606"/>
              <a:ext cx="692379" cy="601597"/>
              <a:chOff x="8341618" y="2827400"/>
              <a:chExt cx="692378" cy="601597"/>
            </a:xfrm>
          </p:grpSpPr>
          <p:sp>
            <p:nvSpPr>
              <p:cNvPr id="75" name="Rectangle 74"/>
              <p:cNvSpPr/>
              <p:nvPr/>
            </p:nvSpPr>
            <p:spPr>
              <a:xfrm flipV="1">
                <a:off x="8341618" y="2827400"/>
                <a:ext cx="692378" cy="601597"/>
              </a:xfrm>
              <a:prstGeom prst="rect">
                <a:avLst/>
              </a:prstGeom>
              <a:solidFill>
                <a:srgbClr val="27B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p:cNvPicPr>
                <a:picLocks noChangeAspect="1"/>
              </p:cNvPicPr>
              <p:nvPr/>
            </p:nvPicPr>
            <p:blipFill>
              <a:blip r:embed="rId9" cstate="print">
                <a:extLst>
                  <a:ext uri="{BEBA8EAE-BF5A-486C-A8C5-ECC9F3942E4B}">
                    <a14:imgProps xmlns:a14="http://schemas.microsoft.com/office/drawing/2010/main">
                      <a14:imgLayer r:embed="rId1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410466" y="2873983"/>
                <a:ext cx="560744" cy="508429"/>
              </a:xfrm>
              <a:prstGeom prst="rect">
                <a:avLst/>
              </a:prstGeom>
            </p:spPr>
          </p:pic>
        </p:grpSp>
        <p:grpSp>
          <p:nvGrpSpPr>
            <p:cNvPr id="46" name="Group 45"/>
            <p:cNvGrpSpPr/>
            <p:nvPr/>
          </p:nvGrpSpPr>
          <p:grpSpPr>
            <a:xfrm>
              <a:off x="8804695" y="5412430"/>
              <a:ext cx="693597" cy="591914"/>
              <a:chOff x="8242285" y="5445224"/>
              <a:chExt cx="693597" cy="591914"/>
            </a:xfrm>
          </p:grpSpPr>
          <p:sp>
            <p:nvSpPr>
              <p:cNvPr id="73" name="Rectangle 72"/>
              <p:cNvSpPr/>
              <p:nvPr/>
            </p:nvSpPr>
            <p:spPr>
              <a:xfrm flipV="1">
                <a:off x="8242285" y="5445224"/>
                <a:ext cx="693597" cy="591914"/>
              </a:xfrm>
              <a:prstGeom prst="rect">
                <a:avLst/>
              </a:prstGeom>
              <a:solidFill>
                <a:srgbClr val="F16A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p:cNvPicPr>
                <a:picLocks noChangeAspect="1"/>
              </p:cNvPicPr>
              <p:nvPr/>
            </p:nvPicPr>
            <p:blipFill>
              <a:blip r:embed="rId11" cstate="print">
                <a:extLst>
                  <a:ext uri="{BEBA8EAE-BF5A-486C-A8C5-ECC9F3942E4B}">
                    <a14:imgProps xmlns:a14="http://schemas.microsoft.com/office/drawing/2010/main">
                      <a14:imgLayer r:embed="rId12">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05472" y="5504894"/>
                <a:ext cx="587008" cy="532243"/>
              </a:xfrm>
              <a:prstGeom prst="rect">
                <a:avLst/>
              </a:prstGeom>
            </p:spPr>
          </p:pic>
        </p:grpSp>
        <p:grpSp>
          <p:nvGrpSpPr>
            <p:cNvPr id="47" name="Group 46"/>
            <p:cNvGrpSpPr/>
            <p:nvPr/>
          </p:nvGrpSpPr>
          <p:grpSpPr>
            <a:xfrm>
              <a:off x="8809318" y="6073814"/>
              <a:ext cx="691316" cy="697715"/>
              <a:chOff x="8251076" y="6115661"/>
              <a:chExt cx="691316" cy="697715"/>
            </a:xfrm>
          </p:grpSpPr>
          <p:sp>
            <p:nvSpPr>
              <p:cNvPr id="71" name="Rectangle 70"/>
              <p:cNvSpPr/>
              <p:nvPr/>
            </p:nvSpPr>
            <p:spPr>
              <a:xfrm flipV="1">
                <a:off x="8251076" y="6115661"/>
                <a:ext cx="691316" cy="616611"/>
              </a:xfrm>
              <a:prstGeom prst="rect">
                <a:avLst/>
              </a:prstGeom>
              <a:solidFill>
                <a:srgbClr val="A118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 name="Picture 71"/>
              <p:cNvPicPr>
                <a:picLocks noChangeAspect="1"/>
              </p:cNvPicPr>
              <p:nvPr/>
            </p:nvPicPr>
            <p:blipFill>
              <a:blip r:embed="rId13" cstate="print">
                <a:extLst>
                  <a:ext uri="{BEBA8EAE-BF5A-486C-A8C5-ECC9F3942E4B}">
                    <a14:imgProps xmlns:a14="http://schemas.microsoft.com/office/drawing/2010/main">
                      <a14:imgLayer r:embed="rId14">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45345" y="6332681"/>
                <a:ext cx="530157" cy="480695"/>
              </a:xfrm>
              <a:prstGeom prst="rect">
                <a:avLst/>
              </a:prstGeom>
            </p:spPr>
          </p:pic>
        </p:grpSp>
        <p:grpSp>
          <p:nvGrpSpPr>
            <p:cNvPr id="48" name="Group 47"/>
            <p:cNvGrpSpPr/>
            <p:nvPr/>
          </p:nvGrpSpPr>
          <p:grpSpPr>
            <a:xfrm>
              <a:off x="8806818" y="4088175"/>
              <a:ext cx="765824" cy="676183"/>
              <a:chOff x="8225057" y="3616913"/>
              <a:chExt cx="765824" cy="676183"/>
            </a:xfrm>
          </p:grpSpPr>
          <p:sp>
            <p:nvSpPr>
              <p:cNvPr id="69" name="Rectangle 68"/>
              <p:cNvSpPr/>
              <p:nvPr/>
            </p:nvSpPr>
            <p:spPr>
              <a:xfrm flipV="1">
                <a:off x="8225057" y="3628206"/>
                <a:ext cx="691316" cy="592882"/>
              </a:xfrm>
              <a:prstGeom prst="rect">
                <a:avLst/>
              </a:prstGeom>
              <a:solidFill>
                <a:srgbClr val="C4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0" name="Picture 69"/>
              <p:cNvPicPr>
                <a:picLocks noChangeAspect="1"/>
              </p:cNvPicPr>
              <p:nvPr/>
            </p:nvPicPr>
            <p:blipFill>
              <a:blip r:embed="rId15" cstate="print">
                <a:extLst>
                  <a:ext uri="{BEBA8EAE-BF5A-486C-A8C5-ECC9F3942E4B}">
                    <a14:imgProps xmlns:a14="http://schemas.microsoft.com/office/drawing/2010/main">
                      <a14:imgLayer r:embed="rId16">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45124" y="3616913"/>
                <a:ext cx="745757" cy="676183"/>
              </a:xfrm>
              <a:prstGeom prst="rect">
                <a:avLst/>
              </a:prstGeom>
            </p:spPr>
          </p:pic>
        </p:grpSp>
        <p:grpSp>
          <p:nvGrpSpPr>
            <p:cNvPr id="63" name="Group 62"/>
            <p:cNvGrpSpPr/>
            <p:nvPr/>
          </p:nvGrpSpPr>
          <p:grpSpPr>
            <a:xfrm>
              <a:off x="8804694" y="4758654"/>
              <a:ext cx="694156" cy="653776"/>
              <a:chOff x="8242284" y="4791448"/>
              <a:chExt cx="694156" cy="653776"/>
            </a:xfrm>
          </p:grpSpPr>
          <p:sp>
            <p:nvSpPr>
              <p:cNvPr id="67" name="Rectangle 66"/>
              <p:cNvSpPr/>
              <p:nvPr/>
            </p:nvSpPr>
            <p:spPr>
              <a:xfrm flipV="1">
                <a:off x="8245124" y="4791448"/>
                <a:ext cx="691316" cy="591914"/>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8" name="Picture 67"/>
              <p:cNvPicPr>
                <a:picLocks noChangeAspect="1"/>
              </p:cNvPicPr>
              <p:nvPr/>
            </p:nvPicPr>
            <p:blipFill>
              <a:blip r:embed="rId17" cstate="print">
                <a:extLst>
                  <a:ext uri="{BEBA8EAE-BF5A-486C-A8C5-ECC9F3942E4B}">
                    <a14:imgProps xmlns:a14="http://schemas.microsoft.com/office/drawing/2010/main">
                      <a14:imgLayer r:embed="rId1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42284" y="4832574"/>
                <a:ext cx="675689" cy="612650"/>
              </a:xfrm>
              <a:prstGeom prst="rect">
                <a:avLst/>
              </a:prstGeom>
            </p:spPr>
          </p:pic>
        </p:grpSp>
        <p:grpSp>
          <p:nvGrpSpPr>
            <p:cNvPr id="64" name="Group 63"/>
            <p:cNvGrpSpPr/>
            <p:nvPr/>
          </p:nvGrpSpPr>
          <p:grpSpPr>
            <a:xfrm>
              <a:off x="8806818" y="3442680"/>
              <a:ext cx="691316" cy="745614"/>
              <a:chOff x="8342680" y="3475474"/>
              <a:chExt cx="691316" cy="745614"/>
            </a:xfrm>
          </p:grpSpPr>
          <p:sp>
            <p:nvSpPr>
              <p:cNvPr id="65" name="Rectangle 64"/>
              <p:cNvSpPr/>
              <p:nvPr/>
            </p:nvSpPr>
            <p:spPr>
              <a:xfrm flipV="1">
                <a:off x="8342680" y="3475474"/>
                <a:ext cx="691316" cy="601597"/>
              </a:xfrm>
              <a:prstGeom prst="rect">
                <a:avLst/>
              </a:prstGeom>
              <a:solidFill>
                <a:srgbClr val="407F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Picture 65"/>
              <p:cNvPicPr>
                <a:picLocks noChangeAspect="1"/>
              </p:cNvPicPr>
              <p:nvPr/>
            </p:nvPicPr>
            <p:blipFill>
              <a:blip r:embed="rId19" cstate="print">
                <a:extLst>
                  <a:ext uri="{BEBA8EAE-BF5A-486C-A8C5-ECC9F3942E4B}">
                    <a14:imgProps xmlns:a14="http://schemas.microsoft.com/office/drawing/2010/main">
                      <a14:imgLayer r:embed="rId2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73768" y="3638550"/>
                <a:ext cx="642477" cy="582538"/>
              </a:xfrm>
              <a:prstGeom prst="rect">
                <a:avLst/>
              </a:prstGeom>
            </p:spPr>
          </p:pic>
        </p:grpSp>
      </p:grpSp>
      <p:sp>
        <p:nvSpPr>
          <p:cNvPr id="2" name="TextBox 1"/>
          <p:cNvSpPr txBox="1"/>
          <p:nvPr/>
        </p:nvSpPr>
        <p:spPr>
          <a:xfrm>
            <a:off x="419100" y="1529139"/>
            <a:ext cx="2768600" cy="954107"/>
          </a:xfrm>
          <a:prstGeom prst="rect">
            <a:avLst/>
          </a:prstGeom>
          <a:noFill/>
        </p:spPr>
        <p:txBody>
          <a:bodyPr wrap="square" rtlCol="0">
            <a:spAutoFit/>
          </a:bodyPr>
          <a:lstStyle/>
          <a:p>
            <a:r>
              <a:rPr lang="en-US" sz="1400" b="1" dirty="0">
                <a:latin typeface="Arial" charset="0"/>
                <a:ea typeface="Arial" charset="0"/>
                <a:cs typeface="Arial" charset="0"/>
              </a:rPr>
              <a:t>Twenty-fifth session</a:t>
            </a:r>
          </a:p>
          <a:p>
            <a:r>
              <a:rPr lang="en-US" sz="1400" dirty="0">
                <a:latin typeface="Arial" charset="0"/>
                <a:ea typeface="Arial" charset="0"/>
                <a:cs typeface="Arial" charset="0"/>
              </a:rPr>
              <a:t>Geneva, 13-15 November 2019</a:t>
            </a:r>
          </a:p>
          <a:p>
            <a:r>
              <a:rPr lang="en-US" sz="1400" dirty="0" err="1">
                <a:latin typeface="Arial" charset="0"/>
                <a:ea typeface="Arial" charset="0"/>
                <a:cs typeface="Arial" charset="0"/>
              </a:rPr>
              <a:t>Palais</a:t>
            </a:r>
            <a:r>
              <a:rPr lang="en-US" sz="1400" dirty="0">
                <a:latin typeface="Arial" charset="0"/>
                <a:ea typeface="Arial" charset="0"/>
                <a:cs typeface="Arial" charset="0"/>
              </a:rPr>
              <a:t> des Nations</a:t>
            </a:r>
          </a:p>
          <a:p>
            <a:r>
              <a:rPr lang="en-US" sz="1400" dirty="0">
                <a:latin typeface="Arial" charset="0"/>
                <a:ea typeface="Arial" charset="0"/>
                <a:cs typeface="Arial" charset="0"/>
              </a:rPr>
              <a:t>Meeting room XI</a:t>
            </a:r>
          </a:p>
        </p:txBody>
      </p:sp>
      <p:sp>
        <p:nvSpPr>
          <p:cNvPr id="3" name="TextBox 2"/>
          <p:cNvSpPr txBox="1"/>
          <p:nvPr/>
        </p:nvSpPr>
        <p:spPr>
          <a:xfrm>
            <a:off x="419100" y="4628681"/>
            <a:ext cx="7860906" cy="830997"/>
          </a:xfrm>
          <a:prstGeom prst="rect">
            <a:avLst/>
          </a:prstGeom>
          <a:noFill/>
        </p:spPr>
        <p:txBody>
          <a:bodyPr wrap="square" rtlCol="0">
            <a:spAutoFit/>
          </a:bodyPr>
          <a:lstStyle/>
          <a:p>
            <a:r>
              <a:rPr lang="en-GB" sz="2400" b="1" dirty="0">
                <a:latin typeface="Arial" charset="0"/>
                <a:ea typeface="Arial" charset="0"/>
                <a:cs typeface="Arial" charset="0"/>
              </a:rPr>
              <a:t>Final review of progress in establishing </a:t>
            </a:r>
            <a:br>
              <a:rPr lang="en-GB" sz="2400" b="1" dirty="0">
                <a:latin typeface="Arial" charset="0"/>
                <a:ea typeface="Arial" charset="0"/>
                <a:cs typeface="Arial" charset="0"/>
              </a:rPr>
            </a:br>
            <a:r>
              <a:rPr lang="en-GB" sz="2400" b="1" dirty="0">
                <a:latin typeface="Arial" charset="0"/>
                <a:ea typeface="Arial" charset="0"/>
                <a:cs typeface="Arial" charset="0"/>
              </a:rPr>
              <a:t>the Shared Environmental Information System</a:t>
            </a:r>
          </a:p>
        </p:txBody>
      </p:sp>
      <p:sp>
        <p:nvSpPr>
          <p:cNvPr id="36" name="TextBox 35"/>
          <p:cNvSpPr txBox="1"/>
          <p:nvPr/>
        </p:nvSpPr>
        <p:spPr>
          <a:xfrm>
            <a:off x="407150" y="3946615"/>
            <a:ext cx="7860905" cy="615553"/>
          </a:xfrm>
          <a:prstGeom prst="rect">
            <a:avLst/>
          </a:prstGeom>
          <a:noFill/>
        </p:spPr>
        <p:txBody>
          <a:bodyPr wrap="square" rtlCol="0">
            <a:spAutoFit/>
          </a:bodyPr>
          <a:lstStyle/>
          <a:p>
            <a:r>
              <a:rPr lang="en-GB" sz="1600" dirty="0">
                <a:latin typeface="Arial" charset="0"/>
                <a:cs typeface="Arial" charset="0"/>
              </a:rPr>
              <a:t>Agenda Item 5:</a:t>
            </a:r>
            <a:r>
              <a:rPr lang="en-GB" sz="1600" dirty="0">
                <a:latin typeface="Arial" panose="020B0604020202020204" pitchFamily="34" charset="0"/>
                <a:cs typeface="Arial" panose="020B0604020202020204" pitchFamily="34" charset="0"/>
              </a:rPr>
              <a:t> Environmental monitoring, assessment and reporting.</a:t>
            </a:r>
            <a:endParaRPr lang="en-GB" sz="1600" dirty="0">
              <a:latin typeface="Arial" charset="0"/>
              <a:cs typeface="Arial" charset="0"/>
            </a:endParaRPr>
          </a:p>
          <a:p>
            <a:r>
              <a:rPr lang="en-GB" dirty="0">
                <a:latin typeface="Arial" charset="0"/>
                <a:ea typeface="Arial" charset="0"/>
                <a:cs typeface="Arial" charset="0"/>
              </a:rPr>
              <a:t> </a:t>
            </a:r>
          </a:p>
        </p:txBody>
      </p:sp>
    </p:spTree>
    <p:extLst>
      <p:ext uri="{BB962C8B-B14F-4D97-AF65-F5344CB8AC3E}">
        <p14:creationId xmlns:p14="http://schemas.microsoft.com/office/powerpoint/2010/main" val="870986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89" y="543648"/>
            <a:ext cx="9913189" cy="2233922"/>
            <a:chOff x="-7189" y="543648"/>
            <a:chExt cx="9913189" cy="2233922"/>
          </a:xfrm>
        </p:grpSpPr>
        <p:sp>
          <p:nvSpPr>
            <p:cNvPr id="10" name="Rectangle 9"/>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ubtitle 5"/>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20" name="Rectangle 19"/>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4437" y="543648"/>
              <a:ext cx="955424" cy="866288"/>
            </a:xfrm>
            <a:prstGeom prst="rect">
              <a:avLst/>
            </a:prstGeom>
          </p:spPr>
        </p:pic>
      </p:grpSp>
      <p:sp>
        <p:nvSpPr>
          <p:cNvPr id="8" name="Content Placeholder 9"/>
          <p:cNvSpPr txBox="1">
            <a:spLocks/>
          </p:cNvSpPr>
          <p:nvPr/>
        </p:nvSpPr>
        <p:spPr>
          <a:xfrm>
            <a:off x="526780" y="1763112"/>
            <a:ext cx="9159479" cy="4191122"/>
          </a:xfrm>
          <a:prstGeom prst="rect">
            <a:avLst/>
          </a:prstGeom>
          <a:solidFill>
            <a:schemeClr val="bg1">
              <a:lumMod val="85000"/>
              <a:alpha val="15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8900" indent="0" algn="just">
              <a:buClr>
                <a:srgbClr val="5EBA47"/>
              </a:buClr>
              <a:buNone/>
            </a:pPr>
            <a:r>
              <a:rPr lang="en-US" sz="1900" b="1" dirty="0">
                <a:solidFill>
                  <a:srgbClr val="5EBA47"/>
                </a:solidFill>
                <a:latin typeface="Arial" panose="020B0604020202020204" pitchFamily="34" charset="0"/>
                <a:cs typeface="Arial" panose="020B0604020202020204" pitchFamily="34" charset="0"/>
              </a:rPr>
              <a:t>Final report on progress made in establishing the Shared Environmental Information System in Europe and Central Asia</a:t>
            </a:r>
          </a:p>
          <a:p>
            <a:pPr marL="431800" indent="-342900">
              <a:lnSpc>
                <a:spcPct val="100000"/>
              </a:lnSpc>
              <a:buClr>
                <a:srgbClr val="5EBA47"/>
              </a:buClr>
              <a:buFont typeface="Wingdings" pitchFamily="2" charset="2"/>
              <a:buChar char="§"/>
            </a:pPr>
            <a:r>
              <a:rPr lang="en-GB" sz="1600" dirty="0">
                <a:latin typeface="Arial" panose="020B0604020202020204" pitchFamily="34" charset="0"/>
                <a:cs typeface="Arial" panose="020B0604020202020204" pitchFamily="34" charset="0"/>
              </a:rPr>
              <a:t>At its 24</a:t>
            </a:r>
            <a:r>
              <a:rPr lang="en-GB" sz="1600" baseline="30000" dirty="0">
                <a:latin typeface="Arial" panose="020B0604020202020204" pitchFamily="34" charset="0"/>
                <a:cs typeface="Arial" panose="020B0604020202020204" pitchFamily="34" charset="0"/>
              </a:rPr>
              <a:t>th</a:t>
            </a:r>
            <a:r>
              <a:rPr lang="en-GB" sz="1600" dirty="0">
                <a:latin typeface="Arial" panose="020B0604020202020204" pitchFamily="34" charset="0"/>
                <a:cs typeface="Arial" panose="020B0604020202020204" pitchFamily="34" charset="0"/>
              </a:rPr>
              <a:t> session, the Committee welcomed the mid-term review report on establishment of SEIS prepared by the Working Group on Environmental Monitoring and Assessment</a:t>
            </a:r>
          </a:p>
          <a:p>
            <a:pPr marL="431800" indent="-342900">
              <a:lnSpc>
                <a:spcPct val="100000"/>
              </a:lnSpc>
              <a:buClr>
                <a:srgbClr val="5EBA47"/>
              </a:buClr>
              <a:buFont typeface="Wingdings" pitchFamily="2" charset="2"/>
              <a:buChar char="§"/>
            </a:pPr>
            <a:r>
              <a:rPr lang="en-GB" sz="1600" dirty="0">
                <a:latin typeface="Arial" panose="020B0604020202020204" pitchFamily="34" charset="0"/>
                <a:cs typeface="Arial" panose="020B0604020202020204" pitchFamily="34" charset="0"/>
              </a:rPr>
              <a:t>The Committee requested the Working Group to lead further review of progress in establishing SEIS in advance of the next Environment for Europe Ministerial Conference</a:t>
            </a:r>
          </a:p>
          <a:p>
            <a:pPr marL="431800" indent="-342900">
              <a:lnSpc>
                <a:spcPct val="100000"/>
              </a:lnSpc>
              <a:buClr>
                <a:srgbClr val="5EBA47"/>
              </a:buClr>
              <a:buFont typeface="Wingdings" pitchFamily="2" charset="2"/>
              <a:buChar char="§"/>
            </a:pPr>
            <a:r>
              <a:rPr lang="en-GB" sz="1600" dirty="0">
                <a:latin typeface="Arial" panose="020B0604020202020204" pitchFamily="34" charset="0"/>
                <a:cs typeface="Arial" panose="020B0604020202020204" pitchFamily="34" charset="0"/>
              </a:rPr>
              <a:t>Final report to include 22 data flows, covering all 10 themes for which there are indicators and 18 core indicators (A1, A2, A3, B3, C1, C2, C10, C11, D1, D4, E1, F2, G1, G2, G3, G4, H1, I1)</a:t>
            </a:r>
          </a:p>
          <a:p>
            <a:pPr marL="431800" indent="-342900">
              <a:lnSpc>
                <a:spcPct val="100000"/>
              </a:lnSpc>
              <a:buClr>
                <a:srgbClr val="5EBA47"/>
              </a:buClr>
              <a:buFont typeface="Wingdings" pitchFamily="2" charset="2"/>
              <a:buChar char="§"/>
            </a:pPr>
            <a:r>
              <a:rPr lang="en-GB" sz="1600" dirty="0">
                <a:latin typeface="Arial" panose="020B0604020202020204" pitchFamily="34" charset="0"/>
                <a:cs typeface="Arial" panose="020B0604020202020204" pitchFamily="34" charset="0"/>
              </a:rPr>
              <a:t>4 of the 7 data flows used for mid-term review included; others are not, in order to minimize total number of data flows to report on</a:t>
            </a:r>
          </a:p>
          <a:p>
            <a:pPr marL="431800" indent="-342900">
              <a:lnSpc>
                <a:spcPct val="100000"/>
              </a:lnSpc>
              <a:buClr>
                <a:srgbClr val="5EBA47"/>
              </a:buClr>
              <a:buFont typeface="Wingdings" pitchFamily="2" charset="2"/>
              <a:buChar char="§"/>
            </a:pPr>
            <a:r>
              <a:rPr lang="en-GB" sz="1600" dirty="0">
                <a:latin typeface="Arial" panose="020B0604020202020204" pitchFamily="34" charset="0"/>
                <a:cs typeface="Arial" panose="020B0604020202020204" pitchFamily="34" charset="0"/>
              </a:rPr>
              <a:t>The Working Group suggested data collection could start in December 2019</a:t>
            </a:r>
            <a:endParaRPr lang="fr-FR" sz="2000" i="1" dirty="0"/>
          </a:p>
          <a:p>
            <a:pPr marL="431800" indent="-342900">
              <a:buClr>
                <a:srgbClr val="5EBA47"/>
              </a:buClr>
              <a:buFont typeface="Wingdings" pitchFamily="2" charset="2"/>
              <a:buChar char="§"/>
            </a:pPr>
            <a:endParaRPr lang="fr-FR" sz="2000" dirty="0"/>
          </a:p>
          <a:p>
            <a:pPr marL="431800" indent="-342900">
              <a:buClr>
                <a:srgbClr val="5EBA47"/>
              </a:buClr>
              <a:buFont typeface="Wingdings" pitchFamily="2" charset="2"/>
              <a:buChar char="§"/>
            </a:pPr>
            <a:endParaRPr lang="fr-FR" sz="2000" dirty="0"/>
          </a:p>
        </p:txBody>
      </p:sp>
      <p:sp>
        <p:nvSpPr>
          <p:cNvPr id="11" name="Slide Number Placeholder 10"/>
          <p:cNvSpPr>
            <a:spLocks noGrp="1"/>
          </p:cNvSpPr>
          <p:nvPr>
            <p:ph type="sldNum" sz="quarter" idx="12"/>
          </p:nvPr>
        </p:nvSpPr>
        <p:spPr>
          <a:xfrm>
            <a:off x="6827519" y="6345601"/>
            <a:ext cx="2057400" cy="365125"/>
          </a:xfrm>
        </p:spPr>
        <p:txBody>
          <a:bodyPr/>
          <a:lstStyle/>
          <a:p>
            <a:fld id="{FEB09506-28EA-4C19-A061-02E7C9DE017B}" type="slidenum">
              <a:rPr lang="en-US" smtClean="0"/>
              <a:t>2</a:t>
            </a:fld>
            <a:endParaRPr lang="en-US" dirty="0"/>
          </a:p>
        </p:txBody>
      </p:sp>
      <p:sp>
        <p:nvSpPr>
          <p:cNvPr id="14" name="Title 4"/>
          <p:cNvSpPr txBox="1">
            <a:spLocks/>
          </p:cNvSpPr>
          <p:nvPr/>
        </p:nvSpPr>
        <p:spPr>
          <a:xfrm>
            <a:off x="4648200" y="222035"/>
            <a:ext cx="4851364" cy="107562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US" sz="2000" b="1" spc="50" dirty="0">
              <a:latin typeface="Arial Black" panose="020B0A040201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C8466904-2985-7348-B564-9D0F9EDF0B7E}"/>
              </a:ext>
            </a:extLst>
          </p:cNvPr>
          <p:cNvSpPr txBox="1"/>
          <p:nvPr/>
        </p:nvSpPr>
        <p:spPr>
          <a:xfrm>
            <a:off x="4171950" y="672934"/>
            <a:ext cx="5636623"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Final SEIS assessment review report</a:t>
            </a:r>
          </a:p>
        </p:txBody>
      </p:sp>
    </p:spTree>
    <p:extLst>
      <p:ext uri="{BB962C8B-B14F-4D97-AF65-F5344CB8AC3E}">
        <p14:creationId xmlns:p14="http://schemas.microsoft.com/office/powerpoint/2010/main" val="3654536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89" y="543648"/>
            <a:ext cx="9913189" cy="2233922"/>
            <a:chOff x="-7189" y="543648"/>
            <a:chExt cx="9913189" cy="2233922"/>
          </a:xfrm>
        </p:grpSpPr>
        <p:sp>
          <p:nvSpPr>
            <p:cNvPr id="10" name="Rectangle 9"/>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ubtitle 5"/>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20" name="Rectangle 19"/>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4437" y="543648"/>
              <a:ext cx="955424" cy="866288"/>
            </a:xfrm>
            <a:prstGeom prst="rect">
              <a:avLst/>
            </a:prstGeom>
          </p:spPr>
        </p:pic>
      </p:grpSp>
      <p:sp>
        <p:nvSpPr>
          <p:cNvPr id="8" name="Content Placeholder 9"/>
          <p:cNvSpPr txBox="1">
            <a:spLocks/>
          </p:cNvSpPr>
          <p:nvPr/>
        </p:nvSpPr>
        <p:spPr>
          <a:xfrm>
            <a:off x="526780" y="1763112"/>
            <a:ext cx="9159479" cy="4191122"/>
          </a:xfrm>
          <a:prstGeom prst="rect">
            <a:avLst/>
          </a:prstGeom>
          <a:solidFill>
            <a:schemeClr val="bg1">
              <a:lumMod val="85000"/>
              <a:alpha val="15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31800" indent="-342900">
              <a:lnSpc>
                <a:spcPct val="100000"/>
              </a:lnSpc>
              <a:buClr>
                <a:srgbClr val="5EBA47"/>
              </a:buClr>
              <a:buFont typeface="Wingdings" pitchFamily="2" charset="2"/>
              <a:buChar char="§"/>
            </a:pPr>
            <a:r>
              <a:rPr lang="en-US" sz="1600" dirty="0">
                <a:latin typeface="Arial" panose="020B0604020202020204" pitchFamily="34" charset="0"/>
                <a:cs typeface="Arial" panose="020B0604020202020204" pitchFamily="34" charset="0"/>
              </a:rPr>
              <a:t>SEIS assessment framework was finalized and agreed by the Working Group on Environmental Monitoring and Assessment during the summer period. This included:</a:t>
            </a:r>
          </a:p>
          <a:p>
            <a:pPr marL="431800" indent="-342900">
              <a:lnSpc>
                <a:spcPct val="100000"/>
              </a:lnSpc>
              <a:buClr>
                <a:srgbClr val="5EBA47"/>
              </a:buClr>
              <a:buFont typeface="Wingdings" pitchFamily="2" charset="2"/>
              <a:buChar char="§"/>
            </a:pPr>
            <a:r>
              <a:rPr lang="en-US" sz="1600" dirty="0">
                <a:latin typeface="Arial" panose="020B0604020202020204" pitchFamily="34" charset="0"/>
                <a:cs typeface="Arial" panose="020B0604020202020204" pitchFamily="34" charset="0"/>
              </a:rPr>
              <a:t>Revised questions</a:t>
            </a:r>
          </a:p>
          <a:p>
            <a:pPr marL="431800" indent="-342900">
              <a:lnSpc>
                <a:spcPct val="100000"/>
              </a:lnSpc>
              <a:buClr>
                <a:srgbClr val="5EBA47"/>
              </a:buClr>
              <a:buFont typeface="Wingdings" pitchFamily="2" charset="2"/>
              <a:buChar char="§"/>
            </a:pPr>
            <a:r>
              <a:rPr lang="en-US" sz="1600" dirty="0">
                <a:latin typeface="Arial" panose="020B0604020202020204" pitchFamily="34" charset="0"/>
                <a:cs typeface="Arial" panose="020B0604020202020204" pitchFamily="34" charset="0"/>
              </a:rPr>
              <a:t>Revised weighting and scoring</a:t>
            </a:r>
          </a:p>
          <a:p>
            <a:pPr marL="889000" lvl="1" indent="-342900">
              <a:lnSpc>
                <a:spcPct val="100000"/>
              </a:lnSpc>
              <a:buClr>
                <a:srgbClr val="5EBA47"/>
              </a:buClr>
              <a:buFont typeface="Wingdings" pitchFamily="2" charset="2"/>
              <a:buChar char="§"/>
            </a:pPr>
            <a:r>
              <a:rPr lang="en-US" sz="1200" dirty="0">
                <a:latin typeface="Arial" panose="020B0604020202020204" pitchFamily="34" charset="0"/>
                <a:cs typeface="Arial" panose="020B0604020202020204" pitchFamily="34" charset="0"/>
              </a:rPr>
              <a:t>An aggregated score for each country (overall performance score)</a:t>
            </a:r>
          </a:p>
          <a:p>
            <a:pPr marL="889000" lvl="1" indent="-342900">
              <a:lnSpc>
                <a:spcPct val="100000"/>
              </a:lnSpc>
              <a:buClr>
                <a:srgbClr val="5EBA47"/>
              </a:buClr>
              <a:buFont typeface="Wingdings" pitchFamily="2" charset="2"/>
              <a:buChar char="§"/>
            </a:pPr>
            <a:r>
              <a:rPr lang="en-US" sz="1200" dirty="0">
                <a:latin typeface="Arial" panose="020B0604020202020204" pitchFamily="34" charset="0"/>
                <a:cs typeface="Arial" panose="020B0604020202020204" pitchFamily="34" charset="0"/>
              </a:rPr>
              <a:t>A score for each SEIS pillar (content, cooperation and infrastructure) at the national level</a:t>
            </a:r>
          </a:p>
          <a:p>
            <a:pPr marL="431800" indent="-342900">
              <a:buClr>
                <a:srgbClr val="5EBA47"/>
              </a:buClr>
              <a:buFont typeface="Wingdings" pitchFamily="2" charset="2"/>
              <a:buChar char="§"/>
            </a:pPr>
            <a:r>
              <a:rPr lang="en-US" sz="1600" dirty="0">
                <a:latin typeface="Arial" panose="020B0604020202020204" pitchFamily="34" charset="0"/>
                <a:cs typeface="Arial" panose="020B0604020202020204" pitchFamily="34" charset="0"/>
              </a:rPr>
              <a:t>The underpinning Excel worksheets have been developed in both English and Russian</a:t>
            </a:r>
          </a:p>
          <a:p>
            <a:pPr marL="431800" indent="-342900">
              <a:buClr>
                <a:srgbClr val="5EBA47"/>
              </a:buClr>
              <a:buFont typeface="Wingdings" pitchFamily="2" charset="2"/>
              <a:buChar char="§"/>
            </a:pPr>
            <a:r>
              <a:rPr lang="en-US" sz="1600" dirty="0">
                <a:latin typeface="Arial" panose="020B0604020202020204" pitchFamily="34" charset="0"/>
                <a:cs typeface="Arial" panose="020B0604020202020204" pitchFamily="34" charset="0"/>
              </a:rPr>
              <a:t>Tool is currently under development</a:t>
            </a:r>
          </a:p>
          <a:p>
            <a:pPr marL="431800" indent="-342900">
              <a:buClr>
                <a:srgbClr val="5EBA47"/>
              </a:buClr>
              <a:buFont typeface="Wingdings" pitchFamily="2" charset="2"/>
              <a:buChar char="§"/>
            </a:pPr>
            <a:r>
              <a:rPr lang="en-US" sz="1600" dirty="0">
                <a:latin typeface="Arial" panose="020B0604020202020204" pitchFamily="34" charset="0"/>
                <a:cs typeface="Arial" panose="020B0604020202020204" pitchFamily="34" charset="0"/>
              </a:rPr>
              <a:t>Tool will be tested and operational by the end of the year</a:t>
            </a:r>
          </a:p>
          <a:p>
            <a:pPr marL="431800" indent="-342900">
              <a:buClr>
                <a:srgbClr val="5EBA47"/>
              </a:buClr>
              <a:buFont typeface="Wingdings" pitchFamily="2" charset="2"/>
              <a:buChar char="§"/>
            </a:pPr>
            <a:r>
              <a:rPr lang="en-US" sz="1600" dirty="0">
                <a:latin typeface="Arial" panose="020B0604020202020204" pitchFamily="34" charset="0"/>
                <a:cs typeface="Arial" panose="020B0604020202020204" pitchFamily="34" charset="0"/>
              </a:rPr>
              <a:t>Testing phase includes:</a:t>
            </a:r>
          </a:p>
          <a:p>
            <a:pPr marL="889000" lvl="1" indent="-342900">
              <a:buClr>
                <a:srgbClr val="5EBA47"/>
              </a:buClr>
              <a:buFont typeface="Wingdings" pitchFamily="2" charset="2"/>
              <a:buChar char="§"/>
            </a:pPr>
            <a:r>
              <a:rPr lang="en-US" sz="1200" dirty="0">
                <a:latin typeface="Arial" panose="020B0604020202020204" pitchFamily="34" charset="0"/>
                <a:cs typeface="Arial" panose="020B0604020202020204" pitchFamily="34" charset="0"/>
              </a:rPr>
              <a:t>Internal testing by UNEP / UNECE</a:t>
            </a:r>
          </a:p>
          <a:p>
            <a:pPr marL="889000" lvl="1" indent="-342900">
              <a:buClr>
                <a:srgbClr val="5EBA47"/>
              </a:buClr>
              <a:buFont typeface="Wingdings" pitchFamily="2" charset="2"/>
              <a:buChar char="§"/>
            </a:pPr>
            <a:r>
              <a:rPr lang="en-US" sz="1200" dirty="0">
                <a:latin typeface="Arial" panose="020B0604020202020204" pitchFamily="34" charset="0"/>
                <a:cs typeface="Arial" panose="020B0604020202020204" pitchFamily="34" charset="0"/>
              </a:rPr>
              <a:t>External testing by a sub-set of member States from the Joint Task Force </a:t>
            </a:r>
          </a:p>
          <a:p>
            <a:pPr marL="889000" lvl="1" indent="-342900">
              <a:buClr>
                <a:srgbClr val="5EBA47"/>
              </a:buClr>
              <a:buFont typeface="Wingdings" pitchFamily="2" charset="2"/>
              <a:buChar char="§"/>
            </a:pPr>
            <a:r>
              <a:rPr lang="en-US" sz="1200" dirty="0">
                <a:latin typeface="Arial" panose="020B0604020202020204" pitchFamily="34" charset="0"/>
                <a:cs typeface="Arial" panose="020B0604020202020204" pitchFamily="34" charset="0"/>
              </a:rPr>
              <a:t>Training webinars for all Member States</a:t>
            </a:r>
          </a:p>
        </p:txBody>
      </p:sp>
      <p:sp>
        <p:nvSpPr>
          <p:cNvPr id="11" name="Slide Number Placeholder 10"/>
          <p:cNvSpPr>
            <a:spLocks noGrp="1"/>
          </p:cNvSpPr>
          <p:nvPr>
            <p:ph type="sldNum" sz="quarter" idx="12"/>
          </p:nvPr>
        </p:nvSpPr>
        <p:spPr>
          <a:xfrm>
            <a:off x="6827519" y="6345601"/>
            <a:ext cx="2057400" cy="365125"/>
          </a:xfrm>
        </p:spPr>
        <p:txBody>
          <a:bodyPr/>
          <a:lstStyle/>
          <a:p>
            <a:fld id="{FEB09506-28EA-4C19-A061-02E7C9DE017B}" type="slidenum">
              <a:rPr lang="en-US" smtClean="0"/>
              <a:t>3</a:t>
            </a:fld>
            <a:endParaRPr lang="en-US" dirty="0"/>
          </a:p>
        </p:txBody>
      </p:sp>
      <p:sp>
        <p:nvSpPr>
          <p:cNvPr id="14" name="Title 4"/>
          <p:cNvSpPr txBox="1">
            <a:spLocks/>
          </p:cNvSpPr>
          <p:nvPr/>
        </p:nvSpPr>
        <p:spPr>
          <a:xfrm>
            <a:off x="4648200" y="222035"/>
            <a:ext cx="4851364" cy="107562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US" sz="2000" b="1" spc="50" dirty="0">
              <a:latin typeface="Arial Black" panose="020B0A040201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C8466904-2985-7348-B564-9D0F9EDF0B7E}"/>
              </a:ext>
            </a:extLst>
          </p:cNvPr>
          <p:cNvSpPr txBox="1"/>
          <p:nvPr/>
        </p:nvSpPr>
        <p:spPr>
          <a:xfrm>
            <a:off x="4171950" y="672934"/>
            <a:ext cx="5636623"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SEIS assessment – online tool</a:t>
            </a:r>
          </a:p>
        </p:txBody>
      </p:sp>
    </p:spTree>
    <p:extLst>
      <p:ext uri="{BB962C8B-B14F-4D97-AF65-F5344CB8AC3E}">
        <p14:creationId xmlns:p14="http://schemas.microsoft.com/office/powerpoint/2010/main" val="4132134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89" y="543648"/>
            <a:ext cx="9913189" cy="2233922"/>
            <a:chOff x="-7189" y="543648"/>
            <a:chExt cx="9913189" cy="2233922"/>
          </a:xfrm>
        </p:grpSpPr>
        <p:sp>
          <p:nvSpPr>
            <p:cNvPr id="10" name="Rectangle 9"/>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ubtitle 5"/>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20" name="Rectangle 19"/>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4437" y="543648"/>
              <a:ext cx="955424" cy="866288"/>
            </a:xfrm>
            <a:prstGeom prst="rect">
              <a:avLst/>
            </a:prstGeom>
          </p:spPr>
        </p:pic>
      </p:grpSp>
      <p:sp>
        <p:nvSpPr>
          <p:cNvPr id="8" name="Content Placeholder 9"/>
          <p:cNvSpPr txBox="1">
            <a:spLocks/>
          </p:cNvSpPr>
          <p:nvPr/>
        </p:nvSpPr>
        <p:spPr>
          <a:xfrm>
            <a:off x="792905" y="1849333"/>
            <a:ext cx="8533976" cy="4209403"/>
          </a:xfrm>
          <a:prstGeom prst="rect">
            <a:avLst/>
          </a:prstGeom>
          <a:solidFill>
            <a:schemeClr val="bg1">
              <a:lumMod val="85000"/>
              <a:alpha val="15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8900" indent="0">
              <a:buClr>
                <a:srgbClr val="5EBA47"/>
              </a:buClr>
              <a:buNone/>
            </a:pPr>
            <a:r>
              <a:rPr lang="en-US" sz="2000" dirty="0">
                <a:latin typeface="Arial" panose="020B0604020202020204" pitchFamily="34" charset="0"/>
                <a:cs typeface="Arial" panose="020B0604020202020204" pitchFamily="34" charset="0"/>
              </a:rPr>
              <a:t>The Committee on Environmental Policy is invited to consider </a:t>
            </a:r>
          </a:p>
          <a:p>
            <a:pPr marL="533400" indent="-444500">
              <a:buClr>
                <a:srgbClr val="5EBA47"/>
              </a:buClr>
              <a:buFont typeface="Wingdings" pitchFamily="2" charset="2"/>
              <a:buChar char="§"/>
            </a:pPr>
            <a:r>
              <a:rPr lang="en-US" sz="2000" dirty="0">
                <a:latin typeface="Arial" panose="020B0604020202020204" pitchFamily="34" charset="0"/>
                <a:cs typeface="Arial" panose="020B0604020202020204" pitchFamily="34" charset="0"/>
              </a:rPr>
              <a:t>Inviting the Working Group to oversee the preparation of a final review report for consideration by the Committee</a:t>
            </a:r>
          </a:p>
        </p:txBody>
      </p:sp>
      <p:sp>
        <p:nvSpPr>
          <p:cNvPr id="11" name="Slide Number Placeholder 10"/>
          <p:cNvSpPr>
            <a:spLocks noGrp="1"/>
          </p:cNvSpPr>
          <p:nvPr>
            <p:ph type="sldNum" sz="quarter" idx="12"/>
          </p:nvPr>
        </p:nvSpPr>
        <p:spPr>
          <a:xfrm>
            <a:off x="6827519" y="6345601"/>
            <a:ext cx="2057400" cy="365125"/>
          </a:xfrm>
        </p:spPr>
        <p:txBody>
          <a:bodyPr/>
          <a:lstStyle/>
          <a:p>
            <a:fld id="{FEB09506-28EA-4C19-A061-02E7C9DE017B}" type="slidenum">
              <a:rPr lang="en-US" smtClean="0"/>
              <a:t>4</a:t>
            </a:fld>
            <a:endParaRPr lang="en-US"/>
          </a:p>
        </p:txBody>
      </p:sp>
      <p:sp>
        <p:nvSpPr>
          <p:cNvPr id="14" name="Title 4"/>
          <p:cNvSpPr txBox="1">
            <a:spLocks/>
          </p:cNvSpPr>
          <p:nvPr/>
        </p:nvSpPr>
        <p:spPr>
          <a:xfrm>
            <a:off x="4648200" y="222035"/>
            <a:ext cx="4851364" cy="107562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US" sz="2000" b="1" spc="50" dirty="0">
              <a:latin typeface="Arial Black" panose="020B0A040201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1CC06389-80F6-F04F-9279-0158A43691C1}"/>
              </a:ext>
            </a:extLst>
          </p:cNvPr>
          <p:cNvSpPr txBox="1"/>
          <p:nvPr/>
        </p:nvSpPr>
        <p:spPr>
          <a:xfrm>
            <a:off x="3409861" y="603466"/>
            <a:ext cx="6089704"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Final SEIS assessment review report</a:t>
            </a:r>
          </a:p>
        </p:txBody>
      </p:sp>
    </p:spTree>
    <p:extLst>
      <p:ext uri="{BB962C8B-B14F-4D97-AF65-F5344CB8AC3E}">
        <p14:creationId xmlns:p14="http://schemas.microsoft.com/office/powerpoint/2010/main" val="32781757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 dockstate="right" visibility="0" width="350" row="0">
    <wetp:webextensionref xmlns:r="http://schemas.openxmlformats.org/officeDocument/2006/relationships" r:id="rId2"/>
  </wetp:taskpane>
</wetp:taskpanes>
</file>

<file path=ppt/webextensions/webextension1.xml><?xml version="1.0" encoding="utf-8"?>
<we:webextension xmlns:we="http://schemas.microsoft.com/office/webextensions/webextension/2010/11" id="{5BE6BC67-845E-C34C-845F-259C09A45121}">
  <we:reference id="wa104178141" version="3.10.0.52" store="en-US" storeType="OMEX"/>
  <we:alternateReferences>
    <we:reference id="WA104178141" version="3.10.0.52" store="WA104178141"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0A3280EE-102B-574C-BA10-02215865464F}">
  <we:reference id="wa104381155" version="1.1.0.0" store="en-US" storeType="OMEX"/>
  <we:alternateReferences>
    <we:reference id="WA104381155" version="1.1.0.0" store="WA104381155"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3619</TotalTime>
  <Words>425</Words>
  <Application>Microsoft Office PowerPoint</Application>
  <PresentationFormat>A4 Paper (210x297 mm)</PresentationFormat>
  <Paragraphs>48</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Arial Black</vt:lpstr>
      <vt:lpstr>Arial Narrow</vt:lpstr>
      <vt:lpstr>Calibri</vt:lpstr>
      <vt:lpstr>Calibri Light</vt:lpstr>
      <vt:lpstr>Wingdings</vt:lpstr>
      <vt:lpstr>Office Theme</vt:lpstr>
      <vt:lpstr>PowerPoint Presentation</vt:lpstr>
      <vt:lpstr>PowerPoint Presentation</vt:lpstr>
      <vt:lpstr>PowerPoint Presentation</vt:lpstr>
      <vt:lpstr>PowerPoint Presentation</vt:lpstr>
    </vt:vector>
  </TitlesOfParts>
  <Company>UNECE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Lucica Matei</dc:creator>
  <cp:lastModifiedBy>Nicholas Bonvoisin</cp:lastModifiedBy>
  <cp:revision>348</cp:revision>
  <cp:lastPrinted>2019-07-23T08:08:34Z</cp:lastPrinted>
  <dcterms:created xsi:type="dcterms:W3CDTF">2016-07-29T13:01:46Z</dcterms:created>
  <dcterms:modified xsi:type="dcterms:W3CDTF">2019-11-12T15:01:15Z</dcterms:modified>
</cp:coreProperties>
</file>