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 id="2147483683" r:id="rId2"/>
  </p:sldMasterIdLst>
  <p:notesMasterIdLst>
    <p:notesMasterId r:id="rId24"/>
  </p:notesMasterIdLst>
  <p:handoutMasterIdLst>
    <p:handoutMasterId r:id="rId25"/>
  </p:handoutMasterIdLst>
  <p:sldIdLst>
    <p:sldId id="514" r:id="rId3"/>
    <p:sldId id="427" r:id="rId4"/>
    <p:sldId id="502" r:id="rId5"/>
    <p:sldId id="501" r:id="rId6"/>
    <p:sldId id="463" r:id="rId7"/>
    <p:sldId id="518" r:id="rId8"/>
    <p:sldId id="503" r:id="rId9"/>
    <p:sldId id="491" r:id="rId10"/>
    <p:sldId id="517" r:id="rId11"/>
    <p:sldId id="506" r:id="rId12"/>
    <p:sldId id="474" r:id="rId13"/>
    <p:sldId id="475" r:id="rId14"/>
    <p:sldId id="498" r:id="rId15"/>
    <p:sldId id="507" r:id="rId16"/>
    <p:sldId id="515" r:id="rId17"/>
    <p:sldId id="509" r:id="rId18"/>
    <p:sldId id="510" r:id="rId19"/>
    <p:sldId id="511" r:id="rId20"/>
    <p:sldId id="512" r:id="rId21"/>
    <p:sldId id="513" r:id="rId22"/>
    <p:sldId id="516" r:id="rId23"/>
  </p:sldIdLst>
  <p:sldSz cx="10080625" cy="7559675"/>
  <p:notesSz cx="9928225" cy="6797675"/>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1832" userDrawn="1">
          <p15:clr>
            <a:srgbClr val="A4A3A4"/>
          </p15:clr>
        </p15:guide>
        <p15:guide id="2" pos="28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39729"/>
    <a:srgbClr val="19B7B7"/>
    <a:srgbClr val="B57C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708" autoAdjust="0"/>
  </p:normalViewPr>
  <p:slideViewPr>
    <p:cSldViewPr>
      <p:cViewPr varScale="1">
        <p:scale>
          <a:sx n="46" d="100"/>
          <a:sy n="46" d="100"/>
        </p:scale>
        <p:origin x="1938" y="5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117" d="100"/>
          <a:sy n="117" d="100"/>
        </p:scale>
        <p:origin x="2064" y="90"/>
      </p:cViewPr>
      <p:guideLst>
        <p:guide orient="horz" pos="1832"/>
        <p:guide pos="28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EEB80-6700-42D6-8D61-CB20E47190AD}" type="doc">
      <dgm:prSet loTypeId="urn:microsoft.com/office/officeart/2005/8/layout/hChevron3" loCatId="process" qsTypeId="urn:microsoft.com/office/officeart/2005/8/quickstyle/simple1" qsCatId="simple" csTypeId="urn:microsoft.com/office/officeart/2005/8/colors/colorful1" csCatId="colorful" phldr="1"/>
      <dgm:spPr/>
    </dgm:pt>
    <dgm:pt modelId="{D37FBAC5-0960-438F-92EC-95377BDFCB10}">
      <dgm:prSet phldrT="[Text]" custT="1"/>
      <dgm:spPr/>
      <dgm:t>
        <a:bodyPr/>
        <a:lstStyle/>
        <a:p>
          <a:r>
            <a:rPr lang="en-US" sz="2000" dirty="0" smtClean="0"/>
            <a:t>Group 4</a:t>
          </a:r>
          <a:endParaRPr lang="en-US" sz="2000" dirty="0"/>
        </a:p>
      </dgm:t>
    </dgm:pt>
    <dgm:pt modelId="{865BF3D9-1F97-4182-BCF6-758B65FA9B1F}" type="parTrans" cxnId="{B9BDF7B2-C2AA-4A84-9C1A-327C98039B2E}">
      <dgm:prSet/>
      <dgm:spPr/>
      <dgm:t>
        <a:bodyPr/>
        <a:lstStyle/>
        <a:p>
          <a:endParaRPr lang="en-US"/>
        </a:p>
      </dgm:t>
    </dgm:pt>
    <dgm:pt modelId="{EE39CF75-0AE4-42F3-ADFE-D9E6B5A5187A}" type="sibTrans" cxnId="{B9BDF7B2-C2AA-4A84-9C1A-327C98039B2E}">
      <dgm:prSet/>
      <dgm:spPr/>
      <dgm:t>
        <a:bodyPr/>
        <a:lstStyle/>
        <a:p>
          <a:endParaRPr lang="en-US"/>
        </a:p>
      </dgm:t>
    </dgm:pt>
    <dgm:pt modelId="{BE111D9B-701A-4143-96B8-F40FB39509A7}">
      <dgm:prSet phldrT="[Text]" custT="1"/>
      <dgm:spPr/>
      <dgm:t>
        <a:bodyPr/>
        <a:lstStyle/>
        <a:p>
          <a:r>
            <a:rPr lang="en-US" sz="2000" dirty="0" smtClean="0"/>
            <a:t>Mercury</a:t>
          </a:r>
          <a:endParaRPr lang="en-US" sz="2000" dirty="0"/>
        </a:p>
      </dgm:t>
    </dgm:pt>
    <dgm:pt modelId="{6497D164-791E-49C5-A528-EE0C47E42844}" type="sibTrans" cxnId="{BD5645CE-9096-4DE5-9D13-BBDF2900E28E}">
      <dgm:prSet/>
      <dgm:spPr/>
      <dgm:t>
        <a:bodyPr/>
        <a:lstStyle/>
        <a:p>
          <a:endParaRPr lang="en-US"/>
        </a:p>
      </dgm:t>
    </dgm:pt>
    <dgm:pt modelId="{AB09FF1F-3DCB-4347-8124-9A26F77DA850}" type="parTrans" cxnId="{BD5645CE-9096-4DE5-9D13-BBDF2900E28E}">
      <dgm:prSet/>
      <dgm:spPr/>
      <dgm:t>
        <a:bodyPr/>
        <a:lstStyle/>
        <a:p>
          <a:endParaRPr lang="en-US"/>
        </a:p>
      </dgm:t>
    </dgm:pt>
    <dgm:pt modelId="{2B5A2A68-269C-49D8-A74A-9C6E2B91A27C}" type="pres">
      <dgm:prSet presAssocID="{83DEEB80-6700-42D6-8D61-CB20E47190AD}" presName="Name0" presStyleCnt="0">
        <dgm:presLayoutVars>
          <dgm:dir/>
          <dgm:resizeHandles val="exact"/>
        </dgm:presLayoutVars>
      </dgm:prSet>
      <dgm:spPr/>
    </dgm:pt>
    <dgm:pt modelId="{ADF062BF-B429-4101-8413-B2018877106A}" type="pres">
      <dgm:prSet presAssocID="{BE111D9B-701A-4143-96B8-F40FB39509A7}" presName="parTxOnly" presStyleLbl="node1" presStyleIdx="0" presStyleCnt="2" custScaleY="69720">
        <dgm:presLayoutVars>
          <dgm:bulletEnabled val="1"/>
        </dgm:presLayoutVars>
      </dgm:prSet>
      <dgm:spPr/>
      <dgm:t>
        <a:bodyPr/>
        <a:lstStyle/>
        <a:p>
          <a:endParaRPr lang="en-US"/>
        </a:p>
      </dgm:t>
    </dgm:pt>
    <dgm:pt modelId="{5C1C35D6-5500-4479-A0C1-768DB9875E1C}" type="pres">
      <dgm:prSet presAssocID="{6497D164-791E-49C5-A528-EE0C47E42844}" presName="parSpace" presStyleCnt="0"/>
      <dgm:spPr/>
    </dgm:pt>
    <dgm:pt modelId="{E3A437B5-BA8F-42D3-89C2-2F5FEE346358}" type="pres">
      <dgm:prSet presAssocID="{D37FBAC5-0960-438F-92EC-95377BDFCB10}" presName="parTxOnly" presStyleLbl="node1" presStyleIdx="1" presStyleCnt="2" custScaleY="69720">
        <dgm:presLayoutVars>
          <dgm:bulletEnabled val="1"/>
        </dgm:presLayoutVars>
      </dgm:prSet>
      <dgm:spPr/>
      <dgm:t>
        <a:bodyPr/>
        <a:lstStyle/>
        <a:p>
          <a:endParaRPr lang="en-US"/>
        </a:p>
      </dgm:t>
    </dgm:pt>
  </dgm:ptLst>
  <dgm:cxnLst>
    <dgm:cxn modelId="{B9BDF7B2-C2AA-4A84-9C1A-327C98039B2E}" srcId="{83DEEB80-6700-42D6-8D61-CB20E47190AD}" destId="{D37FBAC5-0960-438F-92EC-95377BDFCB10}" srcOrd="1" destOrd="0" parTransId="{865BF3D9-1F97-4182-BCF6-758B65FA9B1F}" sibTransId="{EE39CF75-0AE4-42F3-ADFE-D9E6B5A5187A}"/>
    <dgm:cxn modelId="{AAC62092-2481-4ECB-9F8C-4D820DFA0D46}" type="presOf" srcId="{83DEEB80-6700-42D6-8D61-CB20E47190AD}" destId="{2B5A2A68-269C-49D8-A74A-9C6E2B91A27C}" srcOrd="0" destOrd="0" presId="urn:microsoft.com/office/officeart/2005/8/layout/hChevron3"/>
    <dgm:cxn modelId="{C4E24182-D0A6-4C39-9EAB-C6C396122048}" type="presOf" srcId="{D37FBAC5-0960-438F-92EC-95377BDFCB10}" destId="{E3A437B5-BA8F-42D3-89C2-2F5FEE346358}" srcOrd="0" destOrd="0" presId="urn:microsoft.com/office/officeart/2005/8/layout/hChevron3"/>
    <dgm:cxn modelId="{EFC956AD-BD78-4BAB-87B4-A887355FD469}" type="presOf" srcId="{BE111D9B-701A-4143-96B8-F40FB39509A7}" destId="{ADF062BF-B429-4101-8413-B2018877106A}" srcOrd="0" destOrd="0" presId="urn:microsoft.com/office/officeart/2005/8/layout/hChevron3"/>
    <dgm:cxn modelId="{BD5645CE-9096-4DE5-9D13-BBDF2900E28E}" srcId="{83DEEB80-6700-42D6-8D61-CB20E47190AD}" destId="{BE111D9B-701A-4143-96B8-F40FB39509A7}" srcOrd="0" destOrd="0" parTransId="{AB09FF1F-3DCB-4347-8124-9A26F77DA850}" sibTransId="{6497D164-791E-49C5-A528-EE0C47E42844}"/>
    <dgm:cxn modelId="{9B02C9C7-7355-495A-9471-514AE0232322}" type="presParOf" srcId="{2B5A2A68-269C-49D8-A74A-9C6E2B91A27C}" destId="{ADF062BF-B429-4101-8413-B2018877106A}" srcOrd="0" destOrd="0" presId="urn:microsoft.com/office/officeart/2005/8/layout/hChevron3"/>
    <dgm:cxn modelId="{FF14533C-D1C8-4CD4-B7D9-055DB423E7EA}" type="presParOf" srcId="{2B5A2A68-269C-49D8-A74A-9C6E2B91A27C}" destId="{5C1C35D6-5500-4479-A0C1-768DB9875E1C}" srcOrd="1" destOrd="0" presId="urn:microsoft.com/office/officeart/2005/8/layout/hChevron3"/>
    <dgm:cxn modelId="{B8B26290-7EBA-4AA4-9C6E-FB827C9EBCB7}" type="presParOf" srcId="{2B5A2A68-269C-49D8-A74A-9C6E2B91A27C}" destId="{E3A437B5-BA8F-42D3-89C2-2F5FEE346358}" srcOrd="2"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062BF-B429-4101-8413-B2018877106A}">
      <dsp:nvSpPr>
        <dsp:cNvPr id="0" name=""/>
        <dsp:cNvSpPr/>
      </dsp:nvSpPr>
      <dsp:spPr>
        <a:xfrm>
          <a:off x="2894" y="454421"/>
          <a:ext cx="2054839" cy="573053"/>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kern="1200" dirty="0" smtClean="0"/>
            <a:t>Mercury</a:t>
          </a:r>
          <a:endParaRPr lang="en-US" sz="2000" kern="1200" dirty="0"/>
        </a:p>
      </dsp:txBody>
      <dsp:txXfrm>
        <a:off x="2894" y="454421"/>
        <a:ext cx="1911576" cy="573053"/>
      </dsp:txXfrm>
    </dsp:sp>
    <dsp:sp modelId="{E3A437B5-BA8F-42D3-89C2-2F5FEE346358}">
      <dsp:nvSpPr>
        <dsp:cNvPr id="0" name=""/>
        <dsp:cNvSpPr/>
      </dsp:nvSpPr>
      <dsp:spPr>
        <a:xfrm>
          <a:off x="1646766" y="454421"/>
          <a:ext cx="2054839" cy="57305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kern="1200" dirty="0" smtClean="0"/>
            <a:t>Group 4</a:t>
          </a:r>
          <a:endParaRPr lang="en-US" sz="2000" kern="1200" dirty="0"/>
        </a:p>
      </dsp:txBody>
      <dsp:txXfrm>
        <a:off x="1933293" y="454421"/>
        <a:ext cx="1481786" cy="57305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4021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594" y="0"/>
            <a:ext cx="4303313" cy="340210"/>
          </a:xfrm>
          <a:prstGeom prst="rect">
            <a:avLst/>
          </a:prstGeom>
        </p:spPr>
        <p:txBody>
          <a:bodyPr vert="horz" lIns="91440" tIns="45720" rIns="91440" bIns="45720" rtlCol="0"/>
          <a:lstStyle>
            <a:lvl1pPr algn="r">
              <a:defRPr sz="1200"/>
            </a:lvl1pPr>
          </a:lstStyle>
          <a:p>
            <a:fld id="{CCAC6813-BB9F-422A-9849-F5EB57F95B92}" type="datetimeFigureOut">
              <a:rPr lang="en-GB" smtClean="0"/>
              <a:t>12/09/2018</a:t>
            </a:fld>
            <a:endParaRPr lang="en-GB"/>
          </a:p>
        </p:txBody>
      </p:sp>
      <p:sp>
        <p:nvSpPr>
          <p:cNvPr id="4" name="Footer Placeholder 3"/>
          <p:cNvSpPr>
            <a:spLocks noGrp="1"/>
          </p:cNvSpPr>
          <p:nvPr>
            <p:ph type="ftr" sz="quarter" idx="2"/>
          </p:nvPr>
        </p:nvSpPr>
        <p:spPr>
          <a:xfrm>
            <a:off x="0" y="6456378"/>
            <a:ext cx="4303313" cy="34021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594" y="6456378"/>
            <a:ext cx="4303313" cy="340210"/>
          </a:xfrm>
          <a:prstGeom prst="rect">
            <a:avLst/>
          </a:prstGeom>
        </p:spPr>
        <p:txBody>
          <a:bodyPr vert="horz" lIns="91440" tIns="45720" rIns="91440" bIns="45720" rtlCol="0" anchor="b"/>
          <a:lstStyle>
            <a:lvl1pPr algn="r">
              <a:defRPr sz="1200"/>
            </a:lvl1pPr>
          </a:lstStyle>
          <a:p>
            <a:fld id="{4246F321-58BE-45B6-BFB3-F9BC1D66697D}" type="slidenum">
              <a:rPr lang="en-GB" smtClean="0"/>
              <a:t>‹#›</a:t>
            </a:fld>
            <a:endParaRPr lang="en-GB"/>
          </a:p>
        </p:txBody>
      </p:sp>
    </p:spTree>
    <p:extLst>
      <p:ext uri="{BB962C8B-B14F-4D97-AF65-F5344CB8AC3E}">
        <p14:creationId xmlns:p14="http://schemas.microsoft.com/office/powerpoint/2010/main" val="4105773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AutoShape 1"/>
          <p:cNvSpPr>
            <a:spLocks noChangeArrowheads="1"/>
          </p:cNvSpPr>
          <p:nvPr/>
        </p:nvSpPr>
        <p:spPr bwMode="auto">
          <a:xfrm>
            <a:off x="1" y="0"/>
            <a:ext cx="9928225" cy="679767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821" tIns="40910" rIns="81821" bIns="40910" anchor="ctr"/>
          <a:lstStyle/>
          <a:p>
            <a:endParaRPr lang="en-US" altLang="en-US"/>
          </a:p>
        </p:txBody>
      </p:sp>
      <p:sp>
        <p:nvSpPr>
          <p:cNvPr id="4099" name="Rectangle 2"/>
          <p:cNvSpPr>
            <a:spLocks noGrp="1" noRot="1" noChangeAspect="1" noChangeArrowheads="1"/>
          </p:cNvSpPr>
          <p:nvPr>
            <p:ph type="sldImg"/>
          </p:nvPr>
        </p:nvSpPr>
        <p:spPr bwMode="auto">
          <a:xfrm>
            <a:off x="3263900" y="517525"/>
            <a:ext cx="3395663" cy="254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1" name="Rectangle 3"/>
          <p:cNvSpPr>
            <a:spLocks noGrp="1" noChangeArrowheads="1"/>
          </p:cNvSpPr>
          <p:nvPr>
            <p:ph type="body"/>
          </p:nvPr>
        </p:nvSpPr>
        <p:spPr bwMode="auto">
          <a:xfrm>
            <a:off x="991925" y="3228433"/>
            <a:ext cx="7939887" cy="30580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smtClean="0"/>
          </a:p>
        </p:txBody>
      </p:sp>
      <p:sp>
        <p:nvSpPr>
          <p:cNvPr id="4101" name="Text Box 4"/>
          <p:cNvSpPr txBox="1">
            <a:spLocks noChangeArrowheads="1"/>
          </p:cNvSpPr>
          <p:nvPr/>
        </p:nvSpPr>
        <p:spPr bwMode="auto">
          <a:xfrm>
            <a:off x="1" y="0"/>
            <a:ext cx="4306570" cy="339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821" tIns="40910" rIns="81821" bIns="40910" anchor="ctr"/>
          <a:lstStyle/>
          <a:p>
            <a:endParaRPr lang="en-US" altLang="en-US"/>
          </a:p>
        </p:txBody>
      </p:sp>
      <p:sp>
        <p:nvSpPr>
          <p:cNvPr id="4102" name="Text Box 5"/>
          <p:cNvSpPr txBox="1">
            <a:spLocks noChangeArrowheads="1"/>
          </p:cNvSpPr>
          <p:nvPr/>
        </p:nvSpPr>
        <p:spPr bwMode="auto">
          <a:xfrm>
            <a:off x="5619412" y="0"/>
            <a:ext cx="4306570" cy="339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821" tIns="40910" rIns="81821" bIns="40910" anchor="ctr"/>
          <a:lstStyle/>
          <a:p>
            <a:endParaRPr lang="en-US" altLang="en-US"/>
          </a:p>
        </p:txBody>
      </p:sp>
      <p:sp>
        <p:nvSpPr>
          <p:cNvPr id="4103" name="Text Box 6"/>
          <p:cNvSpPr txBox="1">
            <a:spLocks noChangeArrowheads="1"/>
          </p:cNvSpPr>
          <p:nvPr/>
        </p:nvSpPr>
        <p:spPr bwMode="auto">
          <a:xfrm>
            <a:off x="1" y="6458024"/>
            <a:ext cx="4306570" cy="3384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821" tIns="40910" rIns="81821" bIns="40910" anchor="ctr"/>
          <a:lstStyle/>
          <a:p>
            <a:endParaRPr lang="en-US" altLang="en-US"/>
          </a:p>
        </p:txBody>
      </p:sp>
      <p:sp>
        <p:nvSpPr>
          <p:cNvPr id="2055" name="Rectangle 7"/>
          <p:cNvSpPr>
            <a:spLocks noGrp="1" noChangeArrowheads="1"/>
          </p:cNvSpPr>
          <p:nvPr>
            <p:ph type="sldNum"/>
          </p:nvPr>
        </p:nvSpPr>
        <p:spPr bwMode="auto">
          <a:xfrm>
            <a:off x="5619413" y="6458024"/>
            <a:ext cx="4304325" cy="337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00580" algn="l"/>
                <a:tab pos="802580" algn="l"/>
                <a:tab pos="1204580" algn="l"/>
                <a:tab pos="1606580" algn="l"/>
                <a:tab pos="2008580" algn="l"/>
                <a:tab pos="2410580" algn="l"/>
                <a:tab pos="2812580" algn="l"/>
                <a:tab pos="3214581" algn="l"/>
                <a:tab pos="3616580" algn="l"/>
                <a:tab pos="4018581" algn="l"/>
                <a:tab pos="4420580" algn="l"/>
                <a:tab pos="4822581" algn="l"/>
                <a:tab pos="5224581" algn="l"/>
                <a:tab pos="5626581" algn="l"/>
                <a:tab pos="6028581" algn="l"/>
                <a:tab pos="6430581" algn="l"/>
                <a:tab pos="6832581" algn="l"/>
                <a:tab pos="7234581" algn="l"/>
                <a:tab pos="7636581" algn="l"/>
                <a:tab pos="8038582" algn="l"/>
              </a:tabLst>
              <a:defRPr sz="1300" smtClean="0">
                <a:solidFill>
                  <a:srgbClr val="000000"/>
                </a:solidFill>
                <a:latin typeface="Times New Roman" pitchFamily="16" charset="0"/>
                <a:cs typeface="Arial Unicode MS" charset="0"/>
              </a:defRPr>
            </a:lvl1pPr>
          </a:lstStyle>
          <a:p>
            <a:pPr>
              <a:defRPr/>
            </a:pPr>
            <a:fld id="{D71D951F-2D06-4452-919F-4CBFC700E505}" type="slidenum">
              <a:rPr lang="fr-FR" altLang="en-US"/>
              <a:pPr>
                <a:defRPr/>
              </a:pPr>
              <a:t>‹#›</a:t>
            </a:fld>
            <a:endParaRPr lang="fr-FR" altLang="en-US"/>
          </a:p>
        </p:txBody>
      </p:sp>
    </p:spTree>
    <p:extLst>
      <p:ext uri="{BB962C8B-B14F-4D97-AF65-F5344CB8AC3E}">
        <p14:creationId xmlns:p14="http://schemas.microsoft.com/office/powerpoint/2010/main" val="261205551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idx="10"/>
          </p:nvPr>
        </p:nvSpPr>
        <p:spPr/>
        <p:txBody>
          <a:bodyPr/>
          <a:lstStyle/>
          <a:p>
            <a:pPr>
              <a:defRPr/>
            </a:pPr>
            <a:fld id="{D71D951F-2D06-4452-919F-4CBFC700E505}" type="slidenum">
              <a:rPr lang="fr-FR" altLang="en-US" smtClean="0"/>
              <a:pPr>
                <a:defRPr/>
              </a:pPr>
              <a:t>1</a:t>
            </a:fld>
            <a:endParaRPr lang="fr-FR" altLang="en-US"/>
          </a:p>
        </p:txBody>
      </p:sp>
    </p:spTree>
    <p:extLst>
      <p:ext uri="{BB962C8B-B14F-4D97-AF65-F5344CB8AC3E}">
        <p14:creationId xmlns:p14="http://schemas.microsoft.com/office/powerpoint/2010/main" val="3826923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sz="1200" dirty="0" smtClean="0">
                <a:latin typeface="+mn-lt"/>
              </a:rPr>
              <a:t>SOP on fish </a:t>
            </a:r>
          </a:p>
          <a:p>
            <a:pPr>
              <a:lnSpc>
                <a:spcPct val="90000"/>
              </a:lnSpc>
            </a:pPr>
            <a:r>
              <a:rPr lang="en-GB" sz="1200" dirty="0" smtClean="0">
                <a:latin typeface="+mn-lt"/>
              </a:rPr>
              <a:t>Focus on prenatal exposure due to the foetal vulnerability to neurotoxic effects of mercury</a:t>
            </a:r>
          </a:p>
          <a:p>
            <a:pPr>
              <a:lnSpc>
                <a:spcPct val="90000"/>
              </a:lnSpc>
            </a:pPr>
            <a:endParaRPr lang="en-GB" sz="1200" dirty="0" smtClean="0">
              <a:latin typeface="+mn-lt"/>
            </a:endParaRPr>
          </a:p>
          <a:p>
            <a:pPr>
              <a:lnSpc>
                <a:spcPct val="90000"/>
              </a:lnSpc>
            </a:pPr>
            <a:r>
              <a:rPr lang="en-GB" sz="1200" dirty="0" smtClean="0">
                <a:latin typeface="+mn-lt"/>
              </a:rPr>
              <a:t>General principles</a:t>
            </a:r>
          </a:p>
          <a:p>
            <a:pPr>
              <a:lnSpc>
                <a:spcPct val="90000"/>
              </a:lnSpc>
            </a:pPr>
            <a:endParaRPr lang="en-GB" sz="1200" dirty="0" smtClean="0">
              <a:latin typeface="+mn-lt"/>
            </a:endParaRPr>
          </a:p>
          <a:p>
            <a:r>
              <a:rPr lang="en-US" sz="1200" kern="1200" dirty="0" smtClean="0">
                <a:solidFill>
                  <a:srgbClr val="000000"/>
                </a:solidFill>
                <a:latin typeface="Times New Roman" pitchFamily="16" charset="0"/>
                <a:ea typeface="+mn-ea"/>
                <a:cs typeface="+mn-cs"/>
              </a:rPr>
              <a:t>Sampling of biological materials (hair, cord blood and urine) should not harm or be an undue burden on recruited women</a:t>
            </a:r>
          </a:p>
          <a:p>
            <a:endParaRPr lang="en-GB" sz="800" kern="1200" dirty="0" smtClean="0">
              <a:solidFill>
                <a:srgbClr val="000000"/>
              </a:solidFill>
              <a:latin typeface="Times New Roman" pitchFamily="16" charset="0"/>
              <a:ea typeface="+mn-ea"/>
              <a:cs typeface="+mn-cs"/>
            </a:endParaRPr>
          </a:p>
          <a:p>
            <a:r>
              <a:rPr lang="en-US" sz="1200" kern="1200" dirty="0" smtClean="0">
                <a:solidFill>
                  <a:srgbClr val="000000"/>
                </a:solidFill>
                <a:latin typeface="Times New Roman" pitchFamily="16" charset="0"/>
                <a:ea typeface="+mn-ea"/>
                <a:cs typeface="+mn-cs"/>
              </a:rPr>
              <a:t>Be practical, feasible, and sustainable</a:t>
            </a:r>
          </a:p>
          <a:p>
            <a:endParaRPr lang="en-US" sz="800" kern="1200" dirty="0" smtClean="0">
              <a:solidFill>
                <a:srgbClr val="000000"/>
              </a:solidFill>
              <a:latin typeface="Times New Roman" pitchFamily="16" charset="0"/>
              <a:ea typeface="+mn-ea"/>
              <a:cs typeface="+mn-cs"/>
            </a:endParaRPr>
          </a:p>
          <a:p>
            <a:r>
              <a:rPr lang="en-US" sz="1200" kern="1200" dirty="0" smtClean="0">
                <a:solidFill>
                  <a:srgbClr val="000000"/>
                </a:solidFill>
                <a:latin typeface="Times New Roman" pitchFamily="16" charset="0"/>
                <a:ea typeface="+mn-ea"/>
                <a:cs typeface="+mn-cs"/>
              </a:rPr>
              <a:t>Put emphasis on proficiency</a:t>
            </a:r>
          </a:p>
          <a:p>
            <a:endParaRPr lang="en-GB" sz="800" kern="1200" dirty="0" smtClean="0">
              <a:solidFill>
                <a:srgbClr val="000000"/>
              </a:solidFill>
              <a:latin typeface="Times New Roman" pitchFamily="16" charset="0"/>
              <a:ea typeface="+mn-ea"/>
              <a:cs typeface="+mn-cs"/>
            </a:endParaRPr>
          </a:p>
          <a:p>
            <a:r>
              <a:rPr lang="en-US" sz="1200" kern="1200" dirty="0" smtClean="0">
                <a:solidFill>
                  <a:srgbClr val="000000"/>
                </a:solidFill>
                <a:latin typeface="Times New Roman" pitchFamily="16" charset="0"/>
                <a:ea typeface="+mn-ea"/>
                <a:cs typeface="+mn-cs"/>
              </a:rPr>
              <a:t>Quality assurance of the results should be independently confirmed </a:t>
            </a:r>
          </a:p>
          <a:p>
            <a:endParaRPr lang="en-US" sz="800" kern="1200" dirty="0" smtClean="0">
              <a:solidFill>
                <a:srgbClr val="000000"/>
              </a:solidFill>
              <a:latin typeface="Times New Roman" pitchFamily="16" charset="0"/>
              <a:ea typeface="+mn-ea"/>
              <a:cs typeface="+mn-cs"/>
            </a:endParaRPr>
          </a:p>
          <a:p>
            <a:r>
              <a:rPr lang="en-US" sz="1200" kern="1200" dirty="0" smtClean="0">
                <a:solidFill>
                  <a:srgbClr val="000000"/>
                </a:solidFill>
                <a:latin typeface="Times New Roman" pitchFamily="16" charset="0"/>
                <a:ea typeface="+mn-ea"/>
                <a:cs typeface="+mn-cs"/>
              </a:rPr>
              <a:t>Ethical review, including prior informed consent, should be respected</a:t>
            </a:r>
          </a:p>
          <a:p>
            <a:endParaRPr lang="en-US" sz="800" b="1" dirty="0" smtClean="0"/>
          </a:p>
          <a:p>
            <a:r>
              <a:rPr lang="en-US" sz="1200" kern="1200" dirty="0" smtClean="0">
                <a:solidFill>
                  <a:srgbClr val="000000"/>
                </a:solidFill>
                <a:latin typeface="Times New Roman" pitchFamily="16" charset="0"/>
                <a:ea typeface="+mn-ea"/>
                <a:cs typeface="+mn-cs"/>
              </a:rPr>
              <a:t>Confidentiality of information has to be safeguarded</a:t>
            </a:r>
            <a:endParaRPr lang="en-GB" sz="1200" kern="1200" dirty="0" smtClean="0">
              <a:solidFill>
                <a:srgbClr val="000000"/>
              </a:solidFill>
              <a:latin typeface="Times New Roman" pitchFamily="16" charset="0"/>
              <a:ea typeface="+mn-ea"/>
              <a:cs typeface="+mn-cs"/>
            </a:endParaRPr>
          </a:p>
          <a:p>
            <a:pPr>
              <a:lnSpc>
                <a:spcPct val="90000"/>
              </a:lnSpc>
            </a:pPr>
            <a:endParaRPr lang="en-GB" sz="1200" dirty="0" smtClean="0">
              <a:latin typeface="+mn-lt"/>
            </a:endParaRPr>
          </a:p>
          <a:p>
            <a:endParaRPr lang="en-GB" dirty="0"/>
          </a:p>
        </p:txBody>
      </p:sp>
      <p:sp>
        <p:nvSpPr>
          <p:cNvPr id="4" name="Slide Number Placeholder 3"/>
          <p:cNvSpPr>
            <a:spLocks noGrp="1"/>
          </p:cNvSpPr>
          <p:nvPr>
            <p:ph type="sldNum" sz="quarter" idx="10"/>
          </p:nvPr>
        </p:nvSpPr>
        <p:spPr/>
        <p:txBody>
          <a:bodyPr/>
          <a:lstStyle/>
          <a:p>
            <a:fld id="{EDD5AB50-6949-49A8-9913-2D143BBA27F8}" type="slidenum">
              <a:rPr lang="en-GB" smtClean="0"/>
              <a:pPr/>
              <a:t>11</a:t>
            </a:fld>
            <a:endParaRPr lang="en-GB"/>
          </a:p>
        </p:txBody>
      </p:sp>
    </p:spTree>
    <p:extLst>
      <p:ext uri="{BB962C8B-B14F-4D97-AF65-F5344CB8AC3E}">
        <p14:creationId xmlns:p14="http://schemas.microsoft.com/office/powerpoint/2010/main" val="4115365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D71D951F-2D06-4452-919F-4CBFC700E505}" type="slidenum">
              <a:rPr lang="fr-FR" altLang="en-US" smtClean="0"/>
              <a:pPr>
                <a:defRPr/>
              </a:pPr>
              <a:t>12</a:t>
            </a:fld>
            <a:endParaRPr lang="fr-FR" altLang="en-US"/>
          </a:p>
        </p:txBody>
      </p:sp>
    </p:spTree>
    <p:extLst>
      <p:ext uri="{BB962C8B-B14F-4D97-AF65-F5344CB8AC3E}">
        <p14:creationId xmlns:p14="http://schemas.microsoft.com/office/powerpoint/2010/main" val="335066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kern="1200" dirty="0" smtClean="0">
                <a:solidFill>
                  <a:srgbClr val="000000"/>
                </a:solidFill>
                <a:latin typeface="Times New Roman" pitchFamily="16" charset="0"/>
                <a:ea typeface="+mn-ea"/>
                <a:cs typeface="+mn-cs"/>
              </a:rPr>
              <a:t>Interpretation and evaluation of the HBM results will be dealt with in separate steps. </a:t>
            </a:r>
          </a:p>
          <a:p>
            <a:endParaRPr lang="en-GB" dirty="0"/>
          </a:p>
        </p:txBody>
      </p:sp>
      <p:sp>
        <p:nvSpPr>
          <p:cNvPr id="4" name="Slide Number Placeholder 3"/>
          <p:cNvSpPr>
            <a:spLocks noGrp="1"/>
          </p:cNvSpPr>
          <p:nvPr>
            <p:ph type="sldNum" idx="10"/>
          </p:nvPr>
        </p:nvSpPr>
        <p:spPr/>
        <p:txBody>
          <a:bodyPr/>
          <a:lstStyle/>
          <a:p>
            <a:pPr>
              <a:defRPr/>
            </a:pPr>
            <a:fld id="{D71D951F-2D06-4452-919F-4CBFC700E505}" type="slidenum">
              <a:rPr lang="fr-FR" altLang="en-US" smtClean="0"/>
              <a:pPr>
                <a:defRPr/>
              </a:pPr>
              <a:t>13</a:t>
            </a:fld>
            <a:endParaRPr lang="fr-FR" altLang="en-US"/>
          </a:p>
        </p:txBody>
      </p:sp>
    </p:spTree>
    <p:extLst>
      <p:ext uri="{BB962C8B-B14F-4D97-AF65-F5344CB8AC3E}">
        <p14:creationId xmlns:p14="http://schemas.microsoft.com/office/powerpoint/2010/main" val="1118413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HBM can facilitate</a:t>
            </a:r>
            <a:r>
              <a:rPr lang="en-GB" sz="1200" baseline="0" dirty="0" smtClean="0"/>
              <a:t> </a:t>
            </a:r>
            <a:r>
              <a:rPr lang="en-GB" sz="1200" dirty="0" smtClean="0"/>
              <a:t>the</a:t>
            </a:r>
            <a:r>
              <a:rPr lang="en-GB" sz="1200" baseline="0" dirty="0" smtClean="0"/>
              <a:t> </a:t>
            </a:r>
            <a:r>
              <a:rPr lang="en-GB" dirty="0" smtClean="0">
                <a:latin typeface="+mn-lt"/>
              </a:rPr>
              <a:t>assessment of the progress towards achieving the main objective of the Convention “to protect the human health and the environment” </a:t>
            </a:r>
          </a:p>
          <a:p>
            <a:pPr>
              <a:spcAft>
                <a:spcPts val="0"/>
              </a:spcAft>
            </a:pPr>
            <a:r>
              <a:rPr lang="en-GB" dirty="0" err="1" smtClean="0"/>
              <a:t>Minamata</a:t>
            </a:r>
            <a:r>
              <a:rPr lang="en-GB" dirty="0" smtClean="0"/>
              <a:t> Convention on Mercury (incl. health sector obligations) </a:t>
            </a:r>
          </a:p>
          <a:p>
            <a:pPr>
              <a:spcAft>
                <a:spcPts val="0"/>
              </a:spcAft>
            </a:pPr>
            <a:r>
              <a:rPr lang="en-GB" dirty="0" smtClean="0"/>
              <a:t>WHA Resolution 67.11</a:t>
            </a:r>
          </a:p>
          <a:p>
            <a:pPr lvl="1">
              <a:spcAft>
                <a:spcPts val="0"/>
              </a:spcAft>
              <a:buFontTx/>
              <a:buChar char="-"/>
            </a:pPr>
            <a:r>
              <a:rPr lang="en-GB" dirty="0" smtClean="0"/>
              <a:t>Promote the development and implementation of strategies and programmes </a:t>
            </a:r>
            <a:r>
              <a:rPr lang="en-GB" dirty="0" smtClean="0">
                <a:solidFill>
                  <a:srgbClr val="FF0000"/>
                </a:solidFill>
              </a:rPr>
              <a:t>to identify and protect populations at risk</a:t>
            </a:r>
            <a:r>
              <a:rPr lang="en-GB" dirty="0" smtClean="0"/>
              <a:t>, particularly vulnerable populations (art. 16);</a:t>
            </a:r>
          </a:p>
          <a:p>
            <a:pPr lvl="1">
              <a:spcAft>
                <a:spcPts val="0"/>
              </a:spcAft>
              <a:buFontTx/>
              <a:buChar char="-"/>
            </a:pPr>
            <a:r>
              <a:rPr lang="en-GB" dirty="0" smtClean="0"/>
              <a:t>Establish  and strengthen,  as  appropriate,  the  institutional  and  health  </a:t>
            </a:r>
            <a:r>
              <a:rPr lang="en-GB" dirty="0" smtClean="0">
                <a:solidFill>
                  <a:srgbClr val="FF0000"/>
                </a:solidFill>
              </a:rPr>
              <a:t>professional  capacities  </a:t>
            </a:r>
            <a:r>
              <a:rPr lang="en-GB" dirty="0" smtClean="0"/>
              <a:t>for  the  prevention, diagnosis, treatment and  </a:t>
            </a:r>
            <a:r>
              <a:rPr lang="en-GB" dirty="0" smtClean="0">
                <a:solidFill>
                  <a:srgbClr val="FF0000"/>
                </a:solidFill>
              </a:rPr>
              <a:t>monitoring  of  health risks related to the  exposure to  mercury and  mercury  compounds </a:t>
            </a:r>
            <a:r>
              <a:rPr lang="en-GB" dirty="0" smtClean="0"/>
              <a:t>(art. 16); </a:t>
            </a:r>
          </a:p>
          <a:p>
            <a:pPr lvl="1">
              <a:spcAft>
                <a:spcPts val="0"/>
              </a:spcAft>
              <a:buFontTx/>
              <a:buChar char="-"/>
            </a:pPr>
            <a:r>
              <a:rPr lang="en-GB" dirty="0" smtClean="0"/>
              <a:t>Research, development and </a:t>
            </a:r>
            <a:r>
              <a:rPr lang="en-GB" dirty="0" smtClean="0">
                <a:solidFill>
                  <a:srgbClr val="FF0000"/>
                </a:solidFill>
              </a:rPr>
              <a:t>monitoring </a:t>
            </a:r>
            <a:r>
              <a:rPr lang="en-GB" dirty="0" smtClean="0"/>
              <a:t>(art.19)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mn-lt"/>
            </a:endParaRPr>
          </a:p>
          <a:p>
            <a:endParaRPr lang="en-GB" sz="1200" dirty="0"/>
          </a:p>
        </p:txBody>
      </p:sp>
      <p:sp>
        <p:nvSpPr>
          <p:cNvPr id="4" name="Slide Number Placeholder 3"/>
          <p:cNvSpPr>
            <a:spLocks noGrp="1"/>
          </p:cNvSpPr>
          <p:nvPr>
            <p:ph type="sldNum" sz="quarter" idx="10"/>
          </p:nvPr>
        </p:nvSpPr>
        <p:spPr/>
        <p:txBody>
          <a:bodyPr/>
          <a:lstStyle/>
          <a:p>
            <a:fld id="{C476FDE2-EEBA-422A-B7C6-E2DDA4A16D65}" type="slidenum">
              <a:rPr lang="en-GB" smtClean="0"/>
              <a:t>14</a:t>
            </a:fld>
            <a:endParaRPr lang="en-GB"/>
          </a:p>
        </p:txBody>
      </p:sp>
    </p:spTree>
    <p:extLst>
      <p:ext uri="{BB962C8B-B14F-4D97-AF65-F5344CB8AC3E}">
        <p14:creationId xmlns:p14="http://schemas.microsoft.com/office/powerpoint/2010/main" val="1006824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HBM as a potential indicator for evaluation of effectiveness of the </a:t>
            </a:r>
            <a:r>
              <a:rPr lang="en-GB" dirty="0" err="1" smtClean="0"/>
              <a:t>Minamata</a:t>
            </a:r>
            <a:r>
              <a:rPr lang="en-GB" dirty="0" smtClean="0"/>
              <a:t> Convention</a:t>
            </a:r>
            <a:endParaRPr lang="en-GB" dirty="0"/>
          </a:p>
        </p:txBody>
      </p:sp>
      <p:sp>
        <p:nvSpPr>
          <p:cNvPr id="4" name="Slide Number Placeholder 3"/>
          <p:cNvSpPr>
            <a:spLocks noGrp="1"/>
          </p:cNvSpPr>
          <p:nvPr>
            <p:ph type="sldNum" idx="10"/>
          </p:nvPr>
        </p:nvSpPr>
        <p:spPr/>
        <p:txBody>
          <a:bodyPr/>
          <a:lstStyle/>
          <a:p>
            <a:pPr>
              <a:defRPr/>
            </a:pPr>
            <a:fld id="{D71D951F-2D06-4452-919F-4CBFC700E505}" type="slidenum">
              <a:rPr lang="fr-FR" altLang="en-US" smtClean="0"/>
              <a:pPr>
                <a:defRPr/>
              </a:pPr>
              <a:t>15</a:t>
            </a:fld>
            <a:endParaRPr lang="fr-FR" altLang="en-US"/>
          </a:p>
        </p:txBody>
      </p:sp>
    </p:spTree>
    <p:extLst>
      <p:ext uri="{BB962C8B-B14F-4D97-AF65-F5344CB8AC3E}">
        <p14:creationId xmlns:p14="http://schemas.microsoft.com/office/powerpoint/2010/main" val="3884817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chemeClr val="tx1"/>
                </a:solidFill>
              </a:rPr>
              <a:t>the two most important mercury species : elemental mercury vapour (Hg0) and methylmercury (</a:t>
            </a:r>
            <a:r>
              <a:rPr lang="en-GB" sz="1200" dirty="0" err="1" smtClean="0">
                <a:solidFill>
                  <a:schemeClr val="tx1"/>
                </a:solidFill>
              </a:rPr>
              <a:t>MeHg</a:t>
            </a:r>
            <a:r>
              <a:rPr lang="en-GB" sz="1200" dirty="0" smtClean="0">
                <a:solidFill>
                  <a:schemeClr val="tx1"/>
                </a:solidFill>
              </a:rPr>
              <a:t>). </a:t>
            </a:r>
          </a:p>
          <a:p>
            <a:r>
              <a:rPr lang="en-GB" sz="1200" dirty="0" smtClean="0">
                <a:solidFill>
                  <a:schemeClr val="tx1"/>
                </a:solidFill>
              </a:rPr>
              <a:t>Exposure to Hg0 is mainly via inhalation of dental amalgam fillings (about 50% mercury by weight). </a:t>
            </a:r>
          </a:p>
          <a:p>
            <a:endParaRPr lang="en-GB" sz="1200" dirty="0" smtClean="0">
              <a:solidFill>
                <a:schemeClr val="tx1"/>
              </a:solidFill>
            </a:endParaRPr>
          </a:p>
          <a:p>
            <a:r>
              <a:rPr lang="en-GB" sz="1200" dirty="0" smtClean="0">
                <a:solidFill>
                  <a:schemeClr val="tx1"/>
                </a:solidFill>
              </a:rPr>
              <a:t>Exposure to </a:t>
            </a:r>
            <a:r>
              <a:rPr lang="en-GB" sz="1200" dirty="0" err="1" smtClean="0">
                <a:solidFill>
                  <a:schemeClr val="tx1"/>
                </a:solidFill>
              </a:rPr>
              <a:t>MeHg</a:t>
            </a:r>
            <a:r>
              <a:rPr lang="en-GB" sz="1200" dirty="0" smtClean="0">
                <a:solidFill>
                  <a:schemeClr val="tx1"/>
                </a:solidFill>
              </a:rPr>
              <a:t> occurs by gastrointestinal absorption (about 90%), from dietary consumption of food – fish, in particular.</a:t>
            </a:r>
          </a:p>
          <a:p>
            <a:endParaRPr lang="en-GB" sz="1200" dirty="0" smtClean="0">
              <a:solidFill>
                <a:schemeClr val="tx1"/>
              </a:solidFill>
            </a:endParaRPr>
          </a:p>
          <a:p>
            <a:r>
              <a:rPr lang="en-GB" sz="1200" dirty="0" smtClean="0">
                <a:solidFill>
                  <a:schemeClr val="tx1"/>
                </a:solidFill>
              </a:rPr>
              <a:t>It is well known that long-term occupational exposure to Hg0 may affect the kidney and the central nervous system adversely. </a:t>
            </a:r>
          </a:p>
          <a:p>
            <a:endParaRPr lang="en-GB" sz="1200" dirty="0" smtClean="0">
              <a:solidFill>
                <a:schemeClr val="tx1"/>
              </a:solidFill>
            </a:endParaRPr>
          </a:p>
          <a:p>
            <a:r>
              <a:rPr lang="en-GB" sz="1200" dirty="0" smtClean="0">
                <a:solidFill>
                  <a:schemeClr val="tx1"/>
                </a:solidFill>
              </a:rPr>
              <a:t>According the WHO Regional Office for Europe air quality guidelines for 2000, LOAELs for occupational settings are air levels of 15–30 </a:t>
            </a:r>
            <a:r>
              <a:rPr lang="en-GB" sz="1200" dirty="0" err="1" smtClean="0">
                <a:solidFill>
                  <a:schemeClr val="tx1"/>
                </a:solidFill>
              </a:rPr>
              <a:t>μg</a:t>
            </a:r>
            <a:r>
              <a:rPr lang="en-GB" sz="1200" dirty="0" smtClean="0">
                <a:solidFill>
                  <a:schemeClr val="tx1"/>
                </a:solidFill>
              </a:rPr>
              <a:t>/m3. </a:t>
            </a:r>
          </a:p>
          <a:p>
            <a:endParaRPr lang="en-GB" sz="1200" b="0" i="0" u="none" strike="noStrike" kern="1200" baseline="0" dirty="0" smtClean="0">
              <a:solidFill>
                <a:srgbClr val="000000"/>
              </a:solidFill>
              <a:latin typeface="Times New Roman" pitchFamily="16" charset="0"/>
              <a:ea typeface="+mn-ea"/>
              <a:cs typeface="+mn-cs"/>
            </a:endParaRPr>
          </a:p>
          <a:p>
            <a:endParaRPr lang="en-GB" sz="1200" b="0" i="0" u="none" strike="noStrike" kern="1200" baseline="0" dirty="0" smtClean="0">
              <a:solidFill>
                <a:srgbClr val="000000"/>
              </a:solidFill>
              <a:latin typeface="Times New Roman" pitchFamily="16" charset="0"/>
              <a:ea typeface="+mn-ea"/>
              <a:cs typeface="+mn-cs"/>
            </a:endParaRPr>
          </a:p>
          <a:p>
            <a:r>
              <a:rPr lang="en-GB" sz="1200" b="0" i="0" u="none" strike="noStrike" kern="1200" baseline="0" dirty="0" smtClean="0">
                <a:solidFill>
                  <a:srgbClr val="000000"/>
                </a:solidFill>
                <a:latin typeface="Times New Roman" pitchFamily="16" charset="0"/>
                <a:ea typeface="+mn-ea"/>
                <a:cs typeface="+mn-cs"/>
              </a:rPr>
              <a:t>An increase in ambient air levels of mercury will result in an increase in</a:t>
            </a:r>
          </a:p>
          <a:p>
            <a:r>
              <a:rPr lang="en-GB" sz="1200" b="0" i="0" u="none" strike="noStrike" kern="1200" baseline="0" dirty="0" smtClean="0">
                <a:solidFill>
                  <a:srgbClr val="000000"/>
                </a:solidFill>
                <a:latin typeface="Times New Roman" pitchFamily="16" charset="0"/>
                <a:ea typeface="+mn-ea"/>
                <a:cs typeface="+mn-cs"/>
              </a:rPr>
              <a:t>deposition in natural bodies of water, possibly leading to elevated concentrations</a:t>
            </a:r>
          </a:p>
          <a:p>
            <a:r>
              <a:rPr lang="en-GB" sz="1200" b="0" i="0" u="none" strike="noStrike" kern="1200" baseline="0" dirty="0" smtClean="0">
                <a:solidFill>
                  <a:srgbClr val="000000"/>
                </a:solidFill>
                <a:latin typeface="Times New Roman" pitchFamily="16" charset="0"/>
                <a:ea typeface="+mn-ea"/>
                <a:cs typeface="+mn-cs"/>
              </a:rPr>
              <a:t>of methylmercury in freshwater fish. Such a contingency might</a:t>
            </a:r>
          </a:p>
          <a:p>
            <a:r>
              <a:rPr lang="en-GB" sz="1200" b="0" i="0" u="none" strike="noStrike" kern="1200" baseline="0" dirty="0" smtClean="0">
                <a:solidFill>
                  <a:srgbClr val="000000"/>
                </a:solidFill>
                <a:latin typeface="Times New Roman" pitchFamily="16" charset="0"/>
                <a:ea typeface="+mn-ea"/>
                <a:cs typeface="+mn-cs"/>
              </a:rPr>
              <a:t>have an important bearing on acceptable levels of mercury in the atmosphere.</a:t>
            </a:r>
          </a:p>
          <a:p>
            <a:r>
              <a:rPr lang="en-GB" sz="1200" b="0" i="0" u="none" strike="noStrike" kern="1200" baseline="0" dirty="0" smtClean="0">
                <a:solidFill>
                  <a:srgbClr val="000000"/>
                </a:solidFill>
                <a:latin typeface="Times New Roman" pitchFamily="16" charset="0"/>
                <a:ea typeface="+mn-ea"/>
                <a:cs typeface="+mn-cs"/>
              </a:rPr>
              <a:t>Unfortunately, the limited knowledge of the global cycle and of the</a:t>
            </a:r>
          </a:p>
          <a:p>
            <a:r>
              <a:rPr lang="en-GB" sz="1200" b="0" i="0" u="none" strike="noStrike" kern="1200" baseline="0" dirty="0" smtClean="0">
                <a:solidFill>
                  <a:srgbClr val="000000"/>
                </a:solidFill>
                <a:latin typeface="Times New Roman" pitchFamily="16" charset="0"/>
                <a:ea typeface="+mn-ea"/>
                <a:cs typeface="+mn-cs"/>
              </a:rPr>
              <a:t>methylation and bioaccumulation pathways in the aquatic food chain does</a:t>
            </a:r>
          </a:p>
          <a:p>
            <a:r>
              <a:rPr lang="en-GB" sz="1200" b="0" i="0" u="none" strike="noStrike" kern="1200" baseline="0" dirty="0" smtClean="0">
                <a:solidFill>
                  <a:srgbClr val="000000"/>
                </a:solidFill>
                <a:latin typeface="Times New Roman" pitchFamily="16" charset="0"/>
                <a:ea typeface="+mn-ea"/>
                <a:cs typeface="+mn-cs"/>
              </a:rPr>
              <a:t>not allow any quantitative estimates of risks from these post-depositional</a:t>
            </a:r>
          </a:p>
          <a:p>
            <a:r>
              <a:rPr lang="en-GB" sz="1200" b="0" i="0" u="none" strike="noStrike" kern="1200" baseline="0" dirty="0" smtClean="0">
                <a:solidFill>
                  <a:srgbClr val="000000"/>
                </a:solidFill>
                <a:latin typeface="Times New Roman" pitchFamily="16" charset="0"/>
                <a:ea typeface="+mn-ea"/>
                <a:cs typeface="+mn-cs"/>
              </a:rPr>
              <a:t>processes. Therefore, an ambient air quality guideline value that would</a:t>
            </a:r>
          </a:p>
          <a:p>
            <a:r>
              <a:rPr lang="en-GB" sz="1200" b="0" i="0" u="none" strike="noStrike" kern="1200" baseline="0" dirty="0" smtClean="0">
                <a:solidFill>
                  <a:srgbClr val="000000"/>
                </a:solidFill>
                <a:latin typeface="Times New Roman" pitchFamily="16" charset="0"/>
                <a:ea typeface="+mn-ea"/>
                <a:cs typeface="+mn-cs"/>
              </a:rPr>
              <a:t>fully prevent the potential for adverse health impacts of post-depositional</a:t>
            </a:r>
          </a:p>
          <a:p>
            <a:r>
              <a:rPr lang="en-GB" sz="1200" b="0" i="0" u="none" strike="noStrike" kern="1200" baseline="0" dirty="0" smtClean="0">
                <a:solidFill>
                  <a:srgbClr val="000000"/>
                </a:solidFill>
                <a:latin typeface="Times New Roman" pitchFamily="16" charset="0"/>
                <a:ea typeface="+mn-ea"/>
                <a:cs typeface="+mn-cs"/>
              </a:rPr>
              <a:t>methylmercury formation cannot be proposed. To prevent possible health</a:t>
            </a:r>
          </a:p>
          <a:p>
            <a:r>
              <a:rPr lang="en-GB" sz="1200" b="0" i="0" u="none" strike="noStrike" kern="1200" baseline="0" dirty="0" smtClean="0">
                <a:solidFill>
                  <a:srgbClr val="000000"/>
                </a:solidFill>
                <a:latin typeface="Times New Roman" pitchFamily="16" charset="0"/>
                <a:ea typeface="+mn-ea"/>
                <a:cs typeface="+mn-cs"/>
              </a:rPr>
              <a:t>effects in the near future, however, ambient air levels of mercury should be</a:t>
            </a:r>
          </a:p>
          <a:p>
            <a:r>
              <a:rPr lang="en-GB" sz="1200" b="0" i="0" u="none" strike="noStrike" kern="1200" baseline="0" dirty="0" smtClean="0">
                <a:solidFill>
                  <a:srgbClr val="000000"/>
                </a:solidFill>
                <a:latin typeface="Times New Roman" pitchFamily="16" charset="0"/>
                <a:ea typeface="+mn-ea"/>
                <a:cs typeface="+mn-cs"/>
              </a:rPr>
              <a:t>kept as low as possible.</a:t>
            </a:r>
            <a:endParaRPr lang="en-GB" dirty="0"/>
          </a:p>
        </p:txBody>
      </p:sp>
      <p:sp>
        <p:nvSpPr>
          <p:cNvPr id="4" name="Slide Number Placeholder 3"/>
          <p:cNvSpPr>
            <a:spLocks noGrp="1"/>
          </p:cNvSpPr>
          <p:nvPr>
            <p:ph type="sldNum" idx="10"/>
          </p:nvPr>
        </p:nvSpPr>
        <p:spPr/>
        <p:txBody>
          <a:bodyPr/>
          <a:lstStyle/>
          <a:p>
            <a:pPr>
              <a:defRPr/>
            </a:pPr>
            <a:fld id="{D71D951F-2D06-4452-919F-4CBFC700E505}" type="slidenum">
              <a:rPr lang="fr-FR" altLang="en-US" smtClean="0"/>
              <a:pPr>
                <a:defRPr/>
              </a:pPr>
              <a:t>16</a:t>
            </a:fld>
            <a:endParaRPr lang="fr-FR" altLang="en-US"/>
          </a:p>
        </p:txBody>
      </p:sp>
    </p:spTree>
    <p:extLst>
      <p:ext uri="{BB962C8B-B14F-4D97-AF65-F5344CB8AC3E}">
        <p14:creationId xmlns:p14="http://schemas.microsoft.com/office/powerpoint/2010/main" val="846789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rgbClr val="000000"/>
                </a:solidFill>
                <a:latin typeface="Times New Roman" pitchFamily="16" charset="0"/>
                <a:ea typeface="+mn-ea"/>
                <a:cs typeface="+mn-cs"/>
              </a:rPr>
              <a:t>Emissions of mercury to the air from both anthropogenic and natural sources are</a:t>
            </a:r>
          </a:p>
          <a:p>
            <a:r>
              <a:rPr lang="en-GB" sz="1200" b="0" i="0" u="none" strike="noStrike" kern="1200" baseline="0" dirty="0" smtClean="0">
                <a:solidFill>
                  <a:srgbClr val="000000"/>
                </a:solidFill>
                <a:latin typeface="Times New Roman" pitchFamily="16" charset="0"/>
                <a:ea typeface="+mn-ea"/>
                <a:cs typeface="+mn-cs"/>
              </a:rPr>
              <a:t>in inorganic forms that can be converted biologically to methylmercury in soil</a:t>
            </a:r>
          </a:p>
          <a:p>
            <a:r>
              <a:rPr lang="en-GB" sz="1200" b="0" i="0" u="none" strike="noStrike" kern="1200" baseline="0" dirty="0" smtClean="0">
                <a:solidFill>
                  <a:srgbClr val="000000"/>
                </a:solidFill>
                <a:latin typeface="Times New Roman" pitchFamily="16" charset="0"/>
                <a:ea typeface="+mn-ea"/>
                <a:cs typeface="+mn-cs"/>
              </a:rPr>
              <a:t>and water. Methylmercury </a:t>
            </a:r>
            <a:r>
              <a:rPr lang="en-GB" sz="1200" b="0" i="0" u="none" strike="noStrike" kern="1200" baseline="0" dirty="0" err="1" smtClean="0">
                <a:solidFill>
                  <a:srgbClr val="000000"/>
                </a:solidFill>
                <a:latin typeface="Times New Roman" pitchFamily="16" charset="0"/>
                <a:ea typeface="+mn-ea"/>
                <a:cs typeface="+mn-cs"/>
              </a:rPr>
              <a:t>bioaccumulates</a:t>
            </a:r>
            <a:r>
              <a:rPr lang="en-GB" sz="1200" b="0" i="0" u="none" strike="noStrike" kern="1200" baseline="0" dirty="0" smtClean="0">
                <a:solidFill>
                  <a:srgbClr val="000000"/>
                </a:solidFill>
                <a:latin typeface="Times New Roman" pitchFamily="16" charset="0"/>
                <a:ea typeface="+mn-ea"/>
                <a:cs typeface="+mn-cs"/>
              </a:rPr>
              <a:t> and enters the human body readily</a:t>
            </a:r>
          </a:p>
          <a:p>
            <a:r>
              <a:rPr lang="en-GB" sz="1200" b="0" i="0" u="none" strike="noStrike" kern="1200" baseline="0" dirty="0" smtClean="0">
                <a:solidFill>
                  <a:srgbClr val="000000"/>
                </a:solidFill>
                <a:latin typeface="Times New Roman" pitchFamily="16" charset="0"/>
                <a:ea typeface="+mn-ea"/>
                <a:cs typeface="+mn-cs"/>
              </a:rPr>
              <a:t>via the dietary route. Airborne concentrations of mercury in Europe, and also</a:t>
            </a:r>
          </a:p>
          <a:p>
            <a:r>
              <a:rPr lang="en-GB" sz="1200" b="0" i="0" u="none" strike="noStrike" kern="1200" baseline="0" dirty="0" smtClean="0">
                <a:solidFill>
                  <a:srgbClr val="000000"/>
                </a:solidFill>
                <a:latin typeface="Times New Roman" pitchFamily="16" charset="0"/>
                <a:ea typeface="+mn-ea"/>
                <a:cs typeface="+mn-cs"/>
              </a:rPr>
              <a:t>globally, are generally well below those known to cause adverse health effects</a:t>
            </a:r>
          </a:p>
          <a:p>
            <a:r>
              <a:rPr lang="en-GB" sz="1200" b="0" i="0" u="none" strike="noStrike" kern="1200" baseline="0" dirty="0" smtClean="0">
                <a:solidFill>
                  <a:srgbClr val="000000"/>
                </a:solidFill>
                <a:latin typeface="Times New Roman" pitchFamily="16" charset="0"/>
                <a:ea typeface="+mn-ea"/>
                <a:cs typeface="+mn-cs"/>
              </a:rPr>
              <a:t>from inhalation exposure. Concentrations of inorganic mercury species in surface</a:t>
            </a:r>
          </a:p>
          <a:p>
            <a:r>
              <a:rPr lang="en-GB" sz="1200" b="0" i="0" u="none" strike="noStrike" kern="1200" baseline="0" dirty="0" smtClean="0">
                <a:solidFill>
                  <a:srgbClr val="000000"/>
                </a:solidFill>
                <a:latin typeface="Times New Roman" pitchFamily="16" charset="0"/>
                <a:ea typeface="+mn-ea"/>
                <a:cs typeface="+mn-cs"/>
              </a:rPr>
              <a:t>water and groundwater are generally well below those known to cause adverse</a:t>
            </a:r>
          </a:p>
          <a:p>
            <a:r>
              <a:rPr lang="en-GB" sz="1200" b="0" i="0" u="none" strike="noStrike" kern="1200" baseline="0" dirty="0" smtClean="0">
                <a:solidFill>
                  <a:srgbClr val="000000"/>
                </a:solidFill>
                <a:latin typeface="Times New Roman" pitchFamily="16" charset="0"/>
                <a:ea typeface="+mn-ea"/>
                <a:cs typeface="+mn-cs"/>
              </a:rPr>
              <a:t>health effects from drinking water.</a:t>
            </a:r>
          </a:p>
          <a:p>
            <a:r>
              <a:rPr lang="en-GB" sz="1200" b="0" i="0" u="none" strike="noStrike" kern="1200" baseline="0" dirty="0" smtClean="0">
                <a:solidFill>
                  <a:srgbClr val="000000"/>
                </a:solidFill>
                <a:latin typeface="Times New Roman" pitchFamily="16" charset="0"/>
                <a:ea typeface="+mn-ea"/>
                <a:cs typeface="+mn-cs"/>
              </a:rPr>
              <a:t>Methylmercury is a potent neurotoxic chemical. Unborn children (i.e. </a:t>
            </a:r>
            <a:r>
              <a:rPr lang="en-GB" sz="1200" b="0" i="0" u="none" strike="noStrike" kern="1200" baseline="0" dirty="0" err="1" smtClean="0">
                <a:solidFill>
                  <a:srgbClr val="000000"/>
                </a:solidFill>
                <a:latin typeface="Times New Roman" pitchFamily="16" charset="0"/>
                <a:ea typeface="+mn-ea"/>
                <a:cs typeface="+mn-cs"/>
              </a:rPr>
              <a:t>fetuses</a:t>
            </a:r>
            <a:r>
              <a:rPr lang="en-GB" sz="1200" b="0" i="0" u="none" strike="noStrike" kern="1200" baseline="0" dirty="0" smtClean="0">
                <a:solidFill>
                  <a:srgbClr val="000000"/>
                </a:solidFill>
                <a:latin typeface="Times New Roman" pitchFamily="16" charset="0"/>
                <a:ea typeface="+mn-ea"/>
                <a:cs typeface="+mn-cs"/>
              </a:rPr>
              <a:t>)</a:t>
            </a:r>
          </a:p>
          <a:p>
            <a:r>
              <a:rPr lang="en-GB" sz="1200" b="0" i="0" u="none" strike="noStrike" kern="1200" baseline="0" dirty="0" smtClean="0">
                <a:solidFill>
                  <a:srgbClr val="000000"/>
                </a:solidFill>
                <a:latin typeface="Times New Roman" pitchFamily="16" charset="0"/>
                <a:ea typeface="+mn-ea"/>
                <a:cs typeface="+mn-cs"/>
              </a:rPr>
              <a:t>are the most susceptible population group, the exposure being mainly from fish</a:t>
            </a:r>
          </a:p>
          <a:p>
            <a:r>
              <a:rPr lang="en-GB" sz="1200" b="0" i="0" u="none" strike="noStrike" kern="1200" baseline="0" dirty="0" smtClean="0">
                <a:solidFill>
                  <a:srgbClr val="000000"/>
                </a:solidFill>
                <a:latin typeface="Times New Roman" pitchFamily="16" charset="0"/>
                <a:ea typeface="+mn-ea"/>
                <a:cs typeface="+mn-cs"/>
              </a:rPr>
              <a:t>in the diet of the mother. Methylmercury is also excreted in mothers’ milk. Human</a:t>
            </a:r>
          </a:p>
          <a:p>
            <a:r>
              <a:rPr lang="en-GB" sz="1200" b="0" i="0" u="none" strike="noStrike" kern="1200" baseline="0" dirty="0" smtClean="0">
                <a:solidFill>
                  <a:srgbClr val="000000"/>
                </a:solidFill>
                <a:latin typeface="Times New Roman" pitchFamily="16" charset="0"/>
                <a:ea typeface="+mn-ea"/>
                <a:cs typeface="+mn-cs"/>
              </a:rPr>
              <a:t>biomonitoring and diet-modelling data indicate that tolerable dietary intakes</a:t>
            </a:r>
          </a:p>
          <a:p>
            <a:r>
              <a:rPr lang="en-GB" sz="1200" b="0" i="0" u="none" strike="noStrike" kern="1200" baseline="0" dirty="0" smtClean="0">
                <a:solidFill>
                  <a:srgbClr val="000000"/>
                </a:solidFill>
                <a:latin typeface="Times New Roman" pitchFamily="16" charset="0"/>
                <a:ea typeface="+mn-ea"/>
                <a:cs typeface="+mn-cs"/>
              </a:rPr>
              <a:t>of methylmercury are exceeded among subpopulations that consume large</a:t>
            </a:r>
          </a:p>
          <a:p>
            <a:r>
              <a:rPr lang="en-GB" sz="1200" b="0" i="0" u="none" strike="noStrike" kern="1200" baseline="0" dirty="0" smtClean="0">
                <a:solidFill>
                  <a:srgbClr val="000000"/>
                </a:solidFill>
                <a:latin typeface="Times New Roman" pitchFamily="16" charset="0"/>
                <a:ea typeface="+mn-ea"/>
                <a:cs typeface="+mn-cs"/>
              </a:rPr>
              <a:t>amounts of fish, e.g. in Scandinavia, North America and France. For several species</a:t>
            </a:r>
          </a:p>
          <a:p>
            <a:r>
              <a:rPr lang="en-GB" sz="1200" b="0" i="0" u="none" strike="noStrike" kern="1200" baseline="0" dirty="0" smtClean="0">
                <a:solidFill>
                  <a:srgbClr val="000000"/>
                </a:solidFill>
                <a:latin typeface="Times New Roman" pitchFamily="16" charset="0"/>
                <a:ea typeface="+mn-ea"/>
                <a:cs typeface="+mn-cs"/>
              </a:rPr>
              <a:t>of (mainly large predatory) freshwater and marine fish and mammals, a mercury</a:t>
            </a:r>
          </a:p>
          <a:p>
            <a:r>
              <a:rPr lang="en-GB" sz="1200" b="0" i="0" u="none" strike="noStrike" kern="1200" baseline="0" dirty="0" smtClean="0">
                <a:solidFill>
                  <a:srgbClr val="000000"/>
                </a:solidFill>
                <a:latin typeface="Times New Roman" pitchFamily="16" charset="0"/>
                <a:ea typeface="+mn-ea"/>
                <a:cs typeface="+mn-cs"/>
              </a:rPr>
              <a:t>level of 0.5 mg/kg, the value used as a guideline in many countries, is often</a:t>
            </a:r>
          </a:p>
          <a:p>
            <a:r>
              <a:rPr lang="en-GB" sz="1200" b="0" i="0" u="none" strike="noStrike" kern="1200" baseline="0" dirty="0" smtClean="0">
                <a:solidFill>
                  <a:srgbClr val="000000"/>
                </a:solidFill>
                <a:latin typeface="Times New Roman" pitchFamily="16" charset="0"/>
                <a:ea typeface="+mn-ea"/>
                <a:cs typeface="+mn-cs"/>
              </a:rPr>
              <a:t>exceeded.</a:t>
            </a:r>
          </a:p>
          <a:p>
            <a:r>
              <a:rPr lang="en-GB" sz="1200" b="0" i="0" u="none" strike="noStrike" kern="1200" baseline="0" dirty="0" smtClean="0">
                <a:solidFill>
                  <a:srgbClr val="000000"/>
                </a:solidFill>
                <a:latin typeface="Times New Roman" pitchFamily="16" charset="0"/>
                <a:ea typeface="+mn-ea"/>
                <a:cs typeface="+mn-cs"/>
              </a:rPr>
              <a:t>Historical data, e.g. from lake sediments in Scandinavia, show a two- to fivefold</a:t>
            </a:r>
          </a:p>
          <a:p>
            <a:r>
              <a:rPr lang="en-GB" sz="1200" b="0" i="0" u="none" strike="noStrike" kern="1200" baseline="0" dirty="0" smtClean="0">
                <a:solidFill>
                  <a:srgbClr val="000000"/>
                </a:solidFill>
                <a:latin typeface="Times New Roman" pitchFamily="16" charset="0"/>
                <a:ea typeface="+mn-ea"/>
                <a:cs typeface="+mn-cs"/>
              </a:rPr>
              <a:t>increase in mercury concentrations with respect to the pre-industrial era,</a:t>
            </a:r>
          </a:p>
          <a:p>
            <a:r>
              <a:rPr lang="en-GB" sz="1200" b="0" i="0" u="none" strike="noStrike" kern="1200" baseline="0" dirty="0" smtClean="0">
                <a:solidFill>
                  <a:srgbClr val="000000"/>
                </a:solidFill>
                <a:latin typeface="Times New Roman" pitchFamily="16" charset="0"/>
                <a:ea typeface="+mn-ea"/>
                <a:cs typeface="+mn-cs"/>
              </a:rPr>
              <a:t>reflecting anthropogenic emissions and long-range transport. Methylmercury in</a:t>
            </a:r>
          </a:p>
          <a:p>
            <a:r>
              <a:rPr lang="en-GB" sz="1200" b="0" i="0" u="none" strike="noStrike" kern="1200" baseline="0" dirty="0" smtClean="0">
                <a:solidFill>
                  <a:srgbClr val="000000"/>
                </a:solidFill>
                <a:latin typeface="Times New Roman" pitchFamily="16" charset="0"/>
                <a:ea typeface="+mn-ea"/>
                <a:cs typeface="+mn-cs"/>
              </a:rPr>
              <a:t>freshwater fish originates from inorganic mercury in the soil and direct atmospheric</a:t>
            </a:r>
          </a:p>
          <a:p>
            <a:r>
              <a:rPr lang="en-GB" sz="1200" b="0" i="0" u="none" strike="noStrike" kern="1200" baseline="0" dirty="0" smtClean="0">
                <a:solidFill>
                  <a:srgbClr val="000000"/>
                </a:solidFill>
                <a:latin typeface="Times New Roman" pitchFamily="16" charset="0"/>
                <a:ea typeface="+mn-ea"/>
                <a:cs typeface="+mn-cs"/>
              </a:rPr>
              <a:t>deposition. Anthropogenic emissions of mercury in Europe decreased by</a:t>
            </a:r>
          </a:p>
          <a:p>
            <a:r>
              <a:rPr lang="en-GB" sz="1200" b="0" i="0" u="none" strike="noStrike" kern="1200" baseline="0" dirty="0" smtClean="0">
                <a:solidFill>
                  <a:srgbClr val="000000"/>
                </a:solidFill>
                <a:latin typeface="Times New Roman" pitchFamily="16" charset="0"/>
                <a:ea typeface="+mn-ea"/>
                <a:cs typeface="+mn-cs"/>
              </a:rPr>
              <a:t>approximately 50% after 1990, and a similar decrease is predicted by modelling</a:t>
            </a:r>
          </a:p>
          <a:p>
            <a:r>
              <a:rPr lang="en-GB" sz="1200" b="0" i="0" u="none" strike="noStrike" kern="1200" baseline="0" dirty="0" smtClean="0">
                <a:solidFill>
                  <a:srgbClr val="000000"/>
                </a:solidFill>
                <a:latin typeface="Times New Roman" pitchFamily="16" charset="0"/>
                <a:ea typeface="+mn-ea"/>
                <a:cs typeface="+mn-cs"/>
              </a:rPr>
              <a:t>and limited monitoring data on the deposition of mercury in the region. However,</a:t>
            </a:r>
          </a:p>
          <a:p>
            <a:r>
              <a:rPr lang="en-GB" sz="1200" b="0" i="0" u="none" strike="noStrike" kern="1200" baseline="0" dirty="0" smtClean="0">
                <a:solidFill>
                  <a:srgbClr val="000000"/>
                </a:solidFill>
                <a:latin typeface="Times New Roman" pitchFamily="16" charset="0"/>
                <a:ea typeface="+mn-ea"/>
                <a:cs typeface="+mn-cs"/>
              </a:rPr>
              <a:t>a concomitant decrease in the concentration of methylmercury in freshwater</a:t>
            </a:r>
          </a:p>
          <a:p>
            <a:r>
              <a:rPr lang="en-GB" sz="1200" b="0" i="0" u="none" strike="noStrike" kern="1200" baseline="0" dirty="0" smtClean="0">
                <a:solidFill>
                  <a:srgbClr val="000000"/>
                </a:solidFill>
                <a:latin typeface="Times New Roman" pitchFamily="16" charset="0"/>
                <a:ea typeface="+mn-ea"/>
                <a:cs typeface="+mn-cs"/>
              </a:rPr>
              <a:t>fish has not been observed.</a:t>
            </a:r>
          </a:p>
          <a:p>
            <a:r>
              <a:rPr lang="en-GB" sz="1200" b="0" i="0" u="none" strike="noStrike" kern="1200" baseline="0" dirty="0" smtClean="0">
                <a:solidFill>
                  <a:srgbClr val="000000"/>
                </a:solidFill>
                <a:latin typeface="Times New Roman" pitchFamily="16" charset="0"/>
                <a:ea typeface="+mn-ea"/>
                <a:cs typeface="+mn-cs"/>
              </a:rPr>
              <a:t>Little information is available on the provenance of methylmercury in marine</a:t>
            </a:r>
          </a:p>
          <a:p>
            <a:r>
              <a:rPr lang="en-GB" sz="1200" b="0" i="0" u="none" strike="noStrike" kern="1200" baseline="0" dirty="0" smtClean="0">
                <a:solidFill>
                  <a:srgbClr val="000000"/>
                </a:solidFill>
                <a:latin typeface="Times New Roman" pitchFamily="16" charset="0"/>
                <a:ea typeface="+mn-ea"/>
                <a:cs typeface="+mn-cs"/>
              </a:rPr>
              <a:t>fish and on the contribution of long-range transport to the process. Evidence exists</a:t>
            </a:r>
          </a:p>
          <a:p>
            <a:r>
              <a:rPr lang="en-GB" sz="1200" b="0" i="0" u="none" strike="noStrike" kern="1200" baseline="0" dirty="0" smtClean="0">
                <a:solidFill>
                  <a:srgbClr val="000000"/>
                </a:solidFill>
                <a:latin typeface="Times New Roman" pitchFamily="16" charset="0"/>
                <a:ea typeface="+mn-ea"/>
                <a:cs typeface="+mn-cs"/>
              </a:rPr>
              <a:t>showing increasing levels of mercury in marine fish and mammals in the</a:t>
            </a:r>
          </a:p>
          <a:p>
            <a:r>
              <a:rPr lang="en-GB" sz="1200" b="0" i="0" u="none" strike="noStrike" kern="1200" baseline="0" dirty="0" smtClean="0">
                <a:solidFill>
                  <a:srgbClr val="000000"/>
                </a:solidFill>
                <a:latin typeface="Times New Roman" pitchFamily="16" charset="0"/>
                <a:ea typeface="+mn-ea"/>
                <a:cs typeface="+mn-cs"/>
              </a:rPr>
              <a:t>Arctic, indicating the impact of long-range transport. In general, fish consumption</a:t>
            </a:r>
          </a:p>
          <a:p>
            <a:r>
              <a:rPr lang="en-GB" sz="1200" b="0" i="0" u="none" strike="noStrike" kern="1200" baseline="0" dirty="0" smtClean="0">
                <a:solidFill>
                  <a:srgbClr val="000000"/>
                </a:solidFill>
                <a:latin typeface="Times New Roman" pitchFamily="16" charset="0"/>
                <a:ea typeface="+mn-ea"/>
                <a:cs typeface="+mn-cs"/>
              </a:rPr>
              <a:t>has important beneficial effects on health. However, in some populations</a:t>
            </a:r>
          </a:p>
          <a:p>
            <a:r>
              <a:rPr lang="en-GB" sz="1200" b="0" i="0" u="none" strike="noStrike" kern="1200" baseline="0" dirty="0" smtClean="0">
                <a:solidFill>
                  <a:srgbClr val="000000"/>
                </a:solidFill>
                <a:latin typeface="Times New Roman" pitchFamily="16" charset="0"/>
                <a:ea typeface="+mn-ea"/>
                <a:cs typeface="+mn-cs"/>
              </a:rPr>
              <a:t>consuming large amounts of fish, or consuming contaminated fish, the intake of</a:t>
            </a:r>
          </a:p>
          <a:p>
            <a:r>
              <a:rPr lang="en-GB" sz="1200" b="0" i="0" u="none" strike="noStrike" kern="1200" baseline="0" dirty="0" smtClean="0">
                <a:solidFill>
                  <a:srgbClr val="000000"/>
                </a:solidFill>
                <a:latin typeface="Times New Roman" pitchFamily="16" charset="0"/>
                <a:ea typeface="+mn-ea"/>
                <a:cs typeface="+mn-cs"/>
              </a:rPr>
              <a:t>methylmercury may reach hazardous levels. Thus, reducing the concentrations</a:t>
            </a:r>
          </a:p>
          <a:p>
            <a:r>
              <a:rPr lang="en-GB" sz="1200" b="0" i="0" u="none" strike="noStrike" kern="1200" baseline="0" dirty="0" smtClean="0">
                <a:solidFill>
                  <a:srgbClr val="000000"/>
                </a:solidFill>
                <a:latin typeface="Times New Roman" pitchFamily="16" charset="0"/>
                <a:ea typeface="+mn-ea"/>
                <a:cs typeface="+mn-cs"/>
              </a:rPr>
              <a:t>in fish should be given a high priority. Reducing emissions to the atmosphere</a:t>
            </a:r>
          </a:p>
          <a:p>
            <a:r>
              <a:rPr lang="en-GB" sz="1200" b="0" i="0" u="none" strike="noStrike" kern="1200" baseline="0" dirty="0" smtClean="0">
                <a:solidFill>
                  <a:srgbClr val="000000"/>
                </a:solidFill>
                <a:latin typeface="Times New Roman" pitchFamily="16" charset="0"/>
                <a:ea typeface="+mn-ea"/>
                <a:cs typeface="+mn-cs"/>
              </a:rPr>
              <a:t>and long-range transport of pollution represents a means of achieving this aim.</a:t>
            </a:r>
            <a:endParaRPr lang="en-GB" dirty="0"/>
          </a:p>
        </p:txBody>
      </p:sp>
      <p:sp>
        <p:nvSpPr>
          <p:cNvPr id="4" name="Slide Number Placeholder 3"/>
          <p:cNvSpPr>
            <a:spLocks noGrp="1"/>
          </p:cNvSpPr>
          <p:nvPr>
            <p:ph type="sldNum" idx="10"/>
          </p:nvPr>
        </p:nvSpPr>
        <p:spPr/>
        <p:txBody>
          <a:bodyPr/>
          <a:lstStyle/>
          <a:p>
            <a:pPr>
              <a:defRPr/>
            </a:pPr>
            <a:fld id="{D71D951F-2D06-4452-919F-4CBFC700E505}" type="slidenum">
              <a:rPr lang="fr-FR" altLang="en-US" smtClean="0"/>
              <a:pPr>
                <a:defRPr/>
              </a:pPr>
              <a:t>18</a:t>
            </a:fld>
            <a:endParaRPr lang="fr-FR" altLang="en-US"/>
          </a:p>
        </p:txBody>
      </p:sp>
    </p:spTree>
    <p:extLst>
      <p:ext uri="{BB962C8B-B14F-4D97-AF65-F5344CB8AC3E}">
        <p14:creationId xmlns:p14="http://schemas.microsoft.com/office/powerpoint/2010/main" val="33656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i="1">
                <a:solidFill>
                  <a:schemeClr val="tx1"/>
                </a:solidFill>
                <a:latin typeface="Arial" pitchFamily="34" charset="0"/>
                <a:cs typeface="Arial" pitchFamily="34" charset="0"/>
              </a:defRPr>
            </a:lvl1pPr>
            <a:lvl2pPr marL="742950" indent="-285750" defTabSz="939800" eaLnBrk="0" hangingPunct="0">
              <a:defRPr i="1">
                <a:solidFill>
                  <a:schemeClr val="tx1"/>
                </a:solidFill>
                <a:latin typeface="Arial" pitchFamily="34" charset="0"/>
                <a:cs typeface="Arial" pitchFamily="34" charset="0"/>
              </a:defRPr>
            </a:lvl2pPr>
            <a:lvl3pPr marL="1143000" indent="-228600" defTabSz="939800" eaLnBrk="0" hangingPunct="0">
              <a:defRPr i="1">
                <a:solidFill>
                  <a:schemeClr val="tx1"/>
                </a:solidFill>
                <a:latin typeface="Arial" pitchFamily="34" charset="0"/>
                <a:cs typeface="Arial" pitchFamily="34" charset="0"/>
              </a:defRPr>
            </a:lvl3pPr>
            <a:lvl4pPr marL="1600200" indent="-228600" defTabSz="939800" eaLnBrk="0" hangingPunct="0">
              <a:defRPr i="1">
                <a:solidFill>
                  <a:schemeClr val="tx1"/>
                </a:solidFill>
                <a:latin typeface="Arial" pitchFamily="34" charset="0"/>
                <a:cs typeface="Arial" pitchFamily="34" charset="0"/>
              </a:defRPr>
            </a:lvl4pPr>
            <a:lvl5pPr marL="2057400" indent="-228600" defTabSz="939800" eaLnBrk="0" hangingPunct="0">
              <a:defRPr i="1">
                <a:solidFill>
                  <a:schemeClr val="tx1"/>
                </a:solidFill>
                <a:latin typeface="Arial" pitchFamily="34" charset="0"/>
                <a:cs typeface="Arial" pitchFamily="34" charset="0"/>
              </a:defRPr>
            </a:lvl5pPr>
            <a:lvl6pPr marL="2514600" indent="-228600" defTabSz="9398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defTabSz="9398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defTabSz="9398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defTabSz="9398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fld id="{F38A6D44-8F5B-4D64-98CB-D07B5EC0AA10}" type="slidenum">
              <a:rPr lang="en-GB" altLang="en-US" i="0" smtClean="0"/>
              <a:pPr eaLnBrk="1" hangingPunct="1"/>
              <a:t>21</a:t>
            </a:fld>
            <a:endParaRPr lang="en-GB" altLang="en-US" i="0" smtClean="0"/>
          </a:p>
        </p:txBody>
      </p:sp>
      <p:sp>
        <p:nvSpPr>
          <p:cNvPr id="86019" name="Slide Image Placeholder 1"/>
          <p:cNvSpPr>
            <a:spLocks noGrp="1" noRot="1" noChangeAspect="1" noTextEdit="1"/>
          </p:cNvSpPr>
          <p:nvPr>
            <p:ph type="sldImg"/>
          </p:nvPr>
        </p:nvSpPr>
        <p:spPr>
          <a:xfrm>
            <a:off x="1184275" y="698500"/>
            <a:ext cx="4654550" cy="3490913"/>
          </a:xfrm>
          <a:ln/>
        </p:spPr>
      </p:sp>
      <p:sp>
        <p:nvSpPr>
          <p:cNvPr id="8602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54" tIns="46728" rIns="93454" bIns="46728"/>
          <a:lstStyle/>
          <a:p>
            <a:pPr lvl="0"/>
            <a:endParaRPr lang="en-GB" sz="1200" kern="1200" dirty="0" smtClean="0">
              <a:solidFill>
                <a:schemeClr val="tx1"/>
              </a:solidFill>
              <a:effectLst/>
              <a:latin typeface="+mn-lt"/>
              <a:ea typeface="+mn-ea"/>
              <a:cs typeface="+mn-cs"/>
            </a:endParaRPr>
          </a:p>
        </p:txBody>
      </p:sp>
      <p:sp>
        <p:nvSpPr>
          <p:cNvPr id="86021" name="Slide Number Placeholder 3"/>
          <p:cNvSpPr txBox="1">
            <a:spLocks noGrp="1"/>
          </p:cNvSpPr>
          <p:nvPr/>
        </p:nvSpPr>
        <p:spPr bwMode="auto">
          <a:xfrm>
            <a:off x="3977353" y="8841635"/>
            <a:ext cx="3044109" cy="46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54" tIns="46728" rIns="93454" bIns="46728" anchor="b"/>
          <a:lstStyle>
            <a:lvl1pPr defTabSz="930275" eaLnBrk="0" hangingPunct="0">
              <a:defRPr i="1">
                <a:solidFill>
                  <a:schemeClr val="tx1"/>
                </a:solidFill>
                <a:latin typeface="Arial" pitchFamily="34" charset="0"/>
                <a:cs typeface="Arial" pitchFamily="34" charset="0"/>
              </a:defRPr>
            </a:lvl1pPr>
            <a:lvl2pPr marL="742950" indent="-285750" defTabSz="930275" eaLnBrk="0" hangingPunct="0">
              <a:defRPr i="1">
                <a:solidFill>
                  <a:schemeClr val="tx1"/>
                </a:solidFill>
                <a:latin typeface="Arial" pitchFamily="34" charset="0"/>
                <a:cs typeface="Arial" pitchFamily="34" charset="0"/>
              </a:defRPr>
            </a:lvl2pPr>
            <a:lvl3pPr marL="1143000" indent="-228600" defTabSz="930275" eaLnBrk="0" hangingPunct="0">
              <a:defRPr i="1">
                <a:solidFill>
                  <a:schemeClr val="tx1"/>
                </a:solidFill>
                <a:latin typeface="Arial" pitchFamily="34" charset="0"/>
                <a:cs typeface="Arial" pitchFamily="34" charset="0"/>
              </a:defRPr>
            </a:lvl3pPr>
            <a:lvl4pPr marL="1600200" indent="-228600" defTabSz="930275" eaLnBrk="0" hangingPunct="0">
              <a:defRPr i="1">
                <a:solidFill>
                  <a:schemeClr val="tx1"/>
                </a:solidFill>
                <a:latin typeface="Arial" pitchFamily="34" charset="0"/>
                <a:cs typeface="Arial" pitchFamily="34" charset="0"/>
              </a:defRPr>
            </a:lvl4pPr>
            <a:lvl5pPr marL="2057400" indent="-228600" defTabSz="930275" eaLnBrk="0" hangingPunct="0">
              <a:defRPr i="1">
                <a:solidFill>
                  <a:schemeClr val="tx1"/>
                </a:solidFill>
                <a:latin typeface="Arial" pitchFamily="34" charset="0"/>
                <a:cs typeface="Arial" pitchFamily="34" charset="0"/>
              </a:defRPr>
            </a:lvl5pPr>
            <a:lvl6pPr marL="2514600" indent="-228600" defTabSz="930275"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defTabSz="930275"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defTabSz="930275"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defTabSz="930275" eaLnBrk="0" fontAlgn="base" hangingPunct="0">
              <a:spcBef>
                <a:spcPct val="0"/>
              </a:spcBef>
              <a:spcAft>
                <a:spcPct val="0"/>
              </a:spcAft>
              <a:defRPr i="1">
                <a:solidFill>
                  <a:schemeClr val="tx1"/>
                </a:solidFill>
                <a:latin typeface="Arial" pitchFamily="34" charset="0"/>
                <a:cs typeface="Arial" pitchFamily="34" charset="0"/>
              </a:defRPr>
            </a:lvl9pPr>
          </a:lstStyle>
          <a:p>
            <a:pPr algn="r" eaLnBrk="1" hangingPunct="1"/>
            <a:fld id="{893FECAB-C64E-40C6-B58D-B50D2F04AB3D}" type="slidenum">
              <a:rPr lang="en-GB" altLang="en-US" sz="1200"/>
              <a:pPr algn="r" eaLnBrk="1" hangingPunct="1"/>
              <a:t>21</a:t>
            </a:fld>
            <a:endParaRPr lang="en-GB" altLang="en-US" sz="1200"/>
          </a:p>
        </p:txBody>
      </p:sp>
    </p:spTree>
    <p:extLst>
      <p:ext uri="{BB962C8B-B14F-4D97-AF65-F5344CB8AC3E}">
        <p14:creationId xmlns:p14="http://schemas.microsoft.com/office/powerpoint/2010/main" val="136167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9E2D4A-F1FF-4953-8A7E-F3611F6FEEBA}" type="slidenum">
              <a:rPr lang="en-GB" smtClean="0"/>
              <a:t>2</a:t>
            </a:fld>
            <a:endParaRPr lang="en-GB"/>
          </a:p>
        </p:txBody>
      </p:sp>
    </p:spTree>
    <p:extLst>
      <p:ext uri="{BB962C8B-B14F-4D97-AF65-F5344CB8AC3E}">
        <p14:creationId xmlns:p14="http://schemas.microsoft.com/office/powerpoint/2010/main" val="2143003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rgbClr val="000000"/>
                </a:solidFill>
                <a:effectLst/>
                <a:latin typeface="Times New Roman" pitchFamily="16" charset="0"/>
                <a:ea typeface="+mn-ea"/>
                <a:cs typeface="+mn-cs"/>
              </a:rPr>
              <a:t> </a:t>
            </a:r>
          </a:p>
          <a:p>
            <a:r>
              <a:rPr lang="en-GB" sz="1200" kern="1200" dirty="0" smtClean="0">
                <a:solidFill>
                  <a:srgbClr val="000000"/>
                </a:solidFill>
                <a:effectLst/>
                <a:latin typeface="Times New Roman" pitchFamily="16" charset="0"/>
                <a:ea typeface="+mn-ea"/>
                <a:cs typeface="+mn-cs"/>
              </a:rPr>
              <a:t>Widespread use of methylmercury for seed dressing or as a fungicide was known to cause local pollution of waterways and coastal waters. </a:t>
            </a:r>
          </a:p>
          <a:p>
            <a:r>
              <a:rPr lang="en-GB" sz="1200" kern="1200" dirty="0" smtClean="0">
                <a:solidFill>
                  <a:srgbClr val="000000"/>
                </a:solidFill>
                <a:effectLst/>
                <a:latin typeface="Times New Roman" pitchFamily="16" charset="0"/>
                <a:ea typeface="+mn-ea"/>
                <a:cs typeface="+mn-cs"/>
              </a:rPr>
              <a:t>Then, it turned out that any release of mercury could be converted into methylmercury</a:t>
            </a:r>
          </a:p>
          <a:p>
            <a:r>
              <a:rPr lang="en-GB" sz="1200" kern="1200" dirty="0" smtClean="0">
                <a:solidFill>
                  <a:srgbClr val="000000"/>
                </a:solidFill>
                <a:effectLst/>
                <a:latin typeface="Times New Roman" pitchFamily="16" charset="0"/>
                <a:ea typeface="+mn-ea"/>
                <a:cs typeface="+mn-cs"/>
              </a:rPr>
              <a:t> </a:t>
            </a:r>
          </a:p>
          <a:p>
            <a:r>
              <a:rPr lang="en-GB" sz="1200" kern="1200" dirty="0" smtClean="0">
                <a:solidFill>
                  <a:srgbClr val="000000"/>
                </a:solidFill>
                <a:effectLst/>
                <a:latin typeface="Times New Roman" pitchFamily="16" charset="0"/>
                <a:ea typeface="+mn-ea"/>
                <a:cs typeface="+mn-cs"/>
              </a:rPr>
              <a:t>Studies in North America verified that bio-accumulation took place, with the highest concentrations at the top of the food chains (</a:t>
            </a:r>
            <a:r>
              <a:rPr lang="en-GB" sz="1200" kern="1200" dirty="0" err="1" smtClean="0">
                <a:solidFill>
                  <a:srgbClr val="000000"/>
                </a:solidFill>
                <a:effectLst/>
                <a:latin typeface="Times New Roman" pitchFamily="16" charset="0"/>
                <a:ea typeface="+mn-ea"/>
                <a:cs typeface="+mn-cs"/>
              </a:rPr>
              <a:t>Fimreite</a:t>
            </a:r>
            <a:r>
              <a:rPr lang="en-GB" sz="1200" kern="1200" dirty="0" smtClean="0">
                <a:solidFill>
                  <a:srgbClr val="000000"/>
                </a:solidFill>
                <a:effectLst/>
                <a:latin typeface="Times New Roman" pitchFamily="16" charset="0"/>
                <a:ea typeface="+mn-ea"/>
                <a:cs typeface="+mn-cs"/>
              </a:rPr>
              <a:t>, 1974). </a:t>
            </a:r>
          </a:p>
          <a:p>
            <a:r>
              <a:rPr lang="en-GB" sz="1200" kern="1200" dirty="0" smtClean="0">
                <a:solidFill>
                  <a:srgbClr val="000000"/>
                </a:solidFill>
                <a:effectLst/>
                <a:latin typeface="Times New Roman" pitchFamily="16" charset="0"/>
                <a:ea typeface="+mn-ea"/>
                <a:cs typeface="+mn-cs"/>
              </a:rPr>
              <a:t> </a:t>
            </a:r>
          </a:p>
          <a:p>
            <a:r>
              <a:rPr lang="en-GB" sz="1200" kern="1200" dirty="0" smtClean="0">
                <a:solidFill>
                  <a:srgbClr val="000000"/>
                </a:solidFill>
                <a:effectLst/>
                <a:latin typeface="Times New Roman" pitchFamily="16" charset="0"/>
                <a:ea typeface="+mn-ea"/>
                <a:cs typeface="+mn-cs"/>
              </a:rPr>
              <a:t>Many rivers and lakes were already so polluted with mercury that fish advisories against eating sports fish were issued, especially in countries like Canada, Sweden and the US Advisories against eating locally caught fish now affect over 16 million lake acres and 1.3 million river miles in the US (US EPA, 2007).</a:t>
            </a:r>
          </a:p>
          <a:p>
            <a:endParaRPr lang="en-GB" dirty="0"/>
          </a:p>
        </p:txBody>
      </p:sp>
      <p:sp>
        <p:nvSpPr>
          <p:cNvPr id="4" name="Slide Number Placeholder 3"/>
          <p:cNvSpPr>
            <a:spLocks noGrp="1"/>
          </p:cNvSpPr>
          <p:nvPr>
            <p:ph type="sldNum" idx="10"/>
          </p:nvPr>
        </p:nvSpPr>
        <p:spPr/>
        <p:txBody>
          <a:bodyPr/>
          <a:lstStyle/>
          <a:p>
            <a:pPr>
              <a:defRPr/>
            </a:pPr>
            <a:fld id="{D71D951F-2D06-4452-919F-4CBFC700E505}" type="slidenum">
              <a:rPr lang="fr-FR" altLang="en-US" smtClean="0"/>
              <a:pPr>
                <a:defRPr/>
              </a:pPr>
              <a:t>3</a:t>
            </a:fld>
            <a:endParaRPr lang="fr-FR" altLang="en-US"/>
          </a:p>
        </p:txBody>
      </p:sp>
    </p:spTree>
    <p:extLst>
      <p:ext uri="{BB962C8B-B14F-4D97-AF65-F5344CB8AC3E}">
        <p14:creationId xmlns:p14="http://schemas.microsoft.com/office/powerpoint/2010/main" val="382190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GB" sz="1200" dirty="0" smtClean="0">
              <a:solidFill>
                <a:schemeClr val="tx1"/>
              </a:solidFill>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GB" sz="1200" dirty="0" smtClean="0">
              <a:solidFill>
                <a:schemeClr val="tx1"/>
              </a:solidFill>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GB" sz="1200" dirty="0" smtClean="0">
                <a:solidFill>
                  <a:schemeClr val="tx1"/>
                </a:solidFill>
              </a:rPr>
              <a:t>In </a:t>
            </a:r>
            <a:r>
              <a:rPr lang="en-GB" sz="1200" dirty="0" smtClean="0">
                <a:solidFill>
                  <a:schemeClr val="tx1"/>
                </a:solidFill>
              </a:rPr>
              <a:t>subsistence fishing populations, between 1.5/1000 and 17/1000 children showed cognitive impacts</a:t>
            </a:r>
          </a:p>
          <a:p>
            <a:endParaRPr lang="en-GB" dirty="0" smtClean="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GB" sz="1200" dirty="0" smtClean="0">
                <a:latin typeface="Arial" panose="020B0604020202020204" pitchFamily="34" charset="0"/>
                <a:cs typeface="Arial" panose="020B0604020202020204" pitchFamily="34" charset="0"/>
              </a:rPr>
              <a:t>Of particular concern is the developmental toxicity of mercury, with well-documented neurodevelopmental effects of exposure to (methyl) mercury (</a:t>
            </a:r>
            <a:r>
              <a:rPr lang="en-GB" sz="1200" dirty="0" err="1" smtClean="0">
                <a:latin typeface="Arial" panose="020B0604020202020204" pitchFamily="34" charset="0"/>
                <a:cs typeface="Arial" panose="020B0604020202020204" pitchFamily="34" charset="0"/>
              </a:rPr>
              <a:t>MeHg</a:t>
            </a:r>
            <a:r>
              <a:rPr lang="en-GB" sz="1200" dirty="0" smtClean="0">
                <a:latin typeface="Arial" panose="020B0604020202020204" pitchFamily="34" charset="0"/>
                <a:cs typeface="Arial" panose="020B0604020202020204" pitchFamily="34" charset="0"/>
              </a:rPr>
              <a:t>) in utero and early in life.</a:t>
            </a:r>
          </a:p>
          <a:p>
            <a:endParaRPr lang="en-GB" dirty="0" smtClean="0"/>
          </a:p>
          <a:p>
            <a:r>
              <a:rPr lang="en-GB" sz="1200" kern="1200" dirty="0" smtClean="0">
                <a:solidFill>
                  <a:srgbClr val="000000"/>
                </a:solidFill>
                <a:effectLst/>
                <a:latin typeface="Times New Roman" pitchFamily="16" charset="0"/>
                <a:ea typeface="+mn-ea"/>
                <a:cs typeface="+mn-cs"/>
              </a:rPr>
              <a:t>Methylation of mercury in the aquatic environment became a world‑wide problem in 1970-ties. </a:t>
            </a:r>
          </a:p>
          <a:p>
            <a:r>
              <a:rPr lang="en-GB" sz="1200" kern="1200" dirty="0" smtClean="0">
                <a:solidFill>
                  <a:srgbClr val="000000"/>
                </a:solidFill>
                <a:effectLst/>
                <a:latin typeface="Times New Roman" pitchFamily="16" charset="0"/>
                <a:ea typeface="+mn-ea"/>
                <a:cs typeface="+mn-cs"/>
              </a:rPr>
              <a:t> </a:t>
            </a:r>
          </a:p>
          <a:p>
            <a:r>
              <a:rPr lang="en-GB" sz="1200" kern="1200" dirty="0" smtClean="0">
                <a:solidFill>
                  <a:srgbClr val="000000"/>
                </a:solidFill>
                <a:effectLst/>
                <a:latin typeface="Times New Roman" pitchFamily="16" charset="0"/>
                <a:ea typeface="+mn-ea"/>
                <a:cs typeface="+mn-cs"/>
              </a:rPr>
              <a:t>Widespread use of methylmercury for seed dressing or as a fungicide was known to cause local pollution of waterways and coastal waters. </a:t>
            </a:r>
          </a:p>
          <a:p>
            <a:r>
              <a:rPr lang="en-GB" sz="1200" kern="1200" dirty="0" smtClean="0">
                <a:solidFill>
                  <a:srgbClr val="000000"/>
                </a:solidFill>
                <a:effectLst/>
                <a:latin typeface="Times New Roman" pitchFamily="16" charset="0"/>
                <a:ea typeface="+mn-ea"/>
                <a:cs typeface="+mn-cs"/>
              </a:rPr>
              <a:t>Then, it turned out that any release of mercury could be converted into methylmercury</a:t>
            </a:r>
          </a:p>
          <a:p>
            <a:r>
              <a:rPr lang="en-GB" sz="1200" kern="1200" dirty="0" smtClean="0">
                <a:solidFill>
                  <a:srgbClr val="000000"/>
                </a:solidFill>
                <a:effectLst/>
                <a:latin typeface="Times New Roman" pitchFamily="16" charset="0"/>
                <a:ea typeface="+mn-ea"/>
                <a:cs typeface="+mn-cs"/>
              </a:rPr>
              <a:t> </a:t>
            </a:r>
          </a:p>
          <a:p>
            <a:r>
              <a:rPr lang="en-GB" sz="1200" kern="1200" dirty="0" smtClean="0">
                <a:solidFill>
                  <a:srgbClr val="000000"/>
                </a:solidFill>
                <a:effectLst/>
                <a:latin typeface="Times New Roman" pitchFamily="16" charset="0"/>
                <a:ea typeface="+mn-ea"/>
                <a:cs typeface="+mn-cs"/>
              </a:rPr>
              <a:t>Studies in North America verified that bio-accumulation took place, with the highest concentrations at the top of the food chains (</a:t>
            </a:r>
            <a:r>
              <a:rPr lang="en-GB" sz="1200" kern="1200" dirty="0" err="1" smtClean="0">
                <a:solidFill>
                  <a:srgbClr val="000000"/>
                </a:solidFill>
                <a:effectLst/>
                <a:latin typeface="Times New Roman" pitchFamily="16" charset="0"/>
                <a:ea typeface="+mn-ea"/>
                <a:cs typeface="+mn-cs"/>
              </a:rPr>
              <a:t>Fimreite</a:t>
            </a:r>
            <a:r>
              <a:rPr lang="en-GB" sz="1200" kern="1200" dirty="0" smtClean="0">
                <a:solidFill>
                  <a:srgbClr val="000000"/>
                </a:solidFill>
                <a:effectLst/>
                <a:latin typeface="Times New Roman" pitchFamily="16" charset="0"/>
                <a:ea typeface="+mn-ea"/>
                <a:cs typeface="+mn-cs"/>
              </a:rPr>
              <a:t>, 1974). </a:t>
            </a:r>
          </a:p>
          <a:p>
            <a:r>
              <a:rPr lang="en-GB" sz="1200" kern="1200" dirty="0" smtClean="0">
                <a:solidFill>
                  <a:srgbClr val="000000"/>
                </a:solidFill>
                <a:effectLst/>
                <a:latin typeface="Times New Roman" pitchFamily="16" charset="0"/>
                <a:ea typeface="+mn-ea"/>
                <a:cs typeface="+mn-cs"/>
              </a:rPr>
              <a:t> </a:t>
            </a:r>
            <a:endParaRPr lang="en-GB" dirty="0"/>
          </a:p>
        </p:txBody>
      </p:sp>
      <p:sp>
        <p:nvSpPr>
          <p:cNvPr id="4" name="Header Placeholder 3"/>
          <p:cNvSpPr>
            <a:spLocks noGrp="1"/>
          </p:cNvSpPr>
          <p:nvPr>
            <p:ph type="hdr" sz="quarter" idx="10"/>
          </p:nvPr>
        </p:nvSpPr>
        <p:spPr/>
        <p:txBody>
          <a:bodyPr/>
          <a:lstStyle/>
          <a:p>
            <a:pPr>
              <a:defRPr/>
            </a:pPr>
            <a:r>
              <a:rPr lang="en-US" smtClean="0"/>
              <a:t>World Health Organization</a:t>
            </a:r>
            <a:endParaRPr lang="en-US"/>
          </a:p>
        </p:txBody>
      </p:sp>
      <p:sp>
        <p:nvSpPr>
          <p:cNvPr id="5" name="Date Placeholder 4"/>
          <p:cNvSpPr>
            <a:spLocks noGrp="1"/>
          </p:cNvSpPr>
          <p:nvPr>
            <p:ph type="dt" idx="11"/>
          </p:nvPr>
        </p:nvSpPr>
        <p:spPr/>
        <p:txBody>
          <a:bodyPr/>
          <a:lstStyle/>
          <a:p>
            <a:pPr>
              <a:defRPr/>
            </a:pPr>
            <a:r>
              <a:rPr lang="en-US" smtClean="0"/>
              <a:t>23 May 2013</a:t>
            </a:r>
            <a:endParaRPr lang="en-US"/>
          </a:p>
        </p:txBody>
      </p:sp>
      <p:sp>
        <p:nvSpPr>
          <p:cNvPr id="6" name="Slide Number Placeholder 5"/>
          <p:cNvSpPr>
            <a:spLocks noGrp="1"/>
          </p:cNvSpPr>
          <p:nvPr>
            <p:ph type="sldNum" sz="quarter" idx="12"/>
          </p:nvPr>
        </p:nvSpPr>
        <p:spPr/>
        <p:txBody>
          <a:bodyPr/>
          <a:lstStyle/>
          <a:p>
            <a:pPr>
              <a:defRPr/>
            </a:pPr>
            <a:fld id="{4CACE30A-17BC-49E1-B560-52EB5CF53B8B}" type="slidenum">
              <a:rPr lang="en-US" smtClean="0"/>
              <a:pPr>
                <a:defRPr/>
              </a:pPr>
              <a:t>4</a:t>
            </a:fld>
            <a:endParaRPr lang="en-US"/>
          </a:p>
        </p:txBody>
      </p:sp>
    </p:spTree>
    <p:extLst>
      <p:ext uri="{BB962C8B-B14F-4D97-AF65-F5344CB8AC3E}">
        <p14:creationId xmlns:p14="http://schemas.microsoft.com/office/powerpoint/2010/main" val="197472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D71D951F-2D06-4452-919F-4CBFC700E505}" type="slidenum">
              <a:rPr lang="fr-FR" altLang="en-US" smtClean="0"/>
              <a:pPr>
                <a:defRPr/>
              </a:pPr>
              <a:t>5</a:t>
            </a:fld>
            <a:endParaRPr lang="fr-FR" altLang="en-US"/>
          </a:p>
        </p:txBody>
      </p:sp>
    </p:spTree>
    <p:extLst>
      <p:ext uri="{BB962C8B-B14F-4D97-AF65-F5344CB8AC3E}">
        <p14:creationId xmlns:p14="http://schemas.microsoft.com/office/powerpoint/2010/main" val="398588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D71D951F-2D06-4452-919F-4CBFC700E505}" type="slidenum">
              <a:rPr lang="fr-FR" altLang="en-US" smtClean="0"/>
              <a:pPr>
                <a:defRPr/>
              </a:pPr>
              <a:t>6</a:t>
            </a:fld>
            <a:endParaRPr lang="fr-FR" altLang="en-US"/>
          </a:p>
        </p:txBody>
      </p:sp>
    </p:spTree>
    <p:extLst>
      <p:ext uri="{BB962C8B-B14F-4D97-AF65-F5344CB8AC3E}">
        <p14:creationId xmlns:p14="http://schemas.microsoft.com/office/powerpoint/2010/main" val="72347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D71D951F-2D06-4452-919F-4CBFC700E505}" type="slidenum">
              <a:rPr lang="fr-FR" altLang="en-US" smtClean="0"/>
              <a:pPr>
                <a:defRPr/>
              </a:pPr>
              <a:t>7</a:t>
            </a:fld>
            <a:endParaRPr lang="fr-FR" altLang="en-US"/>
          </a:p>
        </p:txBody>
      </p:sp>
    </p:spTree>
    <p:extLst>
      <p:ext uri="{BB962C8B-B14F-4D97-AF65-F5344CB8AC3E}">
        <p14:creationId xmlns:p14="http://schemas.microsoft.com/office/powerpoint/2010/main" val="3792354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Experience gathered in previous and on-going studies:</a:t>
            </a:r>
          </a:p>
          <a:p>
            <a:pPr marL="0" indent="0">
              <a:buNone/>
            </a:pPr>
            <a:r>
              <a:rPr lang="en-GB" dirty="0" smtClean="0"/>
              <a:t>- WHO/UNEP monitoring of contamination of breast milk with POPs</a:t>
            </a:r>
          </a:p>
          <a:p>
            <a:pPr marL="0" indent="0">
              <a:buNone/>
            </a:pPr>
            <a:r>
              <a:rPr lang="en-GB" dirty="0" smtClean="0"/>
              <a:t>- DEMOCOPHES and COPHES</a:t>
            </a:r>
          </a:p>
          <a:p>
            <a:pPr marL="0" indent="0">
              <a:buNone/>
            </a:pPr>
            <a:r>
              <a:rPr lang="en-GB" dirty="0" smtClean="0"/>
              <a:t>- national biomonitoring programs (USA, Canada, Germany…..)</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Mercury – 10 chemicals of major public health concern </a:t>
            </a:r>
          </a:p>
          <a:p>
            <a:endParaRPr lang="en-GB" dirty="0"/>
          </a:p>
        </p:txBody>
      </p:sp>
      <p:sp>
        <p:nvSpPr>
          <p:cNvPr id="4" name="Slide Number Placeholder 3"/>
          <p:cNvSpPr>
            <a:spLocks noGrp="1"/>
          </p:cNvSpPr>
          <p:nvPr>
            <p:ph type="sldNum" sz="quarter" idx="10"/>
          </p:nvPr>
        </p:nvSpPr>
        <p:spPr/>
        <p:txBody>
          <a:bodyPr/>
          <a:lstStyle/>
          <a:p>
            <a:fld id="{C476FDE2-EEBA-422A-B7C6-E2DDA4A16D65}" type="slidenum">
              <a:rPr lang="en-GB" smtClean="0"/>
              <a:t>9</a:t>
            </a:fld>
            <a:endParaRPr lang="en-GB"/>
          </a:p>
        </p:txBody>
      </p:sp>
    </p:spTree>
    <p:extLst>
      <p:ext uri="{BB962C8B-B14F-4D97-AF65-F5344CB8AC3E}">
        <p14:creationId xmlns:p14="http://schemas.microsoft.com/office/powerpoint/2010/main" val="464887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Overlap with the air monitoring component (in 2 sties)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Demonstration and refinement of survey protocol, capacity building</a:t>
            </a:r>
          </a:p>
          <a:p>
            <a:pPr>
              <a:lnSpc>
                <a:spcPct val="80000"/>
              </a:lnSpc>
            </a:pPr>
            <a:r>
              <a:rPr lang="en-US" altLang="en-US" sz="2400" dirty="0" smtClean="0"/>
              <a:t>Country selection, identification of survey areas, agreements with national institutions, translation of materials, development of national survey protocols</a:t>
            </a:r>
          </a:p>
          <a:p>
            <a:pPr>
              <a:lnSpc>
                <a:spcPct val="80000"/>
              </a:lnSpc>
            </a:pPr>
            <a:r>
              <a:rPr lang="en-US" altLang="en-US" sz="2400" dirty="0" smtClean="0"/>
              <a:t>Assessment of laboratory capabilities</a:t>
            </a:r>
          </a:p>
          <a:p>
            <a:pPr lvl="1">
              <a:lnSpc>
                <a:spcPct val="80000"/>
              </a:lnSpc>
            </a:pPr>
            <a:r>
              <a:rPr lang="en-US" altLang="en-US" sz="2400" dirty="0" smtClean="0"/>
              <a:t>Experienced labs – survey size ~ 250 women, subset of duplicate samples for external QC</a:t>
            </a:r>
          </a:p>
          <a:p>
            <a:pPr lvl="1">
              <a:lnSpc>
                <a:spcPct val="80000"/>
              </a:lnSpc>
            </a:pPr>
            <a:r>
              <a:rPr lang="en-US" altLang="en-US" sz="2400" dirty="0" smtClean="0"/>
              <a:t>Labs that need further capacity building – all samples are collected in duplicate and analyzed at a national lab and at a reference laboratory. Sample size may be reduced. </a:t>
            </a:r>
          </a:p>
          <a:p>
            <a:pPr>
              <a:lnSpc>
                <a:spcPct val="80000"/>
              </a:lnSpc>
            </a:pPr>
            <a:r>
              <a:rPr lang="en-US" altLang="en-US" sz="2400" dirty="0" smtClean="0"/>
              <a:t>Initial training in data collection</a:t>
            </a:r>
          </a:p>
          <a:p>
            <a:pPr>
              <a:lnSpc>
                <a:spcPct val="80000"/>
              </a:lnSpc>
            </a:pPr>
            <a:r>
              <a:rPr lang="en-US" altLang="en-US" sz="2400" dirty="0" smtClean="0"/>
              <a:t>External QC and technical support</a:t>
            </a:r>
          </a:p>
          <a:p>
            <a:pPr>
              <a:lnSpc>
                <a:spcPct val="80000"/>
              </a:lnSpc>
            </a:pPr>
            <a:r>
              <a:rPr lang="en-US" altLang="en-US" sz="2400" dirty="0" smtClean="0"/>
              <a:t>Collaboration on data analysis and reporting.</a:t>
            </a:r>
          </a:p>
          <a:p>
            <a:endParaRPr lang="en-GB" dirty="0" smtClean="0"/>
          </a:p>
          <a:p>
            <a:endParaRPr lang="en-GB" sz="1200" dirty="0"/>
          </a:p>
        </p:txBody>
      </p:sp>
      <p:sp>
        <p:nvSpPr>
          <p:cNvPr id="4" name="Slide Number Placeholder 3"/>
          <p:cNvSpPr>
            <a:spLocks noGrp="1"/>
          </p:cNvSpPr>
          <p:nvPr>
            <p:ph type="sldNum" sz="quarter" idx="10"/>
          </p:nvPr>
        </p:nvSpPr>
        <p:spPr/>
        <p:txBody>
          <a:bodyPr/>
          <a:lstStyle/>
          <a:p>
            <a:fld id="{C476FDE2-EEBA-422A-B7C6-E2DDA4A16D65}" type="slidenum">
              <a:rPr lang="en-GB" smtClean="0"/>
              <a:t>10</a:t>
            </a:fld>
            <a:endParaRPr lang="en-GB"/>
          </a:p>
        </p:txBody>
      </p:sp>
    </p:spTree>
    <p:extLst>
      <p:ext uri="{BB962C8B-B14F-4D97-AF65-F5344CB8AC3E}">
        <p14:creationId xmlns:p14="http://schemas.microsoft.com/office/powerpoint/2010/main" val="1388536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1"/>
            <a:ext cx="8568531" cy="16204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094" y="4283816"/>
            <a:ext cx="7056438"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144278-093F-4178-ABD2-CBB9C117E4A8}"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12AE-189F-46E6-94BB-12FB54E35028}"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0" y="0"/>
            <a:ext cx="10077265" cy="7559675"/>
          </a:xfrm>
          <a:prstGeom prst="rect">
            <a:avLst/>
          </a:prstGeom>
        </p:spPr>
      </p:pic>
    </p:spTree>
    <p:extLst>
      <p:ext uri="{BB962C8B-B14F-4D97-AF65-F5344CB8AC3E}">
        <p14:creationId xmlns:p14="http://schemas.microsoft.com/office/powerpoint/2010/main" val="609019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44278-093F-4178-ABD2-CBB9C117E4A8}"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9027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302739"/>
            <a:ext cx="2268141" cy="64502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031" y="302739"/>
            <a:ext cx="6636411"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44278-093F-4178-ABD2-CBB9C117E4A8}"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035821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864848" cy="17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1"/>
          <p:cNvSpPr txBox="1">
            <a:spLocks noChangeArrowheads="1"/>
          </p:cNvSpPr>
          <p:nvPr userDrawn="1"/>
        </p:nvSpPr>
        <p:spPr bwMode="auto">
          <a:xfrm>
            <a:off x="1158912" y="2011596"/>
            <a:ext cx="8104187" cy="2056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algn="ctr" eaLnBrk="1">
              <a:lnSpc>
                <a:spcPts val="4000"/>
              </a:lnSpc>
              <a:spcBef>
                <a:spcPts val="0"/>
              </a:spcBef>
              <a:spcAft>
                <a:spcPts val="0"/>
              </a:spcAft>
            </a:pPr>
            <a:endParaRPr lang="en-US" altLang="en-US" sz="4000" b="1" dirty="0" smtClean="0">
              <a:solidFill>
                <a:srgbClr val="008000"/>
              </a:solidFill>
              <a:latin typeface="Helvetica Neue" pitchFamily="48" charset="0"/>
            </a:endParaRPr>
          </a:p>
        </p:txBody>
      </p:sp>
      <p:sp>
        <p:nvSpPr>
          <p:cNvPr id="7" name="Text Box 3"/>
          <p:cNvSpPr txBox="1">
            <a:spLocks noChangeArrowheads="1"/>
          </p:cNvSpPr>
          <p:nvPr userDrawn="1"/>
        </p:nvSpPr>
        <p:spPr bwMode="auto">
          <a:xfrm>
            <a:off x="0" y="4211885"/>
            <a:ext cx="10079037" cy="2376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algn="ctr" eaLnBrk="1"/>
            <a:endParaRPr lang="en-GB" altLang="en-US" sz="2600" b="0" noProof="0" dirty="0">
              <a:solidFill>
                <a:srgbClr val="0059B2"/>
              </a:solidFill>
              <a:latin typeface="Helvetica Neue" pitchFamily="48" charset="0"/>
            </a:endParaRPr>
          </a:p>
        </p:txBody>
      </p:sp>
      <p:sp>
        <p:nvSpPr>
          <p:cNvPr id="8" name="Text Box 4"/>
          <p:cNvSpPr txBox="1">
            <a:spLocks noChangeArrowheads="1"/>
          </p:cNvSpPr>
          <p:nvPr userDrawn="1"/>
        </p:nvSpPr>
        <p:spPr bwMode="auto">
          <a:xfrm>
            <a:off x="3528144" y="6804173"/>
            <a:ext cx="3024336"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algn="ctr" eaLnBrk="1"/>
            <a:endParaRPr lang="fr-FR" altLang="en-US" dirty="0">
              <a:solidFill>
                <a:srgbClr val="000000"/>
              </a:solidFill>
            </a:endParaRPr>
          </a:p>
        </p:txBody>
      </p:sp>
    </p:spTree>
    <p:extLst>
      <p:ext uri="{BB962C8B-B14F-4D97-AF65-F5344CB8AC3E}">
        <p14:creationId xmlns:p14="http://schemas.microsoft.com/office/powerpoint/2010/main" val="22223040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Footer Placeholder 3"/>
          <p:cNvSpPr txBox="1">
            <a:spLocks/>
          </p:cNvSpPr>
          <p:nvPr userDrawn="1"/>
        </p:nvSpPr>
        <p:spPr bwMode="auto">
          <a:xfrm>
            <a:off x="6548906" y="6637465"/>
            <a:ext cx="3192198" cy="52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97" tIns="37798" rIns="75597" bIns="37798"/>
          <a:lstStyle>
            <a:lvl1pPr eaLnBrk="0" hangingPunct="0">
              <a:defRPr i="1">
                <a:solidFill>
                  <a:schemeClr val="tx1"/>
                </a:solidFill>
                <a:latin typeface="Arial" pitchFamily="34" charset="0"/>
                <a:cs typeface="Arial" pitchFamily="34" charset="0"/>
              </a:defRPr>
            </a:lvl1pPr>
            <a:lvl2pPr marL="742950" indent="-285750" eaLnBrk="0" hangingPunct="0">
              <a:defRPr i="1">
                <a:solidFill>
                  <a:schemeClr val="tx1"/>
                </a:solidFill>
                <a:latin typeface="Arial" pitchFamily="34" charset="0"/>
                <a:cs typeface="Arial" pitchFamily="34" charset="0"/>
              </a:defRPr>
            </a:lvl2pPr>
            <a:lvl3pPr marL="1143000" indent="-228600" eaLnBrk="0" hangingPunct="0">
              <a:defRPr i="1">
                <a:solidFill>
                  <a:schemeClr val="tx1"/>
                </a:solidFill>
                <a:latin typeface="Arial" pitchFamily="34" charset="0"/>
                <a:cs typeface="Arial" pitchFamily="34" charset="0"/>
              </a:defRPr>
            </a:lvl3pPr>
            <a:lvl4pPr marL="1600200" indent="-228600" eaLnBrk="0" hangingPunct="0">
              <a:defRPr i="1">
                <a:solidFill>
                  <a:schemeClr val="tx1"/>
                </a:solidFill>
                <a:latin typeface="Arial" pitchFamily="34" charset="0"/>
                <a:cs typeface="Arial" pitchFamily="34" charset="0"/>
              </a:defRPr>
            </a:lvl4pPr>
            <a:lvl5pPr marL="2057400" indent="-228600" eaLnBrk="0" hangingPunct="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algn="ctr" eaLnBrk="1" hangingPunct="1"/>
            <a:endParaRPr lang="en-GB" altLang="en-US" sz="744">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a:xfrm>
            <a:off x="504031" y="7006700"/>
            <a:ext cx="2352146" cy="402483"/>
          </a:xfrm>
          <a:prstGeom prst="rect">
            <a:avLst/>
          </a:prstGeom>
        </p:spPr>
        <p:txBody>
          <a:bodyPr lIns="91430" tIns="45715" rIns="91430" bIns="45715"/>
          <a:lstStyle>
            <a:lvl1pPr>
              <a:defRPr/>
            </a:lvl1pPr>
          </a:lstStyle>
          <a:p>
            <a:pPr>
              <a:defRPr/>
            </a:pPr>
            <a:endParaRPr lang="en-GB"/>
          </a:p>
        </p:txBody>
      </p:sp>
      <p:sp>
        <p:nvSpPr>
          <p:cNvPr id="5" name="Footer Placeholder 4"/>
          <p:cNvSpPr>
            <a:spLocks noGrp="1"/>
          </p:cNvSpPr>
          <p:nvPr>
            <p:ph type="ftr" sz="quarter" idx="11"/>
          </p:nvPr>
        </p:nvSpPr>
        <p:spPr>
          <a:xfrm>
            <a:off x="3444214" y="7006700"/>
            <a:ext cx="3192198" cy="402483"/>
          </a:xfrm>
          <a:prstGeom prst="rect">
            <a:avLst/>
          </a:prstGeom>
        </p:spPr>
        <p:txBody>
          <a:bodyPr lIns="91430" tIns="45715" rIns="91430" bIns="45715"/>
          <a:lstStyle>
            <a:lvl1pPr>
              <a:defRPr/>
            </a:lvl1pPr>
          </a:lstStyle>
          <a:p>
            <a:pPr>
              <a:defRPr/>
            </a:pPr>
            <a:endParaRPr lang="en-GB"/>
          </a:p>
        </p:txBody>
      </p:sp>
      <p:sp>
        <p:nvSpPr>
          <p:cNvPr id="6" name="Slide Number Placeholder 5"/>
          <p:cNvSpPr>
            <a:spLocks noGrp="1"/>
          </p:cNvSpPr>
          <p:nvPr>
            <p:ph type="sldNum" sz="quarter" idx="12"/>
          </p:nvPr>
        </p:nvSpPr>
        <p:spPr>
          <a:xfrm>
            <a:off x="7224448" y="7006700"/>
            <a:ext cx="2352146" cy="402483"/>
          </a:xfrm>
          <a:prstGeom prst="rect">
            <a:avLst/>
          </a:prstGeom>
        </p:spPr>
        <p:txBody>
          <a:bodyPr lIns="91430" tIns="45715" rIns="91430" bIns="45715"/>
          <a:lstStyle>
            <a:lvl1pPr>
              <a:defRPr/>
            </a:lvl1pPr>
          </a:lstStyle>
          <a:p>
            <a:pPr>
              <a:defRPr/>
            </a:pPr>
            <a:fld id="{8C934B10-951E-4387-A48B-9BE873BADCD8}" type="slidenum">
              <a:rPr lang="en-GB"/>
              <a:pPr>
                <a:defRPr/>
              </a:pPr>
              <a:t>‹#›</a:t>
            </a:fld>
            <a:endParaRPr lang="en-GB"/>
          </a:p>
        </p:txBody>
      </p:sp>
    </p:spTree>
    <p:extLst>
      <p:ext uri="{BB962C8B-B14F-4D97-AF65-F5344CB8AC3E}">
        <p14:creationId xmlns:p14="http://schemas.microsoft.com/office/powerpoint/2010/main" val="165962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1"/>
            <a:ext cx="8568531" cy="16204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094" y="4283816"/>
            <a:ext cx="7056438"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144278-093F-4178-ABD2-CBB9C117E4A8}"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CC12AE-189F-46E6-94BB-12FB54E35028}"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0" y="0"/>
            <a:ext cx="10077265" cy="7559675"/>
          </a:xfrm>
          <a:prstGeom prst="rect">
            <a:avLst/>
          </a:prstGeom>
        </p:spPr>
      </p:pic>
    </p:spTree>
    <p:extLst>
      <p:ext uri="{BB962C8B-B14F-4D97-AF65-F5344CB8AC3E}">
        <p14:creationId xmlns:p14="http://schemas.microsoft.com/office/powerpoint/2010/main" val="23858780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44278-093F-4178-ABD2-CBB9C117E4A8}"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CC12AE-189F-46E6-94BB-12FB54E350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2738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793"/>
            <a:ext cx="8568531" cy="1501435"/>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96300" y="3204114"/>
            <a:ext cx="8568531" cy="1653678"/>
          </a:xfrm>
        </p:spPr>
        <p:txBody>
          <a:bodyPr anchor="b"/>
          <a:lstStyle>
            <a:lvl1pPr marL="0" indent="0">
              <a:buNone/>
              <a:defRPr sz="2200">
                <a:solidFill>
                  <a:schemeClr val="tx1">
                    <a:tint val="75000"/>
                  </a:schemeClr>
                </a:solidFill>
              </a:defRPr>
            </a:lvl1pPr>
            <a:lvl2pPr marL="503972" indent="0">
              <a:buNone/>
              <a:defRPr sz="2000">
                <a:solidFill>
                  <a:schemeClr val="tx1">
                    <a:tint val="75000"/>
                  </a:schemeClr>
                </a:solidFill>
              </a:defRPr>
            </a:lvl2pPr>
            <a:lvl3pPr marL="1007943" indent="0">
              <a:buNone/>
              <a:defRPr sz="1800">
                <a:solidFill>
                  <a:schemeClr val="tx1">
                    <a:tint val="75000"/>
                  </a:schemeClr>
                </a:solidFill>
              </a:defRPr>
            </a:lvl3pPr>
            <a:lvl4pPr marL="1511915" indent="0">
              <a:buNone/>
              <a:defRPr sz="1500">
                <a:solidFill>
                  <a:schemeClr val="tx1">
                    <a:tint val="75000"/>
                  </a:schemeClr>
                </a:solidFill>
              </a:defRPr>
            </a:lvl4pPr>
            <a:lvl5pPr marL="2015886" indent="0">
              <a:buNone/>
              <a:defRPr sz="1500">
                <a:solidFill>
                  <a:schemeClr val="tx1">
                    <a:tint val="75000"/>
                  </a:schemeClr>
                </a:solidFill>
              </a:defRPr>
            </a:lvl5pPr>
            <a:lvl6pPr marL="2519858" indent="0">
              <a:buNone/>
              <a:defRPr sz="1500">
                <a:solidFill>
                  <a:schemeClr val="tx1">
                    <a:tint val="75000"/>
                  </a:schemeClr>
                </a:solidFill>
              </a:defRPr>
            </a:lvl6pPr>
            <a:lvl7pPr marL="3023829" indent="0">
              <a:buNone/>
              <a:defRPr sz="1500">
                <a:solidFill>
                  <a:schemeClr val="tx1">
                    <a:tint val="75000"/>
                  </a:schemeClr>
                </a:solidFill>
              </a:defRPr>
            </a:lvl7pPr>
            <a:lvl8pPr marL="3527801" indent="0">
              <a:buNone/>
              <a:defRPr sz="1500">
                <a:solidFill>
                  <a:schemeClr val="tx1">
                    <a:tint val="75000"/>
                  </a:schemeClr>
                </a:solidFill>
              </a:defRPr>
            </a:lvl8pPr>
            <a:lvl9pPr marL="4031772"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44278-093F-4178-ABD2-CBB9C117E4A8}"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CC12AE-189F-46E6-94BB-12FB54E350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480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031" y="1763926"/>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4318" y="1763926"/>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144278-093F-4178-ABD2-CBB9C117E4A8}"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CC12AE-189F-46E6-94BB-12FB54E350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396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031" y="1692178"/>
            <a:ext cx="4454027" cy="705220"/>
          </a:xfrm>
        </p:spPr>
        <p:txBody>
          <a:bodyPr anchor="b"/>
          <a:lstStyle>
            <a:lvl1pPr marL="0" indent="0">
              <a:buNone/>
              <a:defRPr sz="26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0820" y="1692178"/>
            <a:ext cx="4455776" cy="705220"/>
          </a:xfrm>
        </p:spPr>
        <p:txBody>
          <a:bodyPr anchor="b"/>
          <a:lstStyle>
            <a:lvl1pPr marL="0" indent="0">
              <a:buNone/>
              <a:defRPr sz="26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20"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44278-093F-4178-ABD2-CBB9C117E4A8}" type="datetimeFigureOut">
              <a:rPr lang="en-US" smtClean="0">
                <a:solidFill>
                  <a:prstClr val="black">
                    <a:tint val="75000"/>
                  </a:prstClr>
                </a:solidFill>
              </a:rPr>
              <a:pPr/>
              <a:t>9/12/2018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8CC12AE-189F-46E6-94BB-12FB54E350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655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44278-093F-4178-ABD2-CBB9C117E4A8}" type="datetimeFigureOut">
              <a:rPr lang="en-US" smtClean="0">
                <a:solidFill>
                  <a:prstClr val="black">
                    <a:tint val="75000"/>
                  </a:prstClr>
                </a:solidFill>
              </a:rPr>
              <a:pPr/>
              <a:t>9/12/2018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8CC12AE-189F-46E6-94BB-12FB54E350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5640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432553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44278-093F-4178-ABD2-CBB9C117E4A8}" type="datetimeFigureOut">
              <a:rPr lang="en-US" smtClean="0">
                <a:solidFill>
                  <a:prstClr val="black">
                    <a:tint val="75000"/>
                  </a:prstClr>
                </a:solidFill>
              </a:rPr>
              <a:pPr/>
              <a:t>9/12/2018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8CC12AE-189F-46E6-94BB-12FB54E350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616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00987"/>
            <a:ext cx="3316456" cy="1280946"/>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41245" y="300990"/>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034" y="1581935"/>
            <a:ext cx="3316456" cy="5171028"/>
          </a:xfrm>
        </p:spPr>
        <p:txBody>
          <a:bodyPr/>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44278-093F-4178-ABD2-CBB9C117E4A8}"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CC12AE-189F-46E6-94BB-12FB54E350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701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3"/>
            <a:ext cx="6048375" cy="624725"/>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5873" y="675471"/>
            <a:ext cx="6048375" cy="4535805"/>
          </a:xfrm>
        </p:spPr>
        <p:txBody>
          <a:bodyPr/>
          <a:lstStyle>
            <a:lvl1pPr marL="0" indent="0">
              <a:buNone/>
              <a:defRPr sz="3500"/>
            </a:lvl1pPr>
            <a:lvl2pPr marL="503972" indent="0">
              <a:buNone/>
              <a:defRPr sz="3100"/>
            </a:lvl2pPr>
            <a:lvl3pPr marL="1007943" indent="0">
              <a:buNone/>
              <a:defRPr sz="260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endParaRPr lang="en-US"/>
          </a:p>
        </p:txBody>
      </p:sp>
      <p:sp>
        <p:nvSpPr>
          <p:cNvPr id="4" name="Text Placeholder 3"/>
          <p:cNvSpPr>
            <a:spLocks noGrp="1"/>
          </p:cNvSpPr>
          <p:nvPr>
            <p:ph type="body" sz="half" idx="2"/>
          </p:nvPr>
        </p:nvSpPr>
        <p:spPr>
          <a:xfrm>
            <a:off x="1975873" y="5916497"/>
            <a:ext cx="6048375" cy="887212"/>
          </a:xfrm>
        </p:spPr>
        <p:txBody>
          <a:bodyPr/>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44278-093F-4178-ABD2-CBB9C117E4A8}"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CC12AE-189F-46E6-94BB-12FB54E350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496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44278-093F-4178-ABD2-CBB9C117E4A8}"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CC12AE-189F-46E6-94BB-12FB54E350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909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302739"/>
            <a:ext cx="2268141" cy="64502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031" y="302739"/>
            <a:ext cx="6636411"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44278-093F-4178-ABD2-CBB9C117E4A8}"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CC12AE-189F-46E6-94BB-12FB54E350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252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793"/>
            <a:ext cx="8568531" cy="1501435"/>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96300" y="3204114"/>
            <a:ext cx="8568531" cy="1653678"/>
          </a:xfrm>
        </p:spPr>
        <p:txBody>
          <a:bodyPr anchor="b"/>
          <a:lstStyle>
            <a:lvl1pPr marL="0" indent="0">
              <a:buNone/>
              <a:defRPr sz="2200">
                <a:solidFill>
                  <a:schemeClr val="tx1">
                    <a:tint val="75000"/>
                  </a:schemeClr>
                </a:solidFill>
              </a:defRPr>
            </a:lvl1pPr>
            <a:lvl2pPr marL="503972" indent="0">
              <a:buNone/>
              <a:defRPr sz="2000">
                <a:solidFill>
                  <a:schemeClr val="tx1">
                    <a:tint val="75000"/>
                  </a:schemeClr>
                </a:solidFill>
              </a:defRPr>
            </a:lvl2pPr>
            <a:lvl3pPr marL="1007943" indent="0">
              <a:buNone/>
              <a:defRPr sz="1800">
                <a:solidFill>
                  <a:schemeClr val="tx1">
                    <a:tint val="75000"/>
                  </a:schemeClr>
                </a:solidFill>
              </a:defRPr>
            </a:lvl3pPr>
            <a:lvl4pPr marL="1511915" indent="0">
              <a:buNone/>
              <a:defRPr sz="1500">
                <a:solidFill>
                  <a:schemeClr val="tx1">
                    <a:tint val="75000"/>
                  </a:schemeClr>
                </a:solidFill>
              </a:defRPr>
            </a:lvl4pPr>
            <a:lvl5pPr marL="2015886" indent="0">
              <a:buNone/>
              <a:defRPr sz="1500">
                <a:solidFill>
                  <a:schemeClr val="tx1">
                    <a:tint val="75000"/>
                  </a:schemeClr>
                </a:solidFill>
              </a:defRPr>
            </a:lvl5pPr>
            <a:lvl6pPr marL="2519858" indent="0">
              <a:buNone/>
              <a:defRPr sz="1500">
                <a:solidFill>
                  <a:schemeClr val="tx1">
                    <a:tint val="75000"/>
                  </a:schemeClr>
                </a:solidFill>
              </a:defRPr>
            </a:lvl6pPr>
            <a:lvl7pPr marL="3023829" indent="0">
              <a:buNone/>
              <a:defRPr sz="1500">
                <a:solidFill>
                  <a:schemeClr val="tx1">
                    <a:tint val="75000"/>
                  </a:schemeClr>
                </a:solidFill>
              </a:defRPr>
            </a:lvl7pPr>
            <a:lvl8pPr marL="3527801" indent="0">
              <a:buNone/>
              <a:defRPr sz="1500">
                <a:solidFill>
                  <a:schemeClr val="tx1">
                    <a:tint val="75000"/>
                  </a:schemeClr>
                </a:solidFill>
              </a:defRPr>
            </a:lvl8pPr>
            <a:lvl9pPr marL="4031772"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44278-093F-4178-ABD2-CBB9C117E4A8}"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232344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031" y="1763926"/>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4318" y="1763926"/>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144278-093F-4178-ABD2-CBB9C117E4A8}"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44399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031" y="1692178"/>
            <a:ext cx="4454027" cy="705220"/>
          </a:xfrm>
        </p:spPr>
        <p:txBody>
          <a:bodyPr anchor="b"/>
          <a:lstStyle>
            <a:lvl1pPr marL="0" indent="0">
              <a:buNone/>
              <a:defRPr sz="26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0820" y="1692178"/>
            <a:ext cx="4455776" cy="705220"/>
          </a:xfrm>
        </p:spPr>
        <p:txBody>
          <a:bodyPr anchor="b"/>
          <a:lstStyle>
            <a:lvl1pPr marL="0" indent="0">
              <a:buNone/>
              <a:defRPr sz="26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20"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44278-093F-4178-ABD2-CBB9C117E4A8}" type="datetimeFigureOut">
              <a:rPr lang="en-US" smtClean="0"/>
              <a:t>9/12/2018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316719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44278-093F-4178-ABD2-CBB9C117E4A8}" type="datetimeFigureOut">
              <a:rPr lang="en-US" smtClean="0"/>
              <a:t>9/12/2018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362831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44278-093F-4178-ABD2-CBB9C117E4A8}" type="datetimeFigureOut">
              <a:rPr lang="en-US" smtClean="0"/>
              <a:t>9/12/2018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72222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00987"/>
            <a:ext cx="3316456" cy="1280946"/>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41245" y="300990"/>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034" y="1581935"/>
            <a:ext cx="3316456" cy="5171028"/>
          </a:xfrm>
        </p:spPr>
        <p:txBody>
          <a:bodyPr/>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44278-093F-4178-ABD2-CBB9C117E4A8}"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03685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3"/>
            <a:ext cx="6048375" cy="624725"/>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5873" y="675471"/>
            <a:ext cx="6048375" cy="4535805"/>
          </a:xfrm>
        </p:spPr>
        <p:txBody>
          <a:bodyPr/>
          <a:lstStyle>
            <a:lvl1pPr marL="0" indent="0">
              <a:buNone/>
              <a:defRPr sz="3500"/>
            </a:lvl1pPr>
            <a:lvl2pPr marL="503972" indent="0">
              <a:buNone/>
              <a:defRPr sz="3100"/>
            </a:lvl2pPr>
            <a:lvl3pPr marL="1007943" indent="0">
              <a:buNone/>
              <a:defRPr sz="260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r>
              <a:rPr lang="en-US" smtClean="0"/>
              <a:t>Click icon to add picture</a:t>
            </a:r>
            <a:endParaRPr lang="en-US"/>
          </a:p>
        </p:txBody>
      </p:sp>
      <p:sp>
        <p:nvSpPr>
          <p:cNvPr id="4" name="Text Placeholder 3"/>
          <p:cNvSpPr>
            <a:spLocks noGrp="1"/>
          </p:cNvSpPr>
          <p:nvPr>
            <p:ph type="body" sz="half" idx="2"/>
          </p:nvPr>
        </p:nvSpPr>
        <p:spPr>
          <a:xfrm>
            <a:off x="1975873" y="5916497"/>
            <a:ext cx="6048375" cy="887212"/>
          </a:xfrm>
        </p:spPr>
        <p:txBody>
          <a:bodyPr/>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44278-093F-4178-ABD2-CBB9C117E4A8}"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426349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1" y="302736"/>
            <a:ext cx="9072563" cy="1259946"/>
          </a:xfrm>
          <a:prstGeom prst="rect">
            <a:avLst/>
          </a:prstGeom>
        </p:spPr>
        <p:txBody>
          <a:bodyPr vert="horz" lIns="100794" tIns="50397" rIns="100794" bIns="50397"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4031" y="1763927"/>
            <a:ext cx="9072563" cy="4238426"/>
          </a:xfrm>
          <a:prstGeom prst="rect">
            <a:avLst/>
          </a:prstGeom>
        </p:spPr>
        <p:txBody>
          <a:bodyPr vert="horz" lIns="100794" tIns="50397" rIns="100794" bIns="503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04031" y="7006700"/>
            <a:ext cx="2352146" cy="402483"/>
          </a:xfrm>
          <a:prstGeom prst="rect">
            <a:avLst/>
          </a:prstGeom>
        </p:spPr>
        <p:txBody>
          <a:bodyPr vert="horz" lIns="100794" tIns="50397" rIns="100794" bIns="50397" rtlCol="0" anchor="ctr"/>
          <a:lstStyle>
            <a:lvl1pPr algn="l">
              <a:defRPr sz="1300">
                <a:solidFill>
                  <a:schemeClr val="tx1">
                    <a:tint val="75000"/>
                  </a:schemeClr>
                </a:solidFill>
              </a:defRPr>
            </a:lvl1pPr>
          </a:lstStyle>
          <a:p>
            <a:fld id="{E3144278-093F-4178-ABD2-CBB9C117E4A8}" type="datetimeFigureOut">
              <a:rPr lang="en-US" smtClean="0"/>
              <a:t>9/12/2018</a:t>
            </a:fld>
            <a:endParaRPr lang="en-US"/>
          </a:p>
        </p:txBody>
      </p:sp>
      <p:sp>
        <p:nvSpPr>
          <p:cNvPr id="5" name="Footer Placeholder 4"/>
          <p:cNvSpPr>
            <a:spLocks noGrp="1"/>
          </p:cNvSpPr>
          <p:nvPr>
            <p:ph type="ftr" sz="quarter" idx="3"/>
          </p:nvPr>
        </p:nvSpPr>
        <p:spPr>
          <a:xfrm>
            <a:off x="3444214" y="7006700"/>
            <a:ext cx="3192198" cy="402483"/>
          </a:xfrm>
          <a:prstGeom prst="rect">
            <a:avLst/>
          </a:prstGeom>
        </p:spPr>
        <p:txBody>
          <a:bodyPr vert="horz" lIns="100794" tIns="50397" rIns="100794" bIns="50397"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24448" y="7006700"/>
            <a:ext cx="2352146" cy="402483"/>
          </a:xfrm>
          <a:prstGeom prst="rect">
            <a:avLst/>
          </a:prstGeom>
        </p:spPr>
        <p:txBody>
          <a:bodyPr vert="horz" lIns="100794" tIns="50397" rIns="100794" bIns="50397" rtlCol="0" anchor="ctr"/>
          <a:lstStyle>
            <a:lvl1pPr algn="r">
              <a:defRPr sz="1300">
                <a:solidFill>
                  <a:schemeClr val="tx1">
                    <a:tint val="75000"/>
                  </a:schemeClr>
                </a:solidFill>
              </a:defRPr>
            </a:lvl1pPr>
          </a:lstStyle>
          <a:p>
            <a:fld id="{08CC12AE-189F-46E6-94BB-12FB54E35028}" type="slidenum">
              <a:rPr lang="en-US" smtClean="0"/>
              <a:t>‹#›</a:t>
            </a:fld>
            <a:endParaRPr lang="en-US"/>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204" y="6716731"/>
            <a:ext cx="10076043" cy="838437"/>
          </a:xfrm>
          <a:prstGeom prst="rect">
            <a:avLst/>
          </a:prstGeom>
        </p:spPr>
      </p:pic>
    </p:spTree>
    <p:extLst>
      <p:ext uri="{BB962C8B-B14F-4D97-AF65-F5344CB8AC3E}">
        <p14:creationId xmlns:p14="http://schemas.microsoft.com/office/powerpoint/2010/main" val="83790325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49" r:id="rId12"/>
    <p:sldLayoutId id="2147483695" r:id="rId13"/>
  </p:sldLayoutIdLst>
  <p:timing>
    <p:tnLst>
      <p:par>
        <p:cTn id="1" dur="indefinite" restart="never" nodeType="tmRoot"/>
      </p:par>
    </p:tnLst>
  </p:timing>
  <p:txStyles>
    <p:titleStyle>
      <a:lvl1pPr algn="ctr" defTabSz="1007943" rtl="0" eaLnBrk="1" latinLnBrk="0" hangingPunct="1">
        <a:spcBef>
          <a:spcPct val="0"/>
        </a:spcBef>
        <a:buNone/>
        <a:defRPr sz="4400" kern="1200">
          <a:solidFill>
            <a:srgbClr val="00558E"/>
          </a:solidFill>
          <a:latin typeface="Arial Unicode MS" panose="020B0604020202020204" pitchFamily="34" charset="-128"/>
          <a:ea typeface="Arial Unicode MS" panose="020B0604020202020204" pitchFamily="34" charset="-128"/>
          <a:cs typeface="Arial Unicode MS" panose="020B0604020202020204" pitchFamily="34" charset="-128"/>
        </a:defRPr>
      </a:lvl1pPr>
    </p:titleStyle>
    <p:bodyStyle>
      <a:lvl1pPr marL="377979" indent="-377979" algn="l" defTabSz="1007943" rtl="0" eaLnBrk="1" latinLnBrk="0" hangingPunct="1">
        <a:spcBef>
          <a:spcPct val="20000"/>
        </a:spcBef>
        <a:buFont typeface="Arial" panose="020B0604020202020204" pitchFamily="34" charset="0"/>
        <a:buChar char="•"/>
        <a:defRPr sz="35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818954" indent="-314982" algn="l" defTabSz="1007943" rtl="0" eaLnBrk="1" latinLnBrk="0" hangingPunct="1">
        <a:spcBef>
          <a:spcPct val="20000"/>
        </a:spcBef>
        <a:buFont typeface="Arial" panose="020B0604020202020204" pitchFamily="34" charset="0"/>
        <a:buChar char="–"/>
        <a:defRPr sz="31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259929" indent="-251986" algn="l" defTabSz="1007943" rtl="0" eaLnBrk="1" latinLnBrk="0" hangingPunct="1">
        <a:spcBef>
          <a:spcPct val="20000"/>
        </a:spcBef>
        <a:buFont typeface="Arial" panose="020B0604020202020204" pitchFamily="34" charset="0"/>
        <a:buChar char="•"/>
        <a:defRPr sz="26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763900" indent="-251986" algn="l" defTabSz="1007943" rtl="0" eaLnBrk="1" latinLnBrk="0" hangingPunct="1">
        <a:spcBef>
          <a:spcPct val="20000"/>
        </a:spcBef>
        <a:buFont typeface="Arial" panose="020B0604020202020204" pitchFamily="34" charset="0"/>
        <a:buChar char="–"/>
        <a:defRPr sz="2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267872" indent="-251986" algn="l" defTabSz="1007943" rtl="0" eaLnBrk="1" latinLnBrk="0" hangingPunct="1">
        <a:spcBef>
          <a:spcPct val="20000"/>
        </a:spcBef>
        <a:buFont typeface="Arial" panose="020B0604020202020204" pitchFamily="34" charset="0"/>
        <a:buChar char="»"/>
        <a:defRPr sz="2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771844"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75815"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9787"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83758"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07943" rtl="0" eaLnBrk="1" latinLnBrk="0" hangingPunct="1">
        <a:defRPr sz="2000" kern="1200">
          <a:solidFill>
            <a:schemeClr val="tx1"/>
          </a:solidFill>
          <a:latin typeface="+mn-lt"/>
          <a:ea typeface="+mn-ea"/>
          <a:cs typeface="+mn-cs"/>
        </a:defRPr>
      </a:lvl1pPr>
      <a:lvl2pPr marL="503972" algn="l" defTabSz="1007943" rtl="0" eaLnBrk="1" latinLnBrk="0" hangingPunct="1">
        <a:defRPr sz="2000" kern="1200">
          <a:solidFill>
            <a:schemeClr val="tx1"/>
          </a:solidFill>
          <a:latin typeface="+mn-lt"/>
          <a:ea typeface="+mn-ea"/>
          <a:cs typeface="+mn-cs"/>
        </a:defRPr>
      </a:lvl2pPr>
      <a:lvl3pPr marL="1007943" algn="l" defTabSz="1007943" rtl="0" eaLnBrk="1" latinLnBrk="0" hangingPunct="1">
        <a:defRPr sz="2000" kern="1200">
          <a:solidFill>
            <a:schemeClr val="tx1"/>
          </a:solidFill>
          <a:latin typeface="+mn-lt"/>
          <a:ea typeface="+mn-ea"/>
          <a:cs typeface="+mn-cs"/>
        </a:defRPr>
      </a:lvl3pPr>
      <a:lvl4pPr marL="1511915" algn="l" defTabSz="1007943" rtl="0" eaLnBrk="1" latinLnBrk="0" hangingPunct="1">
        <a:defRPr sz="2000" kern="1200">
          <a:solidFill>
            <a:schemeClr val="tx1"/>
          </a:solidFill>
          <a:latin typeface="+mn-lt"/>
          <a:ea typeface="+mn-ea"/>
          <a:cs typeface="+mn-cs"/>
        </a:defRPr>
      </a:lvl4pPr>
      <a:lvl5pPr marL="2015886" algn="l" defTabSz="1007943" rtl="0" eaLnBrk="1" latinLnBrk="0" hangingPunct="1">
        <a:defRPr sz="2000" kern="1200">
          <a:solidFill>
            <a:schemeClr val="tx1"/>
          </a:solidFill>
          <a:latin typeface="+mn-lt"/>
          <a:ea typeface="+mn-ea"/>
          <a:cs typeface="+mn-cs"/>
        </a:defRPr>
      </a:lvl5pPr>
      <a:lvl6pPr marL="2519858" algn="l" defTabSz="1007943" rtl="0" eaLnBrk="1" latinLnBrk="0" hangingPunct="1">
        <a:defRPr sz="2000" kern="1200">
          <a:solidFill>
            <a:schemeClr val="tx1"/>
          </a:solidFill>
          <a:latin typeface="+mn-lt"/>
          <a:ea typeface="+mn-ea"/>
          <a:cs typeface="+mn-cs"/>
        </a:defRPr>
      </a:lvl6pPr>
      <a:lvl7pPr marL="3023829" algn="l" defTabSz="1007943" rtl="0" eaLnBrk="1" latinLnBrk="0" hangingPunct="1">
        <a:defRPr sz="2000" kern="1200">
          <a:solidFill>
            <a:schemeClr val="tx1"/>
          </a:solidFill>
          <a:latin typeface="+mn-lt"/>
          <a:ea typeface="+mn-ea"/>
          <a:cs typeface="+mn-cs"/>
        </a:defRPr>
      </a:lvl7pPr>
      <a:lvl8pPr marL="3527801" algn="l" defTabSz="1007943" rtl="0" eaLnBrk="1" latinLnBrk="0" hangingPunct="1">
        <a:defRPr sz="2000" kern="1200">
          <a:solidFill>
            <a:schemeClr val="tx1"/>
          </a:solidFill>
          <a:latin typeface="+mn-lt"/>
          <a:ea typeface="+mn-ea"/>
          <a:cs typeface="+mn-cs"/>
        </a:defRPr>
      </a:lvl8pPr>
      <a:lvl9pPr marL="4031772" algn="l" defTabSz="1007943"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1" y="302736"/>
            <a:ext cx="9072563" cy="1259946"/>
          </a:xfrm>
          <a:prstGeom prst="rect">
            <a:avLst/>
          </a:prstGeom>
        </p:spPr>
        <p:txBody>
          <a:bodyPr vert="horz" lIns="100794" tIns="50397" rIns="100794" bIns="50397"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4031" y="1763927"/>
            <a:ext cx="9072563" cy="4238426"/>
          </a:xfrm>
          <a:prstGeom prst="rect">
            <a:avLst/>
          </a:prstGeom>
        </p:spPr>
        <p:txBody>
          <a:bodyPr vert="horz" lIns="100794" tIns="50397" rIns="100794" bIns="5039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4031" y="7006700"/>
            <a:ext cx="2352146" cy="402483"/>
          </a:xfrm>
          <a:prstGeom prst="rect">
            <a:avLst/>
          </a:prstGeom>
        </p:spPr>
        <p:txBody>
          <a:bodyPr vert="horz" lIns="100794" tIns="50397" rIns="100794" bIns="50397" rtlCol="0" anchor="ctr"/>
          <a:lstStyle>
            <a:lvl1pPr algn="l">
              <a:defRPr sz="1300">
                <a:solidFill>
                  <a:schemeClr val="tx1">
                    <a:tint val="75000"/>
                  </a:schemeClr>
                </a:solidFill>
              </a:defRPr>
            </a:lvl1pPr>
          </a:lstStyle>
          <a:p>
            <a:pPr defTabSz="1007943" fontAlgn="auto" hangingPunct="1">
              <a:lnSpc>
                <a:spcPct val="100000"/>
              </a:lnSpc>
              <a:spcBef>
                <a:spcPts val="0"/>
              </a:spcBef>
              <a:spcAft>
                <a:spcPts val="0"/>
              </a:spcAft>
              <a:buClrTx/>
              <a:buSzTx/>
              <a:buFontTx/>
              <a:buNone/>
            </a:pPr>
            <a:fld id="{E3144278-093F-4178-ABD2-CBB9C117E4A8}" type="datetimeFigureOut">
              <a:rPr lang="en-US" smtClean="0">
                <a:solidFill>
                  <a:prstClr val="black">
                    <a:tint val="75000"/>
                  </a:prstClr>
                </a:solidFill>
                <a:latin typeface="Calibri"/>
                <a:ea typeface="+mn-ea"/>
              </a:rPr>
              <a:pPr defTabSz="1007943" fontAlgn="auto" hangingPunct="1">
                <a:lnSpc>
                  <a:spcPct val="100000"/>
                </a:lnSpc>
                <a:spcBef>
                  <a:spcPts val="0"/>
                </a:spcBef>
                <a:spcAft>
                  <a:spcPts val="0"/>
                </a:spcAft>
                <a:buClrTx/>
                <a:buSzTx/>
                <a:buFontTx/>
                <a:buNone/>
              </a:pPr>
              <a:t>9/12/2018</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444214" y="7006700"/>
            <a:ext cx="3192198" cy="402483"/>
          </a:xfrm>
          <a:prstGeom prst="rect">
            <a:avLst/>
          </a:prstGeom>
        </p:spPr>
        <p:txBody>
          <a:bodyPr vert="horz" lIns="100794" tIns="50397" rIns="100794" bIns="50397" rtlCol="0" anchor="ctr"/>
          <a:lstStyle>
            <a:lvl1pPr algn="ctr">
              <a:defRPr sz="1300">
                <a:solidFill>
                  <a:schemeClr val="tx1">
                    <a:tint val="75000"/>
                  </a:schemeClr>
                </a:solidFill>
              </a:defRPr>
            </a:lvl1pPr>
          </a:lstStyle>
          <a:p>
            <a:pPr defTabSz="1007943" fontAlgn="auto" hangingPunct="1">
              <a:lnSpc>
                <a:spcPct val="100000"/>
              </a:lnSpc>
              <a:spcBef>
                <a:spcPts val="0"/>
              </a:spcBef>
              <a:spcAft>
                <a:spcPts val="0"/>
              </a:spcAft>
              <a:buClrTx/>
              <a:buSzTx/>
              <a:buFontTx/>
              <a:buNone/>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7224448" y="7006700"/>
            <a:ext cx="2352146" cy="402483"/>
          </a:xfrm>
          <a:prstGeom prst="rect">
            <a:avLst/>
          </a:prstGeom>
        </p:spPr>
        <p:txBody>
          <a:bodyPr vert="horz" lIns="100794" tIns="50397" rIns="100794" bIns="50397" rtlCol="0" anchor="ctr"/>
          <a:lstStyle>
            <a:lvl1pPr algn="r">
              <a:defRPr sz="1300">
                <a:solidFill>
                  <a:schemeClr val="tx1">
                    <a:tint val="75000"/>
                  </a:schemeClr>
                </a:solidFill>
              </a:defRPr>
            </a:lvl1pPr>
          </a:lstStyle>
          <a:p>
            <a:pPr defTabSz="1007943" fontAlgn="auto" hangingPunct="1">
              <a:lnSpc>
                <a:spcPct val="100000"/>
              </a:lnSpc>
              <a:spcBef>
                <a:spcPts val="0"/>
              </a:spcBef>
              <a:spcAft>
                <a:spcPts val="0"/>
              </a:spcAft>
              <a:buClrTx/>
              <a:buSzTx/>
              <a:buFontTx/>
              <a:buNone/>
            </a:pPr>
            <a:fld id="{08CC12AE-189F-46E6-94BB-12FB54E35028}" type="slidenum">
              <a:rPr lang="en-US" smtClean="0">
                <a:solidFill>
                  <a:prstClr val="black">
                    <a:tint val="75000"/>
                  </a:prstClr>
                </a:solidFill>
                <a:latin typeface="Calibri"/>
                <a:ea typeface="+mn-ea"/>
              </a:rPr>
              <a:pPr defTabSz="1007943" fontAlgn="auto" hangingPunct="1">
                <a:lnSpc>
                  <a:spcPct val="100000"/>
                </a:lnSpc>
                <a:spcBef>
                  <a:spcPts val="0"/>
                </a:spcBef>
                <a:spcAft>
                  <a:spcPts val="0"/>
                </a:spcAft>
                <a:buClrTx/>
                <a:buSzTx/>
                <a:buFontTx/>
                <a:buNone/>
              </a:pPr>
              <a:t>‹#›</a:t>
            </a:fld>
            <a:endParaRPr lang="en-US">
              <a:solidFill>
                <a:prstClr val="black">
                  <a:tint val="75000"/>
                </a:prstClr>
              </a:solidFill>
              <a:latin typeface="Calibri"/>
              <a:ea typeface="+mn-ea"/>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04" y="6716731"/>
            <a:ext cx="10076043" cy="838437"/>
          </a:xfrm>
          <a:prstGeom prst="rect">
            <a:avLst/>
          </a:prstGeom>
        </p:spPr>
      </p:pic>
    </p:spTree>
    <p:extLst>
      <p:ext uri="{BB962C8B-B14F-4D97-AF65-F5344CB8AC3E}">
        <p14:creationId xmlns:p14="http://schemas.microsoft.com/office/powerpoint/2010/main" val="1760368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txStyles>
    <p:titleStyle>
      <a:lvl1pPr algn="ctr" defTabSz="1007943" rtl="0" eaLnBrk="1" latinLnBrk="0" hangingPunct="1">
        <a:spcBef>
          <a:spcPct val="0"/>
        </a:spcBef>
        <a:buNone/>
        <a:defRPr sz="4400" kern="1200">
          <a:solidFill>
            <a:srgbClr val="00558E"/>
          </a:solidFill>
          <a:latin typeface="Arial Unicode MS" panose="020B0604020202020204" pitchFamily="34" charset="-128"/>
          <a:ea typeface="Arial Unicode MS" panose="020B0604020202020204" pitchFamily="34" charset="-128"/>
          <a:cs typeface="Arial Unicode MS" panose="020B0604020202020204" pitchFamily="34" charset="-128"/>
        </a:defRPr>
      </a:lvl1pPr>
    </p:titleStyle>
    <p:bodyStyle>
      <a:lvl1pPr marL="377979" indent="-377979" algn="l" defTabSz="1007943" rtl="0" eaLnBrk="1" latinLnBrk="0" hangingPunct="1">
        <a:spcBef>
          <a:spcPct val="20000"/>
        </a:spcBef>
        <a:buFont typeface="Arial" panose="020B0604020202020204" pitchFamily="34" charset="0"/>
        <a:buChar char="•"/>
        <a:defRPr sz="35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818954" indent="-314982" algn="l" defTabSz="1007943" rtl="0" eaLnBrk="1" latinLnBrk="0" hangingPunct="1">
        <a:spcBef>
          <a:spcPct val="20000"/>
        </a:spcBef>
        <a:buFont typeface="Arial" panose="020B0604020202020204" pitchFamily="34" charset="0"/>
        <a:buChar char="–"/>
        <a:defRPr sz="31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259929" indent="-251986" algn="l" defTabSz="1007943" rtl="0" eaLnBrk="1" latinLnBrk="0" hangingPunct="1">
        <a:spcBef>
          <a:spcPct val="20000"/>
        </a:spcBef>
        <a:buFont typeface="Arial" panose="020B0604020202020204" pitchFamily="34" charset="0"/>
        <a:buChar char="•"/>
        <a:defRPr sz="26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763900" indent="-251986" algn="l" defTabSz="1007943" rtl="0" eaLnBrk="1" latinLnBrk="0" hangingPunct="1">
        <a:spcBef>
          <a:spcPct val="20000"/>
        </a:spcBef>
        <a:buFont typeface="Arial" panose="020B0604020202020204" pitchFamily="34" charset="0"/>
        <a:buChar char="–"/>
        <a:defRPr sz="2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267872" indent="-251986" algn="l" defTabSz="1007943" rtl="0" eaLnBrk="1" latinLnBrk="0" hangingPunct="1">
        <a:spcBef>
          <a:spcPct val="20000"/>
        </a:spcBef>
        <a:buFont typeface="Arial" panose="020B0604020202020204" pitchFamily="34" charset="0"/>
        <a:buChar char="»"/>
        <a:defRPr sz="2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771844"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75815"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9787"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83758"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07943" rtl="0" eaLnBrk="1" latinLnBrk="0" hangingPunct="1">
        <a:defRPr sz="2000" kern="1200">
          <a:solidFill>
            <a:schemeClr val="tx1"/>
          </a:solidFill>
          <a:latin typeface="+mn-lt"/>
          <a:ea typeface="+mn-ea"/>
          <a:cs typeface="+mn-cs"/>
        </a:defRPr>
      </a:lvl1pPr>
      <a:lvl2pPr marL="503972" algn="l" defTabSz="1007943" rtl="0" eaLnBrk="1" latinLnBrk="0" hangingPunct="1">
        <a:defRPr sz="2000" kern="1200">
          <a:solidFill>
            <a:schemeClr val="tx1"/>
          </a:solidFill>
          <a:latin typeface="+mn-lt"/>
          <a:ea typeface="+mn-ea"/>
          <a:cs typeface="+mn-cs"/>
        </a:defRPr>
      </a:lvl2pPr>
      <a:lvl3pPr marL="1007943" algn="l" defTabSz="1007943" rtl="0" eaLnBrk="1" latinLnBrk="0" hangingPunct="1">
        <a:defRPr sz="2000" kern="1200">
          <a:solidFill>
            <a:schemeClr val="tx1"/>
          </a:solidFill>
          <a:latin typeface="+mn-lt"/>
          <a:ea typeface="+mn-ea"/>
          <a:cs typeface="+mn-cs"/>
        </a:defRPr>
      </a:lvl3pPr>
      <a:lvl4pPr marL="1511915" algn="l" defTabSz="1007943" rtl="0" eaLnBrk="1" latinLnBrk="0" hangingPunct="1">
        <a:defRPr sz="2000" kern="1200">
          <a:solidFill>
            <a:schemeClr val="tx1"/>
          </a:solidFill>
          <a:latin typeface="+mn-lt"/>
          <a:ea typeface="+mn-ea"/>
          <a:cs typeface="+mn-cs"/>
        </a:defRPr>
      </a:lvl4pPr>
      <a:lvl5pPr marL="2015886" algn="l" defTabSz="1007943" rtl="0" eaLnBrk="1" latinLnBrk="0" hangingPunct="1">
        <a:defRPr sz="2000" kern="1200">
          <a:solidFill>
            <a:schemeClr val="tx1"/>
          </a:solidFill>
          <a:latin typeface="+mn-lt"/>
          <a:ea typeface="+mn-ea"/>
          <a:cs typeface="+mn-cs"/>
        </a:defRPr>
      </a:lvl5pPr>
      <a:lvl6pPr marL="2519858" algn="l" defTabSz="1007943" rtl="0" eaLnBrk="1" latinLnBrk="0" hangingPunct="1">
        <a:defRPr sz="2000" kern="1200">
          <a:solidFill>
            <a:schemeClr val="tx1"/>
          </a:solidFill>
          <a:latin typeface="+mn-lt"/>
          <a:ea typeface="+mn-ea"/>
          <a:cs typeface="+mn-cs"/>
        </a:defRPr>
      </a:lvl6pPr>
      <a:lvl7pPr marL="3023829" algn="l" defTabSz="1007943" rtl="0" eaLnBrk="1" latinLnBrk="0" hangingPunct="1">
        <a:defRPr sz="2000" kern="1200">
          <a:solidFill>
            <a:schemeClr val="tx1"/>
          </a:solidFill>
          <a:latin typeface="+mn-lt"/>
          <a:ea typeface="+mn-ea"/>
          <a:cs typeface="+mn-cs"/>
        </a:defRPr>
      </a:lvl7pPr>
      <a:lvl8pPr marL="3527801" algn="l" defTabSz="1007943" rtl="0" eaLnBrk="1" latinLnBrk="0" hangingPunct="1">
        <a:defRPr sz="2000" kern="1200">
          <a:solidFill>
            <a:schemeClr val="tx1"/>
          </a:solidFill>
          <a:latin typeface="+mn-lt"/>
          <a:ea typeface="+mn-ea"/>
          <a:cs typeface="+mn-cs"/>
        </a:defRPr>
      </a:lvl8pPr>
      <a:lvl9pPr marL="4031772" algn="l" defTabSz="100794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4.png"/><Relationship Id="rId7" Type="http://schemas.openxmlformats.org/officeDocument/2006/relationships/diagramQuickStyle" Target="../diagrams/quickStyle1.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5.png"/><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810897" y="833795"/>
            <a:ext cx="8568531" cy="1937930"/>
          </a:xfrm>
        </p:spPr>
        <p:txBody>
          <a:bodyPr>
            <a:noAutofit/>
          </a:bodyPr>
          <a:lstStyle/>
          <a:p>
            <a:r>
              <a:rPr lang="en-GB" sz="3600" dirty="0">
                <a:solidFill>
                  <a:srgbClr val="005599"/>
                </a:solidFill>
                <a:latin typeface="Arial" panose="020B0604020202020204" pitchFamily="34" charset="0"/>
                <a:cs typeface="Arial" panose="020B0604020202020204" pitchFamily="34" charset="0"/>
              </a:rPr>
              <a:t>Human health effects </a:t>
            </a:r>
            <a:r>
              <a:rPr lang="en-GB" sz="3600" dirty="0" smtClean="0">
                <a:solidFill>
                  <a:srgbClr val="005599"/>
                </a:solidFill>
                <a:latin typeface="Arial" panose="020B0604020202020204" pitchFamily="34" charset="0"/>
                <a:cs typeface="Arial" panose="020B0604020202020204" pitchFamily="34" charset="0"/>
              </a:rPr>
              <a:t>- bioaccumulation </a:t>
            </a:r>
            <a:r>
              <a:rPr lang="en-GB" sz="3600" dirty="0">
                <a:solidFill>
                  <a:srgbClr val="005599"/>
                </a:solidFill>
                <a:latin typeface="Arial" panose="020B0604020202020204" pitchFamily="34" charset="0"/>
                <a:cs typeface="Arial" panose="020B0604020202020204" pitchFamily="34" charset="0"/>
              </a:rPr>
              <a:t>and toxicity</a:t>
            </a:r>
            <a:endParaRPr lang="en-US" sz="3600" dirty="0">
              <a:solidFill>
                <a:srgbClr val="005599"/>
              </a:solidFill>
              <a:latin typeface="Arial" panose="020B0604020202020204" pitchFamily="34" charset="0"/>
              <a:cs typeface="Arial" panose="020B0604020202020204" pitchFamily="34" charset="0"/>
            </a:endParaRPr>
          </a:p>
        </p:txBody>
      </p:sp>
      <p:sp>
        <p:nvSpPr>
          <p:cNvPr id="6" name="TextBox 5"/>
          <p:cNvSpPr txBox="1"/>
          <p:nvPr/>
        </p:nvSpPr>
        <p:spPr>
          <a:xfrm>
            <a:off x="71760" y="3995861"/>
            <a:ext cx="9864849" cy="664797"/>
          </a:xfrm>
          <a:prstGeom prst="rect">
            <a:avLst/>
          </a:prstGeom>
          <a:noFill/>
        </p:spPr>
        <p:txBody>
          <a:bodyPr wrap="square" rtlCol="0">
            <a:spAutoFit/>
          </a:bodyPr>
          <a:lstStyle/>
          <a:p>
            <a:pPr algn="ctr"/>
            <a:r>
              <a:rPr lang="en-GB" sz="2000" dirty="0" smtClean="0">
                <a:solidFill>
                  <a:schemeClr val="tx2">
                    <a:lumMod val="75000"/>
                  </a:schemeClr>
                </a:solidFill>
                <a:latin typeface="Helvetica Neue" pitchFamily="48" charset="0"/>
                <a:ea typeface="Arial Unicode MS" panose="020B0604020202020204"/>
              </a:rPr>
              <a:t>Dr Dorota </a:t>
            </a:r>
            <a:r>
              <a:rPr lang="en-GB" sz="2000" dirty="0">
                <a:solidFill>
                  <a:schemeClr val="tx2">
                    <a:lumMod val="75000"/>
                  </a:schemeClr>
                </a:solidFill>
                <a:latin typeface="Helvetica Neue" pitchFamily="48" charset="0"/>
                <a:ea typeface="Arial Unicode MS" panose="020B0604020202020204"/>
              </a:rPr>
              <a:t>Jarosinska </a:t>
            </a:r>
          </a:p>
          <a:p>
            <a:pPr algn="ctr"/>
            <a:r>
              <a:rPr lang="en-GB" sz="2000" dirty="0">
                <a:solidFill>
                  <a:schemeClr val="tx2">
                    <a:lumMod val="75000"/>
                  </a:schemeClr>
                </a:solidFill>
                <a:latin typeface="Helvetica Neue" pitchFamily="48" charset="0"/>
                <a:ea typeface="Arial Unicode MS" panose="020B0604020202020204"/>
              </a:rPr>
              <a:t>WHO European Centre for Environment and </a:t>
            </a:r>
            <a:r>
              <a:rPr lang="en-GB" sz="2000" dirty="0" smtClean="0">
                <a:solidFill>
                  <a:schemeClr val="tx2">
                    <a:lumMod val="75000"/>
                  </a:schemeClr>
                </a:solidFill>
                <a:latin typeface="Helvetica Neue" pitchFamily="48" charset="0"/>
                <a:ea typeface="Arial Unicode MS" panose="020B0604020202020204"/>
              </a:rPr>
              <a:t>Health</a:t>
            </a:r>
            <a:endParaRPr lang="en-GB" sz="2000" dirty="0">
              <a:solidFill>
                <a:schemeClr val="tx2">
                  <a:lumMod val="75000"/>
                </a:schemeClr>
              </a:solidFill>
              <a:latin typeface="Helvetica Neue" pitchFamily="48" charset="0"/>
              <a:ea typeface="Arial Unicode MS" panose="020B0604020202020204"/>
            </a:endParaRPr>
          </a:p>
        </p:txBody>
      </p:sp>
      <p:sp>
        <p:nvSpPr>
          <p:cNvPr id="7" name="TextBox 6"/>
          <p:cNvSpPr txBox="1"/>
          <p:nvPr/>
        </p:nvSpPr>
        <p:spPr>
          <a:xfrm>
            <a:off x="918698" y="3041232"/>
            <a:ext cx="8352928" cy="378565"/>
          </a:xfrm>
          <a:prstGeom prst="rect">
            <a:avLst/>
          </a:prstGeom>
          <a:noFill/>
        </p:spPr>
        <p:txBody>
          <a:bodyPr wrap="square" rtlCol="0">
            <a:spAutoFit/>
          </a:bodyPr>
          <a:lstStyle/>
          <a:p>
            <a:pPr algn="ctr"/>
            <a:r>
              <a:rPr lang="en-GB" sz="2000" dirty="0" smtClean="0">
                <a:solidFill>
                  <a:schemeClr val="tx2">
                    <a:lumMod val="75000"/>
                  </a:schemeClr>
                </a:solidFill>
                <a:latin typeface="Helvetica Neue" pitchFamily="48" charset="0"/>
                <a:ea typeface="Arial Unicode MS" panose="020B0604020202020204"/>
              </a:rPr>
              <a:t>Joint thematic session – Heavy metals with focus on mercury</a:t>
            </a:r>
            <a:endParaRPr lang="en-GB" sz="2000" dirty="0">
              <a:solidFill>
                <a:schemeClr val="tx2">
                  <a:lumMod val="75000"/>
                </a:schemeClr>
              </a:solidFill>
              <a:latin typeface="Helvetica Neue" pitchFamily="48" charset="0"/>
              <a:ea typeface="Arial Unicode MS" panose="020B0604020202020204"/>
            </a:endParaRPr>
          </a:p>
        </p:txBody>
      </p:sp>
      <p:sp>
        <p:nvSpPr>
          <p:cNvPr id="5" name="TextBox 4"/>
          <p:cNvSpPr txBox="1"/>
          <p:nvPr/>
        </p:nvSpPr>
        <p:spPr>
          <a:xfrm>
            <a:off x="1007863" y="5219997"/>
            <a:ext cx="8352929" cy="1237262"/>
          </a:xfrm>
          <a:prstGeom prst="rect">
            <a:avLst/>
          </a:prstGeom>
          <a:noFill/>
        </p:spPr>
        <p:txBody>
          <a:bodyPr wrap="square" rtlCol="0">
            <a:spAutoFit/>
          </a:bodyPr>
          <a:lstStyle/>
          <a:p>
            <a:pPr algn="ctr"/>
            <a:r>
              <a:rPr lang="en-GB" sz="2000" dirty="0" smtClean="0">
                <a:solidFill>
                  <a:schemeClr val="tx2">
                    <a:lumMod val="75000"/>
                  </a:schemeClr>
                </a:solidFill>
                <a:latin typeface="Helvetica Neue" pitchFamily="48" charset="0"/>
                <a:ea typeface="Arial Unicode MS" panose="020B0604020202020204"/>
              </a:rPr>
              <a:t>Fourth </a:t>
            </a:r>
            <a:r>
              <a:rPr lang="en-GB" sz="2000" dirty="0">
                <a:solidFill>
                  <a:schemeClr val="tx2">
                    <a:lumMod val="75000"/>
                  </a:schemeClr>
                </a:solidFill>
                <a:latin typeface="Helvetica Neue" pitchFamily="48" charset="0"/>
                <a:ea typeface="Arial Unicode MS" panose="020B0604020202020204"/>
              </a:rPr>
              <a:t>Joint session of the Working Group on Effects </a:t>
            </a:r>
            <a:endParaRPr lang="en-GB" sz="2000" dirty="0" smtClean="0">
              <a:solidFill>
                <a:schemeClr val="tx2">
                  <a:lumMod val="75000"/>
                </a:schemeClr>
              </a:solidFill>
              <a:latin typeface="Helvetica Neue" pitchFamily="48" charset="0"/>
              <a:ea typeface="Arial Unicode MS" panose="020B0604020202020204"/>
            </a:endParaRPr>
          </a:p>
          <a:p>
            <a:pPr algn="ctr"/>
            <a:r>
              <a:rPr lang="en-GB" sz="2000" dirty="0" smtClean="0">
                <a:solidFill>
                  <a:schemeClr val="tx2">
                    <a:lumMod val="75000"/>
                  </a:schemeClr>
                </a:solidFill>
                <a:latin typeface="Helvetica Neue" pitchFamily="48" charset="0"/>
                <a:ea typeface="Arial Unicode MS" panose="020B0604020202020204"/>
              </a:rPr>
              <a:t>and </a:t>
            </a:r>
            <a:r>
              <a:rPr lang="en-GB" sz="2000" dirty="0">
                <a:solidFill>
                  <a:schemeClr val="tx2">
                    <a:lumMod val="75000"/>
                  </a:schemeClr>
                </a:solidFill>
                <a:latin typeface="Helvetica Neue" pitchFamily="48" charset="0"/>
                <a:ea typeface="Arial Unicode MS" panose="020B0604020202020204"/>
              </a:rPr>
              <a:t>the Steering Body to EMEP</a:t>
            </a:r>
          </a:p>
          <a:p>
            <a:pPr algn="ctr"/>
            <a:endParaRPr lang="en-GB" sz="2000" dirty="0" smtClean="0">
              <a:solidFill>
                <a:schemeClr val="tx2">
                  <a:lumMod val="75000"/>
                </a:schemeClr>
              </a:solidFill>
              <a:latin typeface="Helvetica Neue" pitchFamily="48" charset="0"/>
              <a:ea typeface="Arial Unicode MS" panose="020B0604020202020204"/>
            </a:endParaRPr>
          </a:p>
          <a:p>
            <a:pPr algn="ctr"/>
            <a:r>
              <a:rPr lang="en-GB" sz="2000" dirty="0" smtClean="0">
                <a:solidFill>
                  <a:schemeClr val="tx2">
                    <a:lumMod val="75000"/>
                  </a:schemeClr>
                </a:solidFill>
                <a:latin typeface="Helvetica Neue" pitchFamily="48" charset="0"/>
                <a:ea typeface="Arial Unicode MS" panose="020B0604020202020204"/>
              </a:rPr>
              <a:t>Geneva</a:t>
            </a:r>
            <a:r>
              <a:rPr lang="en-GB" sz="2000" dirty="0">
                <a:solidFill>
                  <a:schemeClr val="tx2">
                    <a:lumMod val="75000"/>
                  </a:schemeClr>
                </a:solidFill>
                <a:latin typeface="Helvetica Neue" pitchFamily="48" charset="0"/>
                <a:ea typeface="Arial Unicode MS" panose="020B0604020202020204"/>
              </a:rPr>
              <a:t>, Switzerland, </a:t>
            </a:r>
            <a:r>
              <a:rPr lang="en-GB" sz="2000" dirty="0" smtClean="0">
                <a:solidFill>
                  <a:schemeClr val="tx2">
                    <a:lumMod val="75000"/>
                  </a:schemeClr>
                </a:solidFill>
                <a:latin typeface="Helvetica Neue" pitchFamily="48" charset="0"/>
                <a:ea typeface="Arial Unicode MS" panose="020B0604020202020204"/>
              </a:rPr>
              <a:t>10-14 </a:t>
            </a:r>
            <a:r>
              <a:rPr lang="en-GB" sz="2000" dirty="0">
                <a:solidFill>
                  <a:schemeClr val="tx2">
                    <a:lumMod val="75000"/>
                  </a:schemeClr>
                </a:solidFill>
                <a:latin typeface="Helvetica Neue" pitchFamily="48" charset="0"/>
                <a:ea typeface="Arial Unicode MS" panose="020B0604020202020204"/>
              </a:rPr>
              <a:t>September, </a:t>
            </a:r>
            <a:r>
              <a:rPr lang="en-GB" sz="2000" dirty="0" smtClean="0">
                <a:solidFill>
                  <a:schemeClr val="tx2">
                    <a:lumMod val="75000"/>
                  </a:schemeClr>
                </a:solidFill>
                <a:latin typeface="Helvetica Neue" pitchFamily="48" charset="0"/>
                <a:ea typeface="Arial Unicode MS" panose="020B0604020202020204"/>
              </a:rPr>
              <a:t>2018</a:t>
            </a:r>
            <a:endParaRPr lang="en-GB" sz="2000" dirty="0">
              <a:solidFill>
                <a:schemeClr val="tx2">
                  <a:lumMod val="75000"/>
                </a:schemeClr>
              </a:solidFill>
              <a:latin typeface="Helvetica Neue" pitchFamily="48" charset="0"/>
              <a:ea typeface="Arial Unicode MS" panose="020B0604020202020204"/>
            </a:endParaRPr>
          </a:p>
        </p:txBody>
      </p:sp>
    </p:spTree>
    <p:extLst>
      <p:ext uri="{BB962C8B-B14F-4D97-AF65-F5344CB8AC3E}">
        <p14:creationId xmlns:p14="http://schemas.microsoft.com/office/powerpoint/2010/main" val="3508211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3076" y="107429"/>
            <a:ext cx="9549764" cy="1584176"/>
          </a:xfrm>
        </p:spPr>
        <p:txBody>
          <a:bodyPr>
            <a:noAutofit/>
          </a:bodyPr>
          <a:lstStyle/>
          <a:p>
            <a:r>
              <a:rPr lang="en-GB" sz="3600" dirty="0" smtClean="0"/>
              <a:t>UNEP/WHO project  </a:t>
            </a:r>
            <a:r>
              <a:rPr lang="en-GB" sz="3600" dirty="0"/>
              <a:t>- </a:t>
            </a:r>
            <a:r>
              <a:rPr lang="en-GB" sz="3600" dirty="0" smtClean="0"/>
              <a:t>development </a:t>
            </a:r>
            <a:r>
              <a:rPr lang="en-GB" sz="3600" dirty="0"/>
              <a:t>of a </a:t>
            </a:r>
            <a:r>
              <a:rPr lang="en-GB" sz="3600" dirty="0" smtClean="0"/>
              <a:t>global plan </a:t>
            </a:r>
            <a:r>
              <a:rPr lang="en-GB" sz="3600" dirty="0"/>
              <a:t>for </a:t>
            </a:r>
            <a:r>
              <a:rPr lang="en-GB" sz="3600" dirty="0" smtClean="0"/>
              <a:t>monitoring </a:t>
            </a:r>
            <a:r>
              <a:rPr lang="en-GB" sz="3600" dirty="0"/>
              <a:t>of </a:t>
            </a:r>
            <a:r>
              <a:rPr lang="en-GB" sz="3600" dirty="0" smtClean="0"/>
              <a:t>exposure </a:t>
            </a:r>
            <a:r>
              <a:rPr lang="en-GB" sz="3600" dirty="0"/>
              <a:t>to and</a:t>
            </a:r>
            <a:br>
              <a:rPr lang="en-GB" sz="3600" dirty="0"/>
            </a:br>
            <a:r>
              <a:rPr lang="en-GB" sz="3600" dirty="0" smtClean="0"/>
              <a:t>environmental concentration </a:t>
            </a:r>
            <a:r>
              <a:rPr lang="en-GB" sz="3600" dirty="0"/>
              <a:t>of </a:t>
            </a:r>
            <a:r>
              <a:rPr lang="en-GB" sz="3600" dirty="0" smtClean="0"/>
              <a:t>mercury</a:t>
            </a:r>
            <a:endParaRPr lang="en-GB" sz="3600" dirty="0"/>
          </a:p>
        </p:txBody>
      </p:sp>
      <p:sp>
        <p:nvSpPr>
          <p:cNvPr id="3" name="Content Placeholder 2"/>
          <p:cNvSpPr>
            <a:spLocks noGrp="1"/>
          </p:cNvSpPr>
          <p:nvPr>
            <p:ph idx="1"/>
          </p:nvPr>
        </p:nvSpPr>
        <p:spPr>
          <a:xfrm>
            <a:off x="431800" y="2051645"/>
            <a:ext cx="9145016" cy="2952328"/>
          </a:xfrm>
        </p:spPr>
        <p:txBody>
          <a:bodyPr>
            <a:noAutofit/>
          </a:bodyPr>
          <a:lstStyle/>
          <a:p>
            <a:pPr marL="0" indent="0">
              <a:lnSpc>
                <a:spcPct val="150000"/>
              </a:lnSpc>
              <a:buNone/>
            </a:pPr>
            <a:r>
              <a:rPr lang="en-GB" sz="2400" dirty="0">
                <a:latin typeface="Arial" panose="020B0604020202020204" pitchFamily="34" charset="0"/>
                <a:cs typeface="Arial" panose="020B0604020202020204" pitchFamily="34" charset="0"/>
              </a:rPr>
              <a:t>To </a:t>
            </a:r>
            <a:r>
              <a:rPr lang="en-GB" sz="2400" b="1" dirty="0">
                <a:latin typeface="Arial" panose="020B0604020202020204" pitchFamily="34" charset="0"/>
                <a:cs typeface="Arial" panose="020B0604020202020204" pitchFamily="34" charset="0"/>
              </a:rPr>
              <a:t>harmonize</a:t>
            </a:r>
            <a:r>
              <a:rPr lang="en-GB" sz="2400" dirty="0">
                <a:latin typeface="Arial" panose="020B0604020202020204" pitchFamily="34" charset="0"/>
                <a:cs typeface="Arial" panose="020B0604020202020204" pitchFamily="34" charset="0"/>
              </a:rPr>
              <a:t> approaches for </a:t>
            </a:r>
            <a:r>
              <a:rPr lang="en-GB" sz="2400" b="1" dirty="0">
                <a:latin typeface="Arial" panose="020B0604020202020204" pitchFamily="34" charset="0"/>
                <a:cs typeface="Arial" panose="020B0604020202020204" pitchFamily="34" charset="0"/>
              </a:rPr>
              <a:t>monitoring mercury in humans </a:t>
            </a:r>
            <a:r>
              <a:rPr lang="en-GB" sz="2400" dirty="0">
                <a:latin typeface="Arial" panose="020B0604020202020204" pitchFamily="34" charset="0"/>
                <a:cs typeface="Arial" panose="020B0604020202020204" pitchFamily="34" charset="0"/>
              </a:rPr>
              <a:t>and the </a:t>
            </a:r>
            <a:r>
              <a:rPr lang="en-GB" sz="2400" b="1" dirty="0">
                <a:latin typeface="Arial" panose="020B0604020202020204" pitchFamily="34" charset="0"/>
                <a:cs typeface="Arial" panose="020B0604020202020204" pitchFamily="34" charset="0"/>
              </a:rPr>
              <a:t>environment</a:t>
            </a:r>
            <a:r>
              <a:rPr lang="en-GB" sz="2400" dirty="0">
                <a:latin typeface="Arial" panose="020B0604020202020204" pitchFamily="34" charset="0"/>
                <a:cs typeface="Arial" panose="020B0604020202020204" pitchFamily="34" charset="0"/>
              </a:rPr>
              <a:t>, and </a:t>
            </a:r>
            <a:r>
              <a:rPr lang="en-GB" sz="2400" b="1" dirty="0">
                <a:latin typeface="Arial" panose="020B0604020202020204" pitchFamily="34" charset="0"/>
                <a:cs typeface="Arial" panose="020B0604020202020204" pitchFamily="34" charset="0"/>
              </a:rPr>
              <a:t>strengthen the capacity </a:t>
            </a:r>
            <a:r>
              <a:rPr lang="en-GB" sz="2400" dirty="0">
                <a:latin typeface="Arial" panose="020B0604020202020204" pitchFamily="34" charset="0"/>
                <a:cs typeface="Arial" panose="020B0604020202020204" pitchFamily="34" charset="0"/>
              </a:rPr>
              <a:t>for </a:t>
            </a:r>
            <a:r>
              <a:rPr lang="en-GB" sz="2400" b="1" dirty="0">
                <a:latin typeface="Arial" panose="020B0604020202020204" pitchFamily="34" charset="0"/>
                <a:cs typeface="Arial" panose="020B0604020202020204" pitchFamily="34" charset="0"/>
              </a:rPr>
              <a:t>mercury analysis </a:t>
            </a:r>
            <a:r>
              <a:rPr lang="en-GB" sz="2400" dirty="0">
                <a:latin typeface="Arial" panose="020B0604020202020204" pitchFamily="34" charset="0"/>
                <a:cs typeface="Arial" panose="020B0604020202020204" pitchFamily="34" charset="0"/>
              </a:rPr>
              <a:t>in humans and the environment to accurately determine their concentrations </a:t>
            </a:r>
            <a:r>
              <a:rPr lang="en-GB" sz="2400" dirty="0" smtClean="0">
                <a:latin typeface="Arial" panose="020B0604020202020204" pitchFamily="34" charset="0"/>
                <a:cs typeface="Arial" panose="020B0604020202020204" pitchFamily="34" charset="0"/>
              </a:rPr>
              <a:t>globally</a:t>
            </a:r>
            <a:endParaRPr lang="en-GB" sz="2400" dirty="0">
              <a:latin typeface="Arial" panose="020B0604020202020204" pitchFamily="34" charset="0"/>
              <a:cs typeface="Arial" panose="020B0604020202020204" pitchFamily="34" charset="0"/>
            </a:endParaRPr>
          </a:p>
        </p:txBody>
      </p:sp>
      <p:pic>
        <p:nvPicPr>
          <p:cNvPr id="5" name="Picture 4" descr="C:\Users\estellano\AppData\Local\Microsoft\Windows\INetCache\Content.Word\Picture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0272" y="3994303"/>
            <a:ext cx="4562475" cy="2449830"/>
          </a:xfrm>
          <a:prstGeom prst="rect">
            <a:avLst/>
          </a:prstGeom>
          <a:noFill/>
          <a:ln>
            <a:noFill/>
          </a:ln>
        </p:spPr>
      </p:pic>
    </p:spTree>
    <p:extLst>
      <p:ext uri="{BB962C8B-B14F-4D97-AF65-F5344CB8AC3E}">
        <p14:creationId xmlns:p14="http://schemas.microsoft.com/office/powerpoint/2010/main" val="1067412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428" y="323453"/>
            <a:ext cx="8970372" cy="1080120"/>
          </a:xfrm>
        </p:spPr>
        <p:txBody>
          <a:bodyPr>
            <a:noAutofit/>
          </a:bodyPr>
          <a:lstStyle/>
          <a:p>
            <a:r>
              <a:rPr lang="en-GB" sz="4000" dirty="0"/>
              <a:t>Project activities to assess human exposure to mercury</a:t>
            </a:r>
          </a:p>
        </p:txBody>
      </p:sp>
      <p:sp>
        <p:nvSpPr>
          <p:cNvPr id="4" name="Text Box 4"/>
          <p:cNvSpPr txBox="1">
            <a:spLocks noChangeArrowheads="1"/>
          </p:cNvSpPr>
          <p:nvPr/>
        </p:nvSpPr>
        <p:spPr bwMode="auto">
          <a:xfrm>
            <a:off x="503808" y="1763613"/>
            <a:ext cx="9168271" cy="4797660"/>
          </a:xfrm>
          <a:prstGeom prst="rect">
            <a:avLst/>
          </a:prstGeom>
          <a:noFill/>
          <a:ln w="9525">
            <a:noFill/>
            <a:miter lim="800000"/>
            <a:headEnd/>
            <a:tailEnd/>
          </a:ln>
        </p:spPr>
        <p:txBody>
          <a:bodyPr wrap="square">
            <a:spAutoFit/>
          </a:bodyPr>
          <a:lstStyle/>
          <a:p>
            <a:pPr>
              <a:lnSpc>
                <a:spcPct val="90000"/>
              </a:lnSpc>
            </a:pPr>
            <a:r>
              <a:rPr lang="en-GB" sz="2400" dirty="0" smtClean="0">
                <a:solidFill>
                  <a:schemeClr val="tx1"/>
                </a:solidFill>
              </a:rPr>
              <a:t>Focus: prenatal </a:t>
            </a:r>
            <a:r>
              <a:rPr lang="en-GB" sz="2400" dirty="0">
                <a:solidFill>
                  <a:schemeClr val="tx1"/>
                </a:solidFill>
              </a:rPr>
              <a:t>exposure </a:t>
            </a:r>
            <a:r>
              <a:rPr lang="en-GB" sz="2400" dirty="0" smtClean="0">
                <a:solidFill>
                  <a:schemeClr val="tx1"/>
                </a:solidFill>
              </a:rPr>
              <a:t>to mercury</a:t>
            </a:r>
            <a:endParaRPr lang="en-GB" sz="2400" dirty="0">
              <a:solidFill>
                <a:schemeClr val="tx1"/>
              </a:solidFill>
            </a:endParaRPr>
          </a:p>
          <a:p>
            <a:pPr>
              <a:lnSpc>
                <a:spcPct val="90000"/>
              </a:lnSpc>
            </a:pPr>
            <a:endParaRPr lang="en-GB" sz="1600" dirty="0">
              <a:solidFill>
                <a:schemeClr val="tx1"/>
              </a:solidFill>
            </a:endParaRPr>
          </a:p>
          <a:p>
            <a:pPr>
              <a:lnSpc>
                <a:spcPct val="90000"/>
              </a:lnSpc>
            </a:pPr>
            <a:r>
              <a:rPr lang="en-US" sz="2400" dirty="0" smtClean="0">
                <a:solidFill>
                  <a:schemeClr val="tx1"/>
                </a:solidFill>
              </a:rPr>
              <a:t>Study sample: ~ </a:t>
            </a:r>
            <a:r>
              <a:rPr lang="en-US" sz="2400" dirty="0">
                <a:solidFill>
                  <a:schemeClr val="tx1"/>
                </a:solidFill>
              </a:rPr>
              <a:t>250 women per </a:t>
            </a:r>
            <a:r>
              <a:rPr lang="en-US" sz="2400" dirty="0" smtClean="0">
                <a:solidFill>
                  <a:schemeClr val="tx1"/>
                </a:solidFill>
              </a:rPr>
              <a:t>country</a:t>
            </a:r>
            <a:endParaRPr lang="en-US" sz="2400" dirty="0">
              <a:solidFill>
                <a:schemeClr val="tx1"/>
              </a:solidFill>
            </a:endParaRPr>
          </a:p>
          <a:p>
            <a:pPr>
              <a:lnSpc>
                <a:spcPct val="90000"/>
              </a:lnSpc>
            </a:pPr>
            <a:endParaRPr lang="en-US" sz="1600" dirty="0">
              <a:solidFill>
                <a:schemeClr val="tx1"/>
              </a:solidFill>
            </a:endParaRPr>
          </a:p>
          <a:p>
            <a:pPr>
              <a:lnSpc>
                <a:spcPct val="90000"/>
              </a:lnSpc>
            </a:pPr>
            <a:r>
              <a:rPr lang="en-GB" sz="2400" dirty="0">
                <a:solidFill>
                  <a:schemeClr val="tx1"/>
                </a:solidFill>
              </a:rPr>
              <a:t>Recruitment: mothers delivering in hospitals </a:t>
            </a:r>
            <a:r>
              <a:rPr lang="en-US" sz="2400" dirty="0">
                <a:solidFill>
                  <a:schemeClr val="tx1"/>
                </a:solidFill>
              </a:rPr>
              <a:t>serving </a:t>
            </a:r>
            <a:r>
              <a:rPr lang="en-US" sz="2400" dirty="0" smtClean="0">
                <a:solidFill>
                  <a:schemeClr val="tx1"/>
                </a:solidFill>
              </a:rPr>
              <a:t>population </a:t>
            </a:r>
            <a:r>
              <a:rPr lang="en-US" sz="2400" dirty="0">
                <a:solidFill>
                  <a:schemeClr val="tx1"/>
                </a:solidFill>
              </a:rPr>
              <a:t>in selected study sites </a:t>
            </a:r>
          </a:p>
          <a:p>
            <a:pPr>
              <a:lnSpc>
                <a:spcPct val="90000"/>
              </a:lnSpc>
            </a:pPr>
            <a:endParaRPr lang="en-US" sz="1600" dirty="0">
              <a:solidFill>
                <a:schemeClr val="tx1"/>
              </a:solidFill>
            </a:endParaRPr>
          </a:p>
          <a:p>
            <a:pPr>
              <a:lnSpc>
                <a:spcPct val="90000"/>
              </a:lnSpc>
            </a:pPr>
            <a:r>
              <a:rPr lang="en-GB" sz="2400" dirty="0" smtClean="0">
                <a:solidFill>
                  <a:schemeClr val="tx1"/>
                </a:solidFill>
              </a:rPr>
              <a:t>SOPs </a:t>
            </a:r>
            <a:r>
              <a:rPr lang="en-GB" sz="2400" dirty="0">
                <a:solidFill>
                  <a:schemeClr val="tx1"/>
                </a:solidFill>
              </a:rPr>
              <a:t>for </a:t>
            </a:r>
            <a:r>
              <a:rPr lang="en-GB" sz="2400" dirty="0" smtClean="0">
                <a:solidFill>
                  <a:schemeClr val="tx1"/>
                </a:solidFill>
              </a:rPr>
              <a:t>human biological </a:t>
            </a:r>
            <a:r>
              <a:rPr lang="en-GB" sz="2400" dirty="0">
                <a:solidFill>
                  <a:schemeClr val="tx1"/>
                </a:solidFill>
              </a:rPr>
              <a:t>matrices</a:t>
            </a:r>
            <a:r>
              <a:rPr lang="en-GB" sz="2400" dirty="0" smtClean="0">
                <a:solidFill>
                  <a:schemeClr val="tx1"/>
                </a:solidFill>
              </a:rPr>
              <a:t>:</a:t>
            </a:r>
          </a:p>
          <a:p>
            <a:pPr marL="800100" lvl="1" indent="-342900">
              <a:buFont typeface="Arial" panose="020B0604020202020204" pitchFamily="34" charset="0"/>
              <a:buChar char="•"/>
            </a:pPr>
            <a:r>
              <a:rPr lang="en-US" altLang="en-US" sz="2400" dirty="0">
                <a:solidFill>
                  <a:schemeClr val="tx1"/>
                </a:solidFill>
              </a:rPr>
              <a:t>total mercury in hair </a:t>
            </a:r>
          </a:p>
          <a:p>
            <a:pPr marL="800100" lvl="1" indent="-342900">
              <a:buFont typeface="Arial" panose="020B0604020202020204" pitchFamily="34" charset="0"/>
              <a:buChar char="•"/>
            </a:pPr>
            <a:r>
              <a:rPr lang="en-US" altLang="en-US" sz="2400" dirty="0">
                <a:solidFill>
                  <a:schemeClr val="tx1"/>
                </a:solidFill>
              </a:rPr>
              <a:t>total mercury in cord blood</a:t>
            </a:r>
          </a:p>
          <a:p>
            <a:pPr marL="800100" lvl="1" indent="-342900">
              <a:buFont typeface="Arial" panose="020B0604020202020204" pitchFamily="34" charset="0"/>
              <a:buChar char="•"/>
            </a:pPr>
            <a:r>
              <a:rPr lang="en-US" altLang="en-US" sz="2400" dirty="0">
                <a:solidFill>
                  <a:schemeClr val="tx1"/>
                </a:solidFill>
              </a:rPr>
              <a:t>total mercury in urine</a:t>
            </a:r>
          </a:p>
          <a:p>
            <a:pPr>
              <a:lnSpc>
                <a:spcPct val="90000"/>
              </a:lnSpc>
            </a:pPr>
            <a:endParaRPr lang="en-GB" sz="1600" dirty="0" smtClean="0">
              <a:solidFill>
                <a:schemeClr val="tx1"/>
              </a:solidFill>
            </a:endParaRPr>
          </a:p>
          <a:p>
            <a:pPr>
              <a:lnSpc>
                <a:spcPct val="90000"/>
              </a:lnSpc>
            </a:pPr>
            <a:r>
              <a:rPr lang="en-GB" sz="2400" dirty="0" smtClean="0">
                <a:solidFill>
                  <a:schemeClr val="tx1"/>
                </a:solidFill>
              </a:rPr>
              <a:t>Standard </a:t>
            </a:r>
            <a:r>
              <a:rPr lang="en-GB" sz="2400" dirty="0">
                <a:solidFill>
                  <a:schemeClr val="tx1"/>
                </a:solidFill>
              </a:rPr>
              <a:t>survey </a:t>
            </a:r>
            <a:r>
              <a:rPr lang="en-GB" sz="2400" dirty="0" smtClean="0">
                <a:solidFill>
                  <a:schemeClr val="tx1"/>
                </a:solidFill>
              </a:rPr>
              <a:t>protocol</a:t>
            </a:r>
          </a:p>
          <a:p>
            <a:pPr>
              <a:lnSpc>
                <a:spcPct val="90000"/>
              </a:lnSpc>
            </a:pPr>
            <a:endParaRPr lang="en-US" sz="1600" dirty="0">
              <a:solidFill>
                <a:schemeClr val="tx1"/>
              </a:solidFill>
            </a:endParaRPr>
          </a:p>
          <a:p>
            <a:r>
              <a:rPr lang="en-US" sz="2400" dirty="0" smtClean="0">
                <a:solidFill>
                  <a:schemeClr val="tx1"/>
                </a:solidFill>
              </a:rPr>
              <a:t>Capacity </a:t>
            </a:r>
            <a:r>
              <a:rPr lang="en-US" sz="2400" dirty="0">
                <a:solidFill>
                  <a:schemeClr val="tx1"/>
                </a:solidFill>
              </a:rPr>
              <a:t>building</a:t>
            </a:r>
          </a:p>
          <a:p>
            <a:endParaRPr lang="en-US" sz="1600" dirty="0">
              <a:solidFill>
                <a:schemeClr val="tx1"/>
              </a:solidFill>
            </a:endParaRPr>
          </a:p>
        </p:txBody>
      </p:sp>
      <p:grpSp>
        <p:nvGrpSpPr>
          <p:cNvPr id="5" name="Group 4"/>
          <p:cNvGrpSpPr/>
          <p:nvPr/>
        </p:nvGrpSpPr>
        <p:grpSpPr>
          <a:xfrm>
            <a:off x="7632600" y="3563813"/>
            <a:ext cx="1623823" cy="2997460"/>
            <a:chOff x="8076521" y="2073135"/>
            <a:chExt cx="1917817" cy="3716131"/>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521" y="4588815"/>
              <a:ext cx="1917815" cy="120045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6522" y="3255386"/>
              <a:ext cx="1917816" cy="1340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6521" y="2073135"/>
              <a:ext cx="1917815" cy="1202646"/>
            </a:xfrm>
            <a:prstGeom prst="rect">
              <a:avLst/>
            </a:prstGeom>
          </p:spPr>
        </p:pic>
      </p:grpSp>
    </p:spTree>
    <p:extLst>
      <p:ext uri="{BB962C8B-B14F-4D97-AF65-F5344CB8AC3E}">
        <p14:creationId xmlns:p14="http://schemas.microsoft.com/office/powerpoint/2010/main" val="2121705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215776" y="1485335"/>
            <a:ext cx="9505056" cy="3878678"/>
          </a:xfrm>
        </p:spPr>
        <p:txBody>
          <a:bodyPr>
            <a:noAutofit/>
          </a:bodyPr>
          <a:lstStyle/>
          <a:p>
            <a:r>
              <a:rPr lang="en-GB" sz="2400" dirty="0" smtClean="0">
                <a:latin typeface="Arial" panose="020B0604020202020204" pitchFamily="34" charset="0"/>
                <a:cs typeface="Arial" panose="020B0604020202020204" pitchFamily="34" charset="0"/>
              </a:rPr>
              <a:t>Ghana </a:t>
            </a:r>
            <a:r>
              <a:rPr lang="en-GB" sz="2400" dirty="0">
                <a:latin typeface="Arial" panose="020B0604020202020204" pitchFamily="34" charset="0"/>
                <a:cs typeface="Arial" panose="020B0604020202020204" pitchFamily="34" charset="0"/>
              </a:rPr>
              <a:t>(Accra City) - marine fish </a:t>
            </a:r>
          </a:p>
          <a:p>
            <a:endParaRPr lang="en-GB" sz="8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Russia </a:t>
            </a:r>
            <a:r>
              <a:rPr lang="en-GB" sz="2400" dirty="0">
                <a:latin typeface="Arial" panose="020B0604020202020204" pitchFamily="34" charset="0"/>
                <a:cs typeface="Arial" panose="020B0604020202020204" pitchFamily="34" charset="0"/>
              </a:rPr>
              <a:t>(Russian Karelia) - freshwaters fish</a:t>
            </a:r>
          </a:p>
          <a:p>
            <a:endParaRPr lang="en-GB" sz="8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India (Chennai </a:t>
            </a:r>
            <a:r>
              <a:rPr lang="en-GB" sz="2400" dirty="0">
                <a:latin typeface="Arial" panose="020B0604020202020204" pitchFamily="34" charset="0"/>
                <a:cs typeface="Arial" panose="020B0604020202020204" pitchFamily="34" charset="0"/>
              </a:rPr>
              <a:t>Metropolitan </a:t>
            </a:r>
            <a:r>
              <a:rPr lang="en-GB" sz="2400" dirty="0" smtClean="0">
                <a:latin typeface="Arial" panose="020B0604020202020204" pitchFamily="34" charset="0"/>
                <a:cs typeface="Arial" panose="020B0604020202020204" pitchFamily="34" charset="0"/>
              </a:rPr>
              <a:t>area) </a:t>
            </a:r>
            <a:r>
              <a:rPr lang="en-GB" sz="2400" dirty="0">
                <a:latin typeface="Arial" panose="020B0604020202020204" pitchFamily="34" charset="0"/>
                <a:cs typeface="Arial" panose="020B0604020202020204" pitchFamily="34" charset="0"/>
              </a:rPr>
              <a:t>- multiple (e-wastes, coal burning</a:t>
            </a:r>
            <a:r>
              <a:rPr lang="en-GB" sz="2400" dirty="0" smtClean="0">
                <a:latin typeface="Arial" panose="020B0604020202020204" pitchFamily="34" charset="0"/>
                <a:cs typeface="Arial" panose="020B0604020202020204" pitchFamily="34" charset="0"/>
              </a:rPr>
              <a:t>)</a:t>
            </a:r>
          </a:p>
          <a:p>
            <a:endParaRPr lang="en-GB" sz="8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Kyrgyzstan (</a:t>
            </a:r>
            <a:r>
              <a:rPr lang="en-GB" sz="2400" dirty="0" err="1">
                <a:latin typeface="Arial" panose="020B0604020202020204" pitchFamily="34" charset="0"/>
                <a:cs typeface="Arial" panose="020B0604020202020204" pitchFamily="34" charset="0"/>
              </a:rPr>
              <a:t>Aidarken</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–primary </a:t>
            </a:r>
            <a:r>
              <a:rPr lang="en-GB" sz="2400" dirty="0">
                <a:latin typeface="Arial" panose="020B0604020202020204" pitchFamily="34" charset="0"/>
                <a:cs typeface="Arial" panose="020B0604020202020204" pitchFamily="34" charset="0"/>
              </a:rPr>
              <a:t>mercury </a:t>
            </a:r>
            <a:r>
              <a:rPr lang="en-GB" sz="2400" dirty="0" smtClean="0">
                <a:latin typeface="Arial" panose="020B0604020202020204" pitchFamily="34" charset="0"/>
                <a:cs typeface="Arial" panose="020B0604020202020204" pitchFamily="34" charset="0"/>
              </a:rPr>
              <a:t>mining</a:t>
            </a:r>
            <a:endParaRPr lang="en-GB" sz="2400" dirty="0">
              <a:latin typeface="Arial" panose="020B0604020202020204" pitchFamily="34" charset="0"/>
              <a:cs typeface="Arial" panose="020B0604020202020204" pitchFamily="34" charset="0"/>
            </a:endParaRPr>
          </a:p>
          <a:p>
            <a:endParaRPr lang="en-GB" sz="8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China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Wanshan</a:t>
            </a:r>
            <a:r>
              <a:rPr lang="en-GB" sz="2400" dirty="0">
                <a:latin typeface="Arial" panose="020B0604020202020204" pitchFamily="34" charset="0"/>
                <a:cs typeface="Arial" panose="020B0604020202020204" pitchFamily="34" charset="0"/>
              </a:rPr>
              <a:t>) - other food (rice)</a:t>
            </a:r>
          </a:p>
          <a:p>
            <a:endParaRPr lang="en-GB" sz="8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Mongolia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Selenge</a:t>
            </a:r>
            <a:r>
              <a:rPr lang="en-GB" sz="2400" dirty="0">
                <a:latin typeface="Arial" panose="020B0604020202020204" pitchFamily="34" charset="0"/>
                <a:cs typeface="Arial" panose="020B0604020202020204" pitchFamily="34" charset="0"/>
              </a:rPr>
              <a:t> Province) - ASGM</a:t>
            </a:r>
          </a:p>
          <a:p>
            <a:endParaRPr lang="en-GB" sz="800" i="1" dirty="0" smtClean="0">
              <a:latin typeface="Arial" panose="020B0604020202020204" pitchFamily="34" charset="0"/>
              <a:cs typeface="Arial" panose="020B0604020202020204" pitchFamily="34" charset="0"/>
            </a:endParaRPr>
          </a:p>
          <a:p>
            <a:r>
              <a:rPr lang="en-GB" sz="2400" i="1" dirty="0" smtClean="0">
                <a:latin typeface="Arial" panose="020B0604020202020204" pitchFamily="34" charset="0"/>
                <a:cs typeface="Arial" panose="020B0604020202020204" pitchFamily="34" charset="0"/>
              </a:rPr>
              <a:t>Costa </a:t>
            </a:r>
            <a:r>
              <a:rPr lang="en-GB" sz="2400" i="1" dirty="0">
                <a:latin typeface="Arial" panose="020B0604020202020204" pitchFamily="34" charset="0"/>
                <a:cs typeface="Arial" panose="020B0604020202020204" pitchFamily="34" charset="0"/>
              </a:rPr>
              <a:t>Rica (Central Valley) - unknown </a:t>
            </a:r>
          </a:p>
        </p:txBody>
      </p:sp>
      <p:sp>
        <p:nvSpPr>
          <p:cNvPr id="3" name="TextBox 2"/>
          <p:cNvSpPr txBox="1"/>
          <p:nvPr/>
        </p:nvSpPr>
        <p:spPr>
          <a:xfrm>
            <a:off x="215776" y="5936300"/>
            <a:ext cx="8568952" cy="435825"/>
          </a:xfrm>
          <a:prstGeom prst="rect">
            <a:avLst/>
          </a:prstGeom>
          <a:noFill/>
        </p:spPr>
        <p:txBody>
          <a:bodyPr wrap="square" rtlCol="0">
            <a:spAutoFit/>
          </a:bodyPr>
          <a:lstStyle/>
          <a:p>
            <a:r>
              <a:rPr lang="en-US" sz="2400" dirty="0">
                <a:solidFill>
                  <a:schemeClr val="tx1"/>
                </a:solidFill>
              </a:rPr>
              <a:t>Overlap with the air </a:t>
            </a:r>
            <a:r>
              <a:rPr lang="en-US" sz="2400" dirty="0" smtClean="0">
                <a:solidFill>
                  <a:schemeClr val="tx1"/>
                </a:solidFill>
              </a:rPr>
              <a:t>monitoring component </a:t>
            </a:r>
            <a:r>
              <a:rPr lang="en-US" sz="2400" dirty="0">
                <a:solidFill>
                  <a:schemeClr val="tx1"/>
                </a:solidFill>
              </a:rPr>
              <a:t>(in 2 sties</a:t>
            </a:r>
            <a:r>
              <a:rPr lang="en-US" sz="2400" dirty="0" smtClean="0">
                <a:solidFill>
                  <a:schemeClr val="tx1"/>
                </a:solidFill>
              </a:rPr>
              <a:t>)</a:t>
            </a:r>
            <a:endParaRPr lang="en-US" sz="2400" dirty="0">
              <a:solidFill>
                <a:schemeClr val="tx1"/>
              </a:solidFill>
            </a:endParaRPr>
          </a:p>
        </p:txBody>
      </p:sp>
      <p:sp>
        <p:nvSpPr>
          <p:cNvPr id="6" name="Title 1"/>
          <p:cNvSpPr>
            <a:spLocks noGrp="1"/>
          </p:cNvSpPr>
          <p:nvPr>
            <p:ph type="title"/>
          </p:nvPr>
        </p:nvSpPr>
        <p:spPr>
          <a:xfrm>
            <a:off x="431800" y="35421"/>
            <a:ext cx="8970372" cy="1080120"/>
          </a:xfrm>
        </p:spPr>
        <p:txBody>
          <a:bodyPr>
            <a:noAutofit/>
          </a:bodyPr>
          <a:lstStyle/>
          <a:p>
            <a:pPr algn="ctr"/>
            <a:r>
              <a:rPr lang="en-GB" sz="4000" b="0" dirty="0"/>
              <a:t>Pilot countries and sites</a:t>
            </a:r>
            <a:endParaRPr lang="en-GB" sz="4000" dirty="0"/>
          </a:p>
        </p:txBody>
      </p:sp>
      <p:pic>
        <p:nvPicPr>
          <p:cNvPr id="8" name="Picture 7"/>
          <p:cNvPicPr>
            <a:picLocks noChangeAspect="1"/>
          </p:cNvPicPr>
          <p:nvPr/>
        </p:nvPicPr>
        <p:blipFill>
          <a:blip r:embed="rId3"/>
          <a:stretch>
            <a:fillRect/>
          </a:stretch>
        </p:blipFill>
        <p:spPr>
          <a:xfrm>
            <a:off x="5688384" y="3856971"/>
            <a:ext cx="4207172" cy="1867082"/>
          </a:xfrm>
          <a:prstGeom prst="rect">
            <a:avLst/>
          </a:prstGeom>
        </p:spPr>
      </p:pic>
    </p:spTree>
    <p:extLst>
      <p:ext uri="{BB962C8B-B14F-4D97-AF65-F5344CB8AC3E}">
        <p14:creationId xmlns:p14="http://schemas.microsoft.com/office/powerpoint/2010/main" val="3760574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59792" y="179437"/>
            <a:ext cx="9072563" cy="1259946"/>
          </a:xfrm>
        </p:spPr>
        <p:txBody>
          <a:bodyPr>
            <a:noAutofit/>
          </a:bodyPr>
          <a:lstStyle/>
          <a:p>
            <a:r>
              <a:rPr lang="en-GB" sz="4000" dirty="0" smtClean="0"/>
              <a:t>Mercury HBM – challenges in the use, interpretation and communication</a:t>
            </a:r>
            <a:endParaRPr lang="en-US" sz="4000" dirty="0"/>
          </a:p>
        </p:txBody>
      </p:sp>
      <p:pic>
        <p:nvPicPr>
          <p:cNvPr id="5123" name="Picture 3" descr="p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8304" y="2446024"/>
            <a:ext cx="5031243" cy="392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143768" y="2411685"/>
            <a:ext cx="4824536" cy="4176464"/>
          </a:xfrm>
          <a:prstGeom prst="rect">
            <a:avLst/>
          </a:prstGeom>
        </p:spPr>
        <p:txBody>
          <a:bodyPr>
            <a:noAutofit/>
          </a:bodyPr>
          <a:lstStyle>
            <a:lvl1pPr marL="377979" indent="-377979" algn="l" defTabSz="1007943" rtl="0" eaLnBrk="1" latinLnBrk="0" hangingPunct="1">
              <a:spcBef>
                <a:spcPct val="20000"/>
              </a:spcBef>
              <a:buFont typeface="Arial" panose="020B0604020202020204" pitchFamily="34" charset="0"/>
              <a:buChar char="•"/>
              <a:defRPr sz="35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818954" indent="-314982" algn="l" defTabSz="1007943" rtl="0" eaLnBrk="1" latinLnBrk="0" hangingPunct="1">
              <a:spcBef>
                <a:spcPct val="20000"/>
              </a:spcBef>
              <a:buFont typeface="Arial" panose="020B0604020202020204" pitchFamily="34" charset="0"/>
              <a:buChar char="–"/>
              <a:defRPr sz="31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259929" indent="-251986" algn="l" defTabSz="1007943" rtl="0" eaLnBrk="1" latinLnBrk="0" hangingPunct="1">
              <a:spcBef>
                <a:spcPct val="20000"/>
              </a:spcBef>
              <a:buFont typeface="Arial" panose="020B0604020202020204" pitchFamily="34" charset="0"/>
              <a:buChar char="•"/>
              <a:defRPr sz="26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763900" indent="-251986" algn="l" defTabSz="1007943" rtl="0" eaLnBrk="1" latinLnBrk="0" hangingPunct="1">
              <a:spcBef>
                <a:spcPct val="20000"/>
              </a:spcBef>
              <a:buFont typeface="Arial" panose="020B0604020202020204" pitchFamily="34" charset="0"/>
              <a:buChar char="–"/>
              <a:defRPr sz="2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267872" indent="-251986" algn="l" defTabSz="1007943" rtl="0" eaLnBrk="1" latinLnBrk="0" hangingPunct="1">
              <a:spcBef>
                <a:spcPct val="20000"/>
              </a:spcBef>
              <a:buFont typeface="Arial" panose="020B0604020202020204" pitchFamily="34" charset="0"/>
              <a:buChar char="»"/>
              <a:defRPr sz="2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771844"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75815"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9787"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83758"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fontAlgn="auto">
              <a:lnSpc>
                <a:spcPct val="100000"/>
              </a:lnSpc>
              <a:spcAft>
                <a:spcPts val="0"/>
              </a:spcAft>
              <a:buClrTx/>
              <a:buSzTx/>
            </a:pPr>
            <a:r>
              <a:rPr lang="en-GB" sz="2200" dirty="0" smtClean="0">
                <a:latin typeface="Arial" panose="020B0604020202020204" pitchFamily="34" charset="0"/>
                <a:cs typeface="Arial" panose="020B0604020202020204" pitchFamily="34" charset="0"/>
              </a:rPr>
              <a:t>Are the observed levels of exposure significant in terms of health risk?  </a:t>
            </a:r>
          </a:p>
          <a:p>
            <a:pPr fontAlgn="auto">
              <a:lnSpc>
                <a:spcPct val="100000"/>
              </a:lnSpc>
              <a:spcAft>
                <a:spcPts val="0"/>
              </a:spcAft>
              <a:buClrTx/>
              <a:buSzTx/>
            </a:pPr>
            <a:r>
              <a:rPr lang="en-US" sz="2200" dirty="0" smtClean="0">
                <a:latin typeface="Arial" panose="020B0604020202020204" pitchFamily="34" charset="0"/>
                <a:cs typeface="Arial" panose="020B0604020202020204" pitchFamily="34" charset="0"/>
              </a:rPr>
              <a:t>How are specific biomarkers are distributed among different survey population strata/sub-groups?</a:t>
            </a:r>
            <a:endParaRPr lang="en-GB" sz="2200" dirty="0" smtClean="0">
              <a:latin typeface="Arial" panose="020B0604020202020204" pitchFamily="34" charset="0"/>
              <a:cs typeface="Arial" panose="020B0604020202020204" pitchFamily="34" charset="0"/>
            </a:endParaRPr>
          </a:p>
          <a:p>
            <a:pPr fontAlgn="auto">
              <a:lnSpc>
                <a:spcPct val="100000"/>
              </a:lnSpc>
              <a:spcAft>
                <a:spcPts val="0"/>
              </a:spcAft>
              <a:buClrTx/>
              <a:buSzTx/>
            </a:pPr>
            <a:r>
              <a:rPr lang="en-GB" sz="2200" dirty="0">
                <a:latin typeface="Arial" panose="020B0604020202020204" pitchFamily="34" charset="0"/>
                <a:cs typeface="Arial" panose="020B0604020202020204" pitchFamily="34" charset="0"/>
              </a:rPr>
              <a:t>Are elevated Hg levels linked with specific sources of exposure?</a:t>
            </a:r>
          </a:p>
          <a:p>
            <a:pPr fontAlgn="auto">
              <a:lnSpc>
                <a:spcPct val="100000"/>
              </a:lnSpc>
              <a:spcAft>
                <a:spcPts val="0"/>
              </a:spcAft>
              <a:buClrTx/>
              <a:buSzTx/>
            </a:pPr>
            <a:r>
              <a:rPr lang="en-US" sz="2200" dirty="0" smtClean="0">
                <a:latin typeface="Arial" panose="020B0604020202020204" pitchFamily="34" charset="0"/>
                <a:cs typeface="Arial" panose="020B0604020202020204" pitchFamily="34" charset="0"/>
              </a:rPr>
              <a:t>What is the spatial variability in exposure levels in participating countries?</a:t>
            </a:r>
            <a:endParaRPr lang="en-GB" sz="2200" dirty="0">
              <a:latin typeface="Arial" panose="020B0604020202020204" pitchFamily="34" charset="0"/>
              <a:cs typeface="Arial" panose="020B0604020202020204" pitchFamily="34" charset="0"/>
            </a:endParaRPr>
          </a:p>
        </p:txBody>
      </p:sp>
      <p:sp>
        <p:nvSpPr>
          <p:cNvPr id="2" name="TextBox 1"/>
          <p:cNvSpPr txBox="1"/>
          <p:nvPr/>
        </p:nvSpPr>
        <p:spPr>
          <a:xfrm flipH="1">
            <a:off x="431799" y="1704377"/>
            <a:ext cx="9000753" cy="435825"/>
          </a:xfrm>
          <a:prstGeom prst="rect">
            <a:avLst/>
          </a:prstGeom>
          <a:noFill/>
        </p:spPr>
        <p:txBody>
          <a:bodyPr wrap="square" rtlCol="0">
            <a:spAutoFit/>
          </a:bodyPr>
          <a:lstStyle/>
          <a:p>
            <a:r>
              <a:rPr lang="en-US" sz="2400" dirty="0">
                <a:solidFill>
                  <a:schemeClr val="tx1"/>
                </a:solidFill>
                <a:latin typeface="Arial" panose="020B0604020202020204" pitchFamily="34" charset="0"/>
                <a:cs typeface="Arial" panose="020B0604020202020204" pitchFamily="34" charset="0"/>
              </a:rPr>
              <a:t>HBM survey aims to answer a number of </a:t>
            </a:r>
            <a:r>
              <a:rPr lang="en-US" sz="2400" dirty="0" smtClean="0">
                <a:solidFill>
                  <a:schemeClr val="tx1"/>
                </a:solidFill>
                <a:latin typeface="Arial" panose="020B0604020202020204" pitchFamily="34" charset="0"/>
                <a:cs typeface="Arial" panose="020B0604020202020204" pitchFamily="34" charset="0"/>
              </a:rPr>
              <a:t>questions</a:t>
            </a:r>
            <a:endParaRPr lang="en-GB"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830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4031" y="395461"/>
            <a:ext cx="9072563" cy="782271"/>
          </a:xfrm>
        </p:spPr>
        <p:txBody>
          <a:bodyPr>
            <a:noAutofit/>
          </a:bodyPr>
          <a:lstStyle/>
          <a:p>
            <a:r>
              <a:rPr lang="en-GB" sz="3528" dirty="0"/>
              <a:t>HBM and the </a:t>
            </a:r>
            <a:r>
              <a:rPr lang="en-GB" sz="3528" dirty="0" err="1"/>
              <a:t>Minamata</a:t>
            </a:r>
            <a:r>
              <a:rPr lang="en-GB" sz="3528" dirty="0"/>
              <a:t> Convention</a:t>
            </a:r>
            <a:endParaRPr lang="en-GB" sz="3528"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287784" y="1331565"/>
            <a:ext cx="9061159" cy="5112568"/>
          </a:xfrm>
        </p:spPr>
        <p:txBody>
          <a:bodyPr>
            <a:noAutofit/>
          </a:bodyPr>
          <a:lstStyle/>
          <a:p>
            <a:pPr marL="0" indent="0">
              <a:buNone/>
            </a:pPr>
            <a:r>
              <a:rPr lang="en-GB" sz="2400" b="1" dirty="0">
                <a:solidFill>
                  <a:srgbClr val="0070C0"/>
                </a:solidFill>
                <a:latin typeface="Arial" panose="020B0604020202020204" pitchFamily="34" charset="0"/>
                <a:cs typeface="Arial" panose="020B0604020202020204" pitchFamily="34" charset="0"/>
              </a:rPr>
              <a:t>Art. 7	</a:t>
            </a:r>
            <a:r>
              <a:rPr lang="en-GB" sz="2400" b="1" dirty="0" smtClean="0">
                <a:solidFill>
                  <a:srgbClr val="0070C0"/>
                </a:solidFill>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development </a:t>
            </a:r>
            <a:r>
              <a:rPr lang="en-GB" sz="2400" dirty="0">
                <a:latin typeface="Arial" panose="020B0604020202020204" pitchFamily="34" charset="0"/>
                <a:cs typeface="Arial" panose="020B0604020202020204" pitchFamily="34" charset="0"/>
              </a:rPr>
              <a:t>of national action plan on ASGM</a:t>
            </a:r>
            <a:endParaRPr lang="en-GB" sz="2400" b="1" dirty="0">
              <a:latin typeface="Arial" panose="020B0604020202020204" pitchFamily="34" charset="0"/>
              <a:cs typeface="Arial" panose="020B0604020202020204" pitchFamily="34" charset="0"/>
            </a:endParaRPr>
          </a:p>
          <a:p>
            <a:pPr marL="0" indent="0">
              <a:buNone/>
            </a:pPr>
            <a:r>
              <a:rPr lang="en-GB" sz="2400" b="1" dirty="0">
                <a:solidFill>
                  <a:srgbClr val="0070C0"/>
                </a:solidFill>
                <a:latin typeface="Arial" panose="020B0604020202020204" pitchFamily="34" charset="0"/>
                <a:cs typeface="Arial" panose="020B0604020202020204" pitchFamily="34" charset="0"/>
              </a:rPr>
              <a:t>Art. 12	</a:t>
            </a:r>
            <a:r>
              <a:rPr lang="en-GB" sz="2400" b="1" dirty="0" smtClean="0">
                <a:solidFill>
                  <a:srgbClr val="0070C0"/>
                </a:solidFill>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identification</a:t>
            </a:r>
            <a:r>
              <a:rPr lang="en-GB" sz="2400" dirty="0">
                <a:latin typeface="Arial" panose="020B0604020202020204" pitchFamily="34" charset="0"/>
                <a:cs typeface="Arial" panose="020B0604020202020204" pitchFamily="34" charset="0"/>
              </a:rPr>
              <a:t>, characterization and assessment of health </a:t>
            </a:r>
            <a:r>
              <a:rPr lang="en-GB" sz="2400" dirty="0" smtClean="0">
                <a:latin typeface="Arial" panose="020B0604020202020204" pitchFamily="34" charset="0"/>
                <a:cs typeface="Arial" panose="020B0604020202020204" pitchFamily="34" charset="0"/>
              </a:rPr>
              <a:t>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               risks in contaminated </a:t>
            </a:r>
            <a:r>
              <a:rPr lang="en-GB" sz="2400" dirty="0">
                <a:latin typeface="Arial" panose="020B0604020202020204" pitchFamily="34" charset="0"/>
                <a:cs typeface="Arial" panose="020B0604020202020204" pitchFamily="34" charset="0"/>
              </a:rPr>
              <a:t>sites</a:t>
            </a:r>
            <a:endParaRPr lang="en-GB" sz="2400" b="1" dirty="0">
              <a:solidFill>
                <a:srgbClr val="0070C0"/>
              </a:solidFill>
              <a:latin typeface="Arial" panose="020B0604020202020204" pitchFamily="34" charset="0"/>
              <a:cs typeface="Arial" panose="020B0604020202020204" pitchFamily="34" charset="0"/>
            </a:endParaRPr>
          </a:p>
          <a:p>
            <a:pPr marL="0" indent="0">
              <a:buNone/>
            </a:pPr>
            <a:r>
              <a:rPr lang="en-GB" sz="2400" b="1" dirty="0">
                <a:solidFill>
                  <a:srgbClr val="0070C0"/>
                </a:solidFill>
                <a:latin typeface="Arial" panose="020B0604020202020204" pitchFamily="34" charset="0"/>
                <a:cs typeface="Arial" panose="020B0604020202020204" pitchFamily="34" charset="0"/>
              </a:rPr>
              <a:t>Art. 16	</a:t>
            </a:r>
            <a:r>
              <a:rPr lang="en-GB" sz="2400" b="1" dirty="0" smtClean="0">
                <a:solidFill>
                  <a:srgbClr val="0070C0"/>
                </a:solidFill>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development </a:t>
            </a:r>
            <a:r>
              <a:rPr lang="en-GB" sz="2400" dirty="0">
                <a:latin typeface="Arial" panose="020B0604020202020204" pitchFamily="34" charset="0"/>
                <a:cs typeface="Arial" panose="020B0604020202020204" pitchFamily="34" charset="0"/>
              </a:rPr>
              <a:t>and implementation of strategies and </a:t>
            </a:r>
            <a:r>
              <a:rPr lang="en-GB" sz="2400" dirty="0" smtClean="0">
                <a:latin typeface="Arial" panose="020B0604020202020204" pitchFamily="34" charset="0"/>
                <a:cs typeface="Arial" panose="020B0604020202020204" pitchFamily="34" charset="0"/>
              </a:rPr>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               programmes </a:t>
            </a:r>
            <a:r>
              <a:rPr lang="en-GB" sz="2400" dirty="0">
                <a:latin typeface="Arial" panose="020B0604020202020204" pitchFamily="34" charset="0"/>
                <a:cs typeface="Arial" panose="020B0604020202020204" pitchFamily="34" charset="0"/>
              </a:rPr>
              <a:t>to </a:t>
            </a:r>
            <a:r>
              <a:rPr lang="en-GB" sz="2400" dirty="0" smtClean="0">
                <a:latin typeface="Arial" panose="020B0604020202020204" pitchFamily="34" charset="0"/>
                <a:cs typeface="Arial" panose="020B0604020202020204" pitchFamily="34" charset="0"/>
              </a:rPr>
              <a:t>identify and </a:t>
            </a:r>
            <a:r>
              <a:rPr lang="en-GB" sz="2400" dirty="0">
                <a:latin typeface="Arial" panose="020B0604020202020204" pitchFamily="34" charset="0"/>
                <a:cs typeface="Arial" panose="020B0604020202020204" pitchFamily="34" charset="0"/>
              </a:rPr>
              <a:t>protect populations at risk</a:t>
            </a:r>
            <a:endParaRPr lang="en-GB" sz="2400" b="1" dirty="0">
              <a:solidFill>
                <a:srgbClr val="0070C0"/>
              </a:solidFill>
              <a:latin typeface="Arial" panose="020B0604020202020204" pitchFamily="34" charset="0"/>
              <a:cs typeface="Arial" panose="020B0604020202020204" pitchFamily="34" charset="0"/>
            </a:endParaRPr>
          </a:p>
          <a:p>
            <a:pPr marL="0" indent="0">
              <a:buNone/>
            </a:pPr>
            <a:r>
              <a:rPr lang="en-GB" sz="2400" b="1" dirty="0">
                <a:solidFill>
                  <a:srgbClr val="0070C0"/>
                </a:solidFill>
                <a:latin typeface="Arial" panose="020B0604020202020204" pitchFamily="34" charset="0"/>
                <a:cs typeface="Arial" panose="020B0604020202020204" pitchFamily="34" charset="0"/>
              </a:rPr>
              <a:t>Art. 17	</a:t>
            </a:r>
            <a:r>
              <a:rPr lang="en-GB" sz="2400" b="1" dirty="0" smtClean="0">
                <a:solidFill>
                  <a:srgbClr val="0070C0"/>
                </a:solidFill>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exchange </a:t>
            </a:r>
            <a:r>
              <a:rPr lang="en-GB" sz="2400" dirty="0">
                <a:latin typeface="Arial" panose="020B0604020202020204" pitchFamily="34" charset="0"/>
                <a:cs typeface="Arial" panose="020B0604020202020204" pitchFamily="34" charset="0"/>
              </a:rPr>
              <a:t>of information on health impacts associated </a:t>
            </a:r>
            <a:r>
              <a:rPr lang="en-GB" sz="2400" dirty="0" smtClean="0">
                <a:latin typeface="Arial" panose="020B0604020202020204" pitchFamily="34" charset="0"/>
                <a:cs typeface="Arial" panose="020B0604020202020204" pitchFamily="34" charset="0"/>
              </a:rPr>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               with </a:t>
            </a:r>
            <a:r>
              <a:rPr lang="en-GB" sz="2400" dirty="0">
                <a:latin typeface="Arial" panose="020B0604020202020204" pitchFamily="34" charset="0"/>
                <a:cs typeface="Arial" panose="020B0604020202020204" pitchFamily="34" charset="0"/>
              </a:rPr>
              <a:t>exposure </a:t>
            </a:r>
            <a:r>
              <a:rPr lang="en-GB" sz="2400" dirty="0" smtClean="0">
                <a:latin typeface="Arial" panose="020B0604020202020204" pitchFamily="34" charset="0"/>
                <a:cs typeface="Arial" panose="020B0604020202020204" pitchFamily="34" charset="0"/>
              </a:rPr>
              <a:t>to mercury </a:t>
            </a:r>
            <a:r>
              <a:rPr lang="en-GB" sz="2400" dirty="0">
                <a:latin typeface="Arial" panose="020B0604020202020204" pitchFamily="34" charset="0"/>
                <a:cs typeface="Arial" panose="020B0604020202020204" pitchFamily="34" charset="0"/>
              </a:rPr>
              <a:t>and mercury compounds</a:t>
            </a:r>
            <a:endParaRPr lang="en-GB" sz="2400" b="1" dirty="0">
              <a:solidFill>
                <a:srgbClr val="0070C0"/>
              </a:solidFill>
              <a:latin typeface="Arial" panose="020B0604020202020204" pitchFamily="34" charset="0"/>
              <a:cs typeface="Arial" panose="020B0604020202020204" pitchFamily="34" charset="0"/>
            </a:endParaRPr>
          </a:p>
          <a:p>
            <a:pPr marL="0" indent="0">
              <a:buNone/>
            </a:pPr>
            <a:r>
              <a:rPr lang="en-GB" sz="2400" b="1" dirty="0">
                <a:solidFill>
                  <a:srgbClr val="0070C0"/>
                </a:solidFill>
                <a:latin typeface="Arial" panose="020B0604020202020204" pitchFamily="34" charset="0"/>
                <a:cs typeface="Arial" panose="020B0604020202020204" pitchFamily="34" charset="0"/>
              </a:rPr>
              <a:t>Art. 18	</a:t>
            </a:r>
            <a:r>
              <a:rPr lang="en-GB" sz="2400" b="1" dirty="0" smtClean="0">
                <a:solidFill>
                  <a:srgbClr val="0070C0"/>
                </a:solidFill>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provision </a:t>
            </a:r>
            <a:r>
              <a:rPr lang="en-GB" sz="2400" dirty="0">
                <a:latin typeface="Arial" panose="020B0604020202020204" pitchFamily="34" charset="0"/>
                <a:cs typeface="Arial" panose="020B0604020202020204" pitchFamily="34" charset="0"/>
              </a:rPr>
              <a:t>of information to public on mercury health </a:t>
            </a:r>
            <a:r>
              <a:rPr lang="en-GB" sz="2400" dirty="0" smtClean="0">
                <a:latin typeface="Arial" panose="020B0604020202020204" pitchFamily="34" charset="0"/>
                <a:cs typeface="Arial" panose="020B0604020202020204" pitchFamily="34" charset="0"/>
              </a:rPr>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               effects</a:t>
            </a:r>
            <a:endParaRPr lang="en-GB" sz="2400" b="1" dirty="0">
              <a:solidFill>
                <a:srgbClr val="0070C0"/>
              </a:solidFill>
              <a:latin typeface="Arial" panose="020B0604020202020204" pitchFamily="34" charset="0"/>
              <a:cs typeface="Arial" panose="020B0604020202020204" pitchFamily="34" charset="0"/>
            </a:endParaRPr>
          </a:p>
          <a:p>
            <a:pPr marL="0" indent="0">
              <a:buNone/>
            </a:pPr>
            <a:r>
              <a:rPr lang="en-GB" sz="2400" b="1" dirty="0">
                <a:solidFill>
                  <a:srgbClr val="0070C0"/>
                </a:solidFill>
                <a:latin typeface="Arial" panose="020B0604020202020204" pitchFamily="34" charset="0"/>
                <a:cs typeface="Arial" panose="020B0604020202020204" pitchFamily="34" charset="0"/>
              </a:rPr>
              <a:t>Art. 19	</a:t>
            </a:r>
            <a:r>
              <a:rPr lang="en-GB" sz="2400" b="1" dirty="0" smtClean="0">
                <a:solidFill>
                  <a:srgbClr val="0070C0"/>
                </a:solidFill>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research</a:t>
            </a:r>
            <a:r>
              <a:rPr lang="en-GB" sz="2400" dirty="0">
                <a:latin typeface="Arial" panose="020B0604020202020204" pitchFamily="34" charset="0"/>
                <a:cs typeface="Arial" panose="020B0604020202020204" pitchFamily="34" charset="0"/>
              </a:rPr>
              <a:t>, development and monitoring</a:t>
            </a:r>
            <a:endParaRPr lang="en-GB" sz="2400" b="1" dirty="0">
              <a:solidFill>
                <a:srgbClr val="0070C0"/>
              </a:solidFill>
              <a:latin typeface="Arial" panose="020B0604020202020204" pitchFamily="34" charset="0"/>
              <a:cs typeface="Arial" panose="020B0604020202020204" pitchFamily="34" charset="0"/>
            </a:endParaRPr>
          </a:p>
          <a:p>
            <a:pPr marL="0" indent="0">
              <a:buNone/>
            </a:pPr>
            <a:r>
              <a:rPr lang="en-GB" sz="2400" b="1" dirty="0">
                <a:solidFill>
                  <a:srgbClr val="0070C0"/>
                </a:solidFill>
                <a:latin typeface="Arial" panose="020B0604020202020204" pitchFamily="34" charset="0"/>
                <a:cs typeface="Arial" panose="020B0604020202020204" pitchFamily="34" charset="0"/>
              </a:rPr>
              <a:t>Art. 22	</a:t>
            </a:r>
            <a:r>
              <a:rPr lang="en-GB" sz="2400" b="1" dirty="0" smtClean="0">
                <a:solidFill>
                  <a:srgbClr val="0070C0"/>
                </a:solidFill>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effectiveness </a:t>
            </a:r>
            <a:r>
              <a:rPr lang="en-GB" sz="2400" dirty="0">
                <a:latin typeface="Arial" panose="020B0604020202020204" pitchFamily="34" charset="0"/>
                <a:cs typeface="Arial" panose="020B0604020202020204" pitchFamily="34" charset="0"/>
              </a:rPr>
              <a:t>evaluation via “monitoring data … on </a:t>
            </a:r>
            <a:r>
              <a:rPr lang="en-GB" sz="2400" dirty="0" smtClean="0">
                <a:latin typeface="Arial" panose="020B0604020202020204" pitchFamily="34" charset="0"/>
                <a:cs typeface="Arial" panose="020B0604020202020204" pitchFamily="34" charset="0"/>
              </a:rPr>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               trends </a:t>
            </a:r>
            <a:r>
              <a:rPr lang="en-GB" sz="2400" dirty="0">
                <a:latin typeface="Arial" panose="020B0604020202020204" pitchFamily="34" charset="0"/>
                <a:cs typeface="Arial" panose="020B0604020202020204" pitchFamily="34" charset="0"/>
              </a:rPr>
              <a:t>in levels of </a:t>
            </a:r>
            <a:r>
              <a:rPr lang="en-GB" sz="2400" dirty="0" smtClean="0">
                <a:latin typeface="Arial" panose="020B0604020202020204" pitchFamily="34" charset="0"/>
                <a:cs typeface="Arial" panose="020B0604020202020204" pitchFamily="34" charset="0"/>
              </a:rPr>
              <a:t>mercury ... </a:t>
            </a:r>
            <a:r>
              <a:rPr lang="en-GB" sz="2400" dirty="0">
                <a:latin typeface="Arial" panose="020B0604020202020204" pitchFamily="34" charset="0"/>
                <a:cs typeface="Arial" panose="020B0604020202020204" pitchFamily="34" charset="0"/>
              </a:rPr>
              <a:t>in vulnerable populations”</a:t>
            </a:r>
            <a:endParaRPr lang="en-GB" sz="2400" b="1" dirty="0">
              <a:solidFill>
                <a:srgbClr val="0070C0"/>
              </a:solidFill>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6681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HBM and the </a:t>
            </a:r>
            <a:r>
              <a:rPr lang="en-GB" sz="4000" dirty="0" err="1"/>
              <a:t>Minamata</a:t>
            </a:r>
            <a:r>
              <a:rPr lang="en-GB" sz="4000" dirty="0"/>
              <a:t> </a:t>
            </a:r>
            <a:r>
              <a:rPr lang="en-GB" sz="4000" dirty="0" smtClean="0"/>
              <a:t>Convention</a:t>
            </a:r>
            <a:endParaRPr lang="en-GB" sz="4000" dirty="0"/>
          </a:p>
        </p:txBody>
      </p:sp>
      <p:sp>
        <p:nvSpPr>
          <p:cNvPr id="3" name="Content Placeholder 2"/>
          <p:cNvSpPr>
            <a:spLocks noGrp="1"/>
          </p:cNvSpPr>
          <p:nvPr>
            <p:ph idx="1"/>
          </p:nvPr>
        </p:nvSpPr>
        <p:spPr>
          <a:xfrm>
            <a:off x="360014" y="1691605"/>
            <a:ext cx="9360818" cy="4464496"/>
          </a:xfrm>
        </p:spPr>
        <p:txBody>
          <a:bodyPr>
            <a:noAutofit/>
          </a:bodyPr>
          <a:lstStyle/>
          <a:p>
            <a:pPr>
              <a:defRPr/>
            </a:pPr>
            <a:r>
              <a:rPr lang="en-GB" sz="2400" dirty="0" smtClean="0">
                <a:latin typeface="Arial" panose="020B0604020202020204" pitchFamily="34" charset="0"/>
                <a:cs typeface="Arial" panose="020B0604020202020204" pitchFamily="34" charset="0"/>
              </a:rPr>
              <a:t>Recognition of mercury HBM as </a:t>
            </a:r>
            <a:r>
              <a:rPr lang="en-GB" sz="2400" dirty="0">
                <a:latin typeface="Arial" panose="020B0604020202020204" pitchFamily="34" charset="0"/>
                <a:cs typeface="Arial" panose="020B0604020202020204" pitchFamily="34" charset="0"/>
              </a:rPr>
              <a:t>an instrument for </a:t>
            </a:r>
            <a:r>
              <a:rPr lang="en-GB" sz="2400" dirty="0" smtClean="0">
                <a:latin typeface="Arial" panose="020B0604020202020204" pitchFamily="34" charset="0"/>
                <a:cs typeface="Arial" panose="020B0604020202020204" pitchFamily="34" charset="0"/>
              </a:rPr>
              <a:t>the effectiveness evaluation of international and national measures; </a:t>
            </a:r>
          </a:p>
          <a:p>
            <a:pPr>
              <a:defRPr/>
            </a:pPr>
            <a:endParaRPr lang="en-GB" sz="1000" dirty="0">
              <a:latin typeface="Arial" panose="020B0604020202020204" pitchFamily="34" charset="0"/>
              <a:cs typeface="Arial" panose="020B0604020202020204" pitchFamily="34" charset="0"/>
            </a:endParaRPr>
          </a:p>
          <a:p>
            <a:pPr>
              <a:defRPr/>
            </a:pPr>
            <a:r>
              <a:rPr lang="en-GB" sz="2400" dirty="0" smtClean="0">
                <a:latin typeface="Arial" panose="020B0604020202020204" pitchFamily="34" charset="0"/>
                <a:cs typeface="Arial" panose="020B0604020202020204" pitchFamily="34" charset="0"/>
              </a:rPr>
              <a:t>Policy at </a:t>
            </a:r>
            <a:r>
              <a:rPr lang="en-GB" sz="2400" dirty="0">
                <a:latin typeface="Arial" panose="020B0604020202020204" pitchFamily="34" charset="0"/>
                <a:cs typeface="Arial" panose="020B0604020202020204" pitchFamily="34" charset="0"/>
              </a:rPr>
              <a:t>national level </a:t>
            </a:r>
            <a:r>
              <a:rPr lang="en-GB" sz="2400" dirty="0" smtClean="0">
                <a:latin typeface="Arial" panose="020B0604020202020204" pitchFamily="34" charset="0"/>
                <a:cs typeface="Arial" panose="020B0604020202020204" pitchFamily="34" charset="0"/>
              </a:rPr>
              <a:t>- implementation </a:t>
            </a:r>
            <a:r>
              <a:rPr lang="en-GB" sz="2400" dirty="0">
                <a:latin typeface="Arial" panose="020B0604020202020204" pitchFamily="34" charset="0"/>
                <a:cs typeface="Arial" panose="020B0604020202020204" pitchFamily="34" charset="0"/>
              </a:rPr>
              <a:t>of national HBM </a:t>
            </a:r>
            <a:r>
              <a:rPr lang="en-GB" sz="2400" dirty="0" smtClean="0">
                <a:latin typeface="Arial" panose="020B0604020202020204" pitchFamily="34" charset="0"/>
                <a:cs typeface="Arial" panose="020B0604020202020204" pitchFamily="34" charset="0"/>
              </a:rPr>
              <a:t>programs</a:t>
            </a:r>
          </a:p>
          <a:p>
            <a:pPr>
              <a:defRPr/>
            </a:pPr>
            <a:endParaRPr lang="en-GB" sz="1000" dirty="0">
              <a:latin typeface="Arial" panose="020B0604020202020204" pitchFamily="34" charset="0"/>
              <a:cs typeface="Arial" panose="020B0604020202020204" pitchFamily="34" charset="0"/>
            </a:endParaRPr>
          </a:p>
          <a:p>
            <a:pPr>
              <a:defRPr/>
            </a:pPr>
            <a:r>
              <a:rPr lang="en-GB" sz="2400" dirty="0">
                <a:latin typeface="Arial" panose="020B0604020202020204" pitchFamily="34" charset="0"/>
                <a:cs typeface="Arial" panose="020B0604020202020204" pitchFamily="34" charset="0"/>
              </a:rPr>
              <a:t>Capacity building/strengthening (</a:t>
            </a:r>
            <a:r>
              <a:rPr lang="en-GB" sz="2400" dirty="0" smtClean="0">
                <a:latin typeface="Arial" panose="020B0604020202020204" pitchFamily="34" charset="0"/>
                <a:cs typeface="Arial" panose="020B0604020202020204" pitchFamily="34" charset="0"/>
              </a:rPr>
              <a:t>strong support from national scientific </a:t>
            </a:r>
            <a:r>
              <a:rPr lang="en-GB" sz="2400" dirty="0">
                <a:latin typeface="Arial" panose="020B0604020202020204" pitchFamily="34" charset="0"/>
                <a:cs typeface="Arial" panose="020B0604020202020204" pitchFamily="34" charset="0"/>
              </a:rPr>
              <a:t>community)</a:t>
            </a:r>
            <a:endParaRPr lang="en-GB" sz="2400" dirty="0" smtClean="0">
              <a:latin typeface="Arial" panose="020B0604020202020204" pitchFamily="34" charset="0"/>
              <a:cs typeface="Arial" panose="020B0604020202020204" pitchFamily="34" charset="0"/>
            </a:endParaRPr>
          </a:p>
          <a:p>
            <a:pPr>
              <a:defRPr/>
            </a:pPr>
            <a:endParaRPr lang="en-GB" sz="1000" dirty="0">
              <a:latin typeface="Arial" panose="020B0604020202020204" pitchFamily="34" charset="0"/>
              <a:cs typeface="Arial" panose="020B0604020202020204" pitchFamily="34" charset="0"/>
            </a:endParaRPr>
          </a:p>
          <a:p>
            <a:pPr>
              <a:defRPr/>
            </a:pPr>
            <a:r>
              <a:rPr lang="en-GB" sz="2400" dirty="0" smtClean="0">
                <a:latin typeface="Arial" panose="020B0604020202020204" pitchFamily="34" charset="0"/>
                <a:cs typeface="Arial" panose="020B0604020202020204" pitchFamily="34" charset="0"/>
              </a:rPr>
              <a:t>Synergy with other monitoring systems (air, biota, fish)</a:t>
            </a:r>
          </a:p>
          <a:p>
            <a:pPr>
              <a:defRPr/>
            </a:pPr>
            <a:endParaRPr lang="en-GB" sz="1000" dirty="0" smtClean="0">
              <a:latin typeface="Arial" panose="020B0604020202020204" pitchFamily="34" charset="0"/>
              <a:cs typeface="Arial" panose="020B0604020202020204" pitchFamily="34" charset="0"/>
            </a:endParaRPr>
          </a:p>
          <a:p>
            <a:pPr>
              <a:defRPr/>
            </a:pPr>
            <a:r>
              <a:rPr lang="en-GB" sz="2400" dirty="0" smtClean="0">
                <a:latin typeface="Arial" panose="020B0604020202020204" pitchFamily="34" charset="0"/>
                <a:cs typeface="Arial" panose="020B0604020202020204" pitchFamily="34" charset="0"/>
              </a:rPr>
              <a:t>Effective management of international databases</a:t>
            </a: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1767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1800" y="1331565"/>
            <a:ext cx="2664296" cy="3960440"/>
          </a:xfrm>
          <a:prstGeom prst="rect">
            <a:avLst/>
          </a:prstGeom>
        </p:spPr>
      </p:pic>
      <p:sp>
        <p:nvSpPr>
          <p:cNvPr id="3" name="TextBox 2"/>
          <p:cNvSpPr txBox="1"/>
          <p:nvPr/>
        </p:nvSpPr>
        <p:spPr>
          <a:xfrm>
            <a:off x="3384128" y="1442857"/>
            <a:ext cx="6147654" cy="3870740"/>
          </a:xfrm>
          <a:prstGeom prst="rect">
            <a:avLst/>
          </a:prstGeom>
          <a:noFill/>
        </p:spPr>
        <p:txBody>
          <a:bodyPr wrap="square" rtlCol="0">
            <a:spAutoFit/>
          </a:bodyPr>
          <a:lstStyle/>
          <a:p>
            <a:r>
              <a:rPr lang="en-GB" sz="2400" dirty="0" smtClean="0">
                <a:solidFill>
                  <a:schemeClr val="tx1"/>
                </a:solidFill>
              </a:rPr>
              <a:t>Guideline value  for Inorganic mercury vapour: 1 µg/m</a:t>
            </a:r>
            <a:r>
              <a:rPr lang="en-GB" sz="2400" baseline="30000" dirty="0" smtClean="0">
                <a:solidFill>
                  <a:schemeClr val="tx1"/>
                </a:solidFill>
              </a:rPr>
              <a:t>3</a:t>
            </a:r>
            <a:r>
              <a:rPr lang="en-GB" sz="2400" dirty="0" smtClean="0">
                <a:solidFill>
                  <a:schemeClr val="tx1"/>
                </a:solidFill>
              </a:rPr>
              <a:t> </a:t>
            </a:r>
            <a:r>
              <a:rPr lang="en-GB" sz="2400" dirty="0">
                <a:solidFill>
                  <a:schemeClr val="tx1"/>
                </a:solidFill>
              </a:rPr>
              <a:t>(annual average)</a:t>
            </a:r>
            <a:endParaRPr lang="en-GB" sz="2400" dirty="0" smtClean="0">
              <a:solidFill>
                <a:schemeClr val="tx1"/>
              </a:solidFill>
            </a:endParaRPr>
          </a:p>
          <a:p>
            <a:endParaRPr lang="en-GB" sz="2400" dirty="0">
              <a:solidFill>
                <a:schemeClr val="tx1"/>
              </a:solidFill>
            </a:endParaRPr>
          </a:p>
          <a:p>
            <a:pPr marL="285750" indent="-285750">
              <a:buFont typeface="Arial" panose="020B0604020202020204" pitchFamily="34" charset="0"/>
              <a:buChar char="•"/>
            </a:pPr>
            <a:r>
              <a:rPr lang="en-GB" sz="2400" i="1" dirty="0" smtClean="0">
                <a:solidFill>
                  <a:schemeClr val="tx1"/>
                </a:solidFill>
              </a:rPr>
              <a:t>Increase in ambient air levels of mercury =&gt; increase in deposition in natural bodies of water =&gt; elevate concentrations of methylmercury in freshwater </a:t>
            </a:r>
          </a:p>
          <a:p>
            <a:pPr marL="285750" indent="-285750">
              <a:buFont typeface="Arial" panose="020B0604020202020204" pitchFamily="34" charset="0"/>
              <a:buChar char="•"/>
            </a:pPr>
            <a:endParaRPr lang="en-GB" sz="2400" i="1" dirty="0">
              <a:solidFill>
                <a:schemeClr val="tx1"/>
              </a:solidFill>
            </a:endParaRPr>
          </a:p>
          <a:p>
            <a:pPr marL="285750" indent="-285750">
              <a:buFont typeface="Arial" panose="020B0604020202020204" pitchFamily="34" charset="0"/>
              <a:buChar char="•"/>
            </a:pPr>
            <a:r>
              <a:rPr lang="en-GB" sz="2400" i="1" dirty="0" smtClean="0">
                <a:solidFill>
                  <a:schemeClr val="tx1"/>
                </a:solidFill>
              </a:rPr>
              <a:t>To prevent possible health effects in the near future, ambient air levels of mercury should be kept as low as possible</a:t>
            </a:r>
          </a:p>
        </p:txBody>
      </p:sp>
      <p:sp>
        <p:nvSpPr>
          <p:cNvPr id="4" name="TextBox 3"/>
          <p:cNvSpPr txBox="1"/>
          <p:nvPr/>
        </p:nvSpPr>
        <p:spPr>
          <a:xfrm>
            <a:off x="1223888" y="5436021"/>
            <a:ext cx="851515" cy="349968"/>
          </a:xfrm>
          <a:prstGeom prst="rect">
            <a:avLst/>
          </a:prstGeom>
          <a:noFill/>
        </p:spPr>
        <p:txBody>
          <a:bodyPr wrap="none" rtlCol="0">
            <a:spAutoFit/>
          </a:bodyPr>
          <a:lstStyle/>
          <a:p>
            <a:r>
              <a:rPr lang="en-US" smtClean="0">
                <a:solidFill>
                  <a:schemeClr val="tx1"/>
                </a:solidFill>
              </a:rPr>
              <a:t>(2000)</a:t>
            </a:r>
            <a:endParaRPr lang="en-GB">
              <a:solidFill>
                <a:schemeClr val="tx1"/>
              </a:solidFill>
            </a:endParaRPr>
          </a:p>
        </p:txBody>
      </p:sp>
      <p:sp>
        <p:nvSpPr>
          <p:cNvPr id="6" name="Title 1"/>
          <p:cNvSpPr txBox="1">
            <a:spLocks/>
          </p:cNvSpPr>
          <p:nvPr/>
        </p:nvSpPr>
        <p:spPr>
          <a:xfrm>
            <a:off x="459219" y="302736"/>
            <a:ext cx="9072563" cy="956821"/>
          </a:xfrm>
          <a:prstGeom prst="rect">
            <a:avLst/>
          </a:prstGeom>
        </p:spPr>
        <p:txBody>
          <a:bodyPr>
            <a:normAutofit/>
          </a:bodyPr>
          <a:lstStyle>
            <a:lvl1pPr algn="ctr" defTabSz="1007943" rtl="0" eaLnBrk="1" latinLnBrk="0" hangingPunct="1">
              <a:spcBef>
                <a:spcPct val="0"/>
              </a:spcBef>
              <a:buNone/>
              <a:defRPr sz="4400" kern="1200">
                <a:solidFill>
                  <a:srgbClr val="00558E"/>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fontAlgn="auto">
              <a:lnSpc>
                <a:spcPct val="100000"/>
              </a:lnSpc>
              <a:spcAft>
                <a:spcPts val="0"/>
              </a:spcAft>
              <a:buClrTx/>
              <a:buSzTx/>
              <a:buFontTx/>
            </a:pPr>
            <a:r>
              <a:rPr lang="en-US" sz="4000" dirty="0"/>
              <a:t>Mercury in WHO </a:t>
            </a:r>
            <a:r>
              <a:rPr lang="en-US" sz="4000" dirty="0" smtClean="0"/>
              <a:t>air quality guidelines</a:t>
            </a:r>
            <a:endParaRPr lang="en-GB" sz="4000" dirty="0"/>
          </a:p>
        </p:txBody>
      </p:sp>
      <p:sp>
        <p:nvSpPr>
          <p:cNvPr id="7" name="TextBox 6"/>
          <p:cNvSpPr txBox="1"/>
          <p:nvPr/>
        </p:nvSpPr>
        <p:spPr>
          <a:xfrm>
            <a:off x="473912" y="5932745"/>
            <a:ext cx="8886880" cy="493084"/>
          </a:xfrm>
          <a:prstGeom prst="rect">
            <a:avLst/>
          </a:prstGeom>
          <a:noFill/>
        </p:spPr>
        <p:txBody>
          <a:bodyPr wrap="square" rtlCol="0">
            <a:spAutoFit/>
          </a:bodyPr>
          <a:lstStyle/>
          <a:p>
            <a:r>
              <a:rPr lang="en-US" sz="1400" i="1" dirty="0" smtClean="0">
                <a:solidFill>
                  <a:schemeClr val="tx1"/>
                </a:solidFill>
              </a:rPr>
              <a:t>Source</a:t>
            </a:r>
            <a:r>
              <a:rPr lang="en-US" sz="1400" i="1" dirty="0">
                <a:solidFill>
                  <a:schemeClr val="tx1"/>
                </a:solidFill>
              </a:rPr>
              <a:t>: http://www.euro.who.int/en/health-topics/environment-and-health/air-quality/publications/pre2009/air-quality-guidelines-for-europe</a:t>
            </a:r>
            <a:endParaRPr lang="en-GB" sz="1400" i="1" dirty="0">
              <a:solidFill>
                <a:schemeClr val="tx1"/>
              </a:solidFill>
            </a:endParaRPr>
          </a:p>
        </p:txBody>
      </p:sp>
    </p:spTree>
    <p:extLst>
      <p:ext uri="{BB962C8B-B14F-4D97-AF65-F5344CB8AC3E}">
        <p14:creationId xmlns:p14="http://schemas.microsoft.com/office/powerpoint/2010/main" val="3314103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9832" y="1331565"/>
            <a:ext cx="3024336" cy="45647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Rectangle 2"/>
          <p:cNvSpPr/>
          <p:nvPr/>
        </p:nvSpPr>
        <p:spPr>
          <a:xfrm>
            <a:off x="4124854" y="1914459"/>
            <a:ext cx="5256584" cy="2153410"/>
          </a:xfrm>
          <a:prstGeom prst="rect">
            <a:avLst/>
          </a:prstGeom>
        </p:spPr>
        <p:txBody>
          <a:bodyPr wrap="square">
            <a:spAutoFit/>
          </a:bodyPr>
          <a:lstStyle/>
          <a:p>
            <a:pPr marL="285750" indent="-285750">
              <a:buFont typeface="Arial" panose="020B0604020202020204" pitchFamily="34" charset="0"/>
              <a:buChar char="•"/>
            </a:pPr>
            <a:r>
              <a:rPr lang="en-GB" dirty="0" smtClean="0">
                <a:solidFill>
                  <a:srgbClr val="000000"/>
                </a:solidFill>
                <a:latin typeface="Arial" panose="020B0604020202020204" pitchFamily="34" charset="0"/>
                <a:cs typeface="Arial" panose="020B0604020202020204" pitchFamily="34" charset="0"/>
              </a:rPr>
              <a:t>Subtle </a:t>
            </a:r>
            <a:r>
              <a:rPr lang="en-GB" dirty="0">
                <a:solidFill>
                  <a:srgbClr val="000000"/>
                </a:solidFill>
                <a:latin typeface="Arial" panose="020B0604020202020204" pitchFamily="34" charset="0"/>
                <a:cs typeface="Arial" panose="020B0604020202020204" pitchFamily="34" charset="0"/>
              </a:rPr>
              <a:t>effects on the central nervous system of long-term occupational exposure to Hg</a:t>
            </a:r>
            <a:r>
              <a:rPr lang="en-GB" sz="1100" dirty="0">
                <a:solidFill>
                  <a:srgbClr val="000000"/>
                </a:solidFill>
                <a:latin typeface="Arial" panose="020B0604020202020204" pitchFamily="34" charset="0"/>
                <a:cs typeface="Arial" panose="020B0604020202020204" pitchFamily="34" charset="0"/>
              </a:rPr>
              <a:t>0 </a:t>
            </a:r>
            <a:r>
              <a:rPr lang="en-GB" dirty="0">
                <a:solidFill>
                  <a:srgbClr val="000000"/>
                </a:solidFill>
                <a:latin typeface="Arial" panose="020B0604020202020204" pitchFamily="34" charset="0"/>
                <a:cs typeface="Arial" panose="020B0604020202020204" pitchFamily="34" charset="0"/>
              </a:rPr>
              <a:t>to be the result of about 20 </a:t>
            </a:r>
            <a:r>
              <a:rPr lang="en-GB" dirty="0" err="1" smtClean="0">
                <a:solidFill>
                  <a:srgbClr val="000000"/>
                </a:solidFill>
                <a:latin typeface="Arial" panose="020B0604020202020204" pitchFamily="34" charset="0"/>
                <a:cs typeface="Arial" panose="020B0604020202020204" pitchFamily="34" charset="0"/>
              </a:rPr>
              <a:t>μg</a:t>
            </a:r>
            <a:r>
              <a:rPr lang="en-GB" dirty="0" smtClean="0">
                <a:solidFill>
                  <a:srgbClr val="000000"/>
                </a:solidFill>
                <a:latin typeface="Arial" panose="020B0604020202020204" pitchFamily="34" charset="0"/>
                <a:cs typeface="Arial" panose="020B0604020202020204" pitchFamily="34" charset="0"/>
              </a:rPr>
              <a:t>/m</a:t>
            </a:r>
            <a:r>
              <a:rPr lang="en-GB" baseline="30000" dirty="0" smtClean="0">
                <a:solidFill>
                  <a:srgbClr val="000000"/>
                </a:solidFill>
                <a:latin typeface="Arial" panose="020B0604020202020204" pitchFamily="34" charset="0"/>
                <a:cs typeface="Arial" panose="020B0604020202020204" pitchFamily="34" charset="0"/>
              </a:rPr>
              <a:t>3</a:t>
            </a:r>
            <a:r>
              <a:rPr lang="en-GB" sz="1100" dirty="0" smtClean="0">
                <a:solidFill>
                  <a:srgbClr val="000000"/>
                </a:solidFill>
                <a:latin typeface="Arial" panose="020B0604020202020204" pitchFamily="34" charset="0"/>
                <a:cs typeface="Arial" panose="020B0604020202020204" pitchFamily="34" charset="0"/>
              </a:rPr>
              <a:t> </a:t>
            </a:r>
            <a:r>
              <a:rPr lang="en-GB" dirty="0">
                <a:solidFill>
                  <a:srgbClr val="000000"/>
                </a:solidFill>
                <a:latin typeface="Arial" panose="020B0604020202020204" pitchFamily="34" charset="0"/>
                <a:cs typeface="Arial" panose="020B0604020202020204" pitchFamily="34" charset="0"/>
              </a:rPr>
              <a:t>of </a:t>
            </a:r>
            <a:r>
              <a:rPr lang="en-GB" dirty="0" err="1" smtClean="0">
                <a:solidFill>
                  <a:srgbClr val="000000"/>
                </a:solidFill>
                <a:latin typeface="Arial" panose="020B0604020202020204" pitchFamily="34" charset="0"/>
                <a:cs typeface="Arial" panose="020B0604020202020204" pitchFamily="34" charset="0"/>
              </a:rPr>
              <a:t>Hg</a:t>
            </a:r>
            <a:r>
              <a:rPr lang="en-GB" baseline="30000" dirty="0" err="1" smtClean="0">
                <a:solidFill>
                  <a:srgbClr val="000000"/>
                </a:solidFill>
                <a:latin typeface="Arial" panose="020B0604020202020204" pitchFamily="34" charset="0"/>
                <a:cs typeface="Arial" panose="020B0604020202020204" pitchFamily="34" charset="0"/>
              </a:rPr>
              <a:t>o</a:t>
            </a:r>
            <a:endParaRPr lang="en-GB" dirty="0" smtClean="0">
              <a:solidFill>
                <a:srgbClr val="000000"/>
              </a:solidFill>
              <a:latin typeface="Arial" panose="020B0604020202020204" pitchFamily="34" charset="0"/>
              <a:cs typeface="Arial" panose="020B0604020202020204" pitchFamily="34" charset="0"/>
            </a:endParaRPr>
          </a:p>
          <a:p>
            <a:endParaRPr lang="en-GB"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solidFill>
                  <a:srgbClr val="000000"/>
                </a:solidFill>
                <a:latin typeface="Arial" panose="020B0604020202020204" pitchFamily="34" charset="0"/>
                <a:cs typeface="Arial" panose="020B0604020202020204" pitchFamily="34" charset="0"/>
              </a:rPr>
              <a:t>For </a:t>
            </a:r>
            <a:r>
              <a:rPr lang="en-GB" dirty="0">
                <a:solidFill>
                  <a:srgbClr val="000000"/>
                </a:solidFill>
                <a:latin typeface="Arial" panose="020B0604020202020204" pitchFamily="34" charset="0"/>
                <a:cs typeface="Arial" panose="020B0604020202020204" pitchFamily="34" charset="0"/>
              </a:rPr>
              <a:t>inhalation by the general public, this corresponds to 5 </a:t>
            </a:r>
            <a:r>
              <a:rPr lang="en-GB" dirty="0" err="1">
                <a:solidFill>
                  <a:srgbClr val="000000"/>
                </a:solidFill>
                <a:latin typeface="Arial" panose="020B0604020202020204" pitchFamily="34" charset="0"/>
                <a:cs typeface="Arial" panose="020B0604020202020204" pitchFamily="34" charset="0"/>
              </a:rPr>
              <a:t>μg</a:t>
            </a:r>
            <a:r>
              <a:rPr lang="en-GB" dirty="0">
                <a:solidFill>
                  <a:srgbClr val="000000"/>
                </a:solidFill>
                <a:latin typeface="Arial" panose="020B0604020202020204" pitchFamily="34" charset="0"/>
                <a:cs typeface="Arial" panose="020B0604020202020204" pitchFamily="34" charset="0"/>
              </a:rPr>
              <a:t>/m</a:t>
            </a:r>
            <a:r>
              <a:rPr lang="en-GB" baseline="30000" dirty="0">
                <a:solidFill>
                  <a:srgbClr val="000000"/>
                </a:solidFill>
                <a:latin typeface="Arial" panose="020B0604020202020204" pitchFamily="34" charset="0"/>
                <a:cs typeface="Arial" panose="020B0604020202020204" pitchFamily="34" charset="0"/>
              </a:rPr>
              <a:t>3</a:t>
            </a:r>
            <a:r>
              <a:rPr lang="en-GB" dirty="0" smtClean="0">
                <a:solidFill>
                  <a:srgbClr val="000000"/>
                </a:solidFill>
                <a:latin typeface="Arial" panose="020B0604020202020204" pitchFamily="34" charset="0"/>
                <a:cs typeface="Arial" panose="020B0604020202020204" pitchFamily="34" charset="0"/>
              </a:rPr>
              <a:t>, </a:t>
            </a:r>
            <a:r>
              <a:rPr lang="en-GB" dirty="0">
                <a:solidFill>
                  <a:srgbClr val="000000"/>
                </a:solidFill>
                <a:latin typeface="Arial" panose="020B0604020202020204" pitchFamily="34" charset="0"/>
                <a:cs typeface="Arial" panose="020B0604020202020204" pitchFamily="34" charset="0"/>
              </a:rPr>
              <a:t>and an uncertainty factor of 30 resulted in a tolerable concentration of </a:t>
            </a:r>
            <a:r>
              <a:rPr lang="en-GB" dirty="0" smtClean="0">
                <a:solidFill>
                  <a:srgbClr val="000000"/>
                </a:solidFill>
                <a:latin typeface="Arial" panose="020B0604020202020204" pitchFamily="34" charset="0"/>
                <a:cs typeface="Arial" panose="020B0604020202020204" pitchFamily="34" charset="0"/>
              </a:rPr>
              <a:t>0.2</a:t>
            </a:r>
            <a:r>
              <a:rPr lang="en-GB" dirty="0">
                <a:solidFill>
                  <a:srgbClr val="000000"/>
                </a:solidFill>
                <a:latin typeface="Arial" panose="020B0604020202020204" pitchFamily="34" charset="0"/>
                <a:cs typeface="Arial" panose="020B0604020202020204" pitchFamily="34" charset="0"/>
              </a:rPr>
              <a:t> </a:t>
            </a:r>
            <a:r>
              <a:rPr lang="en-GB" dirty="0" err="1">
                <a:solidFill>
                  <a:srgbClr val="000000"/>
                </a:solidFill>
                <a:latin typeface="Arial" panose="020B0604020202020204" pitchFamily="34" charset="0"/>
                <a:cs typeface="Arial" panose="020B0604020202020204" pitchFamily="34" charset="0"/>
              </a:rPr>
              <a:t>μg</a:t>
            </a:r>
            <a:r>
              <a:rPr lang="en-GB" dirty="0">
                <a:solidFill>
                  <a:srgbClr val="000000"/>
                </a:solidFill>
                <a:latin typeface="Arial" panose="020B0604020202020204" pitchFamily="34" charset="0"/>
                <a:cs typeface="Arial" panose="020B0604020202020204" pitchFamily="34" charset="0"/>
              </a:rPr>
              <a:t>/m</a:t>
            </a:r>
            <a:r>
              <a:rPr lang="en-GB" baseline="30000" dirty="0">
                <a:solidFill>
                  <a:srgbClr val="000000"/>
                </a:solidFill>
                <a:latin typeface="Arial" panose="020B0604020202020204" pitchFamily="34" charset="0"/>
                <a:cs typeface="Arial" panose="020B0604020202020204" pitchFamily="34" charset="0"/>
              </a:rPr>
              <a:t>3</a:t>
            </a:r>
            <a:r>
              <a:rPr lang="en-GB" dirty="0" smtClean="0">
                <a:solidFill>
                  <a:srgbClr val="000000"/>
                </a:solidFill>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4" name="Title 1"/>
          <p:cNvSpPr txBox="1">
            <a:spLocks/>
          </p:cNvSpPr>
          <p:nvPr/>
        </p:nvSpPr>
        <p:spPr>
          <a:xfrm>
            <a:off x="477436" y="179437"/>
            <a:ext cx="9072563" cy="956821"/>
          </a:xfrm>
          <a:prstGeom prst="rect">
            <a:avLst/>
          </a:prstGeom>
        </p:spPr>
        <p:txBody>
          <a:bodyPr>
            <a:normAutofit/>
          </a:bodyPr>
          <a:lstStyle>
            <a:lvl1pPr algn="ctr" defTabSz="1007943" rtl="0" eaLnBrk="1" latinLnBrk="0" hangingPunct="1">
              <a:spcBef>
                <a:spcPct val="0"/>
              </a:spcBef>
              <a:buNone/>
              <a:defRPr sz="4400" kern="1200">
                <a:solidFill>
                  <a:srgbClr val="00558E"/>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fontAlgn="auto">
              <a:lnSpc>
                <a:spcPct val="100000"/>
              </a:lnSpc>
              <a:spcAft>
                <a:spcPts val="0"/>
              </a:spcAft>
              <a:buClrTx/>
              <a:buSzTx/>
              <a:buFontTx/>
            </a:pPr>
            <a:r>
              <a:rPr lang="en-US" sz="3600" dirty="0" smtClean="0"/>
              <a:t>WHO activities on mercury</a:t>
            </a:r>
            <a:endParaRPr lang="en-GB" sz="3600" dirty="0"/>
          </a:p>
        </p:txBody>
      </p:sp>
      <p:sp>
        <p:nvSpPr>
          <p:cNvPr id="5" name="TextBox 4"/>
          <p:cNvSpPr txBox="1"/>
          <p:nvPr/>
        </p:nvSpPr>
        <p:spPr>
          <a:xfrm>
            <a:off x="494558" y="6411812"/>
            <a:ext cx="8886880" cy="292709"/>
          </a:xfrm>
          <a:prstGeom prst="rect">
            <a:avLst/>
          </a:prstGeom>
          <a:noFill/>
        </p:spPr>
        <p:txBody>
          <a:bodyPr wrap="square" rtlCol="0">
            <a:spAutoFit/>
          </a:bodyPr>
          <a:lstStyle/>
          <a:p>
            <a:r>
              <a:rPr lang="en-US" sz="1400" i="1" dirty="0" smtClean="0">
                <a:solidFill>
                  <a:schemeClr val="tx1"/>
                </a:solidFill>
              </a:rPr>
              <a:t>Source</a:t>
            </a:r>
            <a:r>
              <a:rPr lang="en-US" sz="1400" i="1" dirty="0">
                <a:solidFill>
                  <a:schemeClr val="tx1"/>
                </a:solidFill>
              </a:rPr>
              <a:t>: http://www.who.int/ipcs/publications/cicad/en/cicad50.pdf?ua=1</a:t>
            </a:r>
            <a:endParaRPr lang="en-GB" sz="1400" i="1" dirty="0">
              <a:solidFill>
                <a:schemeClr val="tx1"/>
              </a:solidFill>
            </a:endParaRPr>
          </a:p>
        </p:txBody>
      </p:sp>
      <p:sp>
        <p:nvSpPr>
          <p:cNvPr id="6" name="TextBox 5"/>
          <p:cNvSpPr txBox="1"/>
          <p:nvPr/>
        </p:nvSpPr>
        <p:spPr>
          <a:xfrm>
            <a:off x="1655936" y="6061844"/>
            <a:ext cx="851515" cy="349968"/>
          </a:xfrm>
          <a:prstGeom prst="rect">
            <a:avLst/>
          </a:prstGeom>
          <a:noFill/>
        </p:spPr>
        <p:txBody>
          <a:bodyPr wrap="none" rtlCol="0">
            <a:spAutoFit/>
          </a:bodyPr>
          <a:lstStyle/>
          <a:p>
            <a:r>
              <a:rPr lang="en-US" dirty="0" smtClean="0">
                <a:solidFill>
                  <a:schemeClr val="tx1"/>
                </a:solidFill>
              </a:rPr>
              <a:t>(2003)</a:t>
            </a:r>
            <a:endParaRPr lang="en-GB" dirty="0">
              <a:solidFill>
                <a:schemeClr val="tx1"/>
              </a:solidFill>
            </a:endParaRPr>
          </a:p>
        </p:txBody>
      </p:sp>
    </p:spTree>
    <p:extLst>
      <p:ext uri="{BB962C8B-B14F-4D97-AF65-F5344CB8AC3E}">
        <p14:creationId xmlns:p14="http://schemas.microsoft.com/office/powerpoint/2010/main" val="3661795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558" y="155445"/>
            <a:ext cx="9072563" cy="956821"/>
          </a:xfrm>
        </p:spPr>
        <p:txBody>
          <a:bodyPr>
            <a:normAutofit fontScale="90000"/>
          </a:bodyPr>
          <a:lstStyle/>
          <a:p>
            <a:r>
              <a:rPr lang="en-US" sz="3600" dirty="0" smtClean="0"/>
              <a:t>Health </a:t>
            </a:r>
            <a:r>
              <a:rPr lang="en-US" sz="4000" dirty="0" smtClean="0"/>
              <a:t>risks</a:t>
            </a:r>
            <a:r>
              <a:rPr lang="en-US" sz="3600" dirty="0" smtClean="0"/>
              <a:t> of mercury in the context of LRTAP</a:t>
            </a:r>
            <a:endParaRPr lang="en-GB" sz="3600" dirty="0"/>
          </a:p>
        </p:txBody>
      </p:sp>
      <p:sp>
        <p:nvSpPr>
          <p:cNvPr id="3" name="Content Placeholder 2"/>
          <p:cNvSpPr>
            <a:spLocks noGrp="1"/>
          </p:cNvSpPr>
          <p:nvPr>
            <p:ph idx="1"/>
          </p:nvPr>
        </p:nvSpPr>
        <p:spPr>
          <a:xfrm>
            <a:off x="627577" y="4859957"/>
            <a:ext cx="1676431" cy="432048"/>
          </a:xfrm>
        </p:spPr>
        <p:txBody>
          <a:bodyPr>
            <a:normAutofit/>
          </a:bodyPr>
          <a:lstStyle/>
          <a:p>
            <a:pPr marL="0" indent="0" algn="ctr">
              <a:buNone/>
            </a:pPr>
            <a:r>
              <a:rPr lang="en-US" sz="2000" dirty="0" smtClean="0">
                <a:latin typeface="Arial" panose="020B0604020202020204" pitchFamily="34" charset="0"/>
                <a:cs typeface="Arial" panose="020B0604020202020204" pitchFamily="34" charset="0"/>
              </a:rPr>
              <a:t>(2007)</a:t>
            </a:r>
            <a:endParaRPr lang="en-GB"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31799" y="1331565"/>
            <a:ext cx="2360505" cy="3384376"/>
          </a:xfrm>
          <a:prstGeom prst="rect">
            <a:avLst/>
          </a:prstGeom>
          <a:ln>
            <a:noFill/>
          </a:ln>
          <a:effectLst>
            <a:outerShdw blurRad="190500" algn="tl" rotWithShape="0">
              <a:srgbClr val="000000">
                <a:alpha val="70000"/>
              </a:srgbClr>
            </a:outerShdw>
          </a:effectLst>
        </p:spPr>
      </p:pic>
      <p:sp>
        <p:nvSpPr>
          <p:cNvPr id="8" name="Rectangle 7"/>
          <p:cNvSpPr/>
          <p:nvPr/>
        </p:nvSpPr>
        <p:spPr>
          <a:xfrm>
            <a:off x="2880072" y="1259557"/>
            <a:ext cx="6888606" cy="5015219"/>
          </a:xfrm>
          <a:prstGeom prst="rect">
            <a:avLst/>
          </a:prstGeom>
        </p:spPr>
        <p:txBody>
          <a:bodyPr wrap="square">
            <a:spAutoFit/>
          </a:bodyPr>
          <a:lstStyle/>
          <a:p>
            <a:pPr marL="285750" indent="-285750">
              <a:buFont typeface="Arial" panose="020B0604020202020204" pitchFamily="34" charset="0"/>
              <a:buChar char="•"/>
            </a:pPr>
            <a:r>
              <a:rPr lang="en-GB" sz="1600" dirty="0">
                <a:solidFill>
                  <a:schemeClr val="tx1"/>
                </a:solidFill>
              </a:rPr>
              <a:t>Airborne concentrations of mercury in </a:t>
            </a:r>
            <a:r>
              <a:rPr lang="en-GB" sz="1600" dirty="0" smtClean="0">
                <a:solidFill>
                  <a:schemeClr val="tx1"/>
                </a:solidFill>
              </a:rPr>
              <a:t>Europe </a:t>
            </a:r>
            <a:r>
              <a:rPr lang="en-GB" sz="1600" dirty="0">
                <a:solidFill>
                  <a:schemeClr val="tx1"/>
                </a:solidFill>
              </a:rPr>
              <a:t>and </a:t>
            </a:r>
            <a:r>
              <a:rPr lang="en-GB" sz="1600" dirty="0" smtClean="0">
                <a:solidFill>
                  <a:schemeClr val="tx1"/>
                </a:solidFill>
              </a:rPr>
              <a:t>globally</a:t>
            </a:r>
            <a:r>
              <a:rPr lang="en-GB" sz="1600" dirty="0">
                <a:solidFill>
                  <a:schemeClr val="tx1"/>
                </a:solidFill>
              </a:rPr>
              <a:t>, are </a:t>
            </a:r>
            <a:r>
              <a:rPr lang="en-GB" sz="1600" dirty="0" smtClean="0">
                <a:solidFill>
                  <a:schemeClr val="tx1"/>
                </a:solidFill>
              </a:rPr>
              <a:t>generally well </a:t>
            </a:r>
            <a:r>
              <a:rPr lang="en-GB" sz="1600" dirty="0">
                <a:solidFill>
                  <a:schemeClr val="tx1"/>
                </a:solidFill>
              </a:rPr>
              <a:t>below the levels known to cause adverse health effects from </a:t>
            </a:r>
            <a:r>
              <a:rPr lang="en-GB" sz="1600" dirty="0" smtClean="0">
                <a:solidFill>
                  <a:schemeClr val="tx1"/>
                </a:solidFill>
              </a:rPr>
              <a:t>inhalation exposure.</a:t>
            </a:r>
          </a:p>
          <a:p>
            <a:pPr marL="285750" indent="-285750">
              <a:buFont typeface="Arial" panose="020B0604020202020204" pitchFamily="34" charset="0"/>
              <a:buChar char="•"/>
            </a:pPr>
            <a:endParaRPr lang="en-GB" sz="600" dirty="0" smtClean="0">
              <a:solidFill>
                <a:schemeClr val="tx1"/>
              </a:solidFill>
            </a:endParaRPr>
          </a:p>
          <a:p>
            <a:pPr marL="285750" indent="-285750">
              <a:buFont typeface="Arial" panose="020B0604020202020204" pitchFamily="34" charset="0"/>
              <a:buChar char="•"/>
            </a:pPr>
            <a:r>
              <a:rPr lang="en-GB" sz="1600" dirty="0" smtClean="0">
                <a:solidFill>
                  <a:schemeClr val="tx1"/>
                </a:solidFill>
              </a:rPr>
              <a:t>Concentrations </a:t>
            </a:r>
            <a:r>
              <a:rPr lang="en-GB" sz="1600" dirty="0">
                <a:solidFill>
                  <a:schemeClr val="tx1"/>
                </a:solidFill>
              </a:rPr>
              <a:t>of inorganic mercury species in surface water </a:t>
            </a:r>
            <a:r>
              <a:rPr lang="en-GB" sz="1600" dirty="0" smtClean="0">
                <a:solidFill>
                  <a:schemeClr val="tx1"/>
                </a:solidFill>
              </a:rPr>
              <a:t>and groundwater </a:t>
            </a:r>
            <a:r>
              <a:rPr lang="en-GB" sz="1600" dirty="0">
                <a:solidFill>
                  <a:schemeClr val="tx1"/>
                </a:solidFill>
              </a:rPr>
              <a:t>are generally well below the levels known to cause adverse </a:t>
            </a:r>
            <a:r>
              <a:rPr lang="en-GB" sz="1600" dirty="0" smtClean="0">
                <a:solidFill>
                  <a:schemeClr val="tx1"/>
                </a:solidFill>
              </a:rPr>
              <a:t>health effects </a:t>
            </a:r>
            <a:r>
              <a:rPr lang="en-GB" sz="1600" dirty="0">
                <a:solidFill>
                  <a:schemeClr val="tx1"/>
                </a:solidFill>
              </a:rPr>
              <a:t>from water </a:t>
            </a:r>
            <a:r>
              <a:rPr lang="en-GB" sz="1600" dirty="0" smtClean="0">
                <a:solidFill>
                  <a:schemeClr val="tx1"/>
                </a:solidFill>
              </a:rPr>
              <a:t>consumption.</a:t>
            </a:r>
          </a:p>
          <a:p>
            <a:pPr marL="285750" indent="-285750">
              <a:buFont typeface="Arial" panose="020B0604020202020204" pitchFamily="34" charset="0"/>
              <a:buChar char="•"/>
            </a:pPr>
            <a:endParaRPr lang="en-GB" sz="600" dirty="0" smtClean="0">
              <a:solidFill>
                <a:schemeClr val="tx1"/>
              </a:solidFill>
            </a:endParaRPr>
          </a:p>
          <a:p>
            <a:pPr marL="285750" indent="-285750">
              <a:buFont typeface="Arial" panose="020B0604020202020204" pitchFamily="34" charset="0"/>
              <a:buChar char="•"/>
            </a:pPr>
            <a:r>
              <a:rPr lang="en-GB" sz="1600" dirty="0" smtClean="0">
                <a:solidFill>
                  <a:schemeClr val="tx1"/>
                </a:solidFill>
              </a:rPr>
              <a:t>Human biomonitoring </a:t>
            </a:r>
            <a:r>
              <a:rPr lang="en-GB" sz="1600" dirty="0">
                <a:solidFill>
                  <a:schemeClr val="tx1"/>
                </a:solidFill>
              </a:rPr>
              <a:t>and diet-modelling data indicate that tolerable dietary </a:t>
            </a:r>
            <a:r>
              <a:rPr lang="en-GB" sz="1600" dirty="0" smtClean="0">
                <a:solidFill>
                  <a:schemeClr val="tx1"/>
                </a:solidFill>
              </a:rPr>
              <a:t>intakes of </a:t>
            </a:r>
            <a:r>
              <a:rPr lang="en-GB" sz="1600" dirty="0">
                <a:solidFill>
                  <a:schemeClr val="tx1"/>
                </a:solidFill>
              </a:rPr>
              <a:t>methylmercury </a:t>
            </a:r>
            <a:r>
              <a:rPr lang="en-GB" sz="1600" dirty="0" smtClean="0">
                <a:solidFill>
                  <a:schemeClr val="tx1"/>
                </a:solidFill>
              </a:rPr>
              <a:t>are exceeded </a:t>
            </a:r>
            <a:r>
              <a:rPr lang="en-GB" sz="1600" dirty="0">
                <a:solidFill>
                  <a:schemeClr val="tx1"/>
                </a:solidFill>
              </a:rPr>
              <a:t>among subpopulations that consume </a:t>
            </a:r>
            <a:r>
              <a:rPr lang="en-GB" sz="1600" dirty="0" smtClean="0">
                <a:solidFill>
                  <a:schemeClr val="tx1"/>
                </a:solidFill>
              </a:rPr>
              <a:t>large amounts </a:t>
            </a:r>
            <a:r>
              <a:rPr lang="en-GB" sz="1600" dirty="0">
                <a:solidFill>
                  <a:schemeClr val="tx1"/>
                </a:solidFill>
              </a:rPr>
              <a:t>of fish, e.g. in Scandinavia, North America and </a:t>
            </a:r>
            <a:r>
              <a:rPr lang="en-GB" sz="1600" dirty="0" smtClean="0">
                <a:solidFill>
                  <a:schemeClr val="tx1"/>
                </a:solidFill>
              </a:rPr>
              <a:t>France.</a:t>
            </a:r>
          </a:p>
          <a:p>
            <a:pPr marL="285750" indent="-285750">
              <a:buFont typeface="Arial" panose="020B0604020202020204" pitchFamily="34" charset="0"/>
              <a:buChar char="•"/>
            </a:pPr>
            <a:endParaRPr lang="en-GB" sz="600" dirty="0" smtClean="0">
              <a:solidFill>
                <a:schemeClr val="tx1"/>
              </a:solidFill>
            </a:endParaRPr>
          </a:p>
          <a:p>
            <a:pPr marL="285750" indent="-285750">
              <a:buFont typeface="Arial" panose="020B0604020202020204" pitchFamily="34" charset="0"/>
              <a:buChar char="•"/>
            </a:pPr>
            <a:r>
              <a:rPr lang="en-GB" sz="1600" dirty="0" smtClean="0">
                <a:solidFill>
                  <a:schemeClr val="tx1"/>
                </a:solidFill>
              </a:rPr>
              <a:t>For </a:t>
            </a:r>
            <a:r>
              <a:rPr lang="en-GB" sz="1600" dirty="0">
                <a:solidFill>
                  <a:schemeClr val="tx1"/>
                </a:solidFill>
              </a:rPr>
              <a:t>several </a:t>
            </a:r>
            <a:r>
              <a:rPr lang="en-GB" sz="1600" dirty="0" smtClean="0">
                <a:solidFill>
                  <a:schemeClr val="tx1"/>
                </a:solidFill>
              </a:rPr>
              <a:t>species of </a:t>
            </a:r>
            <a:r>
              <a:rPr lang="en-GB" sz="1600" dirty="0">
                <a:solidFill>
                  <a:schemeClr val="tx1"/>
                </a:solidFill>
              </a:rPr>
              <a:t>(mainly large </a:t>
            </a:r>
            <a:r>
              <a:rPr lang="en-GB" sz="1600" dirty="0" smtClean="0">
                <a:solidFill>
                  <a:schemeClr val="tx1"/>
                </a:solidFill>
              </a:rPr>
              <a:t>predatory) freshwater </a:t>
            </a:r>
            <a:r>
              <a:rPr lang="en-GB" sz="1600" dirty="0">
                <a:solidFill>
                  <a:schemeClr val="tx1"/>
                </a:solidFill>
              </a:rPr>
              <a:t>and marine fish and mammals, a </a:t>
            </a:r>
            <a:r>
              <a:rPr lang="en-GB" sz="1600" dirty="0" smtClean="0">
                <a:solidFill>
                  <a:schemeClr val="tx1"/>
                </a:solidFill>
              </a:rPr>
              <a:t>mercury level </a:t>
            </a:r>
            <a:r>
              <a:rPr lang="en-GB" sz="1600" dirty="0">
                <a:solidFill>
                  <a:schemeClr val="tx1"/>
                </a:solidFill>
              </a:rPr>
              <a:t>of 0.5 mg/kg, the value used as a guideline in many countries, is </a:t>
            </a:r>
            <a:r>
              <a:rPr lang="en-GB" sz="1600" dirty="0" smtClean="0">
                <a:solidFill>
                  <a:schemeClr val="tx1"/>
                </a:solidFill>
              </a:rPr>
              <a:t>often exceeded.</a:t>
            </a:r>
          </a:p>
          <a:p>
            <a:pPr marL="285750" indent="-285750">
              <a:buFont typeface="Arial" panose="020B0604020202020204" pitchFamily="34" charset="0"/>
              <a:buChar char="•"/>
            </a:pPr>
            <a:endParaRPr lang="en-GB" sz="600" dirty="0" smtClean="0">
              <a:solidFill>
                <a:schemeClr val="tx1"/>
              </a:solidFill>
            </a:endParaRPr>
          </a:p>
          <a:p>
            <a:pPr marL="285750" indent="-285750">
              <a:buFont typeface="Arial" panose="020B0604020202020204" pitchFamily="34" charset="0"/>
              <a:buChar char="•"/>
            </a:pPr>
            <a:r>
              <a:rPr lang="en-GB" sz="1600" dirty="0" smtClean="0">
                <a:solidFill>
                  <a:schemeClr val="tx1"/>
                </a:solidFill>
              </a:rPr>
              <a:t>Little </a:t>
            </a:r>
            <a:r>
              <a:rPr lang="en-GB" sz="1600" dirty="0">
                <a:solidFill>
                  <a:schemeClr val="tx1"/>
                </a:solidFill>
              </a:rPr>
              <a:t>information is available on the provenance of methylmercury in </a:t>
            </a:r>
            <a:r>
              <a:rPr lang="en-GB" sz="1600" dirty="0" smtClean="0">
                <a:solidFill>
                  <a:schemeClr val="tx1"/>
                </a:solidFill>
              </a:rPr>
              <a:t>marine fish </a:t>
            </a:r>
            <a:r>
              <a:rPr lang="en-GB" sz="1600" dirty="0">
                <a:solidFill>
                  <a:schemeClr val="tx1"/>
                </a:solidFill>
              </a:rPr>
              <a:t>and on the contribution of long-range transport to the process</a:t>
            </a:r>
            <a:r>
              <a:rPr lang="en-GB" sz="1600" dirty="0" smtClean="0">
                <a:solidFill>
                  <a:schemeClr val="tx1"/>
                </a:solidFill>
              </a:rPr>
              <a:t>.</a:t>
            </a:r>
          </a:p>
          <a:p>
            <a:pPr marL="285750" indent="-285750">
              <a:buFont typeface="Arial" panose="020B0604020202020204" pitchFamily="34" charset="0"/>
              <a:buChar char="•"/>
            </a:pPr>
            <a:endParaRPr lang="en-GB" sz="600" dirty="0" smtClean="0">
              <a:solidFill>
                <a:schemeClr val="tx1"/>
              </a:solidFill>
            </a:endParaRPr>
          </a:p>
          <a:p>
            <a:pPr marL="285750" indent="-285750">
              <a:buFont typeface="Wingdings" panose="05000000000000000000" pitchFamily="2" charset="2"/>
              <a:buChar char="§"/>
            </a:pPr>
            <a:r>
              <a:rPr lang="en-GB" sz="1600" dirty="0">
                <a:solidFill>
                  <a:schemeClr val="tx1"/>
                </a:solidFill>
              </a:rPr>
              <a:t>Evidence </a:t>
            </a:r>
            <a:r>
              <a:rPr lang="en-GB" sz="1600" dirty="0" smtClean="0">
                <a:solidFill>
                  <a:schemeClr val="tx1"/>
                </a:solidFill>
              </a:rPr>
              <a:t>exists showing </a:t>
            </a:r>
            <a:r>
              <a:rPr lang="en-GB" sz="1600" dirty="0">
                <a:solidFill>
                  <a:schemeClr val="tx1"/>
                </a:solidFill>
              </a:rPr>
              <a:t>increasing levels of mercury in marine fish and mammals in </a:t>
            </a:r>
            <a:r>
              <a:rPr lang="en-GB" sz="1600" dirty="0" smtClean="0">
                <a:solidFill>
                  <a:schemeClr val="tx1"/>
                </a:solidFill>
              </a:rPr>
              <a:t>the Arctic</a:t>
            </a:r>
            <a:r>
              <a:rPr lang="en-GB" sz="1600" dirty="0">
                <a:solidFill>
                  <a:schemeClr val="tx1"/>
                </a:solidFill>
              </a:rPr>
              <a:t>, indicating the impact of long-range transport.</a:t>
            </a:r>
          </a:p>
        </p:txBody>
      </p:sp>
      <p:sp>
        <p:nvSpPr>
          <p:cNvPr id="9" name="TextBox 8"/>
          <p:cNvSpPr txBox="1"/>
          <p:nvPr/>
        </p:nvSpPr>
        <p:spPr>
          <a:xfrm>
            <a:off x="143768" y="6237339"/>
            <a:ext cx="9649072" cy="493084"/>
          </a:xfrm>
          <a:prstGeom prst="rect">
            <a:avLst/>
          </a:prstGeom>
          <a:noFill/>
        </p:spPr>
        <p:txBody>
          <a:bodyPr wrap="square" rtlCol="0">
            <a:spAutoFit/>
          </a:bodyPr>
          <a:lstStyle/>
          <a:p>
            <a:r>
              <a:rPr lang="en-US" sz="1400" i="1" dirty="0" smtClean="0">
                <a:solidFill>
                  <a:schemeClr val="tx1"/>
                </a:solidFill>
              </a:rPr>
              <a:t>Source</a:t>
            </a:r>
            <a:r>
              <a:rPr lang="en-US" sz="1400" i="1" dirty="0">
                <a:solidFill>
                  <a:schemeClr val="tx1"/>
                </a:solidFill>
              </a:rPr>
              <a:t>: http://www.euro.who.int/en/health-topics/environment-and-health/air-quality/publications/pre2009/health-risks-of-heavy-metals-from-long-range-transboundary-air-pollution-2007</a:t>
            </a:r>
            <a:endParaRPr lang="en-GB" sz="1400" i="1" dirty="0">
              <a:solidFill>
                <a:schemeClr val="tx1"/>
              </a:solidFill>
            </a:endParaRPr>
          </a:p>
        </p:txBody>
      </p:sp>
    </p:spTree>
    <p:extLst>
      <p:ext uri="{BB962C8B-B14F-4D97-AF65-F5344CB8AC3E}">
        <p14:creationId xmlns:p14="http://schemas.microsoft.com/office/powerpoint/2010/main" val="185786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3808" y="1547589"/>
            <a:ext cx="2736304" cy="42484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21" name="Group 20"/>
          <p:cNvGrpSpPr/>
          <p:nvPr/>
        </p:nvGrpSpPr>
        <p:grpSpPr>
          <a:xfrm>
            <a:off x="2736056" y="1763613"/>
            <a:ext cx="6840760" cy="1716981"/>
            <a:chOff x="2808064" y="1805846"/>
            <a:chExt cx="6840760" cy="1716981"/>
          </a:xfrm>
        </p:grpSpPr>
        <p:pic>
          <p:nvPicPr>
            <p:cNvPr id="2" name="Picture 1"/>
            <p:cNvPicPr>
              <a:picLocks noChangeAspect="1"/>
            </p:cNvPicPr>
            <p:nvPr/>
          </p:nvPicPr>
          <p:blipFill>
            <a:blip r:embed="rId3"/>
            <a:stretch>
              <a:fillRect/>
            </a:stretch>
          </p:blipFill>
          <p:spPr>
            <a:xfrm>
              <a:off x="2808064" y="1805846"/>
              <a:ext cx="6840760" cy="1716981"/>
            </a:xfrm>
            <a:prstGeom prst="rect">
              <a:avLst/>
            </a:prstGeom>
          </p:spPr>
        </p:pic>
        <p:cxnSp>
          <p:nvCxnSpPr>
            <p:cNvPr id="5" name="Straight Connector 4"/>
            <p:cNvCxnSpPr/>
            <p:nvPr/>
          </p:nvCxnSpPr>
          <p:spPr>
            <a:xfrm>
              <a:off x="8953796" y="2950171"/>
              <a:ext cx="57606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flipV="1">
              <a:off x="2880072" y="3131765"/>
              <a:ext cx="6649788" cy="25052"/>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a:off x="2892598" y="3372841"/>
              <a:ext cx="2160240"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23" name="Title 1"/>
          <p:cNvSpPr>
            <a:spLocks noGrp="1"/>
          </p:cNvSpPr>
          <p:nvPr>
            <p:ph type="title"/>
          </p:nvPr>
        </p:nvSpPr>
        <p:spPr>
          <a:xfrm>
            <a:off x="494558" y="155445"/>
            <a:ext cx="9072563" cy="956821"/>
          </a:xfrm>
        </p:spPr>
        <p:txBody>
          <a:bodyPr>
            <a:normAutofit/>
          </a:bodyPr>
          <a:lstStyle/>
          <a:p>
            <a:r>
              <a:rPr lang="en-US" sz="4000" dirty="0" smtClean="0"/>
              <a:t>Mercury in REVIHAAP project</a:t>
            </a:r>
            <a:endParaRPr lang="en-GB" sz="4000" dirty="0"/>
          </a:p>
        </p:txBody>
      </p:sp>
      <p:sp>
        <p:nvSpPr>
          <p:cNvPr id="24" name="TextBox 23"/>
          <p:cNvSpPr txBox="1"/>
          <p:nvPr/>
        </p:nvSpPr>
        <p:spPr>
          <a:xfrm>
            <a:off x="487547" y="6012085"/>
            <a:ext cx="8886880" cy="493084"/>
          </a:xfrm>
          <a:prstGeom prst="rect">
            <a:avLst/>
          </a:prstGeom>
          <a:noFill/>
        </p:spPr>
        <p:txBody>
          <a:bodyPr wrap="square" rtlCol="0">
            <a:spAutoFit/>
          </a:bodyPr>
          <a:lstStyle/>
          <a:p>
            <a:r>
              <a:rPr lang="en-US" sz="1400" i="1" dirty="0" smtClean="0">
                <a:solidFill>
                  <a:schemeClr val="tx1"/>
                </a:solidFill>
              </a:rPr>
              <a:t>Source</a:t>
            </a:r>
            <a:r>
              <a:rPr lang="en-US" sz="1400" i="1" dirty="0">
                <a:solidFill>
                  <a:schemeClr val="tx1"/>
                </a:solidFill>
              </a:rPr>
              <a:t>: http://www.euro.who.int/en/health-topics/environment-and-health/air-quality/publications/2013/review-of-evidence-on-health-aspects-of-air-pollution-revihaap-project-final-technical-report</a:t>
            </a:r>
            <a:endParaRPr lang="en-GB" sz="1400" i="1" dirty="0">
              <a:solidFill>
                <a:schemeClr val="tx1"/>
              </a:solidFill>
            </a:endParaRPr>
          </a:p>
        </p:txBody>
      </p:sp>
    </p:spTree>
    <p:extLst>
      <p:ext uri="{BB962C8B-B14F-4D97-AF65-F5344CB8AC3E}">
        <p14:creationId xmlns:p14="http://schemas.microsoft.com/office/powerpoint/2010/main" val="1098771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5776" y="683493"/>
            <a:ext cx="9072563" cy="945059"/>
          </a:xfrm>
        </p:spPr>
        <p:txBody>
          <a:bodyPr>
            <a:normAutofit/>
          </a:bodyPr>
          <a:lstStyle/>
          <a:p>
            <a:r>
              <a:rPr lang="en-GB" sz="3528" dirty="0">
                <a:latin typeface="Arial" panose="020B0604020202020204" pitchFamily="34" charset="0"/>
                <a:cs typeface="Arial" panose="020B0604020202020204" pitchFamily="34" charset="0"/>
              </a:rPr>
              <a:t>Presentation outline</a:t>
            </a:r>
          </a:p>
        </p:txBody>
      </p:sp>
      <p:sp>
        <p:nvSpPr>
          <p:cNvPr id="5" name="Text Placeholder 2"/>
          <p:cNvSpPr txBox="1">
            <a:spLocks/>
          </p:cNvSpPr>
          <p:nvPr/>
        </p:nvSpPr>
        <p:spPr>
          <a:xfrm>
            <a:off x="504031" y="2267745"/>
            <a:ext cx="9072563" cy="3258537"/>
          </a:xfrm>
          <a:prstGeom prst="rect">
            <a:avLst/>
          </a:prstGeom>
        </p:spPr>
        <p:txBody>
          <a:bodyPr vert="horz" lIns="100806" tIns="50403" rIns="100806" bIns="50403"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GB" sz="2646" dirty="0" smtClean="0">
                <a:ea typeface="Arial Unicode MS" panose="020B0604020202020204" pitchFamily="34" charset="-128"/>
                <a:cs typeface="Arial Unicode MS" panose="020B0604020202020204" pitchFamily="34" charset="-128"/>
              </a:rPr>
              <a:t>Health effects of mercury – an overview</a:t>
            </a:r>
            <a:endParaRPr lang="en-GB" sz="2646" dirty="0">
              <a:ea typeface="Arial Unicode MS" panose="020B0604020202020204" pitchFamily="34" charset="-128"/>
              <a:cs typeface="Arial Unicode MS" panose="020B0604020202020204" pitchFamily="34" charset="-128"/>
            </a:endParaRPr>
          </a:p>
          <a:p>
            <a:pPr>
              <a:lnSpc>
                <a:spcPct val="150000"/>
              </a:lnSpc>
            </a:pPr>
            <a:r>
              <a:rPr lang="en-GB" sz="2646" dirty="0" smtClean="0">
                <a:ea typeface="Arial Unicode MS" panose="020B0604020202020204" pitchFamily="34" charset="-128"/>
                <a:cs typeface="Arial Unicode MS" panose="020B0604020202020204" pitchFamily="34" charset="-128"/>
              </a:rPr>
              <a:t>Mercury human biomonitoring (HBM)</a:t>
            </a:r>
            <a:endParaRPr lang="en-GB" sz="2646" dirty="0">
              <a:ea typeface="Arial Unicode MS" panose="020B0604020202020204" pitchFamily="34" charset="-128"/>
              <a:cs typeface="Arial Unicode MS" panose="020B0604020202020204" pitchFamily="34" charset="-128"/>
            </a:endParaRPr>
          </a:p>
          <a:p>
            <a:pPr>
              <a:lnSpc>
                <a:spcPct val="150000"/>
              </a:lnSpc>
            </a:pPr>
            <a:r>
              <a:rPr lang="en-GB" sz="2646" dirty="0" smtClean="0">
                <a:ea typeface="宋体" charset="-122"/>
              </a:rPr>
              <a:t>Mercury in WHO air quality guidelines and related documents </a:t>
            </a:r>
            <a:endParaRPr lang="en-GB" sz="2646" dirty="0">
              <a:ea typeface="宋体" charset="-122"/>
            </a:endParaRPr>
          </a:p>
          <a:p>
            <a:pPr marL="0" indent="0">
              <a:lnSpc>
                <a:spcPct val="150000"/>
              </a:lnSpc>
              <a:buNone/>
            </a:pPr>
            <a:endParaRPr lang="en-GB" sz="2646"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02293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2278" y="1558643"/>
            <a:ext cx="2733818" cy="42374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3"/>
          <a:stretch>
            <a:fillRect/>
          </a:stretch>
        </p:blipFill>
        <p:spPr>
          <a:xfrm>
            <a:off x="3240112" y="2339677"/>
            <a:ext cx="6624736" cy="1745388"/>
          </a:xfrm>
          <a:prstGeom prst="rect">
            <a:avLst/>
          </a:prstGeom>
        </p:spPr>
      </p:pic>
      <p:cxnSp>
        <p:nvCxnSpPr>
          <p:cNvPr id="8" name="Straight Connector 7"/>
          <p:cNvCxnSpPr/>
          <p:nvPr/>
        </p:nvCxnSpPr>
        <p:spPr>
          <a:xfrm flipV="1">
            <a:off x="8856736" y="2549189"/>
            <a:ext cx="913360" cy="6512"/>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3318050" y="2832119"/>
            <a:ext cx="6157108" cy="0"/>
          </a:xfrm>
          <a:prstGeom prst="line">
            <a:avLst/>
          </a:prstGeom>
        </p:spPr>
        <p:style>
          <a:lnRef idx="1">
            <a:schemeClr val="accent2"/>
          </a:lnRef>
          <a:fillRef idx="0">
            <a:schemeClr val="accent2"/>
          </a:fillRef>
          <a:effectRef idx="0">
            <a:schemeClr val="accent2"/>
          </a:effectRef>
          <a:fontRef idx="minor">
            <a:schemeClr val="tx1"/>
          </a:fontRef>
        </p:style>
      </p:cxnSp>
      <p:grpSp>
        <p:nvGrpSpPr>
          <p:cNvPr id="20" name="Group 19"/>
          <p:cNvGrpSpPr/>
          <p:nvPr/>
        </p:nvGrpSpPr>
        <p:grpSpPr>
          <a:xfrm>
            <a:off x="3240112" y="4070228"/>
            <a:ext cx="6408712" cy="1906013"/>
            <a:chOff x="3456136" y="4030427"/>
            <a:chExt cx="6033138" cy="1897188"/>
          </a:xfrm>
        </p:grpSpPr>
        <p:pic>
          <p:nvPicPr>
            <p:cNvPr id="13" name="Picture 12"/>
            <p:cNvPicPr>
              <a:picLocks noChangeAspect="1"/>
            </p:cNvPicPr>
            <p:nvPr/>
          </p:nvPicPr>
          <p:blipFill>
            <a:blip r:embed="rId4"/>
            <a:stretch>
              <a:fillRect/>
            </a:stretch>
          </p:blipFill>
          <p:spPr>
            <a:xfrm>
              <a:off x="3456136" y="4030427"/>
              <a:ext cx="6033138" cy="1897188"/>
            </a:xfrm>
            <a:prstGeom prst="rect">
              <a:avLst/>
            </a:prstGeom>
          </p:spPr>
        </p:pic>
        <p:cxnSp>
          <p:nvCxnSpPr>
            <p:cNvPr id="17" name="Straight Connector 16"/>
            <p:cNvCxnSpPr/>
            <p:nvPr/>
          </p:nvCxnSpPr>
          <p:spPr>
            <a:xfrm>
              <a:off x="4104208" y="4271367"/>
              <a:ext cx="538506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3493714" y="4521821"/>
              <a:ext cx="3384376"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21" name="TextBox 20"/>
          <p:cNvSpPr txBox="1"/>
          <p:nvPr/>
        </p:nvSpPr>
        <p:spPr>
          <a:xfrm>
            <a:off x="1151880" y="5868069"/>
            <a:ext cx="851515" cy="349968"/>
          </a:xfrm>
          <a:prstGeom prst="rect">
            <a:avLst/>
          </a:prstGeom>
          <a:noFill/>
        </p:spPr>
        <p:txBody>
          <a:bodyPr wrap="none" rtlCol="0">
            <a:spAutoFit/>
          </a:bodyPr>
          <a:lstStyle/>
          <a:p>
            <a:r>
              <a:rPr lang="en-US" dirty="0" smtClean="0">
                <a:solidFill>
                  <a:schemeClr val="tx1"/>
                </a:solidFill>
              </a:rPr>
              <a:t>(2016)</a:t>
            </a:r>
            <a:endParaRPr lang="en-GB" dirty="0">
              <a:solidFill>
                <a:schemeClr val="tx1"/>
              </a:solidFill>
            </a:endParaRPr>
          </a:p>
        </p:txBody>
      </p:sp>
      <p:graphicFrame>
        <p:nvGraphicFramePr>
          <p:cNvPr id="23" name="Diagram 22"/>
          <p:cNvGraphicFramePr/>
          <p:nvPr>
            <p:extLst/>
          </p:nvPr>
        </p:nvGraphicFramePr>
        <p:xfrm>
          <a:off x="4592218" y="1196966"/>
          <a:ext cx="3704500" cy="14818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4" name="Title 1"/>
          <p:cNvSpPr>
            <a:spLocks noGrp="1"/>
          </p:cNvSpPr>
          <p:nvPr>
            <p:ph type="title"/>
          </p:nvPr>
        </p:nvSpPr>
        <p:spPr>
          <a:xfrm>
            <a:off x="494558" y="155445"/>
            <a:ext cx="9072563" cy="956821"/>
          </a:xfrm>
        </p:spPr>
        <p:txBody>
          <a:bodyPr>
            <a:normAutofit fontScale="90000"/>
          </a:bodyPr>
          <a:lstStyle/>
          <a:p>
            <a:r>
              <a:rPr lang="en-US" sz="3600" b="1" dirty="0" smtClean="0"/>
              <a:t>Mercury consideration in the context of the update of WHO global AQG</a:t>
            </a:r>
            <a:endParaRPr lang="en-GB" sz="3600" b="1" dirty="0"/>
          </a:p>
        </p:txBody>
      </p:sp>
      <p:sp>
        <p:nvSpPr>
          <p:cNvPr id="27" name="TextBox 26"/>
          <p:cNvSpPr txBox="1"/>
          <p:nvPr/>
        </p:nvSpPr>
        <p:spPr>
          <a:xfrm>
            <a:off x="431800" y="6228109"/>
            <a:ext cx="9104959" cy="493084"/>
          </a:xfrm>
          <a:prstGeom prst="rect">
            <a:avLst/>
          </a:prstGeom>
          <a:noFill/>
        </p:spPr>
        <p:txBody>
          <a:bodyPr wrap="square" rtlCol="0">
            <a:spAutoFit/>
          </a:bodyPr>
          <a:lstStyle/>
          <a:p>
            <a:r>
              <a:rPr lang="en-US" sz="1400" i="1" dirty="0" smtClean="0">
                <a:solidFill>
                  <a:schemeClr val="tx1"/>
                </a:solidFill>
              </a:rPr>
              <a:t>Source</a:t>
            </a:r>
            <a:r>
              <a:rPr lang="en-US" sz="1400" i="1" dirty="0">
                <a:solidFill>
                  <a:schemeClr val="tx1"/>
                </a:solidFill>
              </a:rPr>
              <a:t>: http://www.euro.who.int/en/health-topics/environment-and-health/air-quality/publications/2016/who-expert-consultation-available-evidence-for-the-future-update-of-the-who-global-air-quality-guidelines-aqgs-2016</a:t>
            </a:r>
            <a:endParaRPr lang="en-GB" sz="1400" i="1" dirty="0">
              <a:solidFill>
                <a:schemeClr val="tx1"/>
              </a:solidFill>
            </a:endParaRPr>
          </a:p>
        </p:txBody>
      </p:sp>
    </p:spTree>
    <p:extLst>
      <p:ext uri="{BB962C8B-B14F-4D97-AF65-F5344CB8AC3E}">
        <p14:creationId xmlns:p14="http://schemas.microsoft.com/office/powerpoint/2010/main" val="2717358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srcRect/>
          <a:stretch>
            <a:fillRect/>
          </a:stretch>
        </p:blipFill>
        <p:spPr bwMode="auto">
          <a:xfrm>
            <a:off x="6361142" y="1661091"/>
            <a:ext cx="2886513" cy="2515666"/>
          </a:xfrm>
          <a:prstGeom prst="rect">
            <a:avLst/>
          </a:prstGeom>
          <a:noFill/>
          <a:ln w="9525">
            <a:noFill/>
            <a:miter lim="800000"/>
            <a:headEnd/>
            <a:tailEnd/>
          </a:ln>
        </p:spPr>
      </p:pic>
      <p:sp>
        <p:nvSpPr>
          <p:cNvPr id="2" name="TextBox 1"/>
          <p:cNvSpPr txBox="1"/>
          <p:nvPr/>
        </p:nvSpPr>
        <p:spPr>
          <a:xfrm>
            <a:off x="359792" y="2489636"/>
            <a:ext cx="7779614" cy="2874377"/>
          </a:xfrm>
          <a:prstGeom prst="rect">
            <a:avLst/>
          </a:prstGeom>
          <a:noFill/>
        </p:spPr>
        <p:txBody>
          <a:bodyPr wrap="square" rtlCol="0">
            <a:spAutoFit/>
          </a:bodyPr>
          <a:lstStyle/>
          <a:p>
            <a:r>
              <a:rPr lang="en-US" sz="3528" dirty="0">
                <a:solidFill>
                  <a:srgbClr val="00558F"/>
                </a:solidFill>
              </a:rPr>
              <a:t>Thank you for your attention</a:t>
            </a:r>
          </a:p>
          <a:p>
            <a:endParaRPr lang="en-US" sz="3528" dirty="0">
              <a:solidFill>
                <a:srgbClr val="00558F"/>
              </a:solidFill>
            </a:endParaRPr>
          </a:p>
          <a:p>
            <a:endParaRPr lang="en-US" sz="3528" dirty="0">
              <a:solidFill>
                <a:srgbClr val="00558F"/>
              </a:solidFill>
            </a:endParaRPr>
          </a:p>
          <a:p>
            <a:endParaRPr lang="en-US" sz="3528" dirty="0">
              <a:solidFill>
                <a:srgbClr val="00558F"/>
              </a:solidFill>
            </a:endParaRPr>
          </a:p>
          <a:p>
            <a:r>
              <a:rPr lang="en-US" dirty="0" smtClean="0">
                <a:solidFill>
                  <a:srgbClr val="00558F"/>
                </a:solidFill>
              </a:rPr>
              <a:t>http</a:t>
            </a:r>
            <a:r>
              <a:rPr lang="en-US" dirty="0">
                <a:solidFill>
                  <a:srgbClr val="00558F"/>
                </a:solidFill>
              </a:rPr>
              <a:t>://www.euro.who.int/en/health-topics/environment-and-health</a:t>
            </a:r>
          </a:p>
          <a:p>
            <a:endParaRPr lang="en-US" sz="3528" dirty="0"/>
          </a:p>
        </p:txBody>
      </p:sp>
    </p:spTree>
    <p:extLst>
      <p:ext uri="{BB962C8B-B14F-4D97-AF65-F5344CB8AC3E}">
        <p14:creationId xmlns:p14="http://schemas.microsoft.com/office/powerpoint/2010/main" val="190141291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35180" y="107429"/>
            <a:ext cx="9801676" cy="1259946"/>
          </a:xfrm>
        </p:spPr>
        <p:txBody>
          <a:bodyPr>
            <a:normAutofit/>
          </a:bodyPr>
          <a:lstStyle/>
          <a:p>
            <a:r>
              <a:rPr lang="en-GB" dirty="0" smtClean="0"/>
              <a:t>Health impacts of mercury </a:t>
            </a:r>
            <a:endParaRPr lang="en-GB" dirty="0"/>
          </a:p>
        </p:txBody>
      </p:sp>
      <p:sp>
        <p:nvSpPr>
          <p:cNvPr id="9" name="Rectangle 3"/>
          <p:cNvSpPr txBox="1">
            <a:spLocks noChangeArrowheads="1"/>
          </p:cNvSpPr>
          <p:nvPr/>
        </p:nvSpPr>
        <p:spPr>
          <a:xfrm>
            <a:off x="499513" y="1385167"/>
            <a:ext cx="9073009" cy="5274989"/>
          </a:xfrm>
          <a:prstGeom prst="rect">
            <a:avLst/>
          </a:prstGeom>
        </p:spPr>
        <p:txBody>
          <a:bodyPr vert="horz" lIns="100794" tIns="50397" rIns="100794" bIns="50397" rtlCol="0">
            <a:noAutofit/>
          </a:bodyPr>
          <a:lstStyle>
            <a:lvl1pPr marL="377979" indent="-377979" algn="l" defTabSz="1007943" rtl="0" eaLnBrk="1" latinLnBrk="0" hangingPunct="1">
              <a:spcBef>
                <a:spcPct val="20000"/>
              </a:spcBef>
              <a:buFont typeface="Arial" panose="020B0604020202020204" pitchFamily="34" charset="0"/>
              <a:buChar char="•"/>
              <a:defRPr sz="35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818954" indent="-314982" algn="l" defTabSz="1007943" rtl="0" eaLnBrk="1" latinLnBrk="0" hangingPunct="1">
              <a:spcBef>
                <a:spcPct val="20000"/>
              </a:spcBef>
              <a:buFont typeface="Arial" panose="020B0604020202020204" pitchFamily="34" charset="0"/>
              <a:buChar char="–"/>
              <a:defRPr sz="31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259929" indent="-251986" algn="l" defTabSz="1007943" rtl="0" eaLnBrk="1" latinLnBrk="0" hangingPunct="1">
              <a:spcBef>
                <a:spcPct val="20000"/>
              </a:spcBef>
              <a:buFont typeface="Arial" panose="020B0604020202020204" pitchFamily="34" charset="0"/>
              <a:buChar char="•"/>
              <a:defRPr sz="26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763900" indent="-251986" algn="l" defTabSz="1007943" rtl="0" eaLnBrk="1" latinLnBrk="0" hangingPunct="1">
              <a:spcBef>
                <a:spcPct val="20000"/>
              </a:spcBef>
              <a:buFont typeface="Arial" panose="020B0604020202020204" pitchFamily="34" charset="0"/>
              <a:buChar char="–"/>
              <a:defRPr sz="2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267872" indent="-251986" algn="l" defTabSz="1007943" rtl="0" eaLnBrk="1" latinLnBrk="0" hangingPunct="1">
              <a:spcBef>
                <a:spcPct val="20000"/>
              </a:spcBef>
              <a:buFont typeface="Arial" panose="020B0604020202020204" pitchFamily="34" charset="0"/>
              <a:buChar char="»"/>
              <a:defRPr sz="2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771844"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75815"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9787"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83758"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fontAlgn="auto">
              <a:lnSpc>
                <a:spcPct val="100000"/>
              </a:lnSpc>
              <a:spcAft>
                <a:spcPts val="0"/>
              </a:spcAft>
              <a:buClrTx/>
              <a:buSzTx/>
              <a:buNone/>
              <a:defRPr/>
            </a:pPr>
            <a:r>
              <a:rPr lang="en-GB" sz="2400" dirty="0" smtClean="0">
                <a:latin typeface="Arial" panose="020B0604020202020204" pitchFamily="34" charset="0"/>
                <a:cs typeface="Arial" panose="020B0604020202020204" pitchFamily="34" charset="0"/>
              </a:rPr>
              <a:t>Mercury </a:t>
            </a:r>
            <a:r>
              <a:rPr lang="en-GB" sz="2400" dirty="0">
                <a:latin typeface="Arial" panose="020B0604020202020204" pitchFamily="34" charset="0"/>
                <a:cs typeface="Arial" panose="020B0604020202020204" pitchFamily="34" charset="0"/>
              </a:rPr>
              <a:t>is one of the top priority chemicals of </a:t>
            </a:r>
            <a:r>
              <a:rPr lang="en-GB" sz="2400" dirty="0" smtClean="0">
                <a:latin typeface="Arial" panose="020B0604020202020204" pitchFamily="34" charset="0"/>
                <a:cs typeface="Arial" panose="020B0604020202020204" pitchFamily="34" charset="0"/>
              </a:rPr>
              <a:t>major public </a:t>
            </a:r>
            <a:r>
              <a:rPr lang="en-GB" sz="2400" dirty="0">
                <a:latin typeface="Arial" panose="020B0604020202020204" pitchFamily="34" charset="0"/>
                <a:cs typeface="Arial" panose="020B0604020202020204" pitchFamily="34" charset="0"/>
              </a:rPr>
              <a:t>health concern </a:t>
            </a:r>
            <a:r>
              <a:rPr lang="en-GB" sz="2400" dirty="0" smtClean="0">
                <a:latin typeface="Arial" panose="020B0604020202020204" pitchFamily="34" charset="0"/>
                <a:cs typeface="Arial" panose="020B0604020202020204" pitchFamily="34" charset="0"/>
              </a:rPr>
              <a:t>globally:</a:t>
            </a:r>
          </a:p>
          <a:p>
            <a:pPr fontAlgn="auto">
              <a:lnSpc>
                <a:spcPct val="100000"/>
              </a:lnSpc>
              <a:spcAft>
                <a:spcPts val="0"/>
              </a:spcAft>
              <a:buClrTx/>
              <a:buSzTx/>
              <a:defRPr/>
            </a:pPr>
            <a:r>
              <a:rPr lang="en-GB" sz="2400" dirty="0" smtClean="0">
                <a:latin typeface="Arial" panose="020B0604020202020204" pitchFamily="34" charset="0"/>
                <a:cs typeface="Arial" panose="020B0604020202020204" pitchFamily="34" charset="0"/>
              </a:rPr>
              <a:t>environmental </a:t>
            </a:r>
            <a:r>
              <a:rPr lang="en-GB" sz="2400" dirty="0">
                <a:latin typeface="Arial" panose="020B0604020202020204" pitchFamily="34" charset="0"/>
                <a:cs typeface="Arial" panose="020B0604020202020204" pitchFamily="34" charset="0"/>
              </a:rPr>
              <a:t>ubiquity and </a:t>
            </a:r>
            <a:r>
              <a:rPr lang="en-GB" sz="2400" dirty="0" smtClean="0">
                <a:latin typeface="Arial" panose="020B0604020202020204" pitchFamily="34" charset="0"/>
                <a:cs typeface="Arial" panose="020B0604020202020204" pitchFamily="34" charset="0"/>
              </a:rPr>
              <a:t>persistence</a:t>
            </a:r>
          </a:p>
          <a:p>
            <a:pPr fontAlgn="auto">
              <a:lnSpc>
                <a:spcPct val="100000"/>
              </a:lnSpc>
              <a:spcAft>
                <a:spcPts val="0"/>
              </a:spcAft>
              <a:buClrTx/>
              <a:buSzTx/>
              <a:defRPr/>
            </a:pPr>
            <a:r>
              <a:rPr lang="en-GB" sz="2400" dirty="0" smtClean="0">
                <a:latin typeface="Arial" panose="020B0604020202020204" pitchFamily="34" charset="0"/>
                <a:cs typeface="Arial" panose="020B0604020202020204" pitchFamily="34" charset="0"/>
              </a:rPr>
              <a:t>adverse </a:t>
            </a:r>
            <a:r>
              <a:rPr lang="en-GB" sz="2400" dirty="0">
                <a:latin typeface="Arial" panose="020B0604020202020204" pitchFamily="34" charset="0"/>
                <a:cs typeface="Arial" panose="020B0604020202020204" pitchFamily="34" charset="0"/>
              </a:rPr>
              <a:t>developmental effects observed at relatively low levels of </a:t>
            </a:r>
            <a:r>
              <a:rPr lang="en-GB" sz="2400" dirty="0" smtClean="0">
                <a:latin typeface="Arial" panose="020B0604020202020204" pitchFamily="34" charset="0"/>
                <a:cs typeface="Arial" panose="020B0604020202020204" pitchFamily="34" charset="0"/>
              </a:rPr>
              <a:t>exposure </a:t>
            </a:r>
          </a:p>
          <a:p>
            <a:pPr marL="0" indent="0" fontAlgn="auto">
              <a:lnSpc>
                <a:spcPct val="100000"/>
              </a:lnSpc>
              <a:spcAft>
                <a:spcPts val="0"/>
              </a:spcAft>
              <a:buClrTx/>
              <a:buSzTx/>
              <a:buNone/>
              <a:defRPr/>
            </a:pPr>
            <a:endParaRPr lang="en-GB" sz="1000" dirty="0" smtClean="0">
              <a:latin typeface="Arial" panose="020B0604020202020204" pitchFamily="34" charset="0"/>
              <a:cs typeface="Arial" panose="020B0604020202020204" pitchFamily="34" charset="0"/>
            </a:endParaRPr>
          </a:p>
          <a:p>
            <a:pPr marL="0" indent="0" fontAlgn="auto">
              <a:lnSpc>
                <a:spcPct val="100000"/>
              </a:lnSpc>
              <a:spcAft>
                <a:spcPts val="0"/>
              </a:spcAft>
              <a:buClrTx/>
              <a:buSzTx/>
              <a:buNone/>
              <a:defRPr/>
            </a:pPr>
            <a:r>
              <a:rPr lang="en-GB" sz="2400" dirty="0" smtClean="0">
                <a:latin typeface="Arial" panose="020B0604020202020204" pitchFamily="34" charset="0"/>
                <a:cs typeface="Arial" panose="020B0604020202020204" pitchFamily="34" charset="0"/>
              </a:rPr>
              <a:t>Exposure </a:t>
            </a:r>
            <a:r>
              <a:rPr lang="en-GB" sz="2400" dirty="0">
                <a:latin typeface="Arial" panose="020B0604020202020204" pitchFamily="34" charset="0"/>
                <a:cs typeface="Arial" panose="020B0604020202020204" pitchFamily="34" charset="0"/>
              </a:rPr>
              <a:t>to all forms of mercury can </a:t>
            </a:r>
            <a:r>
              <a:rPr lang="en-GB" sz="2400" dirty="0" smtClean="0">
                <a:latin typeface="Arial" panose="020B0604020202020204" pitchFamily="34" charset="0"/>
                <a:cs typeface="Arial" panose="020B0604020202020204" pitchFamily="34" charset="0"/>
              </a:rPr>
              <a:t>contribute </a:t>
            </a:r>
            <a:r>
              <a:rPr lang="en-GB" sz="2400" dirty="0">
                <a:latin typeface="Arial" panose="020B0604020202020204" pitchFamily="34" charset="0"/>
                <a:cs typeface="Arial" panose="020B0604020202020204" pitchFamily="34" charset="0"/>
              </a:rPr>
              <a:t>to the burden </a:t>
            </a:r>
            <a:r>
              <a:rPr lang="en-GB" sz="2400" dirty="0" smtClean="0">
                <a:latin typeface="Arial" panose="020B0604020202020204" pitchFamily="34" charset="0"/>
                <a:cs typeface="Arial" panose="020B0604020202020204" pitchFamily="34" charset="0"/>
              </a:rPr>
              <a:t>of disease </a:t>
            </a:r>
            <a:endParaRPr lang="en-GB" sz="2400" dirty="0" smtClean="0">
              <a:latin typeface="Arial" panose="020B0604020202020204" pitchFamily="34" charset="0"/>
              <a:cs typeface="Arial" panose="020B0604020202020204" pitchFamily="34" charset="0"/>
            </a:endParaRPr>
          </a:p>
          <a:p>
            <a:pPr marL="0" indent="0">
              <a:buNone/>
            </a:pPr>
            <a:endParaRPr lang="en-US" sz="10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Different </a:t>
            </a:r>
            <a:r>
              <a:rPr lang="en-US" sz="2400" dirty="0">
                <a:latin typeface="Arial" panose="020B0604020202020204" pitchFamily="34" charset="0"/>
                <a:cs typeface="Arial" panose="020B0604020202020204" pitchFamily="34" charset="0"/>
              </a:rPr>
              <a:t>forms of mercury are toxic to people</a:t>
            </a:r>
          </a:p>
          <a:p>
            <a:r>
              <a:rPr lang="en-US" sz="2400" dirty="0">
                <a:latin typeface="Arial" panose="020B0604020202020204" pitchFamily="34" charset="0"/>
                <a:cs typeface="Arial" panose="020B0604020202020204" pitchFamily="34" charset="0"/>
              </a:rPr>
              <a:t>elemental mercury</a:t>
            </a:r>
          </a:p>
          <a:p>
            <a:r>
              <a:rPr lang="en-US" sz="2400" dirty="0">
                <a:latin typeface="Arial" panose="020B0604020202020204" pitchFamily="34" charset="0"/>
                <a:cs typeface="Arial" panose="020B0604020202020204" pitchFamily="34" charset="0"/>
              </a:rPr>
              <a:t>inorganic mercury</a:t>
            </a:r>
          </a:p>
          <a:p>
            <a:r>
              <a:rPr lang="en-US" sz="2400" dirty="0">
                <a:latin typeface="Arial" panose="020B0604020202020204" pitchFamily="34" charset="0"/>
                <a:cs typeface="Arial" panose="020B0604020202020204" pitchFamily="34" charset="0"/>
              </a:rPr>
              <a:t>organic mercury, mainly methylmercury</a:t>
            </a:r>
          </a:p>
          <a:p>
            <a:pPr marL="0" indent="0" fontAlgn="auto">
              <a:lnSpc>
                <a:spcPct val="100000"/>
              </a:lnSpc>
              <a:spcAft>
                <a:spcPts val="0"/>
              </a:spcAft>
              <a:buClrTx/>
              <a:buSzTx/>
              <a:buNone/>
              <a:defRPr/>
            </a:pPr>
            <a:endParaRPr lang="en-GB" sz="2400" dirty="0" smtClean="0">
              <a:latin typeface="Arial" panose="020B0604020202020204" pitchFamily="34" charset="0"/>
              <a:cs typeface="Arial" panose="020B0604020202020204" pitchFamily="34" charset="0"/>
            </a:endParaRPr>
          </a:p>
          <a:p>
            <a:pPr marL="0" indent="0" fontAlgn="auto">
              <a:lnSpc>
                <a:spcPct val="100000"/>
              </a:lnSpc>
              <a:spcAft>
                <a:spcPts val="0"/>
              </a:spcAft>
              <a:buClrTx/>
              <a:buSzTx/>
              <a:buNone/>
              <a:defRPr/>
            </a:pPr>
            <a:endParaRPr lang="en-GB" sz="1000" dirty="0" smtClean="0">
              <a:latin typeface="Arial" panose="020B0604020202020204" pitchFamily="34" charset="0"/>
              <a:cs typeface="Arial" panose="020B0604020202020204" pitchFamily="34" charset="0"/>
            </a:endParaRPr>
          </a:p>
          <a:p>
            <a:pPr marL="0" indent="0" fontAlgn="auto">
              <a:lnSpc>
                <a:spcPct val="100000"/>
              </a:lnSpc>
              <a:spcAft>
                <a:spcPts val="0"/>
              </a:spcAft>
              <a:buClrTx/>
              <a:buSzTx/>
              <a:buNone/>
              <a:defRPr/>
            </a:pPr>
            <a:endParaRPr lang="en-GB" sz="1000" dirty="0">
              <a:latin typeface="Arial" panose="020B0604020202020204" pitchFamily="34" charset="0"/>
              <a:cs typeface="Arial" panose="020B0604020202020204" pitchFamily="34" charset="0"/>
            </a:endParaRPr>
          </a:p>
          <a:p>
            <a:pPr marL="0" indent="0" fontAlgn="auto">
              <a:lnSpc>
                <a:spcPct val="100000"/>
              </a:lnSpc>
              <a:spcAft>
                <a:spcPts val="0"/>
              </a:spcAft>
              <a:buClrTx/>
              <a:buSzTx/>
              <a:buNone/>
              <a:defRPr/>
            </a:pPr>
            <a:endParaRPr lang="en-GB" sz="10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fontAlgn="auto">
              <a:lnSpc>
                <a:spcPct val="100000"/>
              </a:lnSpc>
              <a:spcAft>
                <a:spcPts val="0"/>
              </a:spcAft>
              <a:buClrTx/>
              <a:buSzTx/>
              <a:buNone/>
              <a:defRPr/>
            </a:pPr>
            <a:endParaRPr lang="en-GB" sz="2400" dirty="0">
              <a:latin typeface="Arial" panose="020B0604020202020204" pitchFamily="34" charset="0"/>
              <a:cs typeface="Arial" panose="020B0604020202020204" pitchFamily="34" charset="0"/>
            </a:endParaRPr>
          </a:p>
          <a:p>
            <a:pPr marL="0" indent="0" fontAlgn="auto">
              <a:lnSpc>
                <a:spcPct val="100000"/>
              </a:lnSpc>
              <a:spcAft>
                <a:spcPts val="0"/>
              </a:spcAft>
              <a:buClrTx/>
              <a:buSzTx/>
              <a:buFont typeface="Arial" panose="020B0604020202020204" pitchFamily="34" charset="0"/>
              <a:buNone/>
              <a:defRPr/>
            </a:pP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498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2.epa.gov/sites/production/files/styles/large/public/2014-03/kyrgystan.jpg?itok=Wamitby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5815" y="4283893"/>
            <a:ext cx="2387025" cy="1440160"/>
          </a:xfrm>
          <a:prstGeom prst="rect">
            <a:avLst/>
          </a:prstGeom>
          <a:noFill/>
          <a:extLst>
            <a:ext uri="{909E8E84-426E-40DD-AFC4-6F175D3DCCD1}">
              <a14:hiddenFill xmlns:a14="http://schemas.microsoft.com/office/drawing/2010/main">
                <a:solidFill>
                  <a:srgbClr val="FFFFFF"/>
                </a:solidFill>
              </a14:hiddenFill>
            </a:ext>
          </a:extLst>
        </p:spPr>
      </p:pic>
      <p:sp>
        <p:nvSpPr>
          <p:cNvPr id="7170" name="Title 1"/>
          <p:cNvSpPr>
            <a:spLocks noGrp="1"/>
          </p:cNvSpPr>
          <p:nvPr>
            <p:ph type="title"/>
          </p:nvPr>
        </p:nvSpPr>
        <p:spPr>
          <a:xfrm>
            <a:off x="504031" y="71619"/>
            <a:ext cx="9072563" cy="1259946"/>
          </a:xfrm>
        </p:spPr>
        <p:txBody>
          <a:bodyPr>
            <a:normAutofit/>
          </a:bodyPr>
          <a:lstStyle/>
          <a:p>
            <a:r>
              <a:rPr lang="en-US" sz="4000" dirty="0" smtClean="0"/>
              <a:t>Health impacts of mercury</a:t>
            </a:r>
          </a:p>
        </p:txBody>
      </p:sp>
      <p:sp>
        <p:nvSpPr>
          <p:cNvPr id="7" name="Content Placeholder 2"/>
          <p:cNvSpPr txBox="1">
            <a:spLocks/>
          </p:cNvSpPr>
          <p:nvPr/>
        </p:nvSpPr>
        <p:spPr>
          <a:xfrm>
            <a:off x="287784" y="1331565"/>
            <a:ext cx="9361040" cy="5472608"/>
          </a:xfrm>
          <a:prstGeom prst="rect">
            <a:avLst/>
          </a:prstGeom>
        </p:spPr>
        <p:txBody>
          <a:bodyPr vert="horz" lIns="100794" tIns="50397" rIns="100794" bIns="50397" rtlCol="0">
            <a:noAutofit/>
          </a:bodyPr>
          <a:lstStyle>
            <a:lvl1pPr marL="377979" indent="-377979" algn="l" defTabSz="1007943" rtl="0" eaLnBrk="1" latinLnBrk="0" hangingPunct="1">
              <a:spcBef>
                <a:spcPct val="20000"/>
              </a:spcBef>
              <a:buFont typeface="Arial" panose="020B0604020202020204" pitchFamily="34" charset="0"/>
              <a:buChar char="•"/>
              <a:defRPr sz="35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818954" indent="-314982" algn="l" defTabSz="1007943" rtl="0" eaLnBrk="1" latinLnBrk="0" hangingPunct="1">
              <a:spcBef>
                <a:spcPct val="20000"/>
              </a:spcBef>
              <a:buFont typeface="Arial" panose="020B0604020202020204" pitchFamily="34" charset="0"/>
              <a:buChar char="–"/>
              <a:defRPr sz="31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259929" indent="-251986" algn="l" defTabSz="1007943" rtl="0" eaLnBrk="1" latinLnBrk="0" hangingPunct="1">
              <a:spcBef>
                <a:spcPct val="20000"/>
              </a:spcBef>
              <a:buFont typeface="Arial" panose="020B0604020202020204" pitchFamily="34" charset="0"/>
              <a:buChar char="•"/>
              <a:defRPr sz="26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763900" indent="-251986" algn="l" defTabSz="1007943" rtl="0" eaLnBrk="1" latinLnBrk="0" hangingPunct="1">
              <a:spcBef>
                <a:spcPct val="20000"/>
              </a:spcBef>
              <a:buFont typeface="Arial" panose="020B0604020202020204" pitchFamily="34" charset="0"/>
              <a:buChar char="–"/>
              <a:defRPr sz="2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267872" indent="-251986" algn="l" defTabSz="1007943" rtl="0" eaLnBrk="1" latinLnBrk="0" hangingPunct="1">
              <a:spcBef>
                <a:spcPct val="20000"/>
              </a:spcBef>
              <a:buFont typeface="Arial" panose="020B0604020202020204" pitchFamily="34" charset="0"/>
              <a:buChar char="»"/>
              <a:defRPr sz="2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771844"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75815"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9787"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83758" indent="-251986" algn="l" defTabSz="100794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fontAlgn="auto">
              <a:lnSpc>
                <a:spcPct val="100000"/>
              </a:lnSpc>
              <a:spcAft>
                <a:spcPts val="0"/>
              </a:spcAft>
              <a:buClrTx/>
              <a:buSzTx/>
              <a:buFont typeface="Arial" panose="020B0604020202020204" pitchFamily="34" charset="0"/>
              <a:buNone/>
            </a:pPr>
            <a:endParaRPr lang="en-US" sz="1000" dirty="0" smtClean="0">
              <a:latin typeface="Arial" panose="020B0604020202020204" pitchFamily="34" charset="0"/>
              <a:cs typeface="Arial" panose="020B0604020202020204" pitchFamily="34" charset="0"/>
            </a:endParaRPr>
          </a:p>
          <a:p>
            <a:pPr marL="0" indent="0" fontAlgn="auto">
              <a:lnSpc>
                <a:spcPct val="100000"/>
              </a:lnSpc>
              <a:spcAft>
                <a:spcPts val="0"/>
              </a:spcAft>
              <a:buClrTx/>
              <a:buSzTx/>
              <a:buFont typeface="Arial" panose="020B0604020202020204" pitchFamily="34" charset="0"/>
              <a:buNone/>
            </a:pPr>
            <a:r>
              <a:rPr lang="en-US" sz="2400" dirty="0" smtClean="0">
                <a:latin typeface="Arial" panose="020B0604020202020204" pitchFamily="34" charset="0"/>
                <a:cs typeface="Arial" panose="020B0604020202020204" pitchFamily="34" charset="0"/>
              </a:rPr>
              <a:t>Mercury affects many systems and organs: nervous, immune, digestive systems; lungs, kidneys, skin and eyes </a:t>
            </a:r>
          </a:p>
          <a:p>
            <a:pPr marL="0" indent="0" fontAlgn="auto">
              <a:lnSpc>
                <a:spcPct val="100000"/>
              </a:lnSpc>
              <a:spcAft>
                <a:spcPts val="0"/>
              </a:spcAft>
              <a:buClrTx/>
              <a:buSzTx/>
              <a:buFont typeface="Arial" panose="020B0604020202020204" pitchFamily="34" charset="0"/>
              <a:buNone/>
            </a:pPr>
            <a:endParaRPr lang="en-US" sz="1000" dirty="0">
              <a:latin typeface="Arial" panose="020B0604020202020204" pitchFamily="34" charset="0"/>
              <a:cs typeface="Arial" panose="020B0604020202020204" pitchFamily="34" charset="0"/>
            </a:endParaRPr>
          </a:p>
          <a:p>
            <a:pPr marL="0" indent="0" fontAlgn="auto">
              <a:lnSpc>
                <a:spcPct val="100000"/>
              </a:lnSpc>
              <a:spcAft>
                <a:spcPts val="0"/>
              </a:spcAft>
              <a:buClrTx/>
              <a:buSzTx/>
              <a:buNone/>
            </a:pPr>
            <a:r>
              <a:rPr lang="en-GB" sz="2400" dirty="0"/>
              <a:t>Major threat is an impact on child’s neurodevelopment following exposure to methylmercury </a:t>
            </a:r>
            <a:r>
              <a:rPr lang="en-GB" sz="2400" i="1" dirty="0"/>
              <a:t>in utero </a:t>
            </a:r>
            <a:r>
              <a:rPr lang="en-GB" sz="2400" dirty="0"/>
              <a:t>and early in </a:t>
            </a:r>
            <a:r>
              <a:rPr lang="en-GB" sz="2400" dirty="0" smtClean="0"/>
              <a:t>life</a:t>
            </a:r>
          </a:p>
          <a:p>
            <a:pPr marL="0" indent="0" fontAlgn="auto">
              <a:lnSpc>
                <a:spcPct val="100000"/>
              </a:lnSpc>
              <a:spcAft>
                <a:spcPts val="0"/>
              </a:spcAft>
              <a:buClrTx/>
              <a:buSzTx/>
              <a:buNone/>
            </a:pPr>
            <a:endParaRPr lang="en-GB" sz="1000" dirty="0" smtClean="0">
              <a:latin typeface="Arial" panose="020B0604020202020204" pitchFamily="34" charset="0"/>
              <a:cs typeface="Arial" panose="020B0604020202020204" pitchFamily="34" charset="0"/>
            </a:endParaRPr>
          </a:p>
          <a:p>
            <a:pPr marL="0" indent="0" fontAlgn="auto">
              <a:lnSpc>
                <a:spcPct val="100000"/>
              </a:lnSpc>
              <a:spcAft>
                <a:spcPts val="0"/>
              </a:spcAft>
              <a:buClrTx/>
              <a:buSzTx/>
              <a:buNone/>
            </a:pPr>
            <a:r>
              <a:rPr lang="en-GB" sz="2400" dirty="0" smtClean="0">
                <a:latin typeface="Arial" panose="020B0604020202020204" pitchFamily="34" charset="0"/>
                <a:cs typeface="Arial" panose="020B0604020202020204" pitchFamily="34" charset="0"/>
              </a:rPr>
              <a:t>Currently, of </a:t>
            </a:r>
            <a:r>
              <a:rPr lang="en-GB" sz="2400" dirty="0">
                <a:latin typeface="Arial" panose="020B0604020202020204" pitchFamily="34" charset="0"/>
                <a:cs typeface="Arial" panose="020B0604020202020204" pitchFamily="34" charset="0"/>
              </a:rPr>
              <a:t>major concern are adverse effects </a:t>
            </a:r>
            <a:r>
              <a:rPr lang="en-GB" sz="2400" dirty="0" smtClean="0">
                <a:latin typeface="Arial" panose="020B0604020202020204" pitchFamily="34" charset="0"/>
                <a:cs typeface="Arial" panose="020B0604020202020204" pitchFamily="34" charset="0"/>
              </a:rPr>
              <a:t>associated with </a:t>
            </a:r>
            <a:r>
              <a:rPr lang="en-GB" sz="2400" dirty="0">
                <a:latin typeface="Arial" panose="020B0604020202020204" pitchFamily="34" charset="0"/>
                <a:cs typeface="Arial" panose="020B0604020202020204" pitchFamily="34" charset="0"/>
              </a:rPr>
              <a:t>low level exposure to (methyl)mercury</a:t>
            </a:r>
            <a:r>
              <a:rPr lang="en-GB" sz="2400" dirty="0" smtClean="0"/>
              <a:t> </a:t>
            </a:r>
            <a:endParaRPr lang="en-GB" sz="2400" dirty="0" smtClean="0"/>
          </a:p>
          <a:p>
            <a:pPr marL="0" indent="0" fontAlgn="auto">
              <a:lnSpc>
                <a:spcPct val="100000"/>
              </a:lnSpc>
              <a:spcAft>
                <a:spcPts val="0"/>
              </a:spcAft>
              <a:buClrTx/>
              <a:buSzTx/>
              <a:buNone/>
            </a:pPr>
            <a:endParaRPr lang="en-GB" sz="1000" dirty="0"/>
          </a:p>
          <a:p>
            <a:pPr>
              <a:buFont typeface="Wingdings" panose="05000000000000000000" pitchFamily="2" charset="2"/>
              <a:buChar char="ü"/>
            </a:pPr>
            <a:r>
              <a:rPr lang="en-GB" sz="2400" dirty="0">
                <a:solidFill>
                  <a:schemeClr val="accent1">
                    <a:lumMod val="50000"/>
                  </a:schemeClr>
                </a:solidFill>
                <a:latin typeface="Arial" panose="020B0604020202020204" pitchFamily="34" charset="0"/>
                <a:cs typeface="Arial" panose="020B0604020202020204" pitchFamily="34" charset="0"/>
              </a:rPr>
              <a:t>Any release of mercury could be converted into </a:t>
            </a:r>
            <a:r>
              <a:rPr lang="en-GB" sz="2400" dirty="0" smtClean="0">
                <a:solidFill>
                  <a:schemeClr val="accent1">
                    <a:lumMod val="50000"/>
                  </a:schemeClr>
                </a:solidFill>
                <a:latin typeface="Arial" panose="020B0604020202020204" pitchFamily="34" charset="0"/>
                <a:cs typeface="Arial" panose="020B0604020202020204" pitchFamily="34" charset="0"/>
              </a:rPr>
              <a:t>     methylmercury</a:t>
            </a:r>
            <a:endParaRPr lang="en-GB" sz="2400" dirty="0">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GB" sz="2400" dirty="0">
                <a:solidFill>
                  <a:schemeClr val="accent1">
                    <a:lumMod val="50000"/>
                  </a:schemeClr>
                </a:solidFill>
                <a:latin typeface="Arial" panose="020B0604020202020204" pitchFamily="34" charset="0"/>
                <a:cs typeface="Arial" panose="020B0604020202020204" pitchFamily="34" charset="0"/>
              </a:rPr>
              <a:t>Mercury methylation in the aquatic environment</a:t>
            </a:r>
          </a:p>
          <a:p>
            <a:pPr>
              <a:buFont typeface="Wingdings" panose="05000000000000000000" pitchFamily="2" charset="2"/>
              <a:buChar char="ü"/>
            </a:pPr>
            <a:r>
              <a:rPr lang="en-GB" sz="2400" dirty="0">
                <a:solidFill>
                  <a:schemeClr val="accent1">
                    <a:lumMod val="50000"/>
                  </a:schemeClr>
                </a:solidFill>
                <a:latin typeface="Arial" panose="020B0604020202020204" pitchFamily="34" charset="0"/>
                <a:cs typeface="Arial" panose="020B0604020202020204" pitchFamily="34" charset="0"/>
              </a:rPr>
              <a:t>Bio-accumulation of mercury with the highest concentrations at the top of the food chains </a:t>
            </a:r>
            <a:r>
              <a:rPr lang="en-GB" sz="2400" dirty="0">
                <a:solidFill>
                  <a:srgbClr val="000000"/>
                </a:solidFill>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pPr marL="0" indent="0" fontAlgn="auto">
              <a:lnSpc>
                <a:spcPct val="100000"/>
              </a:lnSpc>
              <a:spcAft>
                <a:spcPts val="0"/>
              </a:spcAft>
              <a:buClrTx/>
              <a:buSzTx/>
              <a:buNone/>
            </a:pPr>
            <a:endParaRPr lang="en-GB" sz="2400" dirty="0"/>
          </a:p>
          <a:p>
            <a:pPr marL="0" indent="0" fontAlgn="auto">
              <a:lnSpc>
                <a:spcPct val="100000"/>
              </a:lnSpc>
              <a:spcAft>
                <a:spcPts val="0"/>
              </a:spcAft>
              <a:buClrTx/>
              <a:buSzTx/>
              <a:buFont typeface="Arial" panose="020B0604020202020204" pitchFamily="34" charse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2131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02736"/>
            <a:ext cx="9072563" cy="1259946"/>
          </a:xfrm>
        </p:spPr>
        <p:txBody>
          <a:bodyPr>
            <a:noAutofit/>
          </a:bodyPr>
          <a:lstStyle/>
          <a:p>
            <a:r>
              <a:rPr lang="en-GB" sz="4000" dirty="0" smtClean="0"/>
              <a:t>Neurotoxic effects of mercury </a:t>
            </a:r>
            <a:br>
              <a:rPr lang="en-GB" sz="4000" dirty="0" smtClean="0"/>
            </a:br>
            <a:r>
              <a:rPr lang="en-GB" sz="4000" dirty="0" smtClean="0"/>
              <a:t>(</a:t>
            </a:r>
            <a:r>
              <a:rPr lang="en-GB" sz="4000" dirty="0"/>
              <a:t>prenatal exposure)</a:t>
            </a:r>
          </a:p>
        </p:txBody>
      </p:sp>
      <p:sp>
        <p:nvSpPr>
          <p:cNvPr id="3" name="Content Placeholder 2"/>
          <p:cNvSpPr>
            <a:spLocks noGrp="1"/>
          </p:cNvSpPr>
          <p:nvPr>
            <p:ph idx="1"/>
          </p:nvPr>
        </p:nvSpPr>
        <p:spPr>
          <a:xfrm>
            <a:off x="577214" y="1907629"/>
            <a:ext cx="8567554" cy="3832425"/>
          </a:xfrm>
        </p:spPr>
        <p:txBody>
          <a:bodyPr>
            <a:noAutofit/>
          </a:bodyPr>
          <a:lstStyle/>
          <a:p>
            <a:pPr marL="0" indent="0">
              <a:spcBef>
                <a:spcPts val="0"/>
              </a:spcBef>
              <a:buNone/>
            </a:pPr>
            <a:r>
              <a:rPr lang="en-GB" sz="2400" b="1" dirty="0" smtClean="0">
                <a:latin typeface="Arial" panose="020B0604020202020204" pitchFamily="34" charset="0"/>
                <a:cs typeface="Arial" panose="020B0604020202020204" pitchFamily="34" charset="0"/>
              </a:rPr>
              <a:t>Neurodevelopment </a:t>
            </a:r>
            <a:r>
              <a:rPr lang="en-GB" sz="2400" b="1" dirty="0">
                <a:latin typeface="Arial" panose="020B0604020202020204" pitchFamily="34" charset="0"/>
                <a:cs typeface="Arial" panose="020B0604020202020204" pitchFamily="34" charset="0"/>
              </a:rPr>
              <a:t>is the most sensitive </a:t>
            </a:r>
            <a:r>
              <a:rPr lang="en-GB" sz="2400" b="1" dirty="0" smtClean="0">
                <a:latin typeface="Arial" panose="020B0604020202020204" pitchFamily="34" charset="0"/>
                <a:cs typeface="Arial" panose="020B0604020202020204" pitchFamily="34" charset="0"/>
              </a:rPr>
              <a:t>health effect of exposure to low doses of mercury</a:t>
            </a:r>
            <a:endParaRPr lang="en-GB" sz="2400" b="1" dirty="0">
              <a:latin typeface="Arial" panose="020B0604020202020204" pitchFamily="34" charset="0"/>
              <a:cs typeface="Arial" panose="020B0604020202020204" pitchFamily="34" charset="0"/>
            </a:endParaRPr>
          </a:p>
          <a:p>
            <a:pPr marL="0" indent="0">
              <a:spcBef>
                <a:spcPts val="0"/>
              </a:spcBef>
              <a:buNone/>
            </a:pPr>
            <a:r>
              <a:rPr lang="en-GB" sz="2400" b="1" dirty="0" smtClean="0">
                <a:latin typeface="Arial" panose="020B0604020202020204" pitchFamily="34" charset="0"/>
                <a:cs typeface="Arial" panose="020B0604020202020204" pitchFamily="34" charset="0"/>
              </a:rPr>
              <a:t> </a:t>
            </a:r>
          </a:p>
          <a:p>
            <a:pPr marL="0" indent="0">
              <a:spcBef>
                <a:spcPts val="0"/>
              </a:spcBef>
              <a:buNone/>
            </a:pPr>
            <a:r>
              <a:rPr lang="en-GB" sz="2400" dirty="0" smtClean="0">
                <a:latin typeface="Arial" panose="020B0604020202020204" pitchFamily="34" charset="0"/>
                <a:cs typeface="Arial" panose="020B0604020202020204" pitchFamily="34" charset="0"/>
              </a:rPr>
              <a:t>Neurodevelopmental </a:t>
            </a:r>
            <a:r>
              <a:rPr lang="en-GB" sz="2400" dirty="0">
                <a:latin typeface="Arial" panose="020B0604020202020204" pitchFamily="34" charset="0"/>
                <a:cs typeface="Arial" panose="020B0604020202020204" pitchFamily="34" charset="0"/>
              </a:rPr>
              <a:t>and neuropsychological </a:t>
            </a:r>
            <a:r>
              <a:rPr lang="en-GB" sz="2400" dirty="0" smtClean="0">
                <a:latin typeface="Arial" panose="020B0604020202020204" pitchFamily="34" charset="0"/>
                <a:cs typeface="Arial" panose="020B0604020202020204" pitchFamily="34" charset="0"/>
              </a:rPr>
              <a:t>dysfunctions:</a:t>
            </a:r>
            <a:endParaRPr lang="en-GB" sz="2400" dirty="0">
              <a:latin typeface="Arial" panose="020B0604020202020204" pitchFamily="34" charset="0"/>
              <a:cs typeface="Arial" panose="020B0604020202020204" pitchFamily="34" charset="0"/>
            </a:endParaRPr>
          </a:p>
          <a:p>
            <a:pPr>
              <a:spcBef>
                <a:spcPts val="0"/>
              </a:spcBef>
            </a:pPr>
            <a:r>
              <a:rPr lang="en-GB" sz="2400" dirty="0" smtClean="0">
                <a:latin typeface="Arial" panose="020B0604020202020204" pitchFamily="34" charset="0"/>
                <a:cs typeface="Arial" panose="020B0604020202020204" pitchFamily="34" charset="0"/>
              </a:rPr>
              <a:t>cognitive </a:t>
            </a:r>
            <a:r>
              <a:rPr lang="en-GB" sz="2400" dirty="0">
                <a:latin typeface="Arial" panose="020B0604020202020204" pitchFamily="34" charset="0"/>
                <a:cs typeface="Arial" panose="020B0604020202020204" pitchFamily="34" charset="0"/>
              </a:rPr>
              <a:t>development</a:t>
            </a:r>
          </a:p>
          <a:p>
            <a:pPr>
              <a:spcBef>
                <a:spcPts val="0"/>
              </a:spcBef>
            </a:pPr>
            <a:r>
              <a:rPr lang="en-GB" sz="2400" dirty="0" smtClean="0">
                <a:latin typeface="Arial" panose="020B0604020202020204" pitchFamily="34" charset="0"/>
                <a:cs typeface="Arial" panose="020B0604020202020204" pitchFamily="34" charset="0"/>
              </a:rPr>
              <a:t>behaviour</a:t>
            </a:r>
            <a:endParaRPr lang="en-GB" sz="2400" dirty="0">
              <a:latin typeface="Arial" panose="020B0604020202020204" pitchFamily="34" charset="0"/>
              <a:cs typeface="Arial" panose="020B0604020202020204" pitchFamily="34" charset="0"/>
            </a:endParaRPr>
          </a:p>
          <a:p>
            <a:pPr>
              <a:spcBef>
                <a:spcPts val="0"/>
              </a:spcBef>
            </a:pPr>
            <a:r>
              <a:rPr lang="en-GB" sz="2400" dirty="0" smtClean="0">
                <a:latin typeface="Arial" panose="020B0604020202020204" pitchFamily="34" charset="0"/>
                <a:cs typeface="Arial" panose="020B0604020202020204" pitchFamily="34" charset="0"/>
              </a:rPr>
              <a:t>memory</a:t>
            </a:r>
            <a:endParaRPr lang="en-GB" sz="2400" dirty="0">
              <a:latin typeface="Arial" panose="020B0604020202020204" pitchFamily="34" charset="0"/>
              <a:cs typeface="Arial" panose="020B0604020202020204" pitchFamily="34" charset="0"/>
            </a:endParaRPr>
          </a:p>
          <a:p>
            <a:pPr>
              <a:spcBef>
                <a:spcPts val="0"/>
              </a:spcBef>
            </a:pPr>
            <a:r>
              <a:rPr lang="en-GB" sz="2400" dirty="0" smtClean="0">
                <a:latin typeface="Arial" panose="020B0604020202020204" pitchFamily="34" charset="0"/>
                <a:cs typeface="Arial" panose="020B0604020202020204" pitchFamily="34" charset="0"/>
              </a:rPr>
              <a:t>language</a:t>
            </a:r>
            <a:endParaRPr lang="en-GB" sz="2400" dirty="0">
              <a:latin typeface="Arial" panose="020B0604020202020204" pitchFamily="34" charset="0"/>
              <a:cs typeface="Arial" panose="020B0604020202020204" pitchFamily="34" charset="0"/>
            </a:endParaRPr>
          </a:p>
          <a:p>
            <a:pPr>
              <a:spcBef>
                <a:spcPts val="0"/>
              </a:spcBef>
            </a:pPr>
            <a:r>
              <a:rPr lang="en-GB" sz="2400" dirty="0" smtClean="0">
                <a:latin typeface="Arial" panose="020B0604020202020204" pitchFamily="34" charset="0"/>
                <a:cs typeface="Arial" panose="020B0604020202020204" pitchFamily="34" charset="0"/>
              </a:rPr>
              <a:t>visual-spatial </a:t>
            </a:r>
            <a:r>
              <a:rPr lang="en-GB" sz="2400" dirty="0">
                <a:latin typeface="Arial" panose="020B0604020202020204" pitchFamily="34" charset="0"/>
                <a:cs typeface="Arial" panose="020B0604020202020204" pitchFamily="34" charset="0"/>
              </a:rPr>
              <a:t>and</a:t>
            </a:r>
          </a:p>
          <a:p>
            <a:pPr>
              <a:spcBef>
                <a:spcPts val="0"/>
              </a:spcBef>
            </a:pPr>
            <a:r>
              <a:rPr lang="en-GB" sz="2400" dirty="0" smtClean="0">
                <a:latin typeface="Arial" panose="020B0604020202020204" pitchFamily="34" charset="0"/>
                <a:cs typeface="Arial" panose="020B0604020202020204" pitchFamily="34" charset="0"/>
              </a:rPr>
              <a:t>motor function</a:t>
            </a:r>
            <a:r>
              <a:rPr lang="en-GB" sz="2400" dirty="0">
                <a:latin typeface="Arial" panose="020B0604020202020204" pitchFamily="34" charset="0"/>
                <a:cs typeface="Arial" panose="020B0604020202020204" pitchFamily="34" charset="0"/>
              </a:rPr>
              <a:t>	  </a:t>
            </a:r>
          </a:p>
          <a:p>
            <a:pPr marL="0" indent="0">
              <a:spcBef>
                <a:spcPts val="0"/>
              </a:spcBef>
              <a:buNone/>
            </a:pPr>
            <a:r>
              <a:rPr lang="en-GB" sz="2400" dirty="0">
                <a:latin typeface="Arial" panose="020B0604020202020204" pitchFamily="34" charset="0"/>
                <a:cs typeface="Arial" panose="020B0604020202020204" pitchFamily="34" charset="0"/>
              </a:rPr>
              <a:t>  	</a:t>
            </a:r>
          </a:p>
          <a:p>
            <a:pPr marL="0" indent="0">
              <a:spcBef>
                <a:spcPts val="0"/>
              </a:spcBef>
              <a:buNone/>
            </a:pPr>
            <a:r>
              <a:rPr lang="en-GB" sz="2400" dirty="0">
                <a:latin typeface="Arial" panose="020B0604020202020204" pitchFamily="34" charset="0"/>
                <a:cs typeface="Arial" panose="020B0604020202020204" pitchFamily="34" charset="0"/>
              </a:rPr>
              <a:t>	</a:t>
            </a:r>
          </a:p>
          <a:p>
            <a:pPr>
              <a:spcBef>
                <a:spcPts val="0"/>
              </a:spcBef>
            </a:pPr>
            <a:endParaRPr lang="en-GB" sz="2400" dirty="0">
              <a:latin typeface="Arial" panose="020B0604020202020204" pitchFamily="34" charset="0"/>
              <a:cs typeface="Arial" panose="020B0604020202020204" pitchFamily="34" charset="0"/>
            </a:endParaRPr>
          </a:p>
          <a:p>
            <a:pPr>
              <a:spcBef>
                <a:spcPts val="0"/>
              </a:spcBef>
            </a:pPr>
            <a:endParaRPr lang="en-GB" sz="2400" dirty="0">
              <a:latin typeface="Arial" panose="020B0604020202020204" pitchFamily="34" charset="0"/>
              <a:cs typeface="Arial" panose="020B0604020202020204" pitchFamily="34" charset="0"/>
            </a:endParaRPr>
          </a:p>
        </p:txBody>
      </p:sp>
      <p:sp>
        <p:nvSpPr>
          <p:cNvPr id="4" name="TextBox 3"/>
          <p:cNvSpPr txBox="1"/>
          <p:nvPr/>
        </p:nvSpPr>
        <p:spPr>
          <a:xfrm>
            <a:off x="143768" y="6156101"/>
            <a:ext cx="9504809" cy="349968"/>
          </a:xfrm>
          <a:prstGeom prst="rect">
            <a:avLst/>
          </a:prstGeom>
          <a:noFill/>
        </p:spPr>
        <p:txBody>
          <a:bodyPr wrap="square" rtlCol="0">
            <a:spAutoFit/>
          </a:bodyPr>
          <a:lstStyle/>
          <a:p>
            <a:r>
              <a:rPr lang="da-DK" altLang="en-US" i="1" dirty="0" smtClean="0">
                <a:solidFill>
                  <a:srgbClr val="000000"/>
                </a:solidFill>
                <a:latin typeface="Arial" pitchFamily="34" charset="0"/>
              </a:rPr>
              <a:t>(Grandjean</a:t>
            </a:r>
            <a:r>
              <a:rPr lang="da-DK" altLang="en-US" i="1" dirty="0">
                <a:solidFill>
                  <a:srgbClr val="000000"/>
                </a:solidFill>
                <a:latin typeface="Arial" pitchFamily="34" charset="0"/>
              </a:rPr>
              <a:t>, Weihe et al., </a:t>
            </a:r>
            <a:r>
              <a:rPr lang="da-DK" altLang="en-US" i="1" dirty="0" smtClean="0">
                <a:solidFill>
                  <a:srgbClr val="000000"/>
                </a:solidFill>
                <a:latin typeface="Arial" pitchFamily="34" charset="0"/>
              </a:rPr>
              <a:t>1997; </a:t>
            </a:r>
            <a:r>
              <a:rPr lang="en-GB" i="1" dirty="0" err="1" smtClean="0">
                <a:solidFill>
                  <a:schemeClr val="tx1"/>
                </a:solidFill>
              </a:rPr>
              <a:t>Grandjean</a:t>
            </a:r>
            <a:r>
              <a:rPr lang="en-GB" i="1" dirty="0" smtClean="0">
                <a:solidFill>
                  <a:schemeClr val="tx1"/>
                </a:solidFill>
              </a:rPr>
              <a:t> and </a:t>
            </a:r>
            <a:r>
              <a:rPr lang="en-GB" i="1" dirty="0" err="1" smtClean="0">
                <a:solidFill>
                  <a:schemeClr val="tx1"/>
                </a:solidFill>
              </a:rPr>
              <a:t>Landrigan</a:t>
            </a:r>
            <a:r>
              <a:rPr lang="en-GB" i="1" dirty="0">
                <a:solidFill>
                  <a:schemeClr val="tx1"/>
                </a:solidFill>
              </a:rPr>
              <a:t>, </a:t>
            </a:r>
            <a:r>
              <a:rPr lang="en-GB" i="1" dirty="0" smtClean="0">
                <a:solidFill>
                  <a:schemeClr val="tx1"/>
                </a:solidFill>
              </a:rPr>
              <a:t>2006; </a:t>
            </a:r>
            <a:r>
              <a:rPr lang="en-US" i="1" dirty="0" err="1">
                <a:solidFill>
                  <a:schemeClr val="tx1"/>
                </a:solidFill>
              </a:rPr>
              <a:t>Karagas</a:t>
            </a:r>
            <a:r>
              <a:rPr lang="en-US" i="1" dirty="0">
                <a:solidFill>
                  <a:schemeClr val="tx1"/>
                </a:solidFill>
              </a:rPr>
              <a:t> et al., </a:t>
            </a:r>
            <a:r>
              <a:rPr lang="en-US" i="1" dirty="0" smtClean="0">
                <a:solidFill>
                  <a:schemeClr val="tx1"/>
                </a:solidFill>
              </a:rPr>
              <a:t>2015).</a:t>
            </a:r>
            <a:endParaRPr lang="en-GB" i="1" dirty="0">
              <a:solidFill>
                <a:schemeClr val="tx1"/>
              </a:solidFill>
            </a:endParaRPr>
          </a:p>
        </p:txBody>
      </p:sp>
      <p:sp>
        <p:nvSpPr>
          <p:cNvPr id="6" name="TextBox 5"/>
          <p:cNvSpPr txBox="1"/>
          <p:nvPr/>
        </p:nvSpPr>
        <p:spPr>
          <a:xfrm>
            <a:off x="577214" y="3059757"/>
            <a:ext cx="8063497" cy="2553904"/>
          </a:xfrm>
          <a:prstGeom prst="rect">
            <a:avLst/>
          </a:prstGeom>
          <a:solidFill>
            <a:schemeClr val="bg1"/>
          </a:solidFill>
        </p:spPr>
        <p:txBody>
          <a:bodyPr wrap="square" rtlCol="0">
            <a:spAutoFit/>
          </a:bodyPr>
          <a:lstStyle/>
          <a:p>
            <a:r>
              <a:rPr lang="en-US" altLang="en-US" sz="2600" dirty="0" smtClean="0">
                <a:solidFill>
                  <a:schemeClr val="accent1">
                    <a:lumMod val="75000"/>
                  </a:schemeClr>
                </a:solidFill>
                <a:latin typeface="Arial" pitchFamily="34" charset="0"/>
              </a:rPr>
              <a:t>…</a:t>
            </a:r>
            <a:r>
              <a:rPr lang="en-US" altLang="en-US" sz="2600" dirty="0">
                <a:solidFill>
                  <a:schemeClr val="accent1">
                    <a:lumMod val="75000"/>
                  </a:schemeClr>
                </a:solidFill>
                <a:latin typeface="Arial" pitchFamily="34" charset="0"/>
              </a:rPr>
              <a:t>in every case the mother was healthy, </a:t>
            </a:r>
            <a:r>
              <a:rPr lang="en-US" altLang="en-US" sz="2600" dirty="0" smtClean="0">
                <a:solidFill>
                  <a:schemeClr val="accent1">
                    <a:lumMod val="75000"/>
                  </a:schemeClr>
                </a:solidFill>
                <a:latin typeface="Arial" pitchFamily="34" charset="0"/>
              </a:rPr>
              <a:t>and </a:t>
            </a:r>
            <a:r>
              <a:rPr lang="en-US" altLang="en-US" sz="2600" dirty="0">
                <a:solidFill>
                  <a:schemeClr val="accent1">
                    <a:lumMod val="75000"/>
                  </a:schemeClr>
                </a:solidFill>
                <a:latin typeface="Arial" pitchFamily="34" charset="0"/>
              </a:rPr>
              <a:t>it was not until more than three months after birth that the symptoms were </a:t>
            </a:r>
            <a:r>
              <a:rPr lang="en-US" altLang="en-US" sz="2600" dirty="0" smtClean="0">
                <a:solidFill>
                  <a:schemeClr val="accent1">
                    <a:lumMod val="75000"/>
                  </a:schemeClr>
                </a:solidFill>
                <a:latin typeface="Arial" pitchFamily="34" charset="0"/>
              </a:rPr>
              <a:t>recognized… (from </a:t>
            </a:r>
            <a:r>
              <a:rPr lang="en-US" altLang="en-US" sz="2600" dirty="0" err="1" smtClean="0">
                <a:solidFill>
                  <a:schemeClr val="accent1">
                    <a:lumMod val="75000"/>
                  </a:schemeClr>
                </a:solidFill>
                <a:latin typeface="Arial" pitchFamily="34" charset="0"/>
              </a:rPr>
              <a:t>Minamata</a:t>
            </a:r>
            <a:r>
              <a:rPr lang="en-US" altLang="en-US" sz="2600" dirty="0" smtClean="0">
                <a:solidFill>
                  <a:schemeClr val="accent1">
                    <a:lumMod val="75000"/>
                  </a:schemeClr>
                </a:solidFill>
                <a:latin typeface="Arial" pitchFamily="34" charset="0"/>
              </a:rPr>
              <a:t>, 1959)</a:t>
            </a:r>
            <a:r>
              <a:rPr lang="en-US" altLang="en-US" sz="2600" dirty="0">
                <a:solidFill>
                  <a:schemeClr val="accent1">
                    <a:lumMod val="75000"/>
                  </a:schemeClr>
                </a:solidFill>
                <a:latin typeface="Arial" pitchFamily="34" charset="0"/>
              </a:rPr>
              <a:t/>
            </a:r>
            <a:br>
              <a:rPr lang="en-US" altLang="en-US" sz="2600" dirty="0">
                <a:solidFill>
                  <a:schemeClr val="accent1">
                    <a:lumMod val="75000"/>
                  </a:schemeClr>
                </a:solidFill>
                <a:latin typeface="Arial" pitchFamily="34" charset="0"/>
              </a:rPr>
            </a:br>
            <a:r>
              <a:rPr lang="en-US" altLang="en-US" sz="2600" dirty="0" smtClean="0">
                <a:solidFill>
                  <a:schemeClr val="accent1">
                    <a:lumMod val="75000"/>
                  </a:schemeClr>
                </a:solidFill>
                <a:latin typeface="Arial" pitchFamily="34" charset="0"/>
              </a:rPr>
              <a:t> </a:t>
            </a:r>
          </a:p>
          <a:p>
            <a:endParaRPr lang="en-US" altLang="en-US" sz="2600" dirty="0" smtClean="0">
              <a:solidFill>
                <a:schemeClr val="accent1">
                  <a:lumMod val="75000"/>
                </a:schemeClr>
              </a:solidFill>
              <a:latin typeface="Arial" pitchFamily="34" charset="0"/>
            </a:endParaRPr>
          </a:p>
          <a:p>
            <a:endParaRPr lang="en-US" altLang="en-US" sz="2400" dirty="0">
              <a:solidFill>
                <a:schemeClr val="bg1">
                  <a:lumMod val="65000"/>
                </a:schemeClr>
              </a:solidFill>
              <a:latin typeface="Arial" pitchFamily="34" charset="0"/>
            </a:endParaRPr>
          </a:p>
          <a:p>
            <a:r>
              <a:rPr lang="en-US" altLang="en-US" i="1" dirty="0" smtClean="0">
                <a:solidFill>
                  <a:schemeClr val="tx1"/>
                </a:solidFill>
                <a:latin typeface="Arial" pitchFamily="34" charset="0"/>
              </a:rPr>
              <a:t>(From: P. </a:t>
            </a:r>
            <a:r>
              <a:rPr lang="en-US" altLang="en-US" i="1" dirty="0" err="1" smtClean="0">
                <a:solidFill>
                  <a:schemeClr val="tx1"/>
                </a:solidFill>
                <a:latin typeface="Arial" pitchFamily="34" charset="0"/>
              </a:rPr>
              <a:t>Grandjean</a:t>
            </a:r>
            <a:r>
              <a:rPr lang="en-US" altLang="en-US" i="1" dirty="0" smtClean="0">
                <a:solidFill>
                  <a:schemeClr val="tx1"/>
                </a:solidFill>
                <a:latin typeface="Arial" pitchFamily="34" charset="0"/>
              </a:rPr>
              <a:t> presentation, WHO ECEH, 2015)</a:t>
            </a:r>
            <a:endParaRPr lang="en-US" altLang="en-US" i="1" dirty="0">
              <a:solidFill>
                <a:schemeClr val="tx1"/>
              </a:solidFill>
              <a:latin typeface="Arial" pitchFamily="34" charset="0"/>
            </a:endParaRPr>
          </a:p>
        </p:txBody>
      </p:sp>
    </p:spTree>
    <p:extLst>
      <p:ext uri="{BB962C8B-B14F-4D97-AF65-F5344CB8AC3E}">
        <p14:creationId xmlns:p14="http://schemas.microsoft.com/office/powerpoint/2010/main" val="3023688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43768" y="1619597"/>
            <a:ext cx="9817754" cy="3960440"/>
          </a:xfrm>
          <a:prstGeom prst="rect">
            <a:avLst/>
          </a:prstGeom>
        </p:spPr>
      </p:pic>
      <p:sp>
        <p:nvSpPr>
          <p:cNvPr id="8" name="TextBox 7"/>
          <p:cNvSpPr txBox="1"/>
          <p:nvPr/>
        </p:nvSpPr>
        <p:spPr>
          <a:xfrm>
            <a:off x="215776" y="6238181"/>
            <a:ext cx="1287532" cy="349968"/>
          </a:xfrm>
          <a:prstGeom prst="rect">
            <a:avLst/>
          </a:prstGeom>
          <a:noFill/>
        </p:spPr>
        <p:txBody>
          <a:bodyPr wrap="none" rtlCol="0">
            <a:spAutoFit/>
          </a:bodyPr>
          <a:lstStyle/>
          <a:p>
            <a:r>
              <a:rPr lang="en-GB" i="1" dirty="0" smtClean="0">
                <a:solidFill>
                  <a:schemeClr val="tx1"/>
                </a:solidFill>
              </a:rPr>
              <a:t>EEA, 2013</a:t>
            </a:r>
            <a:endParaRPr lang="en-GB" i="1" dirty="0">
              <a:solidFill>
                <a:schemeClr val="tx1"/>
              </a:solidFill>
            </a:endParaRPr>
          </a:p>
        </p:txBody>
      </p:sp>
      <p:sp>
        <p:nvSpPr>
          <p:cNvPr id="2" name="TextBox 1"/>
          <p:cNvSpPr txBox="1"/>
          <p:nvPr/>
        </p:nvSpPr>
        <p:spPr>
          <a:xfrm>
            <a:off x="215776" y="5724053"/>
            <a:ext cx="5112568" cy="378565"/>
          </a:xfrm>
          <a:prstGeom prst="rect">
            <a:avLst/>
          </a:prstGeom>
          <a:noFill/>
        </p:spPr>
        <p:txBody>
          <a:bodyPr wrap="square" rtlCol="0">
            <a:spAutoFit/>
          </a:bodyPr>
          <a:lstStyle/>
          <a:p>
            <a:r>
              <a:rPr lang="en-GB" sz="2000" dirty="0" smtClean="0">
                <a:solidFill>
                  <a:schemeClr val="accent1">
                    <a:lumMod val="50000"/>
                  </a:schemeClr>
                </a:solidFill>
                <a:effectLst>
                  <a:outerShdw blurRad="38100" dist="38100" dir="2700000" algn="tl">
                    <a:srgbClr val="000000">
                      <a:alpha val="43137"/>
                    </a:srgbClr>
                  </a:outerShdw>
                </a:effectLst>
              </a:rPr>
              <a:t>2013            UN </a:t>
            </a:r>
            <a:r>
              <a:rPr lang="en-GB" sz="2000" dirty="0" err="1" smtClean="0">
                <a:solidFill>
                  <a:schemeClr val="accent1">
                    <a:lumMod val="50000"/>
                  </a:schemeClr>
                </a:solidFill>
                <a:effectLst>
                  <a:outerShdw blurRad="38100" dist="38100" dir="2700000" algn="tl">
                    <a:srgbClr val="000000">
                      <a:alpha val="43137"/>
                    </a:srgbClr>
                  </a:outerShdw>
                </a:effectLst>
              </a:rPr>
              <a:t>Minamata</a:t>
            </a:r>
            <a:r>
              <a:rPr lang="en-GB" sz="2000" dirty="0" smtClean="0">
                <a:solidFill>
                  <a:schemeClr val="accent1">
                    <a:lumMod val="50000"/>
                  </a:schemeClr>
                </a:solidFill>
                <a:effectLst>
                  <a:outerShdw blurRad="38100" dist="38100" dir="2700000" algn="tl">
                    <a:srgbClr val="000000">
                      <a:alpha val="43137"/>
                    </a:srgbClr>
                  </a:outerShdw>
                </a:effectLst>
              </a:rPr>
              <a:t> Convention</a:t>
            </a:r>
            <a:endParaRPr lang="en-GB" sz="2000"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6476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6" y="1533322"/>
            <a:ext cx="9953572" cy="4766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04408" y="467469"/>
            <a:ext cx="4075155" cy="471026"/>
          </a:xfrm>
          <a:prstGeom prst="rect">
            <a:avLst/>
          </a:prstGeom>
          <a:noFill/>
        </p:spPr>
        <p:txBody>
          <a:bodyPr wrap="none" rtlCol="0">
            <a:spAutoFit/>
          </a:bodyPr>
          <a:lstStyle/>
          <a:p>
            <a:r>
              <a:rPr lang="en-US" sz="2646" dirty="0">
                <a:solidFill>
                  <a:schemeClr val="accent1">
                    <a:lumMod val="50000"/>
                  </a:schemeClr>
                </a:solidFill>
              </a:rPr>
              <a:t>UN </a:t>
            </a:r>
            <a:r>
              <a:rPr lang="en-US" sz="2646" dirty="0" err="1">
                <a:solidFill>
                  <a:schemeClr val="accent1">
                    <a:lumMod val="50000"/>
                  </a:schemeClr>
                </a:solidFill>
              </a:rPr>
              <a:t>Minamata</a:t>
            </a:r>
            <a:r>
              <a:rPr lang="en-US" sz="2646" dirty="0">
                <a:solidFill>
                  <a:schemeClr val="accent1">
                    <a:lumMod val="50000"/>
                  </a:schemeClr>
                </a:solidFill>
              </a:rPr>
              <a:t> Convention</a:t>
            </a:r>
          </a:p>
        </p:txBody>
      </p:sp>
      <p:cxnSp>
        <p:nvCxnSpPr>
          <p:cNvPr id="5" name="Lige pilforbindelse 4"/>
          <p:cNvCxnSpPr/>
          <p:nvPr/>
        </p:nvCxnSpPr>
        <p:spPr>
          <a:xfrm>
            <a:off x="8135956" y="922320"/>
            <a:ext cx="0" cy="2143138"/>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15775" y="428491"/>
            <a:ext cx="9662479" cy="4287450"/>
            <a:chOff x="317084" y="356483"/>
            <a:chExt cx="9662479" cy="4287450"/>
          </a:xfrm>
        </p:grpSpPr>
        <p:sp>
          <p:nvSpPr>
            <p:cNvPr id="3" name="Rounded Rectangle 2"/>
            <p:cNvSpPr/>
            <p:nvPr/>
          </p:nvSpPr>
          <p:spPr>
            <a:xfrm>
              <a:off x="5904408" y="356483"/>
              <a:ext cx="4075155" cy="510004"/>
            </a:xfrm>
            <a:prstGeom prst="roundRect">
              <a:avLst/>
            </a:prstGeom>
            <a:noFill/>
            <a:ln w="41275"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317084" y="4283893"/>
              <a:ext cx="2232249" cy="360040"/>
            </a:xfrm>
            <a:prstGeom prst="roundRect">
              <a:avLst/>
            </a:prstGeom>
            <a:noFill/>
            <a:ln w="41275"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596711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8" y="35421"/>
            <a:ext cx="9720610" cy="1254587"/>
          </a:xfrm>
        </p:spPr>
        <p:txBody>
          <a:bodyPr>
            <a:noAutofit/>
          </a:bodyPr>
          <a:lstStyle/>
          <a:p>
            <a:r>
              <a:rPr lang="en-GB" sz="4000" dirty="0" smtClean="0"/>
              <a:t>Mercury impact in Europe – a HBM survey</a:t>
            </a:r>
            <a:endParaRPr lang="en-GB" sz="4000" dirty="0"/>
          </a:p>
        </p:txBody>
      </p:sp>
      <p:pic>
        <p:nvPicPr>
          <p:cNvPr id="5" name="Picture 4"/>
          <p:cNvPicPr>
            <a:picLocks noChangeAspect="1"/>
          </p:cNvPicPr>
          <p:nvPr/>
        </p:nvPicPr>
        <p:blipFill>
          <a:blip r:embed="rId2"/>
          <a:stretch>
            <a:fillRect/>
          </a:stretch>
        </p:blipFill>
        <p:spPr>
          <a:xfrm>
            <a:off x="2448024" y="4343715"/>
            <a:ext cx="7344816" cy="2316441"/>
          </a:xfrm>
          <a:prstGeom prst="rect">
            <a:avLst/>
          </a:prstGeom>
        </p:spPr>
      </p:pic>
      <p:sp>
        <p:nvSpPr>
          <p:cNvPr id="6" name="TextBox 5"/>
          <p:cNvSpPr txBox="1"/>
          <p:nvPr/>
        </p:nvSpPr>
        <p:spPr>
          <a:xfrm>
            <a:off x="71760" y="6037870"/>
            <a:ext cx="2337499" cy="550279"/>
          </a:xfrm>
          <a:prstGeom prst="rect">
            <a:avLst/>
          </a:prstGeom>
          <a:noFill/>
        </p:spPr>
        <p:txBody>
          <a:bodyPr wrap="none" rtlCol="0">
            <a:spAutoFit/>
          </a:bodyPr>
          <a:lstStyle/>
          <a:p>
            <a:r>
              <a:rPr lang="en-GB" sz="1600" i="1" kern="0" dirty="0" smtClean="0">
                <a:solidFill>
                  <a:schemeClr val="tx1"/>
                </a:solidFill>
              </a:rPr>
              <a:t>DEMOCOPHES project</a:t>
            </a:r>
          </a:p>
          <a:p>
            <a:r>
              <a:rPr lang="sl-SI" sz="1600" i="1" kern="0" dirty="0" smtClean="0">
                <a:solidFill>
                  <a:schemeClr val="tx1"/>
                </a:solidFill>
              </a:rPr>
              <a:t>Bellanger </a:t>
            </a:r>
            <a:r>
              <a:rPr lang="sl-SI" sz="1600" i="1" kern="0" dirty="0">
                <a:solidFill>
                  <a:schemeClr val="tx1"/>
                </a:solidFill>
              </a:rPr>
              <a:t>et al </a:t>
            </a:r>
            <a:r>
              <a:rPr lang="sl-SI" sz="1600" i="1" kern="0" dirty="0" smtClean="0">
                <a:solidFill>
                  <a:schemeClr val="tx1"/>
                </a:solidFill>
              </a:rPr>
              <a:t>2013</a:t>
            </a:r>
            <a:endParaRPr lang="en-GB" sz="1600" i="1" dirty="0">
              <a:solidFill>
                <a:schemeClr val="tx1"/>
              </a:solidFill>
            </a:endParaRPr>
          </a:p>
        </p:txBody>
      </p:sp>
      <p:sp>
        <p:nvSpPr>
          <p:cNvPr id="7" name="Content Placeholder 7"/>
          <p:cNvSpPr>
            <a:spLocks noGrp="1"/>
          </p:cNvSpPr>
          <p:nvPr>
            <p:ph sz="half" idx="4294967295"/>
          </p:nvPr>
        </p:nvSpPr>
        <p:spPr>
          <a:xfrm>
            <a:off x="143768" y="1187549"/>
            <a:ext cx="9577064" cy="4793385"/>
          </a:xfrm>
          <a:prstGeom prst="rect">
            <a:avLst/>
          </a:prstGeom>
        </p:spPr>
        <p:txBody>
          <a:bodyPr/>
          <a:lstStyle/>
          <a:p>
            <a:r>
              <a:rPr lang="en-GB" sz="2200" dirty="0" smtClean="0">
                <a:latin typeface="Arial" panose="020B0604020202020204" pitchFamily="34" charset="0"/>
                <a:cs typeface="Arial" panose="020B0604020202020204" pitchFamily="34" charset="0"/>
              </a:rPr>
              <a:t>Over </a:t>
            </a:r>
            <a:r>
              <a:rPr lang="en-GB" sz="2200" dirty="0">
                <a:latin typeface="Arial" panose="020B0604020202020204" pitchFamily="34" charset="0"/>
                <a:cs typeface="Arial" panose="020B0604020202020204" pitchFamily="34" charset="0"/>
              </a:rPr>
              <a:t>1.8 million children (35%) are born every year in the EU to mothers whose mercury level exceeds </a:t>
            </a:r>
            <a:r>
              <a:rPr lang="en-GB" sz="2200" dirty="0" smtClean="0">
                <a:latin typeface="Arial" panose="020B0604020202020204" pitchFamily="34" charset="0"/>
                <a:cs typeface="Arial" panose="020B0604020202020204" pitchFamily="34" charset="0"/>
              </a:rPr>
              <a:t>a reference </a:t>
            </a:r>
            <a:r>
              <a:rPr lang="en-GB" sz="2200" dirty="0">
                <a:latin typeface="Arial" panose="020B0604020202020204" pitchFamily="34" charset="0"/>
                <a:cs typeface="Arial" panose="020B0604020202020204" pitchFamily="34" charset="0"/>
              </a:rPr>
              <a:t>level of 0.58 µg/g hair </a:t>
            </a:r>
            <a:endParaRPr lang="en-GB" sz="2200" dirty="0" smtClean="0">
              <a:latin typeface="Arial" panose="020B0604020202020204" pitchFamily="34" charset="0"/>
              <a:cs typeface="Arial" panose="020B0604020202020204" pitchFamily="34" charset="0"/>
            </a:endParaRPr>
          </a:p>
          <a:p>
            <a:endParaRPr lang="en-GB" sz="6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900,000 (17%) children are borne to mothers with mercury in hair exceeding the US EPA limit of 1.0 </a:t>
            </a:r>
            <a:r>
              <a:rPr lang="en-GB" sz="2200" dirty="0" smtClean="0">
                <a:latin typeface="Arial" panose="020B0604020202020204" pitchFamily="34" charset="0"/>
                <a:cs typeface="Arial" panose="020B0604020202020204" pitchFamily="34" charset="0"/>
              </a:rPr>
              <a:t>µg/g</a:t>
            </a:r>
          </a:p>
          <a:p>
            <a:endParaRPr lang="en-GB" sz="6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The </a:t>
            </a:r>
            <a:r>
              <a:rPr lang="en-GB" sz="2200" dirty="0" smtClean="0">
                <a:latin typeface="Arial" panose="020B0604020202020204" pitchFamily="34" charset="0"/>
                <a:cs typeface="Arial" panose="020B0604020202020204" pitchFamily="34" charset="0"/>
              </a:rPr>
              <a:t>benefits </a:t>
            </a:r>
            <a:r>
              <a:rPr lang="en-GB" sz="2200" dirty="0">
                <a:latin typeface="Arial" panose="020B0604020202020204" pitchFamily="34" charset="0"/>
                <a:cs typeface="Arial" panose="020B0604020202020204" pitchFamily="34" charset="0"/>
              </a:rPr>
              <a:t>of exposure prevention </a:t>
            </a:r>
            <a:r>
              <a:rPr lang="en-GB" sz="2200" dirty="0" smtClean="0">
                <a:latin typeface="Arial" panose="020B0604020202020204" pitchFamily="34" charset="0"/>
                <a:cs typeface="Arial" panose="020B0604020202020204" pitchFamily="34" charset="0"/>
              </a:rPr>
              <a:t>are </a:t>
            </a:r>
            <a:r>
              <a:rPr lang="en-GB" sz="2200" dirty="0">
                <a:latin typeface="Arial" panose="020B0604020202020204" pitchFamily="34" charset="0"/>
                <a:cs typeface="Arial" panose="020B0604020202020204" pitchFamily="34" charset="0"/>
              </a:rPr>
              <a:t>estimated </a:t>
            </a:r>
            <a:r>
              <a:rPr lang="en-GB" sz="2200" dirty="0" smtClean="0">
                <a:latin typeface="Arial" panose="020B0604020202020204" pitchFamily="34" charset="0"/>
                <a:cs typeface="Arial" panose="020B0604020202020204" pitchFamily="34" charset="0"/>
              </a:rPr>
              <a:t>around </a:t>
            </a:r>
            <a:r>
              <a:rPr lang="en-GB" sz="2200" dirty="0">
                <a:latin typeface="Arial" panose="020B0604020202020204" pitchFamily="34" charset="0"/>
                <a:cs typeface="Arial" panose="020B0604020202020204" pitchFamily="34" charset="0"/>
              </a:rPr>
              <a:t>600,000 IQ points per year</a:t>
            </a:r>
            <a:endParaRPr lang="en-GB" sz="2200" i="1"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p:txBody>
      </p:sp>
      <p:sp>
        <p:nvSpPr>
          <p:cNvPr id="4" name="Rectangle 3"/>
          <p:cNvSpPr/>
          <p:nvPr/>
        </p:nvSpPr>
        <p:spPr>
          <a:xfrm>
            <a:off x="2448272" y="3701556"/>
            <a:ext cx="7632353" cy="726353"/>
          </a:xfrm>
          <a:prstGeom prst="rect">
            <a:avLst/>
          </a:prstGeom>
        </p:spPr>
        <p:txBody>
          <a:bodyPr wrap="square">
            <a:spAutoFit/>
          </a:bodyPr>
          <a:lstStyle/>
          <a:p>
            <a:pPr lvl="0" eaLnBrk="0" hangingPunct="0">
              <a:spcBef>
                <a:spcPct val="20000"/>
              </a:spcBef>
            </a:pPr>
            <a:r>
              <a:rPr lang="en-GB" sz="2000" kern="0" dirty="0" smtClean="0">
                <a:solidFill>
                  <a:schemeClr val="tx1"/>
                </a:solidFill>
              </a:rPr>
              <a:t>Percent of population exceeding cut-off values</a:t>
            </a:r>
            <a:r>
              <a:rPr lang="sl-SI" sz="2000" kern="0" dirty="0" smtClean="0">
                <a:solidFill>
                  <a:schemeClr val="tx1"/>
                </a:solidFill>
              </a:rPr>
              <a:t> </a:t>
            </a:r>
            <a:r>
              <a:rPr lang="sl-SI" sz="2000" kern="0" dirty="0">
                <a:solidFill>
                  <a:schemeClr val="tx1"/>
                </a:solidFill>
              </a:rPr>
              <a:t>for</a:t>
            </a:r>
            <a:r>
              <a:rPr lang="en-US" sz="2000" kern="0" dirty="0">
                <a:solidFill>
                  <a:schemeClr val="tx1"/>
                </a:solidFill>
              </a:rPr>
              <a:t> </a:t>
            </a:r>
            <a:r>
              <a:rPr lang="sl-SI" sz="2000" kern="0" dirty="0" smtClean="0">
                <a:solidFill>
                  <a:schemeClr val="tx1"/>
                </a:solidFill>
              </a:rPr>
              <a:t>total </a:t>
            </a:r>
            <a:r>
              <a:rPr lang="en-US" sz="2000" kern="0" dirty="0" smtClean="0">
                <a:solidFill>
                  <a:schemeClr val="tx1"/>
                </a:solidFill>
              </a:rPr>
              <a:t>Hg </a:t>
            </a:r>
            <a:r>
              <a:rPr lang="sl-SI" sz="2000" kern="0" dirty="0">
                <a:solidFill>
                  <a:schemeClr val="tx1"/>
                </a:solidFill>
              </a:rPr>
              <a:t>in </a:t>
            </a:r>
            <a:r>
              <a:rPr lang="sl-SI" sz="2000" kern="0" dirty="0" smtClean="0">
                <a:solidFill>
                  <a:schemeClr val="tx1"/>
                </a:solidFill>
              </a:rPr>
              <a:t>hair:</a:t>
            </a:r>
            <a:endParaRPr lang="en-GB" sz="2000" kern="0" dirty="0" smtClean="0">
              <a:solidFill>
                <a:schemeClr val="tx1"/>
              </a:solidFill>
            </a:endParaRPr>
          </a:p>
          <a:p>
            <a:pPr lvl="0" eaLnBrk="0" hangingPunct="0">
              <a:spcBef>
                <a:spcPct val="20000"/>
              </a:spcBef>
            </a:pPr>
            <a:r>
              <a:rPr lang="en-US" sz="2000" kern="0" dirty="0" smtClean="0">
                <a:solidFill>
                  <a:schemeClr val="tx1"/>
                </a:solidFill>
              </a:rPr>
              <a:t>0.58 µg/g 			 1.0 µg/g</a:t>
            </a:r>
            <a:r>
              <a:rPr lang="sl-SI" sz="2000" kern="0" dirty="0" smtClean="0">
                <a:solidFill>
                  <a:schemeClr val="tx1"/>
                </a:solidFill>
              </a:rPr>
              <a:t> (US EPA) </a:t>
            </a:r>
            <a:r>
              <a:rPr lang="en-GB" sz="2000" kern="0" dirty="0" smtClean="0">
                <a:solidFill>
                  <a:schemeClr val="tx1"/>
                </a:solidFill>
              </a:rPr>
              <a:t>			 </a:t>
            </a:r>
            <a:r>
              <a:rPr lang="en-US" sz="2000" kern="0" dirty="0" smtClean="0">
                <a:solidFill>
                  <a:schemeClr val="tx1"/>
                </a:solidFill>
              </a:rPr>
              <a:t>2.5 µg/g</a:t>
            </a:r>
            <a:r>
              <a:rPr lang="sl-SI" sz="2000" kern="0" dirty="0" smtClean="0">
                <a:solidFill>
                  <a:schemeClr val="tx1"/>
                </a:solidFill>
              </a:rPr>
              <a:t> (WHO)</a:t>
            </a:r>
            <a:r>
              <a:rPr lang="en-US" sz="2000" kern="0" dirty="0" smtClean="0">
                <a:solidFill>
                  <a:schemeClr val="tx1"/>
                </a:solidFill>
              </a:rPr>
              <a:t> </a:t>
            </a:r>
            <a:endParaRPr lang="sl-SI" sz="2000" kern="0" dirty="0">
              <a:solidFill>
                <a:schemeClr val="tx1"/>
              </a:solidFill>
            </a:endParaRPr>
          </a:p>
        </p:txBody>
      </p:sp>
    </p:spTree>
    <p:extLst>
      <p:ext uri="{BB962C8B-B14F-4D97-AF65-F5344CB8AC3E}">
        <p14:creationId xmlns:p14="http://schemas.microsoft.com/office/powerpoint/2010/main" val="854051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 name="Content Placeholder 1051"/>
          <p:cNvSpPr>
            <a:spLocks noGrp="1"/>
          </p:cNvSpPr>
          <p:nvPr>
            <p:ph sz="quarter" idx="4"/>
          </p:nvPr>
        </p:nvSpPr>
        <p:spPr>
          <a:xfrm>
            <a:off x="325475" y="1691605"/>
            <a:ext cx="8243229" cy="4536503"/>
          </a:xfrm>
        </p:spPr>
        <p:txBody>
          <a:bodyPr>
            <a:noAutofit/>
          </a:bodyPr>
          <a:lstStyle/>
          <a:p>
            <a:r>
              <a:rPr lang="en-GB" altLang="en-US" sz="2400" dirty="0">
                <a:latin typeface="Arial" panose="020B0604020202020204" pitchFamily="34" charset="0"/>
                <a:cs typeface="Arial" panose="020B0604020202020204" pitchFamily="34" charset="0"/>
              </a:rPr>
              <a:t>reflects cumulative exposure from various sources</a:t>
            </a:r>
          </a:p>
          <a:p>
            <a:endParaRPr lang="en-GB" altLang="en-US" sz="600" dirty="0" smtClean="0">
              <a:latin typeface="Arial" panose="020B0604020202020204" pitchFamily="34" charset="0"/>
              <a:cs typeface="Arial" panose="020B0604020202020204" pitchFamily="34" charset="0"/>
            </a:endParaRPr>
          </a:p>
          <a:p>
            <a:r>
              <a:rPr lang="en-GB" altLang="en-US" sz="2400" dirty="0" smtClean="0">
                <a:latin typeface="Arial" panose="020B0604020202020204" pitchFamily="34" charset="0"/>
                <a:cs typeface="Arial" panose="020B0604020202020204" pitchFamily="34" charset="0"/>
              </a:rPr>
              <a:t>exposure </a:t>
            </a:r>
            <a:r>
              <a:rPr lang="en-GB" altLang="en-US" sz="2400" dirty="0">
                <a:latin typeface="Arial" panose="020B0604020202020204" pitchFamily="34" charset="0"/>
                <a:cs typeface="Arial" panose="020B0604020202020204" pitchFamily="34" charset="0"/>
              </a:rPr>
              <a:t>biomarkers are linked with health effects</a:t>
            </a:r>
          </a:p>
          <a:p>
            <a:endParaRPr lang="en-GB" altLang="en-US" sz="600" dirty="0" smtClean="0">
              <a:latin typeface="Arial" panose="020B0604020202020204" pitchFamily="34" charset="0"/>
              <a:cs typeface="Arial" panose="020B0604020202020204" pitchFamily="34" charset="0"/>
            </a:endParaRPr>
          </a:p>
          <a:p>
            <a:r>
              <a:rPr lang="en-GB" altLang="en-US" sz="2400" dirty="0" smtClean="0">
                <a:latin typeface="Arial" panose="020B0604020202020204" pitchFamily="34" charset="0"/>
                <a:cs typeface="Arial" panose="020B0604020202020204" pitchFamily="34" charset="0"/>
              </a:rPr>
              <a:t>allows </a:t>
            </a:r>
            <a:r>
              <a:rPr lang="en-GB" altLang="en-US" sz="2400" dirty="0">
                <a:latin typeface="Arial" panose="020B0604020202020204" pitchFamily="34" charset="0"/>
                <a:cs typeface="Arial" panose="020B0604020202020204" pitchFamily="34" charset="0"/>
              </a:rPr>
              <a:t>identification of highly exposed population groups</a:t>
            </a:r>
          </a:p>
          <a:p>
            <a:endParaRPr lang="en-GB" altLang="en-US" sz="600" dirty="0" smtClean="0">
              <a:latin typeface="Arial" panose="020B0604020202020204" pitchFamily="34" charset="0"/>
              <a:cs typeface="Arial" panose="020B0604020202020204" pitchFamily="34" charset="0"/>
            </a:endParaRPr>
          </a:p>
          <a:p>
            <a:r>
              <a:rPr lang="en-GB" altLang="en-US" sz="2400" dirty="0" smtClean="0">
                <a:latin typeface="Arial" panose="020B0604020202020204" pitchFamily="34" charset="0"/>
                <a:cs typeface="Arial" panose="020B0604020202020204" pitchFamily="34" charset="0"/>
              </a:rPr>
              <a:t>enables </a:t>
            </a:r>
            <a:r>
              <a:rPr lang="en-GB" altLang="en-US" sz="2400" dirty="0">
                <a:latin typeface="Arial" panose="020B0604020202020204" pitchFamily="34" charset="0"/>
                <a:cs typeface="Arial" panose="020B0604020202020204" pitchFamily="34" charset="0"/>
              </a:rPr>
              <a:t>assessing geographical and </a:t>
            </a:r>
            <a:r>
              <a:rPr lang="en-GB" altLang="en-US" sz="2400" dirty="0" smtClean="0">
                <a:latin typeface="Arial" panose="020B0604020202020204" pitchFamily="34" charset="0"/>
                <a:cs typeface="Arial" panose="020B0604020202020204" pitchFamily="34" charset="0"/>
              </a:rPr>
              <a:t>temporal trends in </a:t>
            </a:r>
            <a:r>
              <a:rPr lang="en-GB" altLang="en-US" sz="2400" dirty="0">
                <a:latin typeface="Arial" panose="020B0604020202020204" pitchFamily="34" charset="0"/>
                <a:cs typeface="Arial" panose="020B0604020202020204" pitchFamily="34" charset="0"/>
              </a:rPr>
              <a:t>exposure</a:t>
            </a:r>
          </a:p>
          <a:p>
            <a:endParaRPr lang="en-GB" altLang="en-US" sz="600" dirty="0" smtClean="0">
              <a:latin typeface="Arial" panose="020B0604020202020204" pitchFamily="34" charset="0"/>
              <a:cs typeface="Arial" panose="020B0604020202020204" pitchFamily="34" charset="0"/>
            </a:endParaRPr>
          </a:p>
          <a:p>
            <a:r>
              <a:rPr lang="en-GB" altLang="en-US" sz="2400" dirty="0" smtClean="0">
                <a:latin typeface="Arial" panose="020B0604020202020204" pitchFamily="34" charset="0"/>
                <a:cs typeface="Arial" panose="020B0604020202020204" pitchFamily="34" charset="0"/>
              </a:rPr>
              <a:t>facilitates </a:t>
            </a:r>
            <a:r>
              <a:rPr lang="en-GB" altLang="en-US" sz="2400" dirty="0">
                <a:latin typeface="Arial" panose="020B0604020202020204" pitchFamily="34" charset="0"/>
                <a:cs typeface="Arial" panose="020B0604020202020204" pitchFamily="34" charset="0"/>
              </a:rPr>
              <a:t>evaluation of the effectiveness of risk reduction measures</a:t>
            </a:r>
          </a:p>
          <a:p>
            <a:endParaRPr lang="en-GB" altLang="en-US" sz="600" dirty="0" smtClean="0">
              <a:latin typeface="Arial" panose="020B0604020202020204" pitchFamily="34" charset="0"/>
              <a:cs typeface="Arial" panose="020B0604020202020204" pitchFamily="34" charset="0"/>
            </a:endParaRPr>
          </a:p>
          <a:p>
            <a:r>
              <a:rPr lang="en-GB" altLang="en-US" sz="2400" dirty="0" smtClean="0">
                <a:latin typeface="Arial" panose="020B0604020202020204" pitchFamily="34" charset="0"/>
                <a:cs typeface="Arial" panose="020B0604020202020204" pitchFamily="34" charset="0"/>
              </a:rPr>
              <a:t>provides </a:t>
            </a:r>
            <a:r>
              <a:rPr lang="en-GB" altLang="en-US" sz="2400" dirty="0">
                <a:latin typeface="Arial" panose="020B0604020202020204" pitchFamily="34" charset="0"/>
                <a:cs typeface="Arial" panose="020B0604020202020204" pitchFamily="34" charset="0"/>
              </a:rPr>
              <a:t>basis for cost-effectiveness analysis and social-economic impact assessment </a:t>
            </a:r>
          </a:p>
          <a:p>
            <a:endParaRPr lang="en-GB" sz="2400" dirty="0">
              <a:latin typeface="Arial" panose="020B0604020202020204" pitchFamily="34" charset="0"/>
              <a:cs typeface="Arial" panose="020B0604020202020204" pitchFamily="34" charset="0"/>
            </a:endParaRPr>
          </a:p>
        </p:txBody>
      </p:sp>
      <p:sp>
        <p:nvSpPr>
          <p:cNvPr id="5" name="Text Placeholder 2"/>
          <p:cNvSpPr txBox="1">
            <a:spLocks/>
          </p:cNvSpPr>
          <p:nvPr/>
        </p:nvSpPr>
        <p:spPr>
          <a:xfrm>
            <a:off x="504031" y="1691605"/>
            <a:ext cx="9072563" cy="4824535"/>
          </a:xfrm>
          <a:prstGeom prst="rect">
            <a:avLst/>
          </a:prstGeom>
        </p:spPr>
        <p:txBody>
          <a:bodyPr vert="horz" lIns="100806" tIns="50403" rIns="100806" bIns="50403"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endParaRPr lang="en-GB" sz="2400" dirty="0">
              <a:latin typeface="Arial" panose="020B0604020202020204" pitchFamily="34" charset="0"/>
              <a:ea typeface="Arial Unicode MS" panose="020B0604020202020204" pitchFamily="34" charset="-128"/>
              <a:cs typeface="Arial" panose="020B0604020202020204" pitchFamily="34" charset="0"/>
            </a:endParaRPr>
          </a:p>
        </p:txBody>
      </p:sp>
      <p:sp>
        <p:nvSpPr>
          <p:cNvPr id="28" name="Title 1"/>
          <p:cNvSpPr>
            <a:spLocks noGrp="1"/>
          </p:cNvSpPr>
          <p:nvPr>
            <p:ph type="title"/>
          </p:nvPr>
        </p:nvSpPr>
        <p:spPr>
          <a:xfrm>
            <a:off x="431800" y="251445"/>
            <a:ext cx="9072563" cy="945059"/>
          </a:xfrm>
        </p:spPr>
        <p:txBody>
          <a:bodyPr>
            <a:normAutofit fontScale="90000"/>
          </a:bodyPr>
          <a:lstStyle/>
          <a:p>
            <a:r>
              <a:rPr lang="en-GB" sz="4000" dirty="0" smtClean="0"/>
              <a:t>WHO work on human </a:t>
            </a:r>
            <a:r>
              <a:rPr lang="en-GB" sz="4000" dirty="0"/>
              <a:t>biomonitoring (HBM</a:t>
            </a:r>
            <a:r>
              <a:rPr lang="en-GB" sz="4000" dirty="0" smtClean="0"/>
              <a:t>)</a:t>
            </a:r>
            <a:endParaRPr lang="en-GB" sz="4000" dirty="0"/>
          </a:p>
        </p:txBody>
      </p:sp>
      <p:grpSp>
        <p:nvGrpSpPr>
          <p:cNvPr id="2" name="Group 1"/>
          <p:cNvGrpSpPr/>
          <p:nvPr/>
        </p:nvGrpSpPr>
        <p:grpSpPr>
          <a:xfrm>
            <a:off x="8784728" y="1403574"/>
            <a:ext cx="1134731" cy="5616623"/>
            <a:chOff x="8797716" y="731247"/>
            <a:chExt cx="1265759" cy="6216942"/>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8744" y="731247"/>
              <a:ext cx="985862" cy="13924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8745" y="3711216"/>
              <a:ext cx="1017194" cy="1531614"/>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8744" y="2124252"/>
              <a:ext cx="999499" cy="15610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97716" y="5298673"/>
              <a:ext cx="1265759" cy="164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11144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WHO-Europe-Powerpoint-template-2017-4x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WHO-Europe-Powerpoint-template-2017-4x3</Template>
  <TotalTime>14622</TotalTime>
  <Words>2253</Words>
  <Application>Microsoft Office PowerPoint</Application>
  <PresentationFormat>Custom</PresentationFormat>
  <Paragraphs>313</Paragraphs>
  <Slides>21</Slides>
  <Notes>17</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Microsoft YaHei</vt:lpstr>
      <vt:lpstr>宋体</vt:lpstr>
      <vt:lpstr>Arial</vt:lpstr>
      <vt:lpstr>Arial Unicode MS</vt:lpstr>
      <vt:lpstr>Calibri</vt:lpstr>
      <vt:lpstr>Helvetica Neue</vt:lpstr>
      <vt:lpstr>Times New Roman</vt:lpstr>
      <vt:lpstr>Wingdings</vt:lpstr>
      <vt:lpstr>WHO-Europe-Powerpoint-template-2017-4x3</vt:lpstr>
      <vt:lpstr>Office Theme</vt:lpstr>
      <vt:lpstr>Human health effects - bioaccumulation and toxicity</vt:lpstr>
      <vt:lpstr>Presentation outline</vt:lpstr>
      <vt:lpstr>Health impacts of mercury </vt:lpstr>
      <vt:lpstr>Health impacts of mercury</vt:lpstr>
      <vt:lpstr>Neurotoxic effects of mercury  (prenatal exposure)</vt:lpstr>
      <vt:lpstr>PowerPoint Presentation</vt:lpstr>
      <vt:lpstr>PowerPoint Presentation</vt:lpstr>
      <vt:lpstr>Mercury impact in Europe – a HBM survey</vt:lpstr>
      <vt:lpstr>WHO work on human biomonitoring (HBM)</vt:lpstr>
      <vt:lpstr>UNEP/WHO project  - development of a global plan for monitoring of exposure to and environmental concentration of mercury</vt:lpstr>
      <vt:lpstr>Project activities to assess human exposure to mercury</vt:lpstr>
      <vt:lpstr>Pilot countries and sites</vt:lpstr>
      <vt:lpstr>Mercury HBM – challenges in the use, interpretation and communication</vt:lpstr>
      <vt:lpstr>HBM and the Minamata Convention</vt:lpstr>
      <vt:lpstr>HBM and the Minamata Convention</vt:lpstr>
      <vt:lpstr>PowerPoint Presentation</vt:lpstr>
      <vt:lpstr>PowerPoint Presentation</vt:lpstr>
      <vt:lpstr>Health risks of mercury in the context of LRTAP</vt:lpstr>
      <vt:lpstr>Mercury in REVIHAAP project</vt:lpstr>
      <vt:lpstr>Mercury consideration in the context of the update of WHO global AQG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Creswick</dc:creator>
  <cp:lastModifiedBy>JAROSINSKA, Dorota Iwona</cp:lastModifiedBy>
  <cp:revision>702</cp:revision>
  <cp:lastPrinted>2018-08-30T11:30:11Z</cp:lastPrinted>
  <dcterms:created xsi:type="dcterms:W3CDTF">2014-08-18T17:16:10Z</dcterms:created>
  <dcterms:modified xsi:type="dcterms:W3CDTF">2018-09-12T06:09:51Z</dcterms:modified>
</cp:coreProperties>
</file>