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84" r:id="rId4"/>
    <p:sldId id="279" r:id="rId5"/>
    <p:sldId id="280" r:id="rId6"/>
    <p:sldId id="276" r:id="rId7"/>
    <p:sldId id="277" r:id="rId8"/>
    <p:sldId id="285" r:id="rId9"/>
    <p:sldId id="286" r:id="rId10"/>
    <p:sldId id="283" r:id="rId11"/>
    <p:sldId id="278" r:id="rId12"/>
    <p:sldId id="287" r:id="rId13"/>
    <p:sldId id="282" r:id="rId14"/>
  </p:sldIdLst>
  <p:sldSz cx="9145588" cy="6859588"/>
  <p:notesSz cx="6858000" cy="9144000"/>
  <p:custDataLst>
    <p:tags r:id="rId16"/>
  </p:custDataLst>
  <p:defaultTextStyle>
    <a:defPPr>
      <a:defRPr lang="nb-NO"/>
    </a:defPPr>
    <a:lvl1pPr marL="0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1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3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21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08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EE4"/>
    <a:srgbClr val="E9E9E9"/>
    <a:srgbClr val="0090A8"/>
    <a:srgbClr val="B9DABB"/>
    <a:srgbClr val="74C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4430" autoAdjust="0"/>
  </p:normalViewPr>
  <p:slideViewPr>
    <p:cSldViewPr snapToObjects="1">
      <p:cViewPr varScale="1">
        <p:scale>
          <a:sx n="75" d="100"/>
          <a:sy n="75" d="100"/>
        </p:scale>
        <p:origin x="396" y="78"/>
      </p:cViewPr>
      <p:guideLst>
        <p:guide orient="horz" pos="2161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regneark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'Ark1'!$B$1</c:f>
              <c:strCache>
                <c:ptCount val="1"/>
                <c:pt idx="0">
                  <c:v>Salg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712-4382-8761-11164DC2944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712-4382-8761-11164DC294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712-4382-8761-11164DC294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712-4382-8761-11164DC2944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712-4382-8761-11164DC2944F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'Ark1'!$A$2:$A$6</c:f>
              <c:strCache>
                <c:ptCount val="5"/>
                <c:pt idx="0">
                  <c:v>Local</c:v>
                </c:pt>
                <c:pt idx="1">
                  <c:v>Region 1</c:v>
                </c:pt>
                <c:pt idx="2">
                  <c:v>Region 2</c:v>
                </c:pt>
                <c:pt idx="3">
                  <c:v>Region 3</c:v>
                </c:pt>
                <c:pt idx="4">
                  <c:v>Outside tracking domain</c:v>
                </c:pt>
              </c:strCache>
            </c:strRef>
          </c:cat>
          <c:val>
            <c:numRef>
              <c:f>'Ark1'!$B$2:$B$6</c:f>
              <c:numCache>
                <c:formatCode>General</c:formatCode>
                <c:ptCount val="5"/>
                <c:pt idx="0">
                  <c:v>40</c:v>
                </c:pt>
                <c:pt idx="1">
                  <c:v>12</c:v>
                </c:pt>
                <c:pt idx="2">
                  <c:v>8</c:v>
                </c:pt>
                <c:pt idx="3">
                  <c:v>25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1-4408-90A3-F45859768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1504C-4575-47C1-BB77-F1659E0C11FB}" type="datetimeFigureOut">
              <a:rPr lang="nb-NO" smtClean="0"/>
              <a:pPr/>
              <a:t>13.09.2017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4AF40-869B-4CF5-B287-6DC45E68710E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599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300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321503" algn="l" defTabSz="64300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643006" algn="l" defTabSz="64300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964509" algn="l" defTabSz="64300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1286012" algn="l" defTabSz="64300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607515" algn="l" defTabSz="64300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929018" algn="l" defTabSz="64300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2250521" algn="l" defTabSz="64300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2572024" algn="l" defTabSz="643006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Financed</a:t>
            </a:r>
            <a:r>
              <a:rPr lang="nb-NO" dirty="0" smtClean="0"/>
              <a:t> by </a:t>
            </a:r>
            <a:r>
              <a:rPr lang="nb-NO" dirty="0" err="1" smtClean="0"/>
              <a:t>another</a:t>
            </a:r>
            <a:r>
              <a:rPr lang="nb-NO" dirty="0" smtClean="0"/>
              <a:t> </a:t>
            </a:r>
            <a:r>
              <a:rPr lang="nb-NO" dirty="0" err="1" smtClean="0"/>
              <a:t>project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EMEP in </a:t>
            </a:r>
            <a:r>
              <a:rPr lang="nb-NO" dirty="0" err="1" smtClean="0"/>
              <a:t>mind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AF40-869B-4CF5-B287-6DC45E68710E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783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could</a:t>
            </a:r>
            <a:r>
              <a:rPr lang="nb-NO" dirty="0" smtClean="0"/>
              <a:t> do </a:t>
            </a:r>
            <a:r>
              <a:rPr lang="nb-NO" dirty="0" err="1" smtClean="0"/>
              <a:t>this</a:t>
            </a:r>
            <a:r>
              <a:rPr lang="nb-NO" dirty="0" smtClean="0"/>
              <a:t> ‘</a:t>
            </a:r>
            <a:r>
              <a:rPr lang="nb-NO" dirty="0" err="1" smtClean="0"/>
              <a:t>manually</a:t>
            </a:r>
            <a:r>
              <a:rPr lang="nb-NO" dirty="0" smtClean="0"/>
              <a:t>’ </a:t>
            </a:r>
            <a:r>
              <a:rPr lang="nb-NO" dirty="0" err="1" smtClean="0"/>
              <a:t>today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4AF40-869B-4CF5-B287-6DC45E68710E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3375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si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6060581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ktangel 7"/>
          <p:cNvSpPr/>
          <p:nvPr userDrawn="1"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9" name="Rektangel 8"/>
          <p:cNvSpPr/>
          <p:nvPr userDrawn="1"/>
        </p:nvSpPr>
        <p:spPr>
          <a:xfrm>
            <a:off x="448166" y="2858800"/>
            <a:ext cx="8254340" cy="35576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86203" y="3656991"/>
            <a:ext cx="7433909" cy="569387"/>
          </a:xfrm>
        </p:spPr>
        <p:txBody>
          <a:bodyPr anchor="b" anchorCtr="0">
            <a:sp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86202" y="4291148"/>
            <a:ext cx="7433910" cy="324683"/>
          </a:xfrm>
        </p:spPr>
        <p:txBody>
          <a:bodyPr>
            <a:spAutoFit/>
          </a:bodyPr>
          <a:lstStyle>
            <a:lvl1pPr marL="0" indent="0" algn="l">
              <a:buNone/>
              <a:defRPr sz="2100">
                <a:solidFill>
                  <a:srgbClr val="BADEE4"/>
                </a:solidFill>
                <a:latin typeface="+mj-lt"/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72827" y="5778435"/>
            <a:ext cx="7447286" cy="216456"/>
          </a:xfrm>
        </p:spPr>
        <p:txBody>
          <a:bodyPr/>
          <a:lstStyle>
            <a:lvl1pPr>
              <a:defRPr sz="1400">
                <a:solidFill>
                  <a:srgbClr val="74C4D7"/>
                </a:solidFill>
              </a:defRPr>
            </a:lvl1pPr>
          </a:lstStyle>
          <a:p>
            <a:fld id="{1554527A-240D-4A5B-A0B1-F53EFE7142BD}" type="datetime1">
              <a:rPr lang="nb-NO" smtClean="0"/>
              <a:t>13.09.2017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04098" cy="237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22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455761" y="430466"/>
            <a:ext cx="8254340" cy="59860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86203" y="3092890"/>
            <a:ext cx="7433909" cy="569387"/>
          </a:xfrm>
        </p:spPr>
        <p:txBody>
          <a:bodyPr anchor="b" anchorCtr="0">
            <a:sp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Undertittel 2"/>
          <p:cNvSpPr>
            <a:spLocks noGrp="1"/>
          </p:cNvSpPr>
          <p:nvPr>
            <p:ph type="subTitle" idx="1"/>
          </p:nvPr>
        </p:nvSpPr>
        <p:spPr>
          <a:xfrm>
            <a:off x="886202" y="3733649"/>
            <a:ext cx="7433910" cy="324683"/>
          </a:xfrm>
        </p:spPr>
        <p:txBody>
          <a:bodyPr>
            <a:spAutoFit/>
          </a:bodyPr>
          <a:lstStyle>
            <a:lvl1pPr marL="0" indent="0" algn="l">
              <a:buNone/>
              <a:defRPr sz="2100">
                <a:solidFill>
                  <a:srgbClr val="0090A8"/>
                </a:solidFill>
                <a:latin typeface="+mn-lt"/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8845" cy="19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2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ide #1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6198559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8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Sylinder 2"/>
          <p:cNvSpPr txBox="1"/>
          <p:nvPr userDrawn="1"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bg2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nb-NO" sz="1000" b="1" dirty="0" smtClean="0">
                <a:solidFill>
                  <a:schemeClr val="tx1"/>
                </a:solidFill>
              </a:rPr>
              <a:t>Utskifting</a:t>
            </a:r>
            <a:r>
              <a:rPr lang="nb-NO" sz="1000" b="1" baseline="0" dirty="0" smtClean="0">
                <a:solidFill>
                  <a:schemeClr val="tx1"/>
                </a:solidFill>
              </a:rPr>
              <a:t> av bakgrunnsbilde:</a:t>
            </a:r>
          </a:p>
          <a:p>
            <a:endParaRPr lang="nb-NO" sz="1000" baseline="0" dirty="0" smtClean="0">
              <a:solidFill>
                <a:schemeClr val="bg1"/>
              </a:solidFill>
            </a:endParaRP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Høyreklikk på lysbildet og velg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«Formater bakgrunn»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Under </a:t>
            </a:r>
            <a:r>
              <a:rPr lang="nb-NO" sz="1000" b="1" dirty="0" smtClean="0">
                <a:solidFill>
                  <a:schemeClr val="tx1"/>
                </a:solidFill>
              </a:rPr>
              <a:t>«Fyll»</a:t>
            </a:r>
            <a:r>
              <a:rPr lang="nb-NO" sz="1000" dirty="0" smtClean="0">
                <a:solidFill>
                  <a:schemeClr val="tx1"/>
                </a:solidFill>
              </a:rPr>
              <a:t>, velg </a:t>
            </a:r>
            <a:r>
              <a:rPr lang="nb-NO" sz="1000" b="1" dirty="0" smtClean="0">
                <a:solidFill>
                  <a:schemeClr val="tx1"/>
                </a:solidFill>
              </a:rPr>
              <a:t>«Bilde eller tekstur» </a:t>
            </a:r>
            <a:r>
              <a:rPr lang="nb-NO" sz="1000" dirty="0" smtClean="0">
                <a:solidFill>
                  <a:schemeClr val="tx1"/>
                </a:solidFill>
              </a:rPr>
              <a:t>og deretter </a:t>
            </a:r>
            <a:r>
              <a:rPr lang="nb-NO" sz="1000" b="1" dirty="0" smtClean="0">
                <a:solidFill>
                  <a:schemeClr val="tx1"/>
                </a:solidFill>
              </a:rPr>
              <a:t>«Fil…»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Velg ønsket bakgrunnsbilde</a:t>
            </a:r>
            <a:r>
              <a:rPr lang="nb-NO" sz="1000" baseline="0" dirty="0" smtClean="0">
                <a:solidFill>
                  <a:schemeClr val="tx1"/>
                </a:solidFill>
              </a:rPr>
              <a:t> og klikk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«Åpne»</a:t>
            </a: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Avslutt med å velge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«Lukk»</a:t>
            </a:r>
            <a:endParaRPr lang="nb-NO" sz="1000" b="1" dirty="0">
              <a:solidFill>
                <a:schemeClr val="tx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4013" cy="2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39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ide #2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34958180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Sylinder 2"/>
          <p:cNvSpPr txBox="1"/>
          <p:nvPr userDrawn="1"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bg2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nb-NO" sz="1000" b="1" dirty="0" smtClean="0">
                <a:solidFill>
                  <a:schemeClr val="tx1"/>
                </a:solidFill>
              </a:rPr>
              <a:t>Utskifting</a:t>
            </a:r>
            <a:r>
              <a:rPr lang="nb-NO" sz="1000" b="1" baseline="0" dirty="0" smtClean="0">
                <a:solidFill>
                  <a:schemeClr val="tx1"/>
                </a:solidFill>
              </a:rPr>
              <a:t> av bakgrunnsbilde:</a:t>
            </a:r>
          </a:p>
          <a:p>
            <a:endParaRPr lang="nb-NO" sz="1000" baseline="0" dirty="0" smtClean="0">
              <a:solidFill>
                <a:schemeClr val="bg1"/>
              </a:solidFill>
            </a:endParaRP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Høyreklikk på lysbildet og velg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«Formater bakgrunn»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Under </a:t>
            </a:r>
            <a:r>
              <a:rPr lang="nb-NO" sz="1000" b="1" dirty="0" smtClean="0">
                <a:solidFill>
                  <a:schemeClr val="tx1"/>
                </a:solidFill>
              </a:rPr>
              <a:t>«Fyll»</a:t>
            </a:r>
            <a:r>
              <a:rPr lang="nb-NO" sz="1000" dirty="0" smtClean="0">
                <a:solidFill>
                  <a:schemeClr val="tx1"/>
                </a:solidFill>
              </a:rPr>
              <a:t>, velg </a:t>
            </a:r>
            <a:r>
              <a:rPr lang="nb-NO" sz="1000" b="1" dirty="0" smtClean="0">
                <a:solidFill>
                  <a:schemeClr val="tx1"/>
                </a:solidFill>
              </a:rPr>
              <a:t>«Bilde eller tekstur» </a:t>
            </a:r>
            <a:r>
              <a:rPr lang="nb-NO" sz="1000" dirty="0" smtClean="0">
                <a:solidFill>
                  <a:schemeClr val="tx1"/>
                </a:solidFill>
              </a:rPr>
              <a:t>og deretter </a:t>
            </a:r>
            <a:r>
              <a:rPr lang="nb-NO" sz="1000" b="1" dirty="0" smtClean="0">
                <a:solidFill>
                  <a:schemeClr val="tx1"/>
                </a:solidFill>
              </a:rPr>
              <a:t>«Fil…»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Velg ønsket bakgrunnsbilde</a:t>
            </a:r>
            <a:r>
              <a:rPr lang="nb-NO" sz="1000" baseline="0" dirty="0" smtClean="0">
                <a:solidFill>
                  <a:schemeClr val="tx1"/>
                </a:solidFill>
              </a:rPr>
              <a:t> og klikk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«Åpne»</a:t>
            </a: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Avslutt med å velge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«Lukk»</a:t>
            </a:r>
            <a:endParaRPr lang="nb-NO" sz="1000" b="1" dirty="0">
              <a:solidFill>
                <a:schemeClr val="tx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4013" cy="2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5337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vileside #3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3307410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6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Sylinder 2"/>
          <p:cNvSpPr txBox="1"/>
          <p:nvPr userDrawn="1"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bg2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nb-NO" sz="1000" b="1" dirty="0" smtClean="0">
                <a:solidFill>
                  <a:schemeClr val="tx1"/>
                </a:solidFill>
              </a:rPr>
              <a:t>Utskifting</a:t>
            </a:r>
            <a:r>
              <a:rPr lang="nb-NO" sz="1000" b="1" baseline="0" dirty="0" smtClean="0">
                <a:solidFill>
                  <a:schemeClr val="tx1"/>
                </a:solidFill>
              </a:rPr>
              <a:t> av bakgrunnsbilde:</a:t>
            </a:r>
          </a:p>
          <a:p>
            <a:endParaRPr lang="nb-NO" sz="1000" baseline="0" dirty="0" smtClean="0">
              <a:solidFill>
                <a:schemeClr val="bg1"/>
              </a:solidFill>
            </a:endParaRP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Høyreklikk på lysbildet og velg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«Formater bakgrunn»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Under </a:t>
            </a:r>
            <a:r>
              <a:rPr lang="nb-NO" sz="1000" b="1" dirty="0" smtClean="0">
                <a:solidFill>
                  <a:schemeClr val="tx1"/>
                </a:solidFill>
              </a:rPr>
              <a:t>«Fyll»</a:t>
            </a:r>
            <a:r>
              <a:rPr lang="nb-NO" sz="1000" dirty="0" smtClean="0">
                <a:solidFill>
                  <a:schemeClr val="tx1"/>
                </a:solidFill>
              </a:rPr>
              <a:t>, velg </a:t>
            </a:r>
            <a:r>
              <a:rPr lang="nb-NO" sz="1000" b="1" dirty="0" smtClean="0">
                <a:solidFill>
                  <a:schemeClr val="tx1"/>
                </a:solidFill>
              </a:rPr>
              <a:t>«Bilde eller tekstur» </a:t>
            </a:r>
            <a:r>
              <a:rPr lang="nb-NO" sz="1000" dirty="0" smtClean="0">
                <a:solidFill>
                  <a:schemeClr val="tx1"/>
                </a:solidFill>
              </a:rPr>
              <a:t>og deretter </a:t>
            </a:r>
            <a:r>
              <a:rPr lang="nb-NO" sz="1000" b="1" dirty="0" smtClean="0">
                <a:solidFill>
                  <a:schemeClr val="tx1"/>
                </a:solidFill>
              </a:rPr>
              <a:t>«Fil…»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Velg ønsket bakgrunnsbilde</a:t>
            </a:r>
            <a:r>
              <a:rPr lang="nb-NO" sz="1000" baseline="0" dirty="0" smtClean="0">
                <a:solidFill>
                  <a:schemeClr val="tx1"/>
                </a:solidFill>
              </a:rPr>
              <a:t> og klikk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«Åpne»</a:t>
            </a: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Avslutt med å velge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«Lukk»</a:t>
            </a:r>
            <a:endParaRPr lang="nb-NO" sz="1000" b="1" dirty="0">
              <a:solidFill>
                <a:schemeClr val="tx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4013" cy="2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406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edragsholder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2932647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 userDrawn="1"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6203" y="3074785"/>
            <a:ext cx="7373201" cy="569387"/>
          </a:xfrm>
        </p:spPr>
        <p:txBody>
          <a:bodyPr/>
          <a:lstStyle>
            <a:lvl1pPr>
              <a:defRPr>
                <a:solidFill>
                  <a:srgbClr val="BADEE4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2" hasCustomPrompt="1"/>
          </p:nvPr>
        </p:nvSpPr>
        <p:spPr>
          <a:xfrm>
            <a:off x="2269449" y="3719033"/>
            <a:ext cx="5989955" cy="324683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BADEE4"/>
                </a:solidFill>
                <a:latin typeface="+mn-lt"/>
              </a:defRPr>
            </a:lvl1pPr>
            <a:lvl2pPr marL="457186" indent="0">
              <a:buNone/>
              <a:defRPr>
                <a:solidFill>
                  <a:srgbClr val="BADEE4"/>
                </a:solidFill>
              </a:defRPr>
            </a:lvl2pPr>
            <a:lvl3pPr marL="914374" indent="0">
              <a:buNone/>
              <a:defRPr>
                <a:solidFill>
                  <a:srgbClr val="BADEE4"/>
                </a:solidFill>
              </a:defRPr>
            </a:lvl3pPr>
            <a:lvl4pPr marL="1371560" indent="0">
              <a:buNone/>
              <a:defRPr>
                <a:solidFill>
                  <a:srgbClr val="BADEE4"/>
                </a:solidFill>
              </a:defRPr>
            </a:lvl4pPr>
            <a:lvl5pPr marL="1828747" indent="0">
              <a:buNone/>
              <a:defRPr>
                <a:solidFill>
                  <a:srgbClr val="BADEE4"/>
                </a:solidFill>
              </a:defRPr>
            </a:lvl5pPr>
          </a:lstStyle>
          <a:p>
            <a:pPr lvl="0"/>
            <a:r>
              <a:rPr lang="nb-NO" dirty="0" smtClean="0"/>
              <a:t>Telephone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72708" y="4046341"/>
            <a:ext cx="5986696" cy="324683"/>
          </a:xfrm>
        </p:spPr>
        <p:txBody>
          <a:bodyPr wrap="square">
            <a:spAutoFit/>
          </a:bodyPr>
          <a:lstStyle>
            <a:lvl1pPr marL="0" indent="0">
              <a:buNone/>
              <a:defRPr>
                <a:solidFill>
                  <a:srgbClr val="BADEE4"/>
                </a:solidFill>
                <a:latin typeface="+mn-lt"/>
              </a:defRPr>
            </a:lvl1pPr>
            <a:lvl2pPr marL="457186" indent="0">
              <a:buNone/>
              <a:defRPr>
                <a:solidFill>
                  <a:srgbClr val="BADEE4"/>
                </a:solidFill>
              </a:defRPr>
            </a:lvl2pPr>
            <a:lvl3pPr marL="914374" indent="0">
              <a:buNone/>
              <a:defRPr>
                <a:solidFill>
                  <a:srgbClr val="BADEE4"/>
                </a:solidFill>
              </a:defRPr>
            </a:lvl3pPr>
            <a:lvl4pPr marL="1371560" indent="0">
              <a:buNone/>
              <a:defRPr>
                <a:solidFill>
                  <a:srgbClr val="BADEE4"/>
                </a:solidFill>
              </a:defRPr>
            </a:lvl4pPr>
            <a:lvl5pPr marL="1828747" indent="0">
              <a:buNone/>
              <a:defRPr>
                <a:solidFill>
                  <a:srgbClr val="BADEE4"/>
                </a:solidFill>
              </a:defRPr>
            </a:lvl5pPr>
          </a:lstStyle>
          <a:p>
            <a:pPr lvl="0"/>
            <a:r>
              <a:rPr lang="nb-NO" dirty="0" smtClean="0"/>
              <a:t>E-mail</a:t>
            </a:r>
          </a:p>
        </p:txBody>
      </p:sp>
      <p:sp>
        <p:nvSpPr>
          <p:cNvPr id="13" name="Plassholder f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2269449" y="4373397"/>
            <a:ext cx="5989955" cy="324683"/>
          </a:xfrm>
        </p:spPr>
        <p:txBody>
          <a:bodyPr>
            <a:spAutoFit/>
          </a:bodyPr>
          <a:lstStyle>
            <a:lvl1pPr marL="0" indent="0">
              <a:buNone/>
              <a:defRPr>
                <a:solidFill>
                  <a:srgbClr val="BADEE4"/>
                </a:solidFill>
                <a:latin typeface="+mn-lt"/>
              </a:defRPr>
            </a:lvl1pPr>
            <a:lvl2pPr marL="457186" indent="0">
              <a:buNone/>
              <a:defRPr>
                <a:solidFill>
                  <a:srgbClr val="BADEE4"/>
                </a:solidFill>
              </a:defRPr>
            </a:lvl2pPr>
            <a:lvl3pPr marL="914374" indent="0">
              <a:buNone/>
              <a:defRPr>
                <a:solidFill>
                  <a:srgbClr val="BADEE4"/>
                </a:solidFill>
              </a:defRPr>
            </a:lvl3pPr>
            <a:lvl4pPr marL="1371560" indent="0">
              <a:buNone/>
              <a:defRPr>
                <a:solidFill>
                  <a:srgbClr val="BADEE4"/>
                </a:solidFill>
              </a:defRPr>
            </a:lvl4pPr>
            <a:lvl5pPr marL="1828747" indent="0">
              <a:buNone/>
              <a:defRPr>
                <a:solidFill>
                  <a:srgbClr val="BADEE4"/>
                </a:solidFill>
              </a:defRPr>
            </a:lvl5pPr>
          </a:lstStyle>
          <a:p>
            <a:pPr lvl="0"/>
            <a:r>
              <a:rPr lang="nb-NO" dirty="0" err="1" smtClean="0"/>
              <a:t>Twitter</a:t>
            </a:r>
            <a:endParaRPr lang="nb-NO" dirty="0" smtClean="0"/>
          </a:p>
        </p:txBody>
      </p:sp>
      <p:pic>
        <p:nvPicPr>
          <p:cNvPr id="4" name="Bild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89435" cy="2444294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15" hasCustomPrompt="1"/>
          </p:nvPr>
        </p:nvSpPr>
        <p:spPr>
          <a:xfrm>
            <a:off x="886203" y="3719034"/>
            <a:ext cx="1063625" cy="32730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BADEE4"/>
                </a:solidFill>
                <a:latin typeface="+mn-lt"/>
              </a:defRPr>
            </a:lvl1pPr>
          </a:lstStyle>
          <a:p>
            <a:r>
              <a:rPr lang="nb-NO" dirty="0" smtClean="0">
                <a:solidFill>
                  <a:srgbClr val="BADEE4"/>
                </a:solidFill>
              </a:rPr>
              <a:t>T.</a:t>
            </a:r>
            <a:endParaRPr lang="nb-NO" dirty="0"/>
          </a:p>
        </p:txBody>
      </p:sp>
      <p:sp>
        <p:nvSpPr>
          <p:cNvPr id="20" name="Plassholder for tekst 5"/>
          <p:cNvSpPr>
            <a:spLocks noGrp="1"/>
          </p:cNvSpPr>
          <p:nvPr>
            <p:ph type="body" sz="quarter" idx="16" hasCustomPrompt="1"/>
          </p:nvPr>
        </p:nvSpPr>
        <p:spPr>
          <a:xfrm>
            <a:off x="886203" y="4061065"/>
            <a:ext cx="1063625" cy="32730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BADEE4"/>
                </a:solidFill>
                <a:latin typeface="+mn-lt"/>
              </a:defRPr>
            </a:lvl1pPr>
          </a:lstStyle>
          <a:p>
            <a:r>
              <a:rPr lang="nb-NO" dirty="0" smtClean="0">
                <a:solidFill>
                  <a:srgbClr val="BADEE4"/>
                </a:solidFill>
              </a:rPr>
              <a:t>E.</a:t>
            </a:r>
            <a:endParaRPr lang="nb-NO" dirty="0"/>
          </a:p>
        </p:txBody>
      </p:sp>
      <p:sp>
        <p:nvSpPr>
          <p:cNvPr id="21" name="Plassholder for tekst 5"/>
          <p:cNvSpPr>
            <a:spLocks noGrp="1"/>
          </p:cNvSpPr>
          <p:nvPr>
            <p:ph type="body" sz="quarter" idx="17" hasCustomPrompt="1"/>
          </p:nvPr>
        </p:nvSpPr>
        <p:spPr>
          <a:xfrm>
            <a:off x="886203" y="4394542"/>
            <a:ext cx="1063625" cy="327308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BADEE4"/>
                </a:solidFill>
                <a:latin typeface="+mn-lt"/>
              </a:defRPr>
            </a:lvl1pPr>
          </a:lstStyle>
          <a:p>
            <a:r>
              <a:rPr lang="nb-NO" dirty="0" err="1" smtClean="0">
                <a:solidFill>
                  <a:srgbClr val="BADEE4"/>
                </a:solidFill>
              </a:rPr>
              <a:t>Twitter</a:t>
            </a:r>
            <a:r>
              <a:rPr lang="nb-NO" dirty="0" smtClean="0">
                <a:solidFill>
                  <a:srgbClr val="BADEE4"/>
                </a:solidFill>
              </a:rPr>
              <a:t>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8121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nings/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3265696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ktangel 5"/>
          <p:cNvSpPr/>
          <p:nvPr userDrawn="1"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04910" cy="37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5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mal med bilde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6429095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448166" y="2858800"/>
            <a:ext cx="8254340" cy="3557674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86203" y="3658058"/>
            <a:ext cx="7433909" cy="569387"/>
          </a:xfrm>
        </p:spPr>
        <p:txBody>
          <a:bodyPr anchor="b" anchorCtr="0">
            <a:spAutoFit/>
          </a:bodyPr>
          <a:lstStyle>
            <a:lvl1pPr>
              <a:defRPr sz="3700" b="1">
                <a:solidFill>
                  <a:schemeClr val="accent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86202" y="4291736"/>
            <a:ext cx="7433910" cy="324683"/>
          </a:xfrm>
        </p:spPr>
        <p:txBody>
          <a:bodyPr>
            <a:spAutoFit/>
          </a:bodyPr>
          <a:lstStyle>
            <a:lvl1pPr marL="0" indent="0" algn="l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72827" y="5778435"/>
            <a:ext cx="7447285" cy="216456"/>
          </a:xfr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D893B68F-0C90-4241-8B49-8E114EC00237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bg2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nb-NO" sz="1000" b="1" dirty="0" smtClean="0">
                <a:solidFill>
                  <a:schemeClr val="tx1"/>
                </a:solidFill>
              </a:rPr>
              <a:t>Utskifting</a:t>
            </a:r>
            <a:r>
              <a:rPr lang="nb-NO" sz="1000" b="1" baseline="0" dirty="0" smtClean="0">
                <a:solidFill>
                  <a:schemeClr val="tx1"/>
                </a:solidFill>
              </a:rPr>
              <a:t> av bakgrunnsbilde:</a:t>
            </a:r>
          </a:p>
          <a:p>
            <a:endParaRPr lang="nb-NO" sz="1000" baseline="0" dirty="0" smtClean="0">
              <a:solidFill>
                <a:schemeClr val="bg1"/>
              </a:solidFill>
            </a:endParaRP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Høyreklikk på lysbildet og velg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«Formater bakgrunn»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Under </a:t>
            </a:r>
            <a:r>
              <a:rPr lang="nb-NO" sz="1000" b="1" dirty="0" smtClean="0">
                <a:solidFill>
                  <a:schemeClr val="tx1"/>
                </a:solidFill>
              </a:rPr>
              <a:t>«Fyll»</a:t>
            </a:r>
            <a:r>
              <a:rPr lang="nb-NO" sz="1000" dirty="0" smtClean="0">
                <a:solidFill>
                  <a:schemeClr val="tx1"/>
                </a:solidFill>
              </a:rPr>
              <a:t>, velg </a:t>
            </a:r>
            <a:r>
              <a:rPr lang="nb-NO" sz="1000" b="1" dirty="0" smtClean="0">
                <a:solidFill>
                  <a:schemeClr val="tx1"/>
                </a:solidFill>
              </a:rPr>
              <a:t>«Bilde eller tekstur» </a:t>
            </a:r>
            <a:r>
              <a:rPr lang="nb-NO" sz="1000" dirty="0" smtClean="0">
                <a:solidFill>
                  <a:schemeClr val="tx1"/>
                </a:solidFill>
              </a:rPr>
              <a:t>og deretter </a:t>
            </a:r>
            <a:r>
              <a:rPr lang="nb-NO" sz="1000" b="1" dirty="0" smtClean="0">
                <a:solidFill>
                  <a:schemeClr val="tx1"/>
                </a:solidFill>
              </a:rPr>
              <a:t>«Fil…»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Velg ønsket bakgrunnsbilde</a:t>
            </a:r>
            <a:r>
              <a:rPr lang="nb-NO" sz="1000" baseline="0" dirty="0" smtClean="0">
                <a:solidFill>
                  <a:schemeClr val="tx1"/>
                </a:solidFill>
              </a:rPr>
              <a:t> og klikk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«Åpne»</a:t>
            </a: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Avslutt med å velge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«Lukk»</a:t>
            </a:r>
            <a:endParaRPr lang="nb-NO" sz="1000" b="1" dirty="0">
              <a:solidFill>
                <a:schemeClr val="tx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4013" cy="2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0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mal med bilde #2"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783791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4"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448166" y="2858800"/>
            <a:ext cx="8254340" cy="3557674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86203" y="3658058"/>
            <a:ext cx="7433909" cy="569387"/>
          </a:xfrm>
        </p:spPr>
        <p:txBody>
          <a:bodyPr anchor="b" anchorCtr="0">
            <a:spAutoFit/>
          </a:bodyPr>
          <a:lstStyle>
            <a:lvl1pPr>
              <a:defRPr sz="3700" b="1">
                <a:solidFill>
                  <a:schemeClr val="accent6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86202" y="4291736"/>
            <a:ext cx="7433910" cy="324683"/>
          </a:xfrm>
        </p:spPr>
        <p:txBody>
          <a:bodyPr>
            <a:spAutoFit/>
          </a:bodyPr>
          <a:lstStyle>
            <a:lvl1pPr marL="0" indent="0" algn="l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72827" y="5778435"/>
            <a:ext cx="7447285" cy="216456"/>
          </a:xfrm>
        </p:spPr>
        <p:txBody>
          <a:bodyPr/>
          <a:lstStyle>
            <a:lvl1pPr>
              <a:defRPr sz="1400">
                <a:solidFill>
                  <a:schemeClr val="accent6"/>
                </a:solidFill>
              </a:defRPr>
            </a:lvl1pPr>
          </a:lstStyle>
          <a:p>
            <a:fld id="{70F6C84E-E8E0-4E06-BCE7-4BD93F9F6871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1728440" y="1"/>
            <a:ext cx="1584176" cy="2400657"/>
          </a:xfrm>
          <a:prstGeom prst="rect">
            <a:avLst/>
          </a:prstGeom>
          <a:solidFill>
            <a:schemeClr val="bg2"/>
          </a:solidFill>
        </p:spPr>
        <p:txBody>
          <a:bodyPr wrap="square" lIns="91429" tIns="45714" rIns="91429" bIns="45714" rtlCol="0">
            <a:spAutoFit/>
          </a:bodyPr>
          <a:lstStyle/>
          <a:p>
            <a:r>
              <a:rPr lang="nb-NO" sz="1000" b="1" dirty="0" smtClean="0">
                <a:solidFill>
                  <a:schemeClr val="tx1"/>
                </a:solidFill>
              </a:rPr>
              <a:t>Utskifting</a:t>
            </a:r>
            <a:r>
              <a:rPr lang="nb-NO" sz="1000" b="1" baseline="0" dirty="0" smtClean="0">
                <a:solidFill>
                  <a:schemeClr val="tx1"/>
                </a:solidFill>
              </a:rPr>
              <a:t> av bakgrunnsbilde:</a:t>
            </a:r>
          </a:p>
          <a:p>
            <a:endParaRPr lang="nb-NO" sz="1000" baseline="0" dirty="0" smtClean="0">
              <a:solidFill>
                <a:schemeClr val="bg1"/>
              </a:solidFill>
            </a:endParaRP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Høyreklikk på lysbildet og velg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«Formater bakgrunn»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Under </a:t>
            </a:r>
            <a:r>
              <a:rPr lang="nb-NO" sz="1000" b="1" dirty="0" smtClean="0">
                <a:solidFill>
                  <a:schemeClr val="tx1"/>
                </a:solidFill>
              </a:rPr>
              <a:t>«Fyll»</a:t>
            </a:r>
            <a:r>
              <a:rPr lang="nb-NO" sz="1000" dirty="0" smtClean="0">
                <a:solidFill>
                  <a:schemeClr val="tx1"/>
                </a:solidFill>
              </a:rPr>
              <a:t>, velg </a:t>
            </a:r>
            <a:r>
              <a:rPr lang="nb-NO" sz="1000" b="1" dirty="0" smtClean="0">
                <a:solidFill>
                  <a:schemeClr val="tx1"/>
                </a:solidFill>
              </a:rPr>
              <a:t>«Bilde eller tekstur» </a:t>
            </a:r>
            <a:r>
              <a:rPr lang="nb-NO" sz="1000" dirty="0" smtClean="0">
                <a:solidFill>
                  <a:schemeClr val="tx1"/>
                </a:solidFill>
              </a:rPr>
              <a:t>og deretter </a:t>
            </a:r>
            <a:r>
              <a:rPr lang="nb-NO" sz="1000" b="1" dirty="0" smtClean="0">
                <a:solidFill>
                  <a:schemeClr val="tx1"/>
                </a:solidFill>
              </a:rPr>
              <a:t>«Fil…»</a:t>
            </a:r>
          </a:p>
          <a:p>
            <a:pPr marL="171430" indent="-171430">
              <a:buFontTx/>
              <a:buChar char="-"/>
            </a:pPr>
            <a:r>
              <a:rPr lang="nb-NO" sz="1000" dirty="0" smtClean="0">
                <a:solidFill>
                  <a:schemeClr val="tx1"/>
                </a:solidFill>
              </a:rPr>
              <a:t>Velg ønsket bakgrunnsbilde</a:t>
            </a:r>
            <a:r>
              <a:rPr lang="nb-NO" sz="1000" baseline="0" dirty="0" smtClean="0">
                <a:solidFill>
                  <a:schemeClr val="tx1"/>
                </a:solidFill>
              </a:rPr>
              <a:t> og klikk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«Åpne»</a:t>
            </a:r>
          </a:p>
          <a:p>
            <a:pPr marL="171430" indent="-171430">
              <a:buFontTx/>
              <a:buChar char="-"/>
            </a:pPr>
            <a:r>
              <a:rPr lang="nb-NO" sz="1000" baseline="0" dirty="0" smtClean="0">
                <a:solidFill>
                  <a:schemeClr val="tx1"/>
                </a:solidFill>
              </a:rPr>
              <a:t>Avslutt med å velge </a:t>
            </a:r>
            <a:r>
              <a:rPr lang="nb-NO" sz="1000" b="1" baseline="0" dirty="0" smtClean="0">
                <a:solidFill>
                  <a:schemeClr val="tx1"/>
                </a:solidFill>
              </a:rPr>
              <a:t>«Lukk»</a:t>
            </a:r>
            <a:endParaRPr lang="nb-NO" sz="1000" b="1" dirty="0">
              <a:solidFill>
                <a:schemeClr val="tx1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54013" cy="246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69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7304836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D60-3E93-496F-90E6-8424D7BA2E2F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8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396330" y="6482099"/>
            <a:ext cx="4680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5ED987E-C9A5-4BD9-B8B4-14FB34A4F61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2227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 med logo"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7CAC-20AD-457C-B288-93CDBAF71F6D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7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396330" y="6482099"/>
            <a:ext cx="4680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5ED987E-C9A5-4BD9-B8B4-14FB34A4F61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585" y="6024504"/>
            <a:ext cx="2298002" cy="8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57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BA32-9480-4B20-9A1A-713AD612A7B1}" type="datetime1">
              <a:rPr lang="nb-NO" smtClean="0"/>
              <a:t>13.09.2017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8" name="Plassholder for innhold 2"/>
          <p:cNvSpPr>
            <a:spLocks noGrp="1"/>
          </p:cNvSpPr>
          <p:nvPr>
            <p:ph idx="1"/>
          </p:nvPr>
        </p:nvSpPr>
        <p:spPr>
          <a:xfrm>
            <a:off x="886203" y="1600573"/>
            <a:ext cx="3594999" cy="452701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Plassholder for innhold 2"/>
          <p:cNvSpPr>
            <a:spLocks noGrp="1"/>
          </p:cNvSpPr>
          <p:nvPr>
            <p:ph idx="13"/>
          </p:nvPr>
        </p:nvSpPr>
        <p:spPr>
          <a:xfrm>
            <a:off x="4664405" y="1600573"/>
            <a:ext cx="3594999" cy="4527011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396330" y="6482099"/>
            <a:ext cx="4680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5ED987E-C9A5-4BD9-B8B4-14FB34A4F61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4539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0EF-3DC7-4AB2-B7E8-4B5C938D8AC8}" type="datetime1">
              <a:rPr lang="nb-NO" smtClean="0"/>
              <a:t>13.09.2017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5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396330" y="6482099"/>
            <a:ext cx="4680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5ED987E-C9A5-4BD9-B8B4-14FB34A4F61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7537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8897252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455761" y="430466"/>
            <a:ext cx="8254340" cy="5986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86203" y="3092890"/>
            <a:ext cx="7433909" cy="569387"/>
          </a:xfrm>
        </p:spPr>
        <p:txBody>
          <a:bodyPr anchor="b" anchorCtr="0">
            <a:sp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Undertittel 2"/>
          <p:cNvSpPr>
            <a:spLocks noGrp="1"/>
          </p:cNvSpPr>
          <p:nvPr>
            <p:ph type="subTitle" idx="1"/>
          </p:nvPr>
        </p:nvSpPr>
        <p:spPr>
          <a:xfrm>
            <a:off x="886202" y="3733649"/>
            <a:ext cx="7433910" cy="324683"/>
          </a:xfrm>
        </p:spPr>
        <p:txBody>
          <a:bodyPr>
            <a:spAutoFit/>
          </a:bodyPr>
          <a:lstStyle>
            <a:lvl1pPr marL="0" indent="0" algn="l">
              <a:buNone/>
              <a:defRPr sz="2100">
                <a:solidFill>
                  <a:srgbClr val="BADEE4"/>
                </a:solidFill>
                <a:latin typeface="+mn-lt"/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8845" cy="19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9788919"/>
              </p:ext>
            </p:extLst>
          </p:nvPr>
        </p:nvGraphicFramePr>
        <p:xfrm>
          <a:off x="1117" y="1117"/>
          <a:ext cx="1116" cy="1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" y="1117"/>
                        <a:ext cx="1116" cy="11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 userDrawn="1"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8" name="Rektangel 7"/>
          <p:cNvSpPr/>
          <p:nvPr userDrawn="1"/>
        </p:nvSpPr>
        <p:spPr>
          <a:xfrm>
            <a:off x="455761" y="430466"/>
            <a:ext cx="8254340" cy="5986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10" name="Tittel 1"/>
          <p:cNvSpPr>
            <a:spLocks noGrp="1"/>
          </p:cNvSpPr>
          <p:nvPr>
            <p:ph type="ctrTitle"/>
          </p:nvPr>
        </p:nvSpPr>
        <p:spPr>
          <a:xfrm>
            <a:off x="886203" y="3092890"/>
            <a:ext cx="7433909" cy="569387"/>
          </a:xfrm>
        </p:spPr>
        <p:txBody>
          <a:bodyPr anchor="b" anchorCtr="0">
            <a:spAutoFit/>
          </a:bodyPr>
          <a:lstStyle>
            <a:lvl1pPr>
              <a:defRPr sz="37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1" name="Undertittel 2"/>
          <p:cNvSpPr>
            <a:spLocks noGrp="1"/>
          </p:cNvSpPr>
          <p:nvPr>
            <p:ph type="subTitle" idx="1"/>
          </p:nvPr>
        </p:nvSpPr>
        <p:spPr>
          <a:xfrm>
            <a:off x="886202" y="3733649"/>
            <a:ext cx="7433910" cy="324683"/>
          </a:xfrm>
        </p:spPr>
        <p:txBody>
          <a:bodyPr>
            <a:spAutoFit/>
          </a:bodyPr>
          <a:lstStyle>
            <a:lvl1pPr marL="0" indent="0" algn="l">
              <a:buNone/>
              <a:defRPr sz="2100">
                <a:solidFill>
                  <a:srgbClr val="B9DABB"/>
                </a:solidFill>
                <a:latin typeface="+mn-lt"/>
              </a:defRPr>
            </a:lvl1pPr>
            <a:lvl2pPr marL="457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68845" cy="190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1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57535137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name="think-cell Slide" r:id="rId19" imgW="6350000" imgH="6350000" progId="">
                  <p:embed/>
                </p:oleObj>
              </mc:Choice>
              <mc:Fallback>
                <p:oleObj name="think-cell Slide" r:id="rId19" imgW="6350000" imgH="6350000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ktangel 6"/>
          <p:cNvSpPr/>
          <p:nvPr/>
        </p:nvSpPr>
        <p:spPr>
          <a:xfrm>
            <a:off x="0" y="0"/>
            <a:ext cx="9145588" cy="6859588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4" tIns="32146" rIns="64294" bIns="32146" spcCol="0" rtlCol="0" anchor="ctr"/>
          <a:lstStyle/>
          <a:p>
            <a:pPr algn="ctr"/>
            <a:endParaRPr lang="nb-NO"/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86203" y="507703"/>
            <a:ext cx="7373201" cy="569387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86203" y="1600573"/>
            <a:ext cx="7373201" cy="45270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86202" y="6478871"/>
            <a:ext cx="133183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9547B90-679B-41AE-93C5-79EDE881E7D0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218037" y="6478871"/>
            <a:ext cx="4226965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Bunntekst</a:t>
            </a:r>
            <a:endParaRPr lang="nb-NO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6012954" y="6474714"/>
            <a:ext cx="224645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nb-NO" sz="800" b="1" dirty="0" smtClean="0"/>
              <a:t>Norwegian Meteorological Institute</a:t>
            </a:r>
            <a:endParaRPr lang="nb-NO" sz="800" b="1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4"/>
          </p:nvPr>
        </p:nvSpPr>
        <p:spPr>
          <a:xfrm>
            <a:off x="396330" y="6482099"/>
            <a:ext cx="468000" cy="123111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D5ED987E-C9A5-4BD9-B8B4-14FB34A4F61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6423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7" r:id="rId3"/>
    <p:sldLayoutId id="2147483650" r:id="rId4"/>
    <p:sldLayoutId id="2147483663" r:id="rId5"/>
    <p:sldLayoutId id="2147483652" r:id="rId6"/>
    <p:sldLayoutId id="2147483654" r:id="rId7"/>
    <p:sldLayoutId id="2147483651" r:id="rId8"/>
    <p:sldLayoutId id="2147483660" r:id="rId9"/>
    <p:sldLayoutId id="2147483661" r:id="rId10"/>
    <p:sldLayoutId id="2147483662" r:id="rId11"/>
    <p:sldLayoutId id="2147483665" r:id="rId12"/>
    <p:sldLayoutId id="2147483666" r:id="rId13"/>
    <p:sldLayoutId id="2147483664" r:id="rId14"/>
    <p:sldLayoutId id="2147483658" r:id="rId15"/>
  </p:sldLayoutIdLst>
  <p:hf hdr="0"/>
  <p:txStyles>
    <p:titleStyle>
      <a:lvl1pPr algn="l" defTabSz="914373" rtl="0" eaLnBrk="1" latinLnBrk="0" hangingPunct="1">
        <a:spcBef>
          <a:spcPct val="0"/>
        </a:spcBef>
        <a:buNone/>
        <a:defRPr sz="3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6405" indent="-186405" algn="l" defTabSz="914373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28" indent="-285742" algn="l" defTabSz="91437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2967" indent="-228593" algn="l" defTabSz="91437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153" indent="-228593" algn="l" defTabSz="91437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340" indent="-228593" algn="l" defTabSz="914373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­"/>
        <a:defRPr sz="1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527" indent="-228593" algn="l" defTabSz="9143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1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4" algn="l" defTabSz="9143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804999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3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86203" y="3364604"/>
            <a:ext cx="7433909" cy="861774"/>
          </a:xfrm>
        </p:spPr>
        <p:txBody>
          <a:bodyPr/>
          <a:lstStyle/>
          <a:p>
            <a:r>
              <a:rPr lang="nb-NO" sz="2800" dirty="0" err="1" smtClean="0"/>
              <a:t>Assessment</a:t>
            </a:r>
            <a:r>
              <a:rPr lang="nb-NO" sz="2800" dirty="0" smtClean="0"/>
              <a:t> </a:t>
            </a:r>
            <a:r>
              <a:rPr lang="nb-NO" sz="2800" dirty="0" err="1" smtClean="0"/>
              <a:t>of</a:t>
            </a:r>
            <a:r>
              <a:rPr lang="nb-NO" sz="2800" dirty="0" smtClean="0"/>
              <a:t> LRT </a:t>
            </a:r>
            <a:r>
              <a:rPr lang="nb-NO" sz="2800" dirty="0" err="1" smtClean="0"/>
              <a:t>contribution</a:t>
            </a:r>
            <a:r>
              <a:rPr lang="nb-NO" sz="2800" dirty="0" smtClean="0"/>
              <a:t> to </a:t>
            </a:r>
            <a:r>
              <a:rPr lang="nb-NO" sz="2800" dirty="0" err="1" smtClean="0"/>
              <a:t>cities</a:t>
            </a:r>
            <a:r>
              <a:rPr lang="nb-NO" sz="2800" dirty="0" smtClean="0"/>
              <a:t> in Europe </a:t>
            </a:r>
            <a:r>
              <a:rPr lang="nb-NO" sz="2800" dirty="0" err="1" smtClean="0"/>
              <a:t>using</a:t>
            </a:r>
            <a:r>
              <a:rPr lang="nb-NO" sz="2800" dirty="0" smtClean="0"/>
              <a:t> </a:t>
            </a:r>
            <a:r>
              <a:rPr lang="nb-NO" sz="2800" dirty="0" err="1" smtClean="0"/>
              <a:t>uEMEP</a:t>
            </a:r>
            <a:r>
              <a:rPr lang="nb-NO" sz="2800" dirty="0" smtClean="0"/>
              <a:t>?</a:t>
            </a:r>
            <a:endParaRPr lang="nb-NO" sz="28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86202" y="4453489"/>
            <a:ext cx="7433910" cy="324683"/>
          </a:xfrm>
        </p:spPr>
        <p:txBody>
          <a:bodyPr/>
          <a:lstStyle/>
          <a:p>
            <a:r>
              <a:rPr lang="nb-NO" dirty="0" smtClean="0"/>
              <a:t>Hilde Fagerli, Bruce </a:t>
            </a:r>
            <a:r>
              <a:rPr lang="nb-NO" dirty="0" err="1" smtClean="0"/>
              <a:t>Denby</a:t>
            </a:r>
            <a:r>
              <a:rPr lang="nb-NO" dirty="0" smtClean="0"/>
              <a:t>, Peter Wind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F656D-1D7E-407C-94C1-71D7162FF5E0}" type="datetime1">
              <a:rPr lang="nb-NO" smtClean="0"/>
              <a:t>13.09.2017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7232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8338" y="361509"/>
            <a:ext cx="3686591" cy="1116638"/>
          </a:xfrm>
        </p:spPr>
        <p:txBody>
          <a:bodyPr/>
          <a:lstStyle/>
          <a:p>
            <a:r>
              <a:rPr lang="nb-NO" sz="2800" dirty="0" err="1" smtClean="0"/>
              <a:t>What</a:t>
            </a:r>
            <a:r>
              <a:rPr lang="nb-NO" sz="2800" dirty="0" smtClean="0"/>
              <a:t> do </a:t>
            </a:r>
            <a:r>
              <a:rPr lang="nb-NO" sz="2800" dirty="0" err="1" smtClean="0"/>
              <a:t>you</a:t>
            </a:r>
            <a:r>
              <a:rPr lang="nb-NO" sz="2800" dirty="0" smtClean="0"/>
              <a:t> </a:t>
            </a:r>
            <a:r>
              <a:rPr lang="nb-NO" sz="2800" dirty="0" err="1" smtClean="0"/>
              <a:t>get</a:t>
            </a:r>
            <a:r>
              <a:rPr lang="nb-NO" sz="2800" dirty="0" smtClean="0"/>
              <a:t> from </a:t>
            </a:r>
            <a:r>
              <a:rPr lang="nb-NO" sz="2800" dirty="0" err="1" smtClean="0"/>
              <a:t>the</a:t>
            </a:r>
            <a:r>
              <a:rPr lang="nb-NO" sz="2800" dirty="0" smtClean="0"/>
              <a:t> </a:t>
            </a:r>
            <a:r>
              <a:rPr lang="nb-NO" sz="2800" dirty="0" err="1" smtClean="0"/>
              <a:t>local</a:t>
            </a:r>
            <a:r>
              <a:rPr lang="nb-NO" sz="2800" dirty="0" smtClean="0"/>
              <a:t> </a:t>
            </a:r>
            <a:r>
              <a:rPr lang="nb-NO" sz="2800" dirty="0" err="1" smtClean="0"/>
              <a:t>fraction</a:t>
            </a:r>
            <a:r>
              <a:rPr lang="nb-NO" sz="2800" dirty="0" smtClean="0"/>
              <a:t> </a:t>
            </a:r>
            <a:r>
              <a:rPr lang="nb-NO" sz="2800" dirty="0" err="1" smtClean="0"/>
              <a:t>method</a:t>
            </a:r>
            <a:r>
              <a:rPr lang="nb-NO" sz="2800" dirty="0" smtClean="0"/>
              <a:t>?</a:t>
            </a:r>
            <a:endParaRPr lang="nb-NO" sz="2800" dirty="0"/>
          </a:p>
        </p:txBody>
      </p:sp>
      <p:graphicFrame>
        <p:nvGraphicFramePr>
          <p:cNvPr id="9" name="Plassholder for innhold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0009936"/>
              </p:ext>
            </p:extLst>
          </p:nvPr>
        </p:nvGraphicFramePr>
        <p:xfrm>
          <a:off x="468338" y="2377388"/>
          <a:ext cx="4407049" cy="377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D60-3E93-496F-90E6-8424D7BA2E2F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10</a:t>
            </a:fld>
            <a:endParaRPr lang="nb-NO" dirty="0"/>
          </a:p>
        </p:txBody>
      </p:sp>
      <p:sp>
        <p:nvSpPr>
          <p:cNvPr id="10" name="TekstSylinder 9"/>
          <p:cNvSpPr txBox="1"/>
          <p:nvPr/>
        </p:nvSpPr>
        <p:spPr>
          <a:xfrm>
            <a:off x="840237" y="1804782"/>
            <a:ext cx="3181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For a city, or a part </a:t>
            </a:r>
            <a:r>
              <a:rPr lang="nb-NO" b="1" dirty="0" err="1" smtClean="0"/>
              <a:t>of</a:t>
            </a:r>
            <a:r>
              <a:rPr lang="nb-NO" b="1" dirty="0" smtClean="0"/>
              <a:t> a city</a:t>
            </a:r>
            <a:endParaRPr lang="nb-NO" b="1" dirty="0"/>
          </a:p>
        </p:txBody>
      </p:sp>
      <p:sp>
        <p:nvSpPr>
          <p:cNvPr id="11" name="TekstSylinder 10"/>
          <p:cNvSpPr txBox="1"/>
          <p:nvPr/>
        </p:nvSpPr>
        <p:spPr>
          <a:xfrm>
            <a:off x="5004842" y="1940848"/>
            <a:ext cx="4019049" cy="480131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nb-NO" b="1" dirty="0" err="1" smtClean="0"/>
              <a:t>What</a:t>
            </a:r>
            <a:r>
              <a:rPr lang="nb-NO" b="1" dirty="0" smtClean="0"/>
              <a:t> is </a:t>
            </a:r>
            <a:r>
              <a:rPr lang="nb-NO" b="1" dirty="0" err="1" smtClean="0"/>
              <a:t>missing</a:t>
            </a:r>
            <a:r>
              <a:rPr lang="nb-NO" b="1" dirty="0" smtClean="0"/>
              <a:t>: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contribution</a:t>
            </a:r>
            <a:r>
              <a:rPr lang="nb-NO" dirty="0" smtClean="0"/>
              <a:t> is </a:t>
            </a:r>
            <a:r>
              <a:rPr lang="nb-NO" dirty="0" err="1" smtClean="0"/>
              <a:t>averaged</a:t>
            </a:r>
            <a:r>
              <a:rPr lang="nb-NO" dirty="0" smtClean="0"/>
              <a:t> </a:t>
            </a:r>
          </a:p>
          <a:p>
            <a:r>
              <a:rPr lang="nb-NO" dirty="0"/>
              <a:t>o</a:t>
            </a:r>
            <a:r>
              <a:rPr lang="nb-NO" dirty="0" smtClean="0"/>
              <a:t>ver </a:t>
            </a:r>
            <a:r>
              <a:rPr lang="nb-NO" dirty="0" err="1" smtClean="0"/>
              <a:t>the</a:t>
            </a:r>
            <a:r>
              <a:rPr lang="nb-NO" dirty="0" smtClean="0"/>
              <a:t> city </a:t>
            </a:r>
            <a:r>
              <a:rPr lang="nb-NO" dirty="0" err="1" smtClean="0"/>
              <a:t>domain</a:t>
            </a:r>
            <a:r>
              <a:rPr lang="nb-NO" dirty="0" smtClean="0"/>
              <a:t> (per grid), so do not </a:t>
            </a:r>
            <a:r>
              <a:rPr lang="nb-NO" dirty="0" err="1" smtClean="0"/>
              <a:t>give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gradients in </a:t>
            </a:r>
            <a:r>
              <a:rPr lang="nb-NO" dirty="0" err="1" smtClean="0"/>
              <a:t>the</a:t>
            </a:r>
            <a:r>
              <a:rPr lang="nb-NO" dirty="0" smtClean="0"/>
              <a:t> ‘</a:t>
            </a:r>
            <a:r>
              <a:rPr lang="nb-NO" dirty="0" err="1" smtClean="0"/>
              <a:t>local</a:t>
            </a:r>
            <a:r>
              <a:rPr lang="nb-NO" dirty="0" smtClean="0"/>
              <a:t>’ </a:t>
            </a:r>
            <a:r>
              <a:rPr lang="nb-NO" dirty="0" err="1" smtClean="0"/>
              <a:t>concentrations</a:t>
            </a:r>
            <a:r>
              <a:rPr lang="nb-NO" dirty="0" smtClean="0"/>
              <a:t> in </a:t>
            </a:r>
          </a:p>
          <a:p>
            <a:r>
              <a:rPr lang="nb-NO" dirty="0" err="1" smtClean="0"/>
              <a:t>the</a:t>
            </a:r>
            <a:r>
              <a:rPr lang="nb-NO" dirty="0" smtClean="0"/>
              <a:t> city (</a:t>
            </a:r>
            <a:r>
              <a:rPr lang="nb-NO" dirty="0" err="1" smtClean="0"/>
              <a:t>horisontally</a:t>
            </a:r>
            <a:r>
              <a:rPr lang="nb-NO" dirty="0" smtClean="0"/>
              <a:t> and </a:t>
            </a:r>
            <a:r>
              <a:rPr lang="nb-NO" dirty="0" err="1" smtClean="0"/>
              <a:t>vertically</a:t>
            </a:r>
            <a:r>
              <a:rPr lang="nb-NO" dirty="0" smtClean="0"/>
              <a:t>)</a:t>
            </a:r>
          </a:p>
          <a:p>
            <a:endParaRPr lang="nb-NO" dirty="0"/>
          </a:p>
          <a:p>
            <a:r>
              <a:rPr lang="nb-NO" dirty="0" smtClean="0"/>
              <a:t>Do not </a:t>
            </a:r>
            <a:r>
              <a:rPr lang="nb-NO" dirty="0" err="1" smtClean="0"/>
              <a:t>include</a:t>
            </a:r>
            <a:r>
              <a:rPr lang="nb-NO" dirty="0" smtClean="0"/>
              <a:t> </a:t>
            </a:r>
            <a:r>
              <a:rPr lang="nb-NO" dirty="0" err="1" smtClean="0"/>
              <a:t>tracking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secondary</a:t>
            </a:r>
            <a:r>
              <a:rPr lang="nb-NO" dirty="0" smtClean="0"/>
              <a:t> </a:t>
            </a:r>
            <a:r>
              <a:rPr lang="nb-NO" dirty="0" err="1" smtClean="0"/>
              <a:t>components</a:t>
            </a:r>
            <a:r>
              <a:rPr lang="nb-NO" dirty="0" smtClean="0"/>
              <a:t>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possible</a:t>
            </a:r>
            <a:endParaRPr lang="nb-NO" dirty="0" smtClean="0"/>
          </a:p>
          <a:p>
            <a:endParaRPr lang="nb-NO" dirty="0"/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nb-NO" dirty="0" err="1" smtClean="0"/>
              <a:t>uEMEP</a:t>
            </a:r>
            <a:r>
              <a:rPr lang="nb-NO" dirty="0" smtClean="0"/>
              <a:t> </a:t>
            </a:r>
            <a:r>
              <a:rPr lang="nb-NO" dirty="0" err="1" smtClean="0"/>
              <a:t>downscaling</a:t>
            </a:r>
            <a:r>
              <a:rPr lang="nb-NO" dirty="0" smtClean="0"/>
              <a:t> (</a:t>
            </a:r>
            <a:r>
              <a:rPr lang="nb-NO" dirty="0" err="1" smtClean="0"/>
              <a:t>need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</a:t>
            </a:r>
            <a:r>
              <a:rPr lang="nb-NO" dirty="0" err="1" smtClean="0"/>
              <a:t>sorrounding</a:t>
            </a:r>
            <a:r>
              <a:rPr lang="nb-NO" dirty="0" smtClean="0"/>
              <a:t> grid </a:t>
            </a:r>
            <a:r>
              <a:rPr lang="nb-NO" dirty="0" err="1" smtClean="0"/>
              <a:t>cells</a:t>
            </a:r>
            <a:r>
              <a:rPr lang="nb-NO" dirty="0" smtClean="0"/>
              <a:t>)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endParaRPr lang="nb-NO" dirty="0"/>
          </a:p>
          <a:p>
            <a:r>
              <a:rPr lang="nb-NO" dirty="0" err="1" smtClean="0"/>
              <a:t>Could</a:t>
            </a:r>
            <a:r>
              <a:rPr lang="nb-NO" dirty="0" smtClean="0"/>
              <a:t> </a:t>
            </a:r>
            <a:r>
              <a:rPr lang="nb-NO" dirty="0" err="1" smtClean="0"/>
              <a:t>also</a:t>
            </a:r>
            <a:r>
              <a:rPr lang="nb-NO" dirty="0" smtClean="0"/>
              <a:t> used as</a:t>
            </a:r>
            <a:r>
              <a:rPr lang="nb-NO" b="1" dirty="0" smtClean="0"/>
              <a:t> input to </a:t>
            </a:r>
            <a:r>
              <a:rPr lang="nb-NO" b="1" dirty="0" err="1" smtClean="0"/>
              <a:t>local</a:t>
            </a:r>
            <a:r>
              <a:rPr lang="nb-NO" b="1" dirty="0" smtClean="0"/>
              <a:t> </a:t>
            </a:r>
            <a:r>
              <a:rPr lang="nb-NO" b="1" dirty="0" err="1" smtClean="0"/>
              <a:t>modelling</a:t>
            </a:r>
            <a:r>
              <a:rPr lang="nb-NO" b="1" dirty="0" smtClean="0"/>
              <a:t> </a:t>
            </a:r>
            <a:r>
              <a:rPr lang="nb-NO" dirty="0" err="1" smtClean="0"/>
              <a:t>because</a:t>
            </a:r>
            <a:r>
              <a:rPr lang="nb-NO" dirty="0" smtClean="0"/>
              <a:t> it </a:t>
            </a:r>
            <a:r>
              <a:rPr lang="nb-NO" dirty="0" err="1" smtClean="0"/>
              <a:t>gives</a:t>
            </a:r>
            <a:r>
              <a:rPr lang="nb-NO" dirty="0" smtClean="0"/>
              <a:t>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directly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non-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contribution</a:t>
            </a:r>
            <a:r>
              <a:rPr lang="nb-NO" dirty="0" smtClean="0"/>
              <a:t> (</a:t>
            </a:r>
            <a:r>
              <a:rPr lang="nb-NO" dirty="0" err="1" smtClean="0"/>
              <a:t>avoid</a:t>
            </a:r>
            <a:r>
              <a:rPr lang="nb-NO" dirty="0" smtClean="0"/>
              <a:t> double </a:t>
            </a:r>
            <a:r>
              <a:rPr lang="nb-NO" dirty="0" err="1" smtClean="0"/>
              <a:t>counting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12" name="Picture 2" descr="Image result for lenschow pollution urb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930" y="62528"/>
            <a:ext cx="2700338" cy="1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585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6203" y="-61683"/>
            <a:ext cx="7373201" cy="1708160"/>
          </a:xfrm>
        </p:spPr>
        <p:txBody>
          <a:bodyPr/>
          <a:lstStyle/>
          <a:p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uEMEP</a:t>
            </a:r>
            <a:r>
              <a:rPr lang="nb-NO" dirty="0" smtClean="0"/>
              <a:t> be </a:t>
            </a:r>
            <a:r>
              <a:rPr lang="nb-NO" dirty="0" err="1" smtClean="0"/>
              <a:t>expanded</a:t>
            </a:r>
            <a:r>
              <a:rPr lang="nb-NO" dirty="0"/>
              <a:t> </a:t>
            </a:r>
            <a:r>
              <a:rPr lang="nb-NO" dirty="0" smtClean="0"/>
              <a:t>to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European </a:t>
            </a:r>
            <a:r>
              <a:rPr lang="nb-NO" dirty="0" err="1" smtClean="0"/>
              <a:t>cities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96330" y="1799168"/>
            <a:ext cx="8568952" cy="4682931"/>
          </a:xfrm>
        </p:spPr>
        <p:txBody>
          <a:bodyPr>
            <a:normAutofit lnSpcReduction="10000"/>
          </a:bodyPr>
          <a:lstStyle/>
          <a:p>
            <a:r>
              <a:rPr lang="nb-NO" b="1" dirty="0" smtClean="0"/>
              <a:t>Alternative 1:</a:t>
            </a:r>
          </a:p>
          <a:p>
            <a:pPr lvl="1"/>
            <a:r>
              <a:rPr lang="nb-NO" dirty="0" err="1" smtClean="0"/>
              <a:t>Collaborate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European </a:t>
            </a:r>
            <a:r>
              <a:rPr lang="nb-NO" dirty="0" err="1" smtClean="0"/>
              <a:t>cities</a:t>
            </a:r>
            <a:r>
              <a:rPr lang="nb-NO" dirty="0" smtClean="0"/>
              <a:t>/partners </a:t>
            </a:r>
            <a:r>
              <a:rPr lang="nb-NO" dirty="0" err="1" smtClean="0"/>
              <a:t>that</a:t>
            </a:r>
            <a:r>
              <a:rPr lang="nb-NO" dirty="0" smtClean="0"/>
              <a:t> have </a:t>
            </a:r>
            <a:r>
              <a:rPr lang="nb-NO" dirty="0" err="1" smtClean="0"/>
              <a:t>detailed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(</a:t>
            </a:r>
            <a:r>
              <a:rPr lang="nb-NO" dirty="0" err="1" smtClean="0"/>
              <a:t>proxy</a:t>
            </a:r>
            <a:r>
              <a:rPr lang="nb-NO" dirty="0" smtClean="0"/>
              <a:t> data or </a:t>
            </a:r>
            <a:r>
              <a:rPr lang="nb-NO" dirty="0" err="1" smtClean="0"/>
              <a:t>emissions</a:t>
            </a:r>
            <a:r>
              <a:rPr lang="nb-NO" dirty="0" smtClean="0"/>
              <a:t>, </a:t>
            </a:r>
            <a:r>
              <a:rPr lang="nb-NO" dirty="0" err="1" smtClean="0"/>
              <a:t>measurements</a:t>
            </a:r>
            <a:r>
              <a:rPr lang="nb-NO" dirty="0" smtClean="0"/>
              <a:t>) and </a:t>
            </a:r>
            <a:r>
              <a:rPr lang="nb-NO" dirty="0" err="1" smtClean="0"/>
              <a:t>develop</a:t>
            </a:r>
            <a:r>
              <a:rPr lang="nb-NO" dirty="0" smtClean="0"/>
              <a:t> </a:t>
            </a:r>
            <a:r>
              <a:rPr lang="nb-NO" dirty="0" err="1" smtClean="0"/>
              <a:t>step</a:t>
            </a:r>
            <a:r>
              <a:rPr lang="nb-NO" dirty="0" smtClean="0"/>
              <a:t> by </a:t>
            </a:r>
            <a:r>
              <a:rPr lang="nb-NO" dirty="0" err="1" smtClean="0"/>
              <a:t>step</a:t>
            </a:r>
            <a:r>
              <a:rPr lang="nb-NO" dirty="0" smtClean="0"/>
              <a:t> (</a:t>
            </a:r>
            <a:r>
              <a:rPr lang="nb-NO" dirty="0" err="1" smtClean="0"/>
              <a:t>candidates</a:t>
            </a:r>
            <a:r>
              <a:rPr lang="nb-NO" dirty="0" smtClean="0"/>
              <a:t> UK, NL,..FAIRMODE)</a:t>
            </a:r>
          </a:p>
          <a:p>
            <a:r>
              <a:rPr lang="nb-NO" b="1" dirty="0" smtClean="0"/>
              <a:t>Alternative 2:</a:t>
            </a:r>
            <a:r>
              <a:rPr lang="nb-NO" dirty="0" smtClean="0"/>
              <a:t> European </a:t>
            </a:r>
            <a:r>
              <a:rPr lang="nb-NO" dirty="0" err="1" smtClean="0"/>
              <a:t>approach</a:t>
            </a:r>
            <a:endParaRPr lang="nb-NO" dirty="0" smtClean="0"/>
          </a:p>
          <a:p>
            <a:pPr lvl="1"/>
            <a:r>
              <a:rPr lang="nb-NO" dirty="0" smtClean="0"/>
              <a:t>Proxy data for NOx:</a:t>
            </a:r>
          </a:p>
          <a:p>
            <a:pPr lvl="2"/>
            <a:r>
              <a:rPr lang="nb-NO" dirty="0" err="1" smtClean="0"/>
              <a:t>Traffic</a:t>
            </a:r>
            <a:r>
              <a:rPr lang="nb-NO" dirty="0" smtClean="0"/>
              <a:t>: </a:t>
            </a:r>
            <a:r>
              <a:rPr lang="nb-NO" dirty="0" err="1" smtClean="0"/>
              <a:t>open</a:t>
            </a:r>
            <a:r>
              <a:rPr lang="nb-NO" dirty="0" smtClean="0"/>
              <a:t> </a:t>
            </a:r>
            <a:r>
              <a:rPr lang="nb-NO" dirty="0" err="1" smtClean="0"/>
              <a:t>street</a:t>
            </a:r>
            <a:r>
              <a:rPr lang="nb-NO" dirty="0" smtClean="0"/>
              <a:t> </a:t>
            </a:r>
            <a:r>
              <a:rPr lang="nb-NO" dirty="0" err="1" smtClean="0"/>
              <a:t>map</a:t>
            </a:r>
            <a:r>
              <a:rPr lang="nb-NO" dirty="0"/>
              <a:t> </a:t>
            </a:r>
            <a:r>
              <a:rPr lang="nb-NO" dirty="0" smtClean="0"/>
              <a:t>(</a:t>
            </a:r>
            <a:r>
              <a:rPr lang="nb-NO" dirty="0" err="1" smtClean="0"/>
              <a:t>capacity</a:t>
            </a:r>
            <a:r>
              <a:rPr lang="nb-NO" dirty="0" smtClean="0"/>
              <a:t>), transport modeller, (</a:t>
            </a:r>
            <a:r>
              <a:rPr lang="nb-NO" dirty="0" err="1" smtClean="0"/>
              <a:t>google</a:t>
            </a:r>
            <a:r>
              <a:rPr lang="nb-NO" dirty="0" smtClean="0"/>
              <a:t>, </a:t>
            </a:r>
            <a:r>
              <a:rPr lang="nb-NO" dirty="0" err="1" smtClean="0"/>
              <a:t>TomTom</a:t>
            </a:r>
            <a:r>
              <a:rPr lang="nb-NO" dirty="0" smtClean="0"/>
              <a:t>,…)</a:t>
            </a:r>
          </a:p>
          <a:p>
            <a:pPr lvl="2"/>
            <a:r>
              <a:rPr lang="nb-NO" dirty="0" err="1" smtClean="0"/>
              <a:t>Ship</a:t>
            </a:r>
            <a:r>
              <a:rPr lang="nb-NO" dirty="0" smtClean="0"/>
              <a:t> </a:t>
            </a:r>
            <a:r>
              <a:rPr lang="nb-NO" dirty="0" err="1" smtClean="0"/>
              <a:t>traffic</a:t>
            </a:r>
            <a:r>
              <a:rPr lang="nb-NO" dirty="0" smtClean="0"/>
              <a:t>: AIS (</a:t>
            </a:r>
            <a:r>
              <a:rPr lang="nb-NO" dirty="0" err="1" smtClean="0"/>
              <a:t>Harbours</a:t>
            </a:r>
            <a:r>
              <a:rPr lang="nb-NO" dirty="0" smtClean="0"/>
              <a:t> </a:t>
            </a:r>
            <a:r>
              <a:rPr lang="nb-NO" dirty="0" err="1" smtClean="0"/>
              <a:t>difficult</a:t>
            </a:r>
            <a:r>
              <a:rPr lang="nb-NO" dirty="0" smtClean="0"/>
              <a:t>)</a:t>
            </a:r>
          </a:p>
          <a:p>
            <a:pPr lvl="2"/>
            <a:r>
              <a:rPr lang="nb-NO" dirty="0" smtClean="0"/>
              <a:t>Industry, </a:t>
            </a:r>
            <a:r>
              <a:rPr lang="nb-NO" dirty="0" err="1" smtClean="0"/>
              <a:t>point</a:t>
            </a:r>
            <a:r>
              <a:rPr lang="nb-NO" dirty="0" smtClean="0"/>
              <a:t> </a:t>
            </a:r>
            <a:r>
              <a:rPr lang="nb-NO" dirty="0" err="1" smtClean="0"/>
              <a:t>sources</a:t>
            </a:r>
            <a:r>
              <a:rPr lang="nb-NO" dirty="0" smtClean="0"/>
              <a:t> (Less </a:t>
            </a:r>
            <a:r>
              <a:rPr lang="nb-NO" dirty="0" err="1" smtClean="0"/>
              <a:t>important</a:t>
            </a:r>
            <a:r>
              <a:rPr lang="nb-NO" dirty="0" smtClean="0"/>
              <a:t>)</a:t>
            </a:r>
            <a:endParaRPr lang="nb-NO" dirty="0"/>
          </a:p>
          <a:p>
            <a:pPr lvl="1"/>
            <a:r>
              <a:rPr lang="nb-NO" dirty="0" smtClean="0"/>
              <a:t>Proxy data for PPM:</a:t>
            </a:r>
          </a:p>
          <a:p>
            <a:pPr lvl="2"/>
            <a:r>
              <a:rPr lang="nb-NO" dirty="0" err="1" smtClean="0"/>
              <a:t>Traffic</a:t>
            </a:r>
            <a:endParaRPr lang="nb-NO" dirty="0" smtClean="0"/>
          </a:p>
          <a:p>
            <a:pPr lvl="2"/>
            <a:r>
              <a:rPr lang="nb-NO" dirty="0" err="1" smtClean="0"/>
              <a:t>Ship</a:t>
            </a:r>
            <a:r>
              <a:rPr lang="nb-NO" dirty="0" smtClean="0"/>
              <a:t> </a:t>
            </a:r>
            <a:r>
              <a:rPr lang="nb-NO" dirty="0" err="1" smtClean="0"/>
              <a:t>traffic</a:t>
            </a:r>
            <a:endParaRPr lang="nb-NO" dirty="0" smtClean="0"/>
          </a:p>
          <a:p>
            <a:pPr lvl="2"/>
            <a:r>
              <a:rPr lang="nb-NO" dirty="0" smtClean="0"/>
              <a:t>Industry </a:t>
            </a:r>
          </a:p>
          <a:p>
            <a:pPr lvl="2"/>
            <a:r>
              <a:rPr lang="nb-NO" dirty="0"/>
              <a:t>Wood </a:t>
            </a:r>
            <a:r>
              <a:rPr lang="nb-NO" dirty="0" err="1"/>
              <a:t>burning</a:t>
            </a:r>
            <a:r>
              <a:rPr lang="nb-NO" dirty="0"/>
              <a:t>/</a:t>
            </a:r>
            <a:r>
              <a:rPr lang="nb-NO" dirty="0" err="1"/>
              <a:t>Coal</a:t>
            </a:r>
            <a:r>
              <a:rPr lang="nb-NO" dirty="0"/>
              <a:t> </a:t>
            </a:r>
            <a:r>
              <a:rPr lang="nb-NO" dirty="0" err="1" smtClean="0"/>
              <a:t>burning</a:t>
            </a:r>
            <a:r>
              <a:rPr lang="nb-NO" dirty="0" smtClean="0"/>
              <a:t> (</a:t>
            </a:r>
            <a:r>
              <a:rPr lang="nb-NO" dirty="0" err="1" smtClean="0"/>
              <a:t>population</a:t>
            </a:r>
            <a:r>
              <a:rPr lang="nb-NO" dirty="0" smtClean="0"/>
              <a:t>?)</a:t>
            </a:r>
          </a:p>
          <a:p>
            <a:pPr lvl="2"/>
            <a:endParaRPr lang="nb-NO" dirty="0" smtClean="0"/>
          </a:p>
          <a:p>
            <a:r>
              <a:rPr lang="nb-NO" dirty="0" err="1" smtClean="0"/>
              <a:t>Consistency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top-</a:t>
            </a:r>
            <a:r>
              <a:rPr lang="nb-NO" dirty="0" err="1" smtClean="0"/>
              <a:t>down</a:t>
            </a:r>
            <a:r>
              <a:rPr lang="nb-NO" dirty="0" smtClean="0"/>
              <a:t> and </a:t>
            </a:r>
            <a:r>
              <a:rPr lang="nb-NO" dirty="0" err="1" smtClean="0"/>
              <a:t>bottom</a:t>
            </a:r>
            <a:r>
              <a:rPr lang="nb-NO" dirty="0" smtClean="0"/>
              <a:t>-up </a:t>
            </a:r>
            <a:r>
              <a:rPr lang="nb-NO" dirty="0" err="1" smtClean="0"/>
              <a:t>emissions</a:t>
            </a:r>
            <a:r>
              <a:rPr lang="nb-NO" dirty="0" smtClean="0"/>
              <a:t> </a:t>
            </a:r>
            <a:r>
              <a:rPr lang="nb-NO" dirty="0" err="1" smtClean="0"/>
              <a:t>inventories</a:t>
            </a:r>
            <a:r>
              <a:rPr lang="nb-NO" dirty="0" smtClean="0"/>
              <a:t> for </a:t>
            </a:r>
            <a:r>
              <a:rPr lang="nb-NO" dirty="0" err="1" smtClean="0"/>
              <a:t>cities</a:t>
            </a:r>
            <a:r>
              <a:rPr lang="nb-NO" dirty="0" smtClean="0"/>
              <a:t> is an </a:t>
            </a:r>
            <a:r>
              <a:rPr lang="nb-NO" dirty="0" err="1" smtClean="0"/>
              <a:t>issue</a:t>
            </a:r>
            <a:endParaRPr lang="nb-NO" dirty="0" smtClean="0"/>
          </a:p>
          <a:p>
            <a:pPr lvl="1"/>
            <a:endParaRPr lang="nb-NO" dirty="0" smtClean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D60-3E93-496F-90E6-8424D7BA2E2F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7133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 smtClean="0"/>
              <a:t>Summary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fraction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</a:t>
            </a:r>
            <a:r>
              <a:rPr lang="nb-NO" dirty="0" err="1" smtClean="0"/>
              <a:t>provide</a:t>
            </a:r>
            <a:r>
              <a:rPr lang="nb-NO" dirty="0" smtClean="0"/>
              <a:t> for </a:t>
            </a:r>
            <a:r>
              <a:rPr lang="nb-NO" dirty="0" err="1" smtClean="0"/>
              <a:t>any</a:t>
            </a:r>
            <a:r>
              <a:rPr lang="nb-NO" dirty="0" smtClean="0"/>
              <a:t> city (</a:t>
            </a:r>
            <a:r>
              <a:rPr lang="nb-NO" dirty="0" err="1" smtClean="0"/>
              <a:t>point</a:t>
            </a:r>
            <a:r>
              <a:rPr lang="nb-NO" dirty="0" smtClean="0"/>
              <a:t>) in Europe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local</a:t>
            </a:r>
            <a:r>
              <a:rPr lang="nb-NO" dirty="0" smtClean="0"/>
              <a:t> versus non-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contribution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primary</a:t>
            </a:r>
            <a:r>
              <a:rPr lang="nb-NO" dirty="0" smtClean="0"/>
              <a:t> </a:t>
            </a:r>
            <a:r>
              <a:rPr lang="nb-NO" dirty="0" err="1" smtClean="0"/>
              <a:t>components</a:t>
            </a:r>
            <a:r>
              <a:rPr lang="nb-NO" dirty="0" smtClean="0"/>
              <a:t> –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only</a:t>
            </a:r>
            <a:r>
              <a:rPr lang="nb-NO" dirty="0" smtClean="0"/>
              <a:t> for ‘urban </a:t>
            </a:r>
            <a:r>
              <a:rPr lang="nb-NO" dirty="0" err="1" smtClean="0"/>
              <a:t>background</a:t>
            </a:r>
            <a:r>
              <a:rPr lang="nb-NO" dirty="0" smtClean="0"/>
              <a:t>’</a:t>
            </a:r>
          </a:p>
          <a:p>
            <a:r>
              <a:rPr lang="nb-NO" dirty="0" smtClean="0"/>
              <a:t>The </a:t>
            </a:r>
            <a:r>
              <a:rPr lang="nb-NO" dirty="0" err="1" smtClean="0"/>
              <a:t>downscaling</a:t>
            </a:r>
            <a:r>
              <a:rPr lang="nb-NO" dirty="0" smtClean="0"/>
              <a:t> </a:t>
            </a:r>
            <a:r>
              <a:rPr lang="nb-NO" dirty="0" err="1" smtClean="0"/>
              <a:t>methodology</a:t>
            </a:r>
            <a:r>
              <a:rPr lang="nb-NO" dirty="0" smtClean="0"/>
              <a:t> </a:t>
            </a:r>
            <a:r>
              <a:rPr lang="nb-NO" dirty="0" err="1" smtClean="0"/>
              <a:t>can</a:t>
            </a:r>
            <a:r>
              <a:rPr lang="nb-NO" dirty="0" smtClean="0"/>
              <a:t> be </a:t>
            </a:r>
            <a:r>
              <a:rPr lang="nb-NO" dirty="0" err="1" smtClean="0"/>
              <a:t>applied</a:t>
            </a:r>
            <a:r>
              <a:rPr lang="nb-NO" dirty="0" smtClean="0"/>
              <a:t> for all </a:t>
            </a:r>
            <a:r>
              <a:rPr lang="nb-NO" dirty="0" err="1" smtClean="0"/>
              <a:t>of</a:t>
            </a:r>
            <a:r>
              <a:rPr lang="nb-NO" dirty="0" smtClean="0"/>
              <a:t>  Europe, </a:t>
            </a:r>
            <a:r>
              <a:rPr lang="nb-NO" dirty="0" err="1" smtClean="0"/>
              <a:t>but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quality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depend</a:t>
            </a:r>
            <a:r>
              <a:rPr lang="nb-NO" dirty="0" smtClean="0"/>
              <a:t> </a:t>
            </a:r>
            <a:r>
              <a:rPr lang="nb-NO" dirty="0" err="1" smtClean="0"/>
              <a:t>on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input data -</a:t>
            </a:r>
            <a:r>
              <a:rPr lang="nb-NO" dirty="0" err="1" smtClean="0"/>
              <a:t>where</a:t>
            </a:r>
            <a:r>
              <a:rPr lang="nb-NO" dirty="0" smtClean="0"/>
              <a:t> </a:t>
            </a:r>
            <a:r>
              <a:rPr lang="nb-NO" dirty="0" err="1" smtClean="0"/>
              <a:t>there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challenges</a:t>
            </a:r>
            <a:endParaRPr lang="nb-NO" dirty="0" smtClean="0"/>
          </a:p>
          <a:p>
            <a:r>
              <a:rPr lang="nb-NO" dirty="0" err="1" smtClean="0"/>
              <a:t>uEMEP</a:t>
            </a:r>
            <a:r>
              <a:rPr lang="nb-NO" dirty="0" smtClean="0"/>
              <a:t> </a:t>
            </a:r>
            <a:r>
              <a:rPr lang="nb-NO" dirty="0" err="1" smtClean="0"/>
              <a:t>results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</a:t>
            </a:r>
            <a:r>
              <a:rPr lang="nb-NO" dirty="0" err="1" smtClean="0"/>
              <a:t>consistent</a:t>
            </a:r>
            <a:r>
              <a:rPr lang="nb-NO" dirty="0" smtClean="0"/>
              <a:t> from regional </a:t>
            </a:r>
            <a:r>
              <a:rPr lang="nb-NO" dirty="0" err="1" smtClean="0"/>
              <a:t>scale</a:t>
            </a:r>
            <a:r>
              <a:rPr lang="nb-NO" dirty="0" smtClean="0"/>
              <a:t> to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scale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D60-3E93-496F-90E6-8424D7BA2E2F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8305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51564" y="0"/>
            <a:ext cx="8642460" cy="836906"/>
          </a:xfrm>
          <a:prstGeom prst="rect">
            <a:avLst/>
          </a:prstGeom>
        </p:spPr>
        <p:txBody>
          <a:bodyPr vert="horz" lIns="91449" tIns="45725" rIns="91449" bIns="4572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100 m </a:t>
            </a:r>
            <a:r>
              <a:rPr lang="en-GB" sz="2800" dirty="0" err="1"/>
              <a:t>uEMEP</a:t>
            </a:r>
            <a:r>
              <a:rPr lang="en-GB" sz="2800" dirty="0"/>
              <a:t> </a:t>
            </a:r>
            <a:r>
              <a:rPr lang="en-GB" sz="2800" dirty="0" smtClean="0"/>
              <a:t>for </a:t>
            </a:r>
            <a:r>
              <a:rPr lang="en-GB" sz="2800" b="1" dirty="0" smtClean="0"/>
              <a:t>ammonia</a:t>
            </a:r>
            <a:r>
              <a:rPr lang="en-GB" sz="2800" dirty="0" smtClean="0"/>
              <a:t> with </a:t>
            </a:r>
            <a:r>
              <a:rPr lang="en-GB" sz="2800" dirty="0"/>
              <a:t>RIVM </a:t>
            </a:r>
            <a:r>
              <a:rPr lang="en-GB" sz="2800" dirty="0" smtClean="0"/>
              <a:t>emissions (0.1x0.1) </a:t>
            </a:r>
            <a:r>
              <a:rPr lang="en-GB" sz="2800" dirty="0"/>
              <a:t>in </a:t>
            </a:r>
            <a:r>
              <a:rPr lang="en-GB" sz="2800" dirty="0" smtClean="0"/>
              <a:t>EMEP (compared to 235 </a:t>
            </a:r>
            <a:r>
              <a:rPr lang="en-GB" sz="2800" dirty="0" err="1" smtClean="0"/>
              <a:t>obs</a:t>
            </a:r>
            <a:r>
              <a:rPr lang="en-GB" sz="2800" dirty="0" smtClean="0"/>
              <a:t> in NL)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769" y="894556"/>
            <a:ext cx="2715469" cy="5487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69" y="898915"/>
            <a:ext cx="5430367" cy="539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700585" y="5374010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</a:t>
            </a:r>
            <a:r>
              <a:rPr lang="nb-NO" baseline="30000" dirty="0" smtClean="0"/>
              <a:t>2</a:t>
            </a:r>
            <a:r>
              <a:rPr lang="nb-NO" dirty="0" smtClean="0"/>
              <a:t>=0.5</a:t>
            </a:r>
            <a:endParaRPr lang="nb-NO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728273" y="2565698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</a:t>
            </a:r>
            <a:r>
              <a:rPr lang="nb-NO" baseline="30000" dirty="0" smtClean="0"/>
              <a:t>2</a:t>
            </a:r>
            <a:r>
              <a:rPr lang="nb-NO" dirty="0" smtClean="0"/>
              <a:t>=0.7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6408172" y="6372830"/>
            <a:ext cx="255711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Cooperation </a:t>
            </a:r>
            <a:r>
              <a:rPr lang="nb-NO" dirty="0" err="1" smtClean="0"/>
              <a:t>with</a:t>
            </a:r>
            <a:r>
              <a:rPr lang="nb-NO" dirty="0" smtClean="0"/>
              <a:t> RIVM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251564" y="6386559"/>
            <a:ext cx="289919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nb-NO" dirty="0" smtClean="0"/>
              <a:t>WP 18/19: Pilot </a:t>
            </a:r>
            <a:r>
              <a:rPr lang="nb-NO" dirty="0" err="1" smtClean="0"/>
              <a:t>countries</a:t>
            </a:r>
            <a:r>
              <a:rPr lang="nb-NO" dirty="0" smtClean="0"/>
              <a:t>?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8865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Content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uEMEP</a:t>
            </a:r>
            <a:r>
              <a:rPr lang="nb-NO" dirty="0" smtClean="0"/>
              <a:t>?</a:t>
            </a:r>
          </a:p>
          <a:p>
            <a:r>
              <a:rPr lang="nb-NO" dirty="0" smtClean="0"/>
              <a:t>How </a:t>
            </a:r>
            <a:r>
              <a:rPr lang="nb-NO" dirty="0" err="1" smtClean="0"/>
              <a:t>can</a:t>
            </a:r>
            <a:r>
              <a:rPr lang="nb-NO" dirty="0" smtClean="0"/>
              <a:t> it be used?</a:t>
            </a:r>
          </a:p>
          <a:p>
            <a:r>
              <a:rPr lang="nb-NO" dirty="0" err="1" smtClean="0"/>
              <a:t>What</a:t>
            </a:r>
            <a:r>
              <a:rPr lang="nb-NO" dirty="0" smtClean="0"/>
              <a:t> is </a:t>
            </a:r>
            <a:r>
              <a:rPr lang="nb-NO" dirty="0" err="1" smtClean="0"/>
              <a:t>needed</a:t>
            </a:r>
            <a:r>
              <a:rPr lang="nb-NO" dirty="0" smtClean="0"/>
              <a:t> to </a:t>
            </a:r>
            <a:r>
              <a:rPr lang="nb-NO" dirty="0" err="1" smtClean="0"/>
              <a:t>extend</a:t>
            </a:r>
            <a:r>
              <a:rPr lang="nb-NO" dirty="0" smtClean="0"/>
              <a:t> it to a </a:t>
            </a:r>
            <a:r>
              <a:rPr lang="nb-NO" dirty="0" err="1" smtClean="0"/>
              <a:t>large</a:t>
            </a:r>
            <a:r>
              <a:rPr lang="nb-NO" dirty="0" smtClean="0"/>
              <a:t> </a:t>
            </a:r>
            <a:r>
              <a:rPr lang="nb-NO" dirty="0" err="1" smtClean="0"/>
              <a:t>number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European </a:t>
            </a:r>
            <a:r>
              <a:rPr lang="nb-NO" dirty="0" err="1" smtClean="0"/>
              <a:t>cities</a:t>
            </a:r>
            <a:r>
              <a:rPr lang="nb-NO" dirty="0" smtClean="0"/>
              <a:t>?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D60-3E93-496F-90E6-8424D7BA2E2F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9939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6203" y="189434"/>
            <a:ext cx="7373201" cy="569387"/>
          </a:xfrm>
        </p:spPr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uEMEP</a:t>
            </a:r>
            <a:r>
              <a:rPr lang="nb-NO" dirty="0" smtClean="0"/>
              <a:t> </a:t>
            </a:r>
            <a:r>
              <a:rPr lang="nb-NO" dirty="0" err="1" smtClean="0"/>
              <a:t>Concept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56371" y="758821"/>
            <a:ext cx="7503034" cy="53687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Downscaling </a:t>
            </a:r>
            <a:r>
              <a:rPr lang="en-US" sz="2200" dirty="0"/>
              <a:t>of EMEP/MSC-W model results to resolutions in the order of </a:t>
            </a:r>
            <a:r>
              <a:rPr lang="en-US" sz="2200" dirty="0" smtClean="0"/>
              <a:t>100m (while keeping consistent with the EMEP model results)</a:t>
            </a:r>
          </a:p>
          <a:p>
            <a:r>
              <a:rPr lang="en-US" sz="2200" b="1" dirty="0" smtClean="0"/>
              <a:t>Why?</a:t>
            </a:r>
          </a:p>
          <a:p>
            <a:pPr marL="842273" lvl="1" indent="-285750"/>
            <a:r>
              <a:rPr lang="en-US" sz="2200" dirty="0" smtClean="0"/>
              <a:t>Consistent picture from European to local scale</a:t>
            </a:r>
          </a:p>
          <a:p>
            <a:pPr marL="842273" lvl="1" indent="-285750"/>
            <a:r>
              <a:rPr lang="en-US" sz="2200" dirty="0" smtClean="0"/>
              <a:t>To know how important the long range transport component is, we also need to know the local component (?)</a:t>
            </a:r>
          </a:p>
          <a:p>
            <a:pPr marL="842273" lvl="1" indent="-285750"/>
            <a:r>
              <a:rPr lang="en-US" sz="2200" dirty="0" smtClean="0"/>
              <a:t>Policy focused on health effects</a:t>
            </a:r>
          </a:p>
          <a:p>
            <a:pPr marL="285750" indent="-285750"/>
            <a:r>
              <a:rPr lang="en-US" sz="2200" b="1" dirty="0" smtClean="0"/>
              <a:t>Not only urban</a:t>
            </a:r>
            <a:endParaRPr lang="en-US" sz="2200" b="1" dirty="0"/>
          </a:p>
          <a:p>
            <a:pPr lvl="1"/>
            <a:r>
              <a:rPr lang="en-US" sz="2200" dirty="0" smtClean="0"/>
              <a:t>NH</a:t>
            </a:r>
            <a:r>
              <a:rPr lang="en-US" sz="2200" baseline="-25000" dirty="0" smtClean="0"/>
              <a:t>3 </a:t>
            </a:r>
            <a:endParaRPr lang="en-US" sz="2200" dirty="0" smtClean="0"/>
          </a:p>
          <a:p>
            <a:pPr lvl="1"/>
            <a:r>
              <a:rPr lang="en-US" sz="2200" dirty="0" smtClean="0"/>
              <a:t>Depositions</a:t>
            </a:r>
          </a:p>
          <a:p>
            <a:pPr lvl="1"/>
            <a:r>
              <a:rPr lang="en-US" sz="2200" dirty="0" smtClean="0"/>
              <a:t>Verification of emissions</a:t>
            </a:r>
          </a:p>
          <a:p>
            <a:pPr lvl="1"/>
            <a:r>
              <a:rPr lang="en-US" sz="2200" dirty="0" smtClean="0"/>
              <a:t>Show how the regional model should compare to (urban) observations</a:t>
            </a:r>
            <a:endParaRPr lang="en-US" sz="2200" dirty="0"/>
          </a:p>
          <a:p>
            <a:endParaRPr lang="nb-NO" sz="2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D60-3E93-496F-90E6-8424D7BA2E2F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650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38" y="1629594"/>
            <a:ext cx="5112568" cy="4972388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nb-NO" sz="2400" dirty="0" smtClean="0"/>
              <a:t>Start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coarse</a:t>
            </a:r>
            <a:r>
              <a:rPr lang="nb-NO" sz="2400" dirty="0" smtClean="0"/>
              <a:t>  (0.1°x0.1°) EMEP grid</a:t>
            </a:r>
          </a:p>
          <a:p>
            <a:pPr algn="r"/>
            <a:endParaRPr lang="nb-NO" sz="2400" dirty="0" smtClean="0"/>
          </a:p>
          <a:p>
            <a:pPr algn="r"/>
            <a:endParaRPr lang="nb-NO" sz="2400" dirty="0" smtClean="0"/>
          </a:p>
          <a:p>
            <a:pPr algn="r"/>
            <a:r>
              <a:rPr lang="nb-NO" sz="2400" dirty="0" err="1" smtClean="0"/>
              <a:t>Calculate</a:t>
            </a:r>
            <a:r>
              <a:rPr lang="nb-NO" sz="2400" dirty="0" smtClean="0"/>
              <a:t> </a:t>
            </a:r>
            <a:r>
              <a:rPr lang="nb-NO" sz="2400" dirty="0" err="1" smtClean="0"/>
              <a:t>local</a:t>
            </a:r>
            <a:r>
              <a:rPr lang="nb-NO" sz="2400" dirty="0" smtClean="0"/>
              <a:t> </a:t>
            </a:r>
            <a:r>
              <a:rPr lang="nb-NO" sz="2400" dirty="0" err="1" smtClean="0"/>
              <a:t>contribution</a:t>
            </a:r>
            <a:r>
              <a:rPr lang="nb-NO" sz="2400" dirty="0" smtClean="0"/>
              <a:t> from </a:t>
            </a:r>
            <a:r>
              <a:rPr lang="nb-NO" sz="2400" dirty="0" err="1" smtClean="0"/>
              <a:t>each</a:t>
            </a:r>
            <a:r>
              <a:rPr lang="nb-NO" sz="2400" dirty="0" smtClean="0"/>
              <a:t> </a:t>
            </a:r>
            <a:r>
              <a:rPr lang="nb-NO" sz="2400" b="1" dirty="0" err="1" smtClean="0"/>
              <a:t>sector</a:t>
            </a:r>
            <a:r>
              <a:rPr lang="nb-NO" sz="2400" dirty="0" smtClean="0"/>
              <a:t> in </a:t>
            </a:r>
            <a:r>
              <a:rPr lang="nb-NO" sz="2400" dirty="0" err="1" smtClean="0"/>
              <a:t>each</a:t>
            </a:r>
            <a:r>
              <a:rPr lang="nb-NO" sz="2400" dirty="0" smtClean="0"/>
              <a:t> grid</a:t>
            </a:r>
          </a:p>
          <a:p>
            <a:pPr marL="0" indent="0" algn="r">
              <a:buNone/>
            </a:pPr>
            <a:r>
              <a:rPr lang="nb-NO" sz="2400" dirty="0" smtClean="0"/>
              <a:t>(The </a:t>
            </a:r>
            <a:r>
              <a:rPr lang="nb-NO" sz="2400" dirty="0" err="1" smtClean="0"/>
              <a:t>local</a:t>
            </a:r>
            <a:r>
              <a:rPr lang="nb-NO" sz="2400" dirty="0" smtClean="0"/>
              <a:t> </a:t>
            </a:r>
            <a:r>
              <a:rPr lang="nb-NO" sz="2400" dirty="0" err="1" smtClean="0"/>
              <a:t>fraction</a:t>
            </a:r>
            <a:r>
              <a:rPr lang="nb-NO" sz="2400" dirty="0" smtClean="0"/>
              <a:t> </a:t>
            </a:r>
            <a:r>
              <a:rPr lang="nb-NO" sz="2400" dirty="0" err="1" smtClean="0"/>
              <a:t>method</a:t>
            </a:r>
            <a:r>
              <a:rPr lang="nb-NO" sz="2400" dirty="0" smtClean="0"/>
              <a:t>)</a:t>
            </a:r>
          </a:p>
          <a:p>
            <a:pPr algn="r"/>
            <a:endParaRPr lang="nb-NO" sz="2400" dirty="0" smtClean="0"/>
          </a:p>
          <a:p>
            <a:pPr algn="r"/>
            <a:endParaRPr lang="nb-NO" sz="2400" dirty="0" smtClean="0"/>
          </a:p>
          <a:p>
            <a:pPr algn="r"/>
            <a:r>
              <a:rPr lang="nb-NO" sz="2400" dirty="0" err="1" smtClean="0"/>
              <a:t>Use</a:t>
            </a:r>
            <a:r>
              <a:rPr lang="nb-NO" sz="2400" dirty="0" smtClean="0"/>
              <a:t> ‘</a:t>
            </a:r>
            <a:r>
              <a:rPr lang="nb-NO" sz="2400" dirty="0" err="1" smtClean="0"/>
              <a:t>proxy</a:t>
            </a:r>
            <a:r>
              <a:rPr lang="nb-NO" sz="2400" dirty="0" smtClean="0"/>
              <a:t> data’ + </a:t>
            </a:r>
            <a:r>
              <a:rPr lang="nb-NO" sz="2400" dirty="0" err="1" smtClean="0"/>
              <a:t>gaussian</a:t>
            </a:r>
            <a:r>
              <a:rPr lang="nb-NO" sz="2400" dirty="0" smtClean="0"/>
              <a:t> </a:t>
            </a:r>
            <a:r>
              <a:rPr lang="nb-NO" sz="2400" dirty="0" err="1" smtClean="0"/>
              <a:t>model</a:t>
            </a:r>
            <a:r>
              <a:rPr lang="nb-NO" sz="2400" dirty="0" smtClean="0"/>
              <a:t> to </a:t>
            </a:r>
            <a:r>
              <a:rPr lang="nb-NO" sz="2400" dirty="0" err="1" smtClean="0"/>
              <a:t>redistribute</a:t>
            </a:r>
            <a:r>
              <a:rPr lang="nb-NO" sz="2400" dirty="0" smtClean="0"/>
              <a:t>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local</a:t>
            </a:r>
            <a:r>
              <a:rPr lang="nb-NO" sz="2400" dirty="0" smtClean="0"/>
              <a:t> </a:t>
            </a:r>
            <a:r>
              <a:rPr lang="nb-NO" sz="2400" dirty="0" err="1" smtClean="0"/>
              <a:t>contribution</a:t>
            </a:r>
            <a:r>
              <a:rPr lang="nb-NO" sz="1700" dirty="0" smtClean="0"/>
              <a:t>)</a:t>
            </a:r>
            <a:endParaRPr lang="nb-NO" sz="1500" dirty="0" smtClean="0"/>
          </a:p>
          <a:p>
            <a:pPr algn="r"/>
            <a:endParaRPr lang="nb-NO" sz="2400" dirty="0" smtClean="0"/>
          </a:p>
          <a:p>
            <a:pPr algn="r"/>
            <a:endParaRPr lang="nb-NO" sz="2400" dirty="0"/>
          </a:p>
          <a:p>
            <a:pPr algn="r"/>
            <a:r>
              <a:rPr lang="nb-NO" sz="2400" dirty="0" err="1" smtClean="0"/>
              <a:t>Add</a:t>
            </a:r>
            <a:r>
              <a:rPr lang="nb-NO" sz="2400" dirty="0" smtClean="0"/>
              <a:t> non-</a:t>
            </a:r>
            <a:r>
              <a:rPr lang="nb-NO" sz="2400" dirty="0" err="1" smtClean="0"/>
              <a:t>local</a:t>
            </a:r>
            <a:r>
              <a:rPr lang="nb-NO" sz="2400" dirty="0" smtClean="0"/>
              <a:t> from EMEP to </a:t>
            </a:r>
            <a:r>
              <a:rPr lang="nb-NO" sz="2400" dirty="0" err="1" smtClean="0"/>
              <a:t>the</a:t>
            </a:r>
            <a:r>
              <a:rPr lang="nb-NO" sz="2400" dirty="0" smtClean="0"/>
              <a:t> </a:t>
            </a:r>
            <a:r>
              <a:rPr lang="nb-NO" sz="2400" dirty="0" err="1" smtClean="0"/>
              <a:t>new</a:t>
            </a:r>
            <a:r>
              <a:rPr lang="nb-NO" sz="2400" dirty="0" smtClean="0"/>
              <a:t> </a:t>
            </a:r>
            <a:r>
              <a:rPr lang="nb-NO" sz="2400" dirty="0" err="1" smtClean="0"/>
              <a:t>local</a:t>
            </a:r>
            <a:r>
              <a:rPr lang="nb-NO" sz="2400" dirty="0" smtClean="0"/>
              <a:t>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4</a:t>
            </a:fld>
            <a:endParaRPr lang="nb-NO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04"/>
          <a:stretch/>
        </p:blipFill>
        <p:spPr bwMode="auto">
          <a:xfrm>
            <a:off x="5868938" y="1094540"/>
            <a:ext cx="2558430" cy="13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34"/>
          <a:stretch/>
        </p:blipFill>
        <p:spPr bwMode="auto">
          <a:xfrm>
            <a:off x="5868589" y="2493690"/>
            <a:ext cx="2556663" cy="133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96"/>
          <a:stretch/>
        </p:blipFill>
        <p:spPr bwMode="auto">
          <a:xfrm>
            <a:off x="5868938" y="3894356"/>
            <a:ext cx="2558429" cy="133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758"/>
          <a:stretch/>
        </p:blipFill>
        <p:spPr bwMode="auto">
          <a:xfrm>
            <a:off x="5867529" y="5302002"/>
            <a:ext cx="2551278" cy="127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12354" y="176257"/>
            <a:ext cx="7632848" cy="861774"/>
          </a:xfrm>
        </p:spPr>
        <p:txBody>
          <a:bodyPr/>
          <a:lstStyle/>
          <a:p>
            <a:pPr algn="ctr"/>
            <a:r>
              <a:rPr lang="nb-NO" sz="2800" dirty="0" smtClean="0"/>
              <a:t>The </a:t>
            </a:r>
            <a:r>
              <a:rPr lang="nb-NO" sz="2800" i="1" dirty="0" err="1" smtClean="0"/>
              <a:t>u</a:t>
            </a:r>
            <a:r>
              <a:rPr lang="nb-NO" sz="2800" dirty="0" err="1" smtClean="0"/>
              <a:t>EMEP</a:t>
            </a:r>
            <a:r>
              <a:rPr lang="nb-NO" sz="2800" dirty="0"/>
              <a:t> </a:t>
            </a:r>
            <a:r>
              <a:rPr lang="nb-NO" sz="2800" dirty="0" err="1" smtClean="0"/>
              <a:t>Concept</a:t>
            </a:r>
            <a:r>
              <a:rPr lang="nb-NO" sz="2800" dirty="0" smtClean="0"/>
              <a:t> -</a:t>
            </a:r>
            <a:br>
              <a:rPr lang="nb-NO" sz="2800" dirty="0" smtClean="0"/>
            </a:br>
            <a:r>
              <a:rPr lang="nb-NO" sz="2800" dirty="0" smtClean="0"/>
              <a:t>a </a:t>
            </a:r>
            <a:r>
              <a:rPr lang="nb-NO" sz="2800" dirty="0" err="1" smtClean="0"/>
              <a:t>downscaling</a:t>
            </a:r>
            <a:r>
              <a:rPr lang="nb-NO" sz="2800" dirty="0" smtClean="0"/>
              <a:t> </a:t>
            </a:r>
            <a:r>
              <a:rPr lang="nb-NO" sz="2800" dirty="0" err="1" smtClean="0"/>
              <a:t>methodology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66027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88" y="45417"/>
            <a:ext cx="6029710" cy="67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t="48835" r="47650" b="2828"/>
          <a:stretch/>
        </p:blipFill>
        <p:spPr bwMode="auto">
          <a:xfrm>
            <a:off x="170066" y="3831966"/>
            <a:ext cx="2746544" cy="255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88" y="45418"/>
            <a:ext cx="6029710" cy="679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835" r="3030" b="3397"/>
          <a:stretch/>
        </p:blipFill>
        <p:spPr bwMode="auto">
          <a:xfrm>
            <a:off x="193925" y="923409"/>
            <a:ext cx="2722685" cy="252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88" y="45418"/>
            <a:ext cx="6029710" cy="6796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8298" y="189434"/>
            <a:ext cx="3084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90A8"/>
                </a:solidFill>
              </a:rPr>
              <a:t>East Norway NO</a:t>
            </a:r>
            <a:r>
              <a:rPr lang="en-GB" sz="2000" b="1" baseline="-25000" dirty="0" smtClean="0">
                <a:solidFill>
                  <a:srgbClr val="0090A8"/>
                </a:solidFill>
              </a:rPr>
              <a:t>2</a:t>
            </a:r>
            <a:r>
              <a:rPr lang="en-GB" sz="2000" b="1" dirty="0" smtClean="0">
                <a:solidFill>
                  <a:srgbClr val="0090A8"/>
                </a:solidFill>
              </a:rPr>
              <a:t> (2013)</a:t>
            </a:r>
            <a:endParaRPr lang="en-GB" sz="2000" b="1" dirty="0">
              <a:solidFill>
                <a:srgbClr val="0090A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73" y="3420502"/>
            <a:ext cx="1830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EMEP 0.1</a:t>
            </a:r>
            <a:r>
              <a:rPr lang="en-GB" sz="1600" baseline="30000" dirty="0" smtClean="0"/>
              <a:t>o</a:t>
            </a:r>
            <a:r>
              <a:rPr lang="en-GB" sz="1600" dirty="0" smtClean="0"/>
              <a:t> (2013)</a:t>
            </a:r>
            <a:endParaRPr lang="en-GB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870" y="6375062"/>
            <a:ext cx="2154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i="1" dirty="0" err="1" smtClean="0"/>
              <a:t>u</a:t>
            </a:r>
            <a:r>
              <a:rPr lang="en-GB" sz="1600" dirty="0" err="1" smtClean="0"/>
              <a:t>EMEP</a:t>
            </a:r>
            <a:r>
              <a:rPr lang="en-GB" sz="1600" dirty="0" smtClean="0"/>
              <a:t> 100 m (2013)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428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Local</a:t>
            </a:r>
            <a:r>
              <a:rPr lang="nb-NO" dirty="0" smtClean="0"/>
              <a:t> </a:t>
            </a:r>
            <a:r>
              <a:rPr lang="nb-NO" dirty="0" err="1" smtClean="0"/>
              <a:t>Fraction</a:t>
            </a:r>
            <a:r>
              <a:rPr lang="nb-NO" dirty="0" smtClean="0"/>
              <a:t> </a:t>
            </a:r>
            <a:r>
              <a:rPr lang="nb-NO" dirty="0" err="1" smtClean="0"/>
              <a:t>method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flux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primary</a:t>
            </a:r>
            <a:r>
              <a:rPr lang="nb-NO" dirty="0" smtClean="0"/>
              <a:t> </a:t>
            </a:r>
            <a:r>
              <a:rPr lang="nb-NO" dirty="0" err="1" smtClean="0"/>
              <a:t>pollutants</a:t>
            </a:r>
            <a:r>
              <a:rPr lang="nb-NO" dirty="0" smtClean="0"/>
              <a:t> is </a:t>
            </a:r>
            <a:r>
              <a:rPr lang="nb-NO" dirty="0" err="1" smtClean="0"/>
              <a:t>tracked</a:t>
            </a:r>
            <a:r>
              <a:rPr lang="nb-NO" dirty="0" smtClean="0"/>
              <a:t> in </a:t>
            </a:r>
            <a:r>
              <a:rPr lang="nb-NO" dirty="0" err="1" smtClean="0"/>
              <a:t>every</a:t>
            </a:r>
            <a:r>
              <a:rPr lang="nb-NO" dirty="0" smtClean="0"/>
              <a:t> grid </a:t>
            </a:r>
            <a:r>
              <a:rPr lang="nb-NO" dirty="0" err="1" smtClean="0"/>
              <a:t>cell</a:t>
            </a:r>
            <a:r>
              <a:rPr lang="nb-NO" dirty="0" smtClean="0"/>
              <a:t> (for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sector</a:t>
            </a:r>
            <a:r>
              <a:rPr lang="nb-NO" dirty="0" smtClean="0"/>
              <a:t>) for </a:t>
            </a:r>
            <a:r>
              <a:rPr lang="nb-NO" dirty="0" err="1" smtClean="0"/>
              <a:t>some</a:t>
            </a:r>
            <a:r>
              <a:rPr lang="nb-NO" dirty="0" smtClean="0"/>
              <a:t> </a:t>
            </a:r>
            <a:r>
              <a:rPr lang="nb-NO" dirty="0" err="1" smtClean="0"/>
              <a:t>predefined</a:t>
            </a:r>
            <a:r>
              <a:rPr lang="nb-NO" dirty="0" smtClean="0"/>
              <a:t> </a:t>
            </a:r>
            <a:r>
              <a:rPr lang="nb-NO" dirty="0" err="1" smtClean="0"/>
              <a:t>distance</a:t>
            </a:r>
            <a:r>
              <a:rPr lang="nb-NO" dirty="0" smtClean="0"/>
              <a:t> (</a:t>
            </a:r>
            <a:r>
              <a:rPr lang="nb-NO" dirty="0" err="1" smtClean="0"/>
              <a:t>typically</a:t>
            </a:r>
            <a:r>
              <a:rPr lang="nb-NO" dirty="0" smtClean="0"/>
              <a:t> 20-30 grid </a:t>
            </a:r>
            <a:r>
              <a:rPr lang="nb-NO" dirty="0" err="1" smtClean="0"/>
              <a:t>cells</a:t>
            </a:r>
            <a:r>
              <a:rPr lang="nb-NO" dirty="0" smtClean="0"/>
              <a:t> </a:t>
            </a:r>
            <a:r>
              <a:rPr lang="nb-NO" dirty="0" err="1" smtClean="0"/>
              <a:t>away</a:t>
            </a:r>
            <a:r>
              <a:rPr lang="nb-NO" dirty="0" smtClean="0"/>
              <a:t> in </a:t>
            </a:r>
            <a:r>
              <a:rPr lang="nb-NO" dirty="0" err="1" smtClean="0"/>
              <a:t>each</a:t>
            </a:r>
            <a:r>
              <a:rPr lang="nb-NO" dirty="0" smtClean="0"/>
              <a:t> </a:t>
            </a:r>
            <a:r>
              <a:rPr lang="nb-NO" dirty="0" err="1" smtClean="0"/>
              <a:t>direction</a:t>
            </a:r>
            <a:r>
              <a:rPr lang="nb-NO" dirty="0" smtClean="0"/>
              <a:t>)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D60-3E93-496F-90E6-8424D7BA2E2F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6670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44393" y="2988454"/>
            <a:ext cx="1876873" cy="738664"/>
          </a:xfrm>
        </p:spPr>
        <p:txBody>
          <a:bodyPr/>
          <a:lstStyle/>
          <a:p>
            <a:r>
              <a:rPr lang="nb-NO" sz="1600" b="0" dirty="0" smtClean="0">
                <a:solidFill>
                  <a:schemeClr val="tx1"/>
                </a:solidFill>
              </a:rPr>
              <a:t>NOx </a:t>
            </a:r>
            <a:r>
              <a:rPr lang="nb-NO" sz="1600" b="0" dirty="0" err="1" smtClean="0">
                <a:solidFill>
                  <a:schemeClr val="tx1"/>
                </a:solidFill>
              </a:rPr>
              <a:t>concentrations</a:t>
            </a:r>
            <a:r>
              <a:rPr lang="nb-NO" sz="1600" b="0" dirty="0" smtClean="0">
                <a:solidFill>
                  <a:schemeClr val="tx1"/>
                </a:solidFill>
              </a:rPr>
              <a:t>. </a:t>
            </a:r>
            <a:r>
              <a:rPr lang="nb-NO" sz="1600" b="0" dirty="0" err="1" smtClean="0">
                <a:solidFill>
                  <a:schemeClr val="tx1"/>
                </a:solidFill>
              </a:rPr>
              <a:t>Any</a:t>
            </a:r>
            <a:r>
              <a:rPr lang="nb-NO" sz="1600" b="0" dirty="0" smtClean="0">
                <a:solidFill>
                  <a:schemeClr val="tx1"/>
                </a:solidFill>
              </a:rPr>
              <a:t> </a:t>
            </a:r>
            <a:r>
              <a:rPr lang="nb-NO" sz="1600" b="0" dirty="0" err="1" smtClean="0">
                <a:solidFill>
                  <a:schemeClr val="tx1"/>
                </a:solidFill>
              </a:rPr>
              <a:t>can</a:t>
            </a:r>
            <a:r>
              <a:rPr lang="nb-NO" sz="1600" b="0" dirty="0" smtClean="0">
                <a:solidFill>
                  <a:schemeClr val="tx1"/>
                </a:solidFill>
              </a:rPr>
              <a:t> be </a:t>
            </a:r>
            <a:r>
              <a:rPr lang="nb-NO" sz="1600" b="0" dirty="0" err="1" smtClean="0">
                <a:solidFill>
                  <a:schemeClr val="tx1"/>
                </a:solidFill>
              </a:rPr>
              <a:t>chosen</a:t>
            </a:r>
            <a:r>
              <a:rPr lang="nb-NO" sz="1600" b="0" dirty="0" smtClean="0">
                <a:solidFill>
                  <a:schemeClr val="tx1"/>
                </a:solidFill>
              </a:rPr>
              <a:t> </a:t>
            </a:r>
            <a:r>
              <a:rPr lang="nb-NO" sz="1600" b="0" dirty="0" err="1" smtClean="0">
                <a:solidFill>
                  <a:schemeClr val="tx1"/>
                </a:solidFill>
              </a:rPr>
              <a:t>with</a:t>
            </a:r>
            <a:r>
              <a:rPr lang="nb-NO" sz="1600" b="0" dirty="0" smtClean="0">
                <a:solidFill>
                  <a:schemeClr val="tx1"/>
                </a:solidFill>
              </a:rPr>
              <a:t> </a:t>
            </a:r>
            <a:r>
              <a:rPr lang="nb-NO" sz="1600" b="0" dirty="0" err="1" smtClean="0">
                <a:solidFill>
                  <a:schemeClr val="tx1"/>
                </a:solidFill>
              </a:rPr>
              <a:t>the</a:t>
            </a:r>
            <a:r>
              <a:rPr lang="nb-NO" sz="1600" b="0" dirty="0" smtClean="0">
                <a:solidFill>
                  <a:schemeClr val="tx1"/>
                </a:solidFill>
              </a:rPr>
              <a:t> </a:t>
            </a:r>
            <a:r>
              <a:rPr lang="nb-NO" sz="1600" b="0" dirty="0" err="1" smtClean="0">
                <a:solidFill>
                  <a:schemeClr val="tx1"/>
                </a:solidFill>
              </a:rPr>
              <a:t>cursor</a:t>
            </a:r>
            <a:endParaRPr lang="nb-NO" sz="1600" b="0" dirty="0">
              <a:solidFill>
                <a:schemeClr val="tx1"/>
              </a:solidFill>
            </a:endParaRPr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" y="-20129"/>
            <a:ext cx="6701409" cy="6879717"/>
          </a:xfr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D60-3E93-496F-90E6-8424D7BA2E2F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181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6805042" y="4512582"/>
            <a:ext cx="2340546" cy="1107996"/>
          </a:xfrm>
        </p:spPr>
        <p:txBody>
          <a:bodyPr/>
          <a:lstStyle/>
          <a:p>
            <a:r>
              <a:rPr lang="nb-NO" sz="1800" b="0" dirty="0" err="1" smtClean="0">
                <a:solidFill>
                  <a:schemeClr val="tx1"/>
                </a:solidFill>
              </a:rPr>
              <a:t>Local</a:t>
            </a:r>
            <a:r>
              <a:rPr lang="nb-NO" sz="1800" b="0" dirty="0" smtClean="0">
                <a:solidFill>
                  <a:schemeClr val="tx1"/>
                </a:solidFill>
              </a:rPr>
              <a:t> </a:t>
            </a:r>
            <a:r>
              <a:rPr lang="nb-NO" sz="1800" b="0" dirty="0" err="1" smtClean="0">
                <a:solidFill>
                  <a:schemeClr val="tx1"/>
                </a:solidFill>
              </a:rPr>
              <a:t>fraction</a:t>
            </a:r>
            <a:r>
              <a:rPr lang="nb-NO" sz="1800" b="0" dirty="0" smtClean="0">
                <a:solidFill>
                  <a:schemeClr val="tx1"/>
                </a:solidFill>
              </a:rPr>
              <a:t> </a:t>
            </a:r>
            <a:r>
              <a:rPr lang="nb-NO" sz="1800" b="0" dirty="0" err="1" smtClean="0">
                <a:solidFill>
                  <a:schemeClr val="tx1"/>
                </a:solidFill>
              </a:rPr>
              <a:t>of</a:t>
            </a:r>
            <a:r>
              <a:rPr lang="nb-NO" sz="1800" b="0" dirty="0" smtClean="0">
                <a:solidFill>
                  <a:schemeClr val="tx1"/>
                </a:solidFill>
              </a:rPr>
              <a:t> NOx from all </a:t>
            </a:r>
            <a:r>
              <a:rPr lang="nb-NO" sz="1800" b="0" dirty="0" err="1" smtClean="0">
                <a:solidFill>
                  <a:schemeClr val="tx1"/>
                </a:solidFill>
              </a:rPr>
              <a:t>sectors</a:t>
            </a:r>
            <a:r>
              <a:rPr lang="nb-NO" sz="1800" b="0" dirty="0" smtClean="0">
                <a:solidFill>
                  <a:schemeClr val="tx1"/>
                </a:solidFill>
              </a:rPr>
              <a:t>, </a:t>
            </a:r>
            <a:r>
              <a:rPr lang="nb-NO" sz="1800" b="0" dirty="0" err="1" smtClean="0">
                <a:solidFill>
                  <a:schemeClr val="tx1"/>
                </a:solidFill>
              </a:rPr>
              <a:t>showing</a:t>
            </a:r>
            <a:r>
              <a:rPr lang="nb-NO" sz="1800" b="0" dirty="0" smtClean="0">
                <a:solidFill>
                  <a:schemeClr val="tx1"/>
                </a:solidFill>
              </a:rPr>
              <a:t> </a:t>
            </a:r>
            <a:r>
              <a:rPr lang="nb-NO" sz="1800" b="0" dirty="0" err="1" smtClean="0">
                <a:solidFill>
                  <a:schemeClr val="tx1"/>
                </a:solidFill>
              </a:rPr>
              <a:t>the</a:t>
            </a:r>
            <a:r>
              <a:rPr lang="nb-NO" sz="1800" b="0" dirty="0" smtClean="0">
                <a:solidFill>
                  <a:schemeClr val="tx1"/>
                </a:solidFill>
              </a:rPr>
              <a:t> </a:t>
            </a:r>
            <a:r>
              <a:rPr lang="nb-NO" sz="1800" b="0" dirty="0" err="1" smtClean="0">
                <a:solidFill>
                  <a:schemeClr val="tx1"/>
                </a:solidFill>
              </a:rPr>
              <a:t>origin</a:t>
            </a:r>
            <a:r>
              <a:rPr lang="nb-NO" sz="1800" b="0" dirty="0" smtClean="0">
                <a:solidFill>
                  <a:schemeClr val="tx1"/>
                </a:solidFill>
              </a:rPr>
              <a:t> </a:t>
            </a:r>
            <a:r>
              <a:rPr lang="nb-NO" sz="1800" b="0" dirty="0" err="1" smtClean="0">
                <a:solidFill>
                  <a:schemeClr val="tx1"/>
                </a:solidFill>
              </a:rPr>
              <a:t>of</a:t>
            </a:r>
            <a:r>
              <a:rPr lang="nb-NO" sz="1800" b="0" dirty="0" smtClean="0">
                <a:solidFill>
                  <a:schemeClr val="tx1"/>
                </a:solidFill>
              </a:rPr>
              <a:t> </a:t>
            </a:r>
            <a:r>
              <a:rPr lang="nb-NO" sz="1800" b="0" dirty="0" err="1" smtClean="0">
                <a:solidFill>
                  <a:schemeClr val="tx1"/>
                </a:solidFill>
              </a:rPr>
              <a:t>the</a:t>
            </a:r>
            <a:r>
              <a:rPr lang="nb-NO" sz="1800" b="0" dirty="0" smtClean="0">
                <a:solidFill>
                  <a:schemeClr val="tx1"/>
                </a:solidFill>
              </a:rPr>
              <a:t> </a:t>
            </a:r>
            <a:r>
              <a:rPr lang="nb-NO" sz="1800" b="0" dirty="0" err="1" smtClean="0">
                <a:solidFill>
                  <a:schemeClr val="tx1"/>
                </a:solidFill>
              </a:rPr>
              <a:t>pollutant</a:t>
            </a:r>
            <a:endParaRPr lang="nb-NO" sz="1800" b="0" dirty="0">
              <a:solidFill>
                <a:schemeClr val="tx1"/>
              </a:solidFill>
            </a:endParaRP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52D60-3E93-496F-90E6-8424D7BA2E2F}" type="datetime1">
              <a:rPr lang="nb-NO" smtClean="0"/>
              <a:t>13.09.2017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8</a:t>
            </a:fld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81802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265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05042" y="1846800"/>
            <a:ext cx="2088232" cy="1107996"/>
          </a:xfrm>
        </p:spPr>
        <p:txBody>
          <a:bodyPr/>
          <a:lstStyle/>
          <a:p>
            <a:r>
              <a:rPr lang="nb-NO" sz="1800" b="0" dirty="0" smtClean="0">
                <a:solidFill>
                  <a:schemeClr val="tx1"/>
                </a:solidFill>
              </a:rPr>
              <a:t>Transport </a:t>
            </a:r>
            <a:r>
              <a:rPr lang="nb-NO" sz="1800" b="0" dirty="0" err="1" smtClean="0">
                <a:solidFill>
                  <a:schemeClr val="tx1"/>
                </a:solidFill>
              </a:rPr>
              <a:t>of</a:t>
            </a:r>
            <a:r>
              <a:rPr lang="nb-NO" sz="1800" b="0" dirty="0" smtClean="0">
                <a:solidFill>
                  <a:schemeClr val="tx1"/>
                </a:solidFill>
              </a:rPr>
              <a:t> NOx from </a:t>
            </a:r>
            <a:r>
              <a:rPr lang="nb-NO" sz="1800" b="0" dirty="0" err="1" smtClean="0">
                <a:solidFill>
                  <a:schemeClr val="tx1"/>
                </a:solidFill>
              </a:rPr>
              <a:t>that</a:t>
            </a:r>
            <a:r>
              <a:rPr lang="nb-NO" sz="1800" b="0" dirty="0" smtClean="0">
                <a:solidFill>
                  <a:schemeClr val="tx1"/>
                </a:solidFill>
              </a:rPr>
              <a:t> </a:t>
            </a:r>
            <a:r>
              <a:rPr lang="nb-NO" sz="1800" b="0" dirty="0" err="1" smtClean="0">
                <a:solidFill>
                  <a:schemeClr val="tx1"/>
                </a:solidFill>
              </a:rPr>
              <a:t>point</a:t>
            </a:r>
            <a:r>
              <a:rPr lang="nb-NO" sz="1800" b="0" dirty="0" smtClean="0">
                <a:solidFill>
                  <a:schemeClr val="tx1"/>
                </a:solidFill>
              </a:rPr>
              <a:t> to </a:t>
            </a:r>
            <a:r>
              <a:rPr lang="nb-NO" sz="1800" b="0" dirty="0" err="1" smtClean="0">
                <a:solidFill>
                  <a:schemeClr val="tx1"/>
                </a:solidFill>
              </a:rPr>
              <a:t>the</a:t>
            </a:r>
            <a:r>
              <a:rPr lang="nb-NO" sz="1800" b="0" dirty="0" smtClean="0">
                <a:solidFill>
                  <a:schemeClr val="tx1"/>
                </a:solidFill>
              </a:rPr>
              <a:t> </a:t>
            </a:r>
            <a:r>
              <a:rPr lang="nb-NO" sz="1800" b="0" dirty="0" err="1" smtClean="0">
                <a:solidFill>
                  <a:schemeClr val="tx1"/>
                </a:solidFill>
              </a:rPr>
              <a:t>surrounding</a:t>
            </a:r>
            <a:r>
              <a:rPr lang="nb-NO" sz="1800" b="0" dirty="0" smtClean="0">
                <a:solidFill>
                  <a:schemeClr val="tx1"/>
                </a:solidFill>
              </a:rPr>
              <a:t> area</a:t>
            </a:r>
            <a:endParaRPr lang="nb-NO" sz="1800" b="0" dirty="0">
              <a:solidFill>
                <a:schemeClr val="tx1"/>
              </a:solidFill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AD0EF-3DC7-4AB2-B7E8-4B5C938D8AC8}" type="datetime1">
              <a:rPr lang="nb-NO" smtClean="0"/>
              <a:t>13.09.2017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Bunntekst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ED987E-C9A5-4BD9-B8B4-14FB34A4F616}" type="slidenum">
              <a:rPr lang="nb-NO" smtClean="0"/>
              <a:pPr/>
              <a:t>9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" y="0"/>
            <a:ext cx="6681802" cy="685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9038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T_PPT_Engelsk_FINAL">
  <a:themeElements>
    <a:clrScheme name="MET">
      <a:dk1>
        <a:sysClr val="windowText" lastClr="000000"/>
      </a:dk1>
      <a:lt1>
        <a:sysClr val="window" lastClr="FFFFFF"/>
      </a:lt1>
      <a:dk2>
        <a:srgbClr val="0090A8"/>
      </a:dk2>
      <a:lt2>
        <a:srgbClr val="74C4D7"/>
      </a:lt2>
      <a:accent1>
        <a:srgbClr val="54AB54"/>
      </a:accent1>
      <a:accent2>
        <a:srgbClr val="7974AF"/>
      </a:accent2>
      <a:accent3>
        <a:srgbClr val="A24E75"/>
      </a:accent3>
      <a:accent4>
        <a:srgbClr val="FFD255"/>
      </a:accent4>
      <a:accent5>
        <a:srgbClr val="7B5947"/>
      </a:accent5>
      <a:accent6>
        <a:srgbClr val="3F5B6D"/>
      </a:accent6>
      <a:hlink>
        <a:srgbClr val="FFD255"/>
      </a:hlink>
      <a:folHlink>
        <a:srgbClr val="7B5947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_PPT_Engelsk_FINAL.potx" id="{B4661964-9A95-4554-BFE9-031F4700DBCE}" vid="{C7F96AE7-FDBD-43C3-A9D6-0ADD6E09C20C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MET_PPT_Engelsk_FINAL</Template>
  <TotalTime>360</TotalTime>
  <Words>618</Words>
  <Application>Microsoft Office PowerPoint</Application>
  <PresentationFormat>Egendefinert</PresentationFormat>
  <Paragraphs>106</Paragraphs>
  <Slides>13</Slides>
  <Notes>2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MET_PPT_Engelsk_FINAL</vt:lpstr>
      <vt:lpstr>think-cell Slide</vt:lpstr>
      <vt:lpstr>Assessment of LRT contribution to cities in Europe using uEMEP?</vt:lpstr>
      <vt:lpstr>Content</vt:lpstr>
      <vt:lpstr>The uEMEP Concept</vt:lpstr>
      <vt:lpstr>The uEMEP Concept - a downscaling methodology</vt:lpstr>
      <vt:lpstr>PowerPoint-presentasjon</vt:lpstr>
      <vt:lpstr>The Local Fraction method</vt:lpstr>
      <vt:lpstr>NOx concentrations. Any can be chosen with the cursor</vt:lpstr>
      <vt:lpstr>Local fraction of NOx from all sectors, showing the origin of the pollutant</vt:lpstr>
      <vt:lpstr>Transport of NOx from that point to the surrounding area</vt:lpstr>
      <vt:lpstr>What do you get from the local fraction method?</vt:lpstr>
      <vt:lpstr>Can uEMEP be expanded to a large number of European cities?</vt:lpstr>
      <vt:lpstr>Summary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uEMEP – how can it be used for assessing LRT contributions to cities in European cities</dc:title>
  <dc:creator>Hilde Fagerli</dc:creator>
  <cp:lastModifiedBy>Hilde Fagerli</cp:lastModifiedBy>
  <cp:revision>33</cp:revision>
  <dcterms:created xsi:type="dcterms:W3CDTF">2017-09-08T08:03:37Z</dcterms:created>
  <dcterms:modified xsi:type="dcterms:W3CDTF">2017-09-13T09:07:35Z</dcterms:modified>
</cp:coreProperties>
</file>