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61" r:id="rId1"/>
  </p:sldMasterIdLst>
  <p:notesMasterIdLst>
    <p:notesMasterId r:id="rId13"/>
  </p:notesMasterIdLst>
  <p:sldIdLst>
    <p:sldId id="256" r:id="rId2"/>
    <p:sldId id="271" r:id="rId3"/>
    <p:sldId id="293" r:id="rId4"/>
    <p:sldId id="295" r:id="rId5"/>
    <p:sldId id="296" r:id="rId6"/>
    <p:sldId id="298" r:id="rId7"/>
    <p:sldId id="299" r:id="rId8"/>
    <p:sldId id="301" r:id="rId9"/>
    <p:sldId id="302" r:id="rId10"/>
    <p:sldId id="303" r:id="rId11"/>
    <p:sldId id="30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8DD31-0F16-42CB-A6CA-3FAC4415DAD7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631B7-094E-4D9A-BF52-AE00E08E89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82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31B7-094E-4D9A-BF52-AE00E08E890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42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 </a:t>
            </a:r>
            <a:r>
              <a:rPr lang="fr-FR" dirty="0" err="1"/>
              <a:t>will</a:t>
            </a:r>
            <a:r>
              <a:rPr lang="fr-FR" dirty="0"/>
              <a:t> mention </a:t>
            </a:r>
            <a:r>
              <a:rPr lang="fr-FR" dirty="0" err="1"/>
              <a:t>orally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 are </a:t>
            </a:r>
            <a:r>
              <a:rPr lang="fr-FR" baseline="0" dirty="0" err="1"/>
              <a:t>difficulties</a:t>
            </a:r>
            <a:r>
              <a:rPr lang="fr-FR" baseline="0" dirty="0"/>
              <a:t> for Bolivia, but </a:t>
            </a:r>
            <a:r>
              <a:rPr lang="fr-FR" baseline="0" dirty="0" err="1"/>
              <a:t>it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out of the scope for EMEP, </a:t>
            </a:r>
            <a:r>
              <a:rPr lang="fr-FR" baseline="0" dirty="0" err="1"/>
              <a:t>just</a:t>
            </a:r>
            <a:r>
              <a:rPr lang="fr-FR" baseline="0" dirty="0"/>
              <a:t> to mention international contacts have been made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31B7-094E-4D9A-BF52-AE00E08E890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62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2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3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5" y="1737292"/>
            <a:ext cx="7868207" cy="406300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0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885" y="259298"/>
            <a:ext cx="7729728" cy="11887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694" y="1655405"/>
            <a:ext cx="4271771" cy="31019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3696" y="1655405"/>
            <a:ext cx="4270247" cy="31019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8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24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78884" y="331250"/>
            <a:ext cx="7729728" cy="11887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3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1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1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E6440AA-91A0-436F-8FDB-C0F939DCAE21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3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220109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5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5" r:id="rId3"/>
    <p:sldLayoutId id="2147484064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4341" y="569626"/>
            <a:ext cx="10268262" cy="3463038"/>
          </a:xfrm>
        </p:spPr>
        <p:txBody>
          <a:bodyPr>
            <a:normAutofit/>
          </a:bodyPr>
          <a:lstStyle/>
          <a:p>
            <a:r>
              <a:rPr lang="en-US" sz="2800" dirty="0"/>
              <a:t>Joint thematic session: </a:t>
            </a:r>
            <a:br>
              <a:rPr lang="en-US" sz="2800" dirty="0"/>
            </a:br>
            <a:r>
              <a:rPr lang="en-US" sz="2800" dirty="0"/>
              <a:t>from hemispheric to local scale air pollution;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Twin Site project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Task Force on </a:t>
            </a:r>
            <a:r>
              <a:rPr lang="fr-FR" sz="2800" dirty="0" err="1"/>
              <a:t>Measurements</a:t>
            </a:r>
            <a:r>
              <a:rPr lang="fr-FR" sz="2800" dirty="0"/>
              <a:t> and </a:t>
            </a:r>
            <a:r>
              <a:rPr lang="fr-FR" sz="2800" dirty="0" err="1"/>
              <a:t>modelling</a:t>
            </a:r>
            <a:r>
              <a:rPr lang="fr-FR" sz="2800" dirty="0"/>
              <a:t> </a:t>
            </a:r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1001" y="4352544"/>
            <a:ext cx="8325853" cy="123989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</a:rPr>
              <a:t>A. Colette (TFMM), </a:t>
            </a:r>
            <a:r>
              <a:rPr lang="en-US" sz="2800" dirty="0">
                <a:solidFill>
                  <a:schemeClr val="bg1"/>
                </a:solidFill>
              </a:rPr>
              <a:t>M. Pandolfi (CSIC, SP), G. </a:t>
            </a:r>
            <a:r>
              <a:rPr lang="en-US" sz="2800" dirty="0" err="1">
                <a:solidFill>
                  <a:schemeClr val="bg1"/>
                </a:solidFill>
              </a:rPr>
              <a:t>Kiesewetter</a:t>
            </a:r>
            <a:r>
              <a:rPr lang="en-US" sz="2800" dirty="0">
                <a:solidFill>
                  <a:schemeClr val="bg1"/>
                </a:solidFill>
              </a:rPr>
              <a:t> (CIAM), P. Thunis (JRC), H. Fagerli (MCS-W)</a:t>
            </a:r>
          </a:p>
          <a:p>
            <a:pPr algn="l"/>
            <a:endParaRPr lang="en-US" sz="2800" dirty="0">
              <a:solidFill>
                <a:schemeClr val="bg1"/>
              </a:solidFill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Joint EMEP &amp; WGE Steering Body, Geneva, Sept 13th 2017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Picture 8" descr="lrtap_25th_cmyk_logo-web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6"/>
          <a:stretch>
            <a:fillRect/>
          </a:stretch>
        </p:blipFill>
        <p:spPr bwMode="auto">
          <a:xfrm>
            <a:off x="9868936" y="6040254"/>
            <a:ext cx="19415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068829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50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CAMS: City Allocation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93" y="1679234"/>
            <a:ext cx="7868207" cy="4063007"/>
          </a:xfrm>
        </p:spPr>
        <p:txBody>
          <a:bodyPr/>
          <a:lstStyle/>
          <a:p>
            <a:r>
              <a:rPr lang="en-US" dirty="0"/>
              <a:t>Copernicus Atmospheric Monitoring Service</a:t>
            </a:r>
          </a:p>
          <a:p>
            <a:pPr lvl="1"/>
            <a:r>
              <a:rPr lang="en-US" dirty="0"/>
              <a:t>Source allocation available throughout the year in selected European cities</a:t>
            </a:r>
          </a:p>
          <a:p>
            <a:pPr lvl="1"/>
            <a:r>
              <a:rPr lang="en-US" dirty="0"/>
              <a:t>Based on the EMEP model, also including LOTOS-EUROS for selected episodes</a:t>
            </a:r>
          </a:p>
          <a:p>
            <a:pPr lvl="1"/>
            <a:r>
              <a:rPr lang="en-US" dirty="0"/>
              <a:t>city/national/international contributions for O3, PM, and chemical components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9086" y="6540571"/>
            <a:ext cx="5283200" cy="317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TimesNewRomanPSMT"/>
              </a:rPr>
              <a:t>http://policy.atmosphere.copernicus.eu/CitySourceAllocation.html</a:t>
            </a:r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779" y="1534092"/>
            <a:ext cx="3763125" cy="48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4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162" y="1563121"/>
            <a:ext cx="7406352" cy="5171508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Scope: </a:t>
            </a:r>
          </a:p>
          <a:p>
            <a:pPr lvl="1"/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understanding</a:t>
            </a:r>
            <a:r>
              <a:rPr lang="fr-FR" dirty="0"/>
              <a:t> of long range transport to </a:t>
            </a:r>
            <a:r>
              <a:rPr lang="fr-FR" dirty="0" err="1"/>
              <a:t>urban</a:t>
            </a:r>
            <a:r>
              <a:rPr lang="fr-FR" dirty="0"/>
              <a:t> air pollution</a:t>
            </a:r>
          </a:p>
          <a:p>
            <a:pPr lvl="1"/>
            <a:r>
              <a:rPr lang="fr-FR" dirty="0" err="1"/>
              <a:t>Bringing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a range of </a:t>
            </a:r>
            <a:r>
              <a:rPr lang="fr-FR" dirty="0" err="1"/>
              <a:t>complementary</a:t>
            </a:r>
            <a:r>
              <a:rPr lang="fr-FR" dirty="0"/>
              <a:t> </a:t>
            </a:r>
            <a:r>
              <a:rPr lang="fr-FR" dirty="0" err="1"/>
              <a:t>approaches</a:t>
            </a:r>
            <a:endParaRPr lang="fr-FR" dirty="0"/>
          </a:p>
          <a:p>
            <a:pPr lvl="1"/>
            <a:r>
              <a:rPr lang="fr-FR" dirty="0" err="1"/>
              <a:t>Showcase</a:t>
            </a:r>
            <a:r>
              <a:rPr lang="fr-FR" dirty="0"/>
              <a:t> the </a:t>
            </a:r>
            <a:r>
              <a:rPr lang="fr-FR" dirty="0" err="1"/>
              <a:t>added</a:t>
            </a:r>
            <a:r>
              <a:rPr lang="fr-FR" dirty="0"/>
              <a:t> value of fine </a:t>
            </a:r>
            <a:r>
              <a:rPr lang="fr-FR" dirty="0" err="1"/>
              <a:t>chemical</a:t>
            </a:r>
            <a:r>
              <a:rPr lang="fr-FR" dirty="0"/>
              <a:t> analyses at monitoring </a:t>
            </a:r>
            <a:r>
              <a:rPr lang="fr-FR" dirty="0" err="1"/>
              <a:t>supersites</a:t>
            </a:r>
            <a:endParaRPr lang="fr-FR" dirty="0"/>
          </a:p>
          <a:p>
            <a:pPr lvl="1"/>
            <a:r>
              <a:rPr lang="fr-FR" dirty="0" err="1"/>
              <a:t>Clarify</a:t>
            </a:r>
            <a:r>
              <a:rPr lang="fr-FR" dirty="0"/>
              <a:t> the </a:t>
            </a:r>
            <a:r>
              <a:rPr lang="fr-FR" dirty="0" err="1"/>
              <a:t>meaning</a:t>
            </a:r>
            <a:r>
              <a:rPr lang="fr-FR" dirty="0"/>
              <a:t> of </a:t>
            </a:r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modelled</a:t>
            </a:r>
            <a:r>
              <a:rPr lang="fr-FR" dirty="0"/>
              <a:t> « city allocation » </a:t>
            </a:r>
            <a:r>
              <a:rPr lang="fr-FR" dirty="0" err="1"/>
              <a:t>estimates</a:t>
            </a:r>
            <a:endParaRPr lang="fr-FR" dirty="0"/>
          </a:p>
          <a:p>
            <a:r>
              <a:rPr lang="fr-FR" dirty="0" err="1"/>
              <a:t>Measurements</a:t>
            </a:r>
            <a:endParaRPr lang="fr-FR" dirty="0"/>
          </a:p>
          <a:p>
            <a:pPr lvl="1"/>
            <a:r>
              <a:rPr lang="fr-FR" dirty="0"/>
              <a:t>PMF + </a:t>
            </a:r>
            <a:r>
              <a:rPr lang="fr-FR" dirty="0" err="1"/>
              <a:t>Lenschow</a:t>
            </a:r>
            <a:endParaRPr lang="fr-FR" dirty="0"/>
          </a:p>
          <a:p>
            <a:pPr lvl="1"/>
            <a:r>
              <a:rPr lang="fr-FR" dirty="0" err="1"/>
              <a:t>Available</a:t>
            </a:r>
            <a:r>
              <a:rPr lang="fr-FR" dirty="0"/>
              <a:t> as </a:t>
            </a:r>
            <a:r>
              <a:rPr lang="fr-FR" dirty="0" err="1"/>
              <a:t>annual</a:t>
            </a:r>
            <a:r>
              <a:rPr lang="fr-FR" dirty="0"/>
              <a:t> </a:t>
            </a:r>
            <a:r>
              <a:rPr lang="fr-FR" dirty="0" err="1"/>
              <a:t>mean</a:t>
            </a:r>
            <a:r>
              <a:rPr lang="fr-FR" dirty="0"/>
              <a:t>, but </a:t>
            </a:r>
            <a:r>
              <a:rPr lang="fr-FR" dirty="0" err="1"/>
              <a:t>also</a:t>
            </a:r>
            <a:r>
              <a:rPr lang="fr-FR" dirty="0"/>
              <a:t> for the </a:t>
            </a:r>
            <a:r>
              <a:rPr lang="fr-FR" dirty="0" err="1"/>
              <a:t>monthly</a:t>
            </a:r>
            <a:r>
              <a:rPr lang="fr-FR" dirty="0"/>
              <a:t> variation</a:t>
            </a:r>
          </a:p>
          <a:p>
            <a:pPr lvl="1"/>
            <a:r>
              <a:rPr lang="fr-FR" dirty="0" err="1"/>
              <a:t>Several</a:t>
            </a:r>
            <a:r>
              <a:rPr lang="fr-FR" dirty="0"/>
              <a:t> sites </a:t>
            </a:r>
            <a:r>
              <a:rPr lang="fr-FR" dirty="0" err="1"/>
              <a:t>available</a:t>
            </a:r>
            <a:r>
              <a:rPr lang="fr-FR" dirty="0"/>
              <a:t>: Spain, France, </a:t>
            </a:r>
            <a:r>
              <a:rPr lang="fr-FR" dirty="0" err="1"/>
              <a:t>Switzerland</a:t>
            </a:r>
            <a:r>
              <a:rPr lang="fr-FR" dirty="0"/>
              <a:t>, </a:t>
            </a:r>
            <a:r>
              <a:rPr lang="fr-FR" dirty="0" err="1"/>
              <a:t>Netherlands</a:t>
            </a:r>
            <a:r>
              <a:rPr lang="fr-FR" dirty="0"/>
              <a:t>, Germany</a:t>
            </a:r>
          </a:p>
          <a:p>
            <a:r>
              <a:rPr lang="fr-FR" dirty="0" err="1"/>
              <a:t>Modelling</a:t>
            </a:r>
            <a:endParaRPr lang="fr-FR" dirty="0"/>
          </a:p>
          <a:p>
            <a:pPr lvl="1"/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err="1"/>
              <a:t>differences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GAINS/CAMS/SHERPA « </a:t>
            </a:r>
            <a:r>
              <a:rPr lang="fr-FR" dirty="0" err="1"/>
              <a:t>increments</a:t>
            </a:r>
            <a:r>
              <a:rPr lang="fr-FR" dirty="0"/>
              <a:t> »</a:t>
            </a:r>
          </a:p>
          <a:p>
            <a:pPr lvl="1"/>
            <a:r>
              <a:rPr lang="fr-FR" dirty="0" err="1"/>
              <a:t>Define</a:t>
            </a:r>
            <a:r>
              <a:rPr lang="fr-FR" dirty="0"/>
              <a:t> </a:t>
            </a:r>
            <a:r>
              <a:rPr lang="fr-FR" dirty="0" err="1"/>
              <a:t>common</a:t>
            </a:r>
            <a:r>
              <a:rPr lang="fr-FR" dirty="0"/>
              <a:t> </a:t>
            </a:r>
            <a:r>
              <a:rPr lang="fr-FR" dirty="0" err="1"/>
              <a:t>definitions</a:t>
            </a:r>
            <a:r>
              <a:rPr lang="fr-FR" dirty="0"/>
              <a:t> of city/</a:t>
            </a:r>
            <a:r>
              <a:rPr lang="fr-FR" dirty="0" err="1"/>
              <a:t>external</a:t>
            </a:r>
            <a:r>
              <a:rPr lang="fr-FR" dirty="0"/>
              <a:t> sources </a:t>
            </a:r>
          </a:p>
          <a:p>
            <a:pPr lvl="1"/>
            <a:r>
              <a:rPr lang="fr-FR" dirty="0" err="1"/>
              <a:t>Assess</a:t>
            </a:r>
            <a:r>
              <a:rPr lang="fr-FR" dirty="0"/>
              <a:t> the </a:t>
            </a:r>
            <a:r>
              <a:rPr lang="fr-FR" dirty="0" err="1"/>
              <a:t>sensitivity</a:t>
            </a:r>
            <a:r>
              <a:rPr lang="fr-FR" dirty="0"/>
              <a:t> of the </a:t>
            </a:r>
            <a:r>
              <a:rPr lang="fr-FR" dirty="0" err="1"/>
              <a:t>integrated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to the </a:t>
            </a:r>
            <a:r>
              <a:rPr lang="fr-FR" dirty="0" err="1"/>
              <a:t>underlying</a:t>
            </a:r>
            <a:r>
              <a:rPr lang="fr-FR" dirty="0"/>
              <a:t> </a:t>
            </a:r>
            <a:r>
              <a:rPr lang="fr-FR" dirty="0" err="1"/>
              <a:t>CTMs</a:t>
            </a:r>
            <a:endParaRPr lang="fr-FR" dirty="0"/>
          </a:p>
          <a:p>
            <a:pPr lvl="1"/>
            <a:r>
              <a:rPr lang="fr-FR" dirty="0" err="1"/>
              <a:t>Investigate</a:t>
            </a:r>
            <a:r>
              <a:rPr lang="fr-FR" dirty="0"/>
              <a:t> the </a:t>
            </a:r>
            <a:r>
              <a:rPr lang="fr-FR" dirty="0" err="1"/>
              <a:t>consistency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</a:t>
            </a:r>
            <a:r>
              <a:rPr lang="fr-FR" dirty="0" err="1"/>
              <a:t>estimates</a:t>
            </a:r>
            <a:r>
              <a:rPr lang="fr-FR" dirty="0"/>
              <a:t> and </a:t>
            </a:r>
            <a:r>
              <a:rPr lang="fr-FR" dirty="0" err="1"/>
              <a:t>observed</a:t>
            </a:r>
            <a:r>
              <a:rPr lang="fr-FR" dirty="0"/>
              <a:t> </a:t>
            </a:r>
            <a:r>
              <a:rPr lang="fr-FR" dirty="0" err="1"/>
              <a:t>increments</a:t>
            </a:r>
            <a:r>
              <a:rPr lang="fr-FR" dirty="0"/>
              <a:t> at the </a:t>
            </a:r>
            <a:r>
              <a:rPr lang="fr-FR" dirty="0" err="1"/>
              <a:t>twin</a:t>
            </a:r>
            <a:r>
              <a:rPr lang="fr-FR" dirty="0"/>
              <a:t> sites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178" t="17146" r="40453" b="16324"/>
          <a:stretch>
            <a:fillRect/>
          </a:stretch>
        </p:blipFill>
        <p:spPr bwMode="auto">
          <a:xfrm>
            <a:off x="10496357" y="1853741"/>
            <a:ext cx="1161142" cy="11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7856292" y="5534300"/>
            <a:ext cx="4209143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steps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Report on Observations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drafted</a:t>
            </a:r>
            <a:endParaRPr lang="fr-FR" dirty="0"/>
          </a:p>
          <a:p>
            <a:pPr lvl="1"/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modelling</a:t>
            </a:r>
            <a:r>
              <a:rPr lang="fr-FR" dirty="0"/>
              <a:t> Workshop in Paris 19/9/2017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417" y="3083726"/>
            <a:ext cx="831594" cy="1282847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8"/>
          <a:stretch/>
        </p:blipFill>
        <p:spPr>
          <a:xfrm>
            <a:off x="8802517" y="4366573"/>
            <a:ext cx="1374494" cy="7822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9364" y="3083727"/>
            <a:ext cx="1592350" cy="20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8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TFMM « </a:t>
            </a:r>
            <a:r>
              <a:rPr lang="fr-FR" dirty="0" err="1"/>
              <a:t>Twin</a:t>
            </a:r>
            <a:r>
              <a:rPr lang="fr-FR" dirty="0"/>
              <a:t> SITE »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3295" y="1572400"/>
            <a:ext cx="11265409" cy="48646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Scope</a:t>
            </a:r>
          </a:p>
          <a:p>
            <a:pPr lvl="1"/>
            <a:r>
              <a:rPr lang="en-US" dirty="0"/>
              <a:t>Assessment of the contribution of long range transport of air pollution to urban air quality</a:t>
            </a:r>
          </a:p>
          <a:p>
            <a:pPr lvl="1"/>
            <a:r>
              <a:rPr lang="en-US" dirty="0"/>
              <a:t>Better understanding of </a:t>
            </a:r>
          </a:p>
          <a:p>
            <a:pPr lvl="2"/>
            <a:r>
              <a:rPr lang="en-US" dirty="0"/>
              <a:t>Health impacts of LRTAP</a:t>
            </a:r>
          </a:p>
          <a:p>
            <a:pPr lvl="2"/>
            <a:r>
              <a:rPr lang="en-US" dirty="0"/>
              <a:t>Efficiency of local/regional/national/international mitigation strategies</a:t>
            </a:r>
          </a:p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Measurements</a:t>
            </a:r>
          </a:p>
          <a:p>
            <a:pPr lvl="2"/>
            <a:r>
              <a:rPr lang="en-US" dirty="0"/>
              <a:t>Observed increments between pairs/triple of remote/suburban/urban/traffic supersites</a:t>
            </a:r>
          </a:p>
          <a:p>
            <a:pPr lvl="2"/>
            <a:r>
              <a:rPr lang="en-US" dirty="0"/>
              <a:t>Fine chemical analysis of PM</a:t>
            </a:r>
          </a:p>
          <a:p>
            <a:pPr lvl="1"/>
            <a:r>
              <a:rPr lang="en-US" dirty="0"/>
              <a:t>Modelling</a:t>
            </a:r>
          </a:p>
          <a:p>
            <a:pPr lvl="2"/>
            <a:r>
              <a:rPr lang="en-US" dirty="0"/>
              <a:t>Isolate urban/external contribution in surrogate of chemistry-transport models (GAINS, SHERPA, CAMS City allocations)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353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OBSERVations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 (CSIC, Spain)</a:t>
            </a:r>
          </a:p>
          <a:p>
            <a:pPr lvl="1"/>
            <a:r>
              <a:rPr lang="en-US" dirty="0"/>
              <a:t>PM chemical </a:t>
            </a:r>
            <a:r>
              <a:rPr lang="en-US" dirty="0" err="1"/>
              <a:t>speciated</a:t>
            </a:r>
            <a:r>
              <a:rPr lang="en-US" dirty="0"/>
              <a:t> data simultaneously collected at pairs of traffic/urban/suburban/remote sites</a:t>
            </a:r>
          </a:p>
          <a:p>
            <a:pPr lvl="1"/>
            <a:r>
              <a:rPr lang="en-US" dirty="0"/>
              <a:t>Positive Matrix Factorization (PMF) model to identify and quantify the sources of PM at a receptor location</a:t>
            </a:r>
          </a:p>
          <a:p>
            <a:pPr lvl="1"/>
            <a:r>
              <a:rPr lang="en-US" dirty="0" err="1"/>
              <a:t>Lenschow</a:t>
            </a:r>
            <a:r>
              <a:rPr lang="en-US" dirty="0"/>
              <a:t> approach to the obtained PMF source contributions (Determination of the urban increments by activity sector)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86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Matrix Factorization for particulate matter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15892" b="5121"/>
          <a:stretch/>
        </p:blipFill>
        <p:spPr bwMode="auto">
          <a:xfrm>
            <a:off x="1404079" y="1766378"/>
            <a:ext cx="9144000" cy="451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530559"/>
              </p:ext>
            </p:extLst>
          </p:nvPr>
        </p:nvGraphicFramePr>
        <p:xfrm>
          <a:off x="3023751" y="4863056"/>
          <a:ext cx="3645226" cy="1417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cuación" r:id="rId4" imgW="1129810" imgH="444307" progId="Equation.3">
                  <p:embed/>
                </p:oleObj>
              </mc:Choice>
              <mc:Fallback>
                <p:oleObj name="Ecuación" r:id="rId4" imgW="1129810" imgH="444307" progId="Equation.3">
                  <p:embed/>
                  <p:pic>
                    <p:nvPicPr>
                      <p:cNvPr id="86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751" y="4863056"/>
                        <a:ext cx="3645226" cy="14174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55 Conector recto de flecha"/>
          <p:cNvCxnSpPr/>
          <p:nvPr/>
        </p:nvCxnSpPr>
        <p:spPr>
          <a:xfrm flipV="1">
            <a:off x="4823951" y="4935063"/>
            <a:ext cx="2520280" cy="50405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6 CuadroTexto"/>
          <p:cNvSpPr txBox="1"/>
          <p:nvPr/>
        </p:nvSpPr>
        <p:spPr>
          <a:xfrm>
            <a:off x="7416240" y="4719039"/>
            <a:ext cx="20712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err="1"/>
              <a:t>Source</a:t>
            </a:r>
            <a:r>
              <a:rPr lang="es-ES" b="1" dirty="0"/>
              <a:t> </a:t>
            </a:r>
            <a:r>
              <a:rPr lang="es-ES" b="1" dirty="0" err="1"/>
              <a:t>contribution</a:t>
            </a:r>
            <a:endParaRPr lang="es-ES" b="1" dirty="0"/>
          </a:p>
        </p:txBody>
      </p:sp>
      <p:cxnSp>
        <p:nvCxnSpPr>
          <p:cNvPr id="8" name="57 Conector recto de flecha"/>
          <p:cNvCxnSpPr/>
          <p:nvPr/>
        </p:nvCxnSpPr>
        <p:spPr>
          <a:xfrm>
            <a:off x="5400015" y="5943175"/>
            <a:ext cx="2088232" cy="21602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8 CuadroTexto"/>
          <p:cNvSpPr txBox="1"/>
          <p:nvPr/>
        </p:nvSpPr>
        <p:spPr>
          <a:xfrm>
            <a:off x="7560255" y="5943175"/>
            <a:ext cx="15106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err="1"/>
              <a:t>Source</a:t>
            </a:r>
            <a:r>
              <a:rPr lang="es-ES" b="1" dirty="0"/>
              <a:t> </a:t>
            </a:r>
            <a:r>
              <a:rPr lang="es-ES" b="1" dirty="0" err="1"/>
              <a:t>profile</a:t>
            </a:r>
            <a:endParaRPr lang="es-ES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0511" y="1766378"/>
            <a:ext cx="78200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5639" y="3000139"/>
            <a:ext cx="3600450" cy="1543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909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LENSCHOW: </a:t>
            </a:r>
            <a:r>
              <a:rPr lang="fr-FR" dirty="0" err="1"/>
              <a:t>increments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7444" y="1767272"/>
            <a:ext cx="5413848" cy="47684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Concept</a:t>
            </a:r>
          </a:p>
          <a:p>
            <a:pPr lvl="1"/>
            <a:r>
              <a:rPr lang="en-US" dirty="0"/>
              <a:t>Additivity of urban/regional/continental contributions</a:t>
            </a:r>
          </a:p>
          <a:p>
            <a:r>
              <a:rPr lang="en-US" dirty="0"/>
              <a:t>Well known limitations:</a:t>
            </a:r>
          </a:p>
          <a:p>
            <a:pPr lvl="1"/>
            <a:r>
              <a:rPr lang="en-US" dirty="0"/>
              <a:t>contribution of urban pollution to regional levels  </a:t>
            </a:r>
          </a:p>
          <a:p>
            <a:endParaRPr lang="en-US" dirty="0"/>
          </a:p>
          <a:p>
            <a:r>
              <a:rPr lang="en-US" dirty="0"/>
              <a:t>Should be considered as a qualitative technique, only provides indication on relative contribution of local or not-local sources, for instance when comparing different sites</a:t>
            </a:r>
          </a:p>
          <a:p>
            <a:endParaRPr lang="fr-FR" dirty="0"/>
          </a:p>
        </p:txBody>
      </p:sp>
      <p:pic>
        <p:nvPicPr>
          <p:cNvPr id="4" name="Picture 2" descr="Image result for lenschow pollution urb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53" y="2224206"/>
            <a:ext cx="4894412" cy="31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4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Candidate sites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0786" y="1624864"/>
            <a:ext cx="5612003" cy="4895857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/>
              <a:t>Done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Spain: Barcelona (UB), </a:t>
            </a:r>
            <a:r>
              <a:rPr lang="fr-FR" dirty="0" err="1"/>
              <a:t>Montseny</a:t>
            </a:r>
            <a:r>
              <a:rPr lang="fr-FR" dirty="0"/>
              <a:t> (RB), Montsec (</a:t>
            </a:r>
            <a:r>
              <a:rPr lang="fr-FR" dirty="0" err="1"/>
              <a:t>Mountain</a:t>
            </a:r>
            <a:r>
              <a:rPr lang="fr-FR" dirty="0"/>
              <a:t>) </a:t>
            </a:r>
          </a:p>
          <a:p>
            <a:pPr lvl="1"/>
            <a:r>
              <a:rPr lang="fr-FR" dirty="0" err="1"/>
              <a:t>Switzerland</a:t>
            </a:r>
            <a:r>
              <a:rPr lang="fr-FR" dirty="0"/>
              <a:t>: Zurich-</a:t>
            </a:r>
            <a:r>
              <a:rPr lang="fr-FR" dirty="0" err="1"/>
              <a:t>Kaserne</a:t>
            </a:r>
            <a:r>
              <a:rPr lang="fr-FR" dirty="0"/>
              <a:t> (</a:t>
            </a:r>
            <a:r>
              <a:rPr lang="fr-FR" dirty="0" err="1"/>
              <a:t>urban</a:t>
            </a:r>
            <a:r>
              <a:rPr lang="fr-FR" dirty="0"/>
              <a:t> background), </a:t>
            </a:r>
            <a:r>
              <a:rPr lang="fr-FR" dirty="0" err="1"/>
              <a:t>Paierne</a:t>
            </a:r>
            <a:r>
              <a:rPr lang="fr-FR" dirty="0"/>
              <a:t> (rural).</a:t>
            </a:r>
          </a:p>
          <a:p>
            <a:pPr lvl="1"/>
            <a:r>
              <a:rPr lang="fr-FR" dirty="0"/>
              <a:t>France: Revin (RB), Lens (UB), Roubaix (</a:t>
            </a:r>
            <a:r>
              <a:rPr lang="fr-FR" dirty="0" err="1"/>
              <a:t>traffic</a:t>
            </a:r>
            <a:r>
              <a:rPr lang="fr-FR" dirty="0"/>
              <a:t>). </a:t>
            </a:r>
          </a:p>
          <a:p>
            <a:pPr lvl="1"/>
            <a:r>
              <a:rPr lang="fr-FR" dirty="0"/>
              <a:t>Germany: Leipzig (</a:t>
            </a:r>
            <a:r>
              <a:rPr lang="fr-FR" dirty="0" err="1"/>
              <a:t>traffic-urban</a:t>
            </a:r>
            <a:r>
              <a:rPr lang="fr-FR" dirty="0"/>
              <a:t>)/</a:t>
            </a:r>
            <a:r>
              <a:rPr lang="fr-FR" dirty="0" err="1"/>
              <a:t>Melpitz</a:t>
            </a:r>
            <a:r>
              <a:rPr lang="fr-FR" dirty="0"/>
              <a:t> (</a:t>
            </a:r>
            <a:r>
              <a:rPr lang="fr-FR" dirty="0" err="1"/>
              <a:t>regional</a:t>
            </a:r>
            <a:r>
              <a:rPr lang="fr-FR" dirty="0"/>
              <a:t>)</a:t>
            </a:r>
          </a:p>
          <a:p>
            <a:r>
              <a:rPr lang="fr-FR" dirty="0" err="1"/>
              <a:t>Pending</a:t>
            </a:r>
            <a:endParaRPr lang="fr-FR" dirty="0"/>
          </a:p>
          <a:p>
            <a:pPr lvl="1"/>
            <a:r>
              <a:rPr lang="fr-FR" dirty="0"/>
              <a:t>United </a:t>
            </a:r>
            <a:r>
              <a:rPr lang="fr-FR" dirty="0" err="1"/>
              <a:t>Kingdom</a:t>
            </a:r>
            <a:r>
              <a:rPr lang="fr-FR" dirty="0"/>
              <a:t> (</a:t>
            </a:r>
            <a:r>
              <a:rPr lang="fr-FR" dirty="0" err="1"/>
              <a:t>collecting</a:t>
            </a:r>
            <a:r>
              <a:rPr lang="fr-FR" dirty="0"/>
              <a:t> more data)</a:t>
            </a:r>
          </a:p>
          <a:p>
            <a:pPr lvl="1"/>
            <a:r>
              <a:rPr lang="fr-FR" dirty="0" err="1"/>
              <a:t>Netherlands</a:t>
            </a:r>
            <a:endParaRPr lang="fr-FR" dirty="0"/>
          </a:p>
          <a:p>
            <a:pPr lvl="1"/>
            <a:r>
              <a:rPr lang="fr-FR" dirty="0"/>
              <a:t>Non </a:t>
            </a:r>
            <a:r>
              <a:rPr lang="fr-FR" dirty="0" err="1"/>
              <a:t>European</a:t>
            </a:r>
            <a:r>
              <a:rPr lang="fr-FR" dirty="0"/>
              <a:t> sites: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received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Bolivia, </a:t>
            </a:r>
            <a:r>
              <a:rPr lang="en-US" dirty="0"/>
              <a:t>South Korea, South Africa and Mexico, in collaboration with GAW/WMO. 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714938" y="1909843"/>
            <a:ext cx="4091101" cy="3272881"/>
            <a:chOff x="7714938" y="1909843"/>
            <a:chExt cx="4091101" cy="3272881"/>
          </a:xfrm>
        </p:grpSpPr>
        <p:pic>
          <p:nvPicPr>
            <p:cNvPr id="4" name="Picture 2" descr="Resultado de imagen de europe map blan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4938" y="1909843"/>
              <a:ext cx="4091101" cy="3272881"/>
            </a:xfrm>
            <a:prstGeom prst="rect">
              <a:avLst/>
            </a:prstGeom>
            <a:noFill/>
          </p:spPr>
        </p:pic>
        <p:sp>
          <p:nvSpPr>
            <p:cNvPr id="5" name="12 Estrella de 5 puntas"/>
            <p:cNvSpPr>
              <a:spLocks noChangeAspect="1"/>
            </p:cNvSpPr>
            <p:nvPr/>
          </p:nvSpPr>
          <p:spPr>
            <a:xfrm>
              <a:off x="8507025" y="4404486"/>
              <a:ext cx="183620" cy="180683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13 Estrella de 5 puntas"/>
            <p:cNvSpPr>
              <a:spLocks noChangeAspect="1"/>
            </p:cNvSpPr>
            <p:nvPr/>
          </p:nvSpPr>
          <p:spPr>
            <a:xfrm>
              <a:off x="9031813" y="3888243"/>
              <a:ext cx="183620" cy="180683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14 Estrella de 5 puntas"/>
            <p:cNvSpPr>
              <a:spLocks noChangeAspect="1"/>
            </p:cNvSpPr>
            <p:nvPr/>
          </p:nvSpPr>
          <p:spPr>
            <a:xfrm>
              <a:off x="8723049" y="3566027"/>
              <a:ext cx="183620" cy="180683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15 Estrella de 5 puntas"/>
            <p:cNvSpPr>
              <a:spLocks noChangeAspect="1"/>
            </p:cNvSpPr>
            <p:nvPr/>
          </p:nvSpPr>
          <p:spPr>
            <a:xfrm>
              <a:off x="8553395" y="3387827"/>
              <a:ext cx="183620" cy="180683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16 Estrella de 5 puntas"/>
            <p:cNvSpPr>
              <a:spLocks noChangeAspect="1"/>
            </p:cNvSpPr>
            <p:nvPr/>
          </p:nvSpPr>
          <p:spPr>
            <a:xfrm>
              <a:off x="9587145" y="2701931"/>
              <a:ext cx="183620" cy="18068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13 Estrella de 5 puntas"/>
          <p:cNvSpPr>
            <a:spLocks noChangeAspect="1"/>
          </p:cNvSpPr>
          <p:nvPr/>
        </p:nvSpPr>
        <p:spPr>
          <a:xfrm>
            <a:off x="9332055" y="3455941"/>
            <a:ext cx="183620" cy="18068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5 Estrella de 5 puntas"/>
          <p:cNvSpPr>
            <a:spLocks noChangeAspect="1"/>
          </p:cNvSpPr>
          <p:nvPr/>
        </p:nvSpPr>
        <p:spPr>
          <a:xfrm>
            <a:off x="8892703" y="3379004"/>
            <a:ext cx="183620" cy="180683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66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74968"/>
            <a:ext cx="7729728" cy="502583"/>
          </a:xfrm>
        </p:spPr>
        <p:txBody>
          <a:bodyPr>
            <a:normAutofit fontScale="90000"/>
          </a:bodyPr>
          <a:lstStyle/>
          <a:p>
            <a:r>
              <a:rPr lang="fr-FR" dirty="0"/>
              <a:t>2010 – 2014 Barcelona, </a:t>
            </a:r>
            <a:r>
              <a:rPr lang="fr-FR" dirty="0" err="1"/>
              <a:t>annual</a:t>
            </a:r>
            <a:endParaRPr lang="fr-FR" dirty="0"/>
          </a:p>
        </p:txBody>
      </p:sp>
      <p:sp>
        <p:nvSpPr>
          <p:cNvPr id="4" name="41 CuadroTexto"/>
          <p:cNvSpPr txBox="1"/>
          <p:nvPr/>
        </p:nvSpPr>
        <p:spPr>
          <a:xfrm>
            <a:off x="106085" y="41920"/>
            <a:ext cx="7929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b="1" dirty="0"/>
              <a:t>LOCAL</a:t>
            </a:r>
          </a:p>
        </p:txBody>
      </p:sp>
      <p:sp>
        <p:nvSpPr>
          <p:cNvPr id="5" name="42 CuadroTexto"/>
          <p:cNvSpPr txBox="1"/>
          <p:nvPr/>
        </p:nvSpPr>
        <p:spPr>
          <a:xfrm>
            <a:off x="106085" y="411252"/>
            <a:ext cx="117673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b="1" dirty="0"/>
              <a:t>REGIONAL</a:t>
            </a:r>
          </a:p>
        </p:txBody>
      </p:sp>
      <p:sp>
        <p:nvSpPr>
          <p:cNvPr id="6" name="43 CuadroTexto"/>
          <p:cNvSpPr txBox="1"/>
          <p:nvPr/>
        </p:nvSpPr>
        <p:spPr>
          <a:xfrm>
            <a:off x="106085" y="799955"/>
            <a:ext cx="194309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ES" b="1" dirty="0"/>
              <a:t>TRANSBOUNDARY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 l="9753" t="5051" r="19535" b="12198"/>
          <a:stretch>
            <a:fillRect/>
          </a:stretch>
        </p:blipFill>
        <p:spPr bwMode="auto">
          <a:xfrm>
            <a:off x="8235940" y="939134"/>
            <a:ext cx="1946703" cy="17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 l="16344" t="4695" r="14805" b="16616"/>
          <a:stretch>
            <a:fillRect/>
          </a:stretch>
        </p:blipFill>
        <p:spPr bwMode="auto">
          <a:xfrm>
            <a:off x="8519780" y="3171382"/>
            <a:ext cx="18954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 l="14563" t="10780" r="16019" b="13655"/>
          <a:stretch>
            <a:fillRect/>
          </a:stretch>
        </p:blipFill>
        <p:spPr bwMode="auto">
          <a:xfrm>
            <a:off x="8500730" y="5235231"/>
            <a:ext cx="1911079" cy="163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 l="2845" t="16971" r="40846" b="18407"/>
          <a:stretch>
            <a:fillRect/>
          </a:stretch>
        </p:blipFill>
        <p:spPr bwMode="auto">
          <a:xfrm>
            <a:off x="6408305" y="5262639"/>
            <a:ext cx="17716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 l="750" t="14222" r="41052" b="17694"/>
          <a:stretch>
            <a:fillRect/>
          </a:stretch>
        </p:blipFill>
        <p:spPr bwMode="auto">
          <a:xfrm>
            <a:off x="3699782" y="5229873"/>
            <a:ext cx="183108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 l="4116" t="15955" r="39272" b="17500"/>
          <a:stretch>
            <a:fillRect/>
          </a:stretch>
        </p:blipFill>
        <p:spPr bwMode="auto">
          <a:xfrm>
            <a:off x="1731978" y="5176915"/>
            <a:ext cx="17811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 l="7266" t="9039" r="41269" b="18261"/>
          <a:stretch>
            <a:fillRect/>
          </a:stretch>
        </p:blipFill>
        <p:spPr bwMode="auto">
          <a:xfrm>
            <a:off x="1768911" y="3099374"/>
            <a:ext cx="1619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/>
          <a:srcRect l="7767" t="16530" r="40453" b="19199"/>
          <a:stretch>
            <a:fillRect/>
          </a:stretch>
        </p:blipFill>
        <p:spPr bwMode="auto">
          <a:xfrm>
            <a:off x="1803984" y="1432523"/>
            <a:ext cx="1629148" cy="159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 l="5178" t="17146" r="40453" b="16324"/>
          <a:stretch>
            <a:fillRect/>
          </a:stretch>
        </p:blipFill>
        <p:spPr bwMode="auto">
          <a:xfrm>
            <a:off x="4568864" y="2130080"/>
            <a:ext cx="2901700" cy="279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46 CuadroTexto"/>
          <p:cNvSpPr txBox="1"/>
          <p:nvPr/>
        </p:nvSpPr>
        <p:spPr>
          <a:xfrm>
            <a:off x="5101903" y="1659214"/>
            <a:ext cx="196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PM</a:t>
            </a:r>
            <a:r>
              <a:rPr lang="es-ES" b="1" baseline="-25000" dirty="0"/>
              <a:t>10  </a:t>
            </a:r>
            <a:r>
              <a:rPr lang="es-ES" b="1" dirty="0"/>
              <a:t>(24.6 </a:t>
            </a:r>
            <a:r>
              <a:rPr lang="es-ES" b="1" dirty="0">
                <a:latin typeface="Symbol" pitchFamily="18" charset="2"/>
              </a:rPr>
              <a:t>m</a:t>
            </a:r>
            <a:r>
              <a:rPr lang="es-ES" b="1" dirty="0"/>
              <a:t>g/m</a:t>
            </a:r>
            <a:r>
              <a:rPr lang="es-ES" b="1" baseline="30000" dirty="0"/>
              <a:t>3</a:t>
            </a:r>
            <a:r>
              <a:rPr lang="es-ES" b="1" dirty="0"/>
              <a:t>)</a:t>
            </a:r>
          </a:p>
          <a:p>
            <a:pPr algn="ctr"/>
            <a:r>
              <a:rPr lang="es-ES" dirty="0">
                <a:latin typeface="Symbol" pitchFamily="18" charset="2"/>
              </a:rPr>
              <a:t>m</a:t>
            </a:r>
            <a:r>
              <a:rPr lang="es-ES" dirty="0"/>
              <a:t>g/m</a:t>
            </a:r>
            <a:r>
              <a:rPr lang="es-ES" baseline="30000" dirty="0"/>
              <a:t>3</a:t>
            </a:r>
            <a:r>
              <a:rPr lang="es-ES" dirty="0"/>
              <a:t>; %</a:t>
            </a:r>
          </a:p>
        </p:txBody>
      </p:sp>
      <p:sp>
        <p:nvSpPr>
          <p:cNvPr id="17" name="48 CuadroTexto"/>
          <p:cNvSpPr txBox="1"/>
          <p:nvPr/>
        </p:nvSpPr>
        <p:spPr>
          <a:xfrm>
            <a:off x="5758279" y="3353497"/>
            <a:ext cx="58862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BCN</a:t>
            </a:r>
          </a:p>
        </p:txBody>
      </p:sp>
      <p:sp>
        <p:nvSpPr>
          <p:cNvPr id="18" name="50 CuadroTexto"/>
          <p:cNvSpPr txBox="1"/>
          <p:nvPr/>
        </p:nvSpPr>
        <p:spPr>
          <a:xfrm>
            <a:off x="2452057" y="1227165"/>
            <a:ext cx="2824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Marine (4.3; 17% of PM</a:t>
            </a:r>
            <a:r>
              <a:rPr lang="es-ES" sz="1600" baseline="-25000" dirty="0"/>
              <a:t>10</a:t>
            </a:r>
            <a:r>
              <a:rPr lang="es-ES" sz="1600" dirty="0"/>
              <a:t> </a:t>
            </a:r>
            <a:r>
              <a:rPr lang="es-ES" sz="1600" dirty="0" err="1"/>
              <a:t>mass</a:t>
            </a:r>
            <a:r>
              <a:rPr lang="es-ES" sz="1600" dirty="0"/>
              <a:t>)</a:t>
            </a:r>
          </a:p>
        </p:txBody>
      </p:sp>
      <p:sp>
        <p:nvSpPr>
          <p:cNvPr id="19" name="51 CuadroTexto"/>
          <p:cNvSpPr txBox="1"/>
          <p:nvPr/>
        </p:nvSpPr>
        <p:spPr>
          <a:xfrm>
            <a:off x="2427674" y="2057353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</a:rPr>
              <a:t>BCN</a:t>
            </a:r>
          </a:p>
        </p:txBody>
      </p:sp>
      <p:sp>
        <p:nvSpPr>
          <p:cNvPr id="20" name="53 CuadroTexto"/>
          <p:cNvSpPr txBox="1"/>
          <p:nvPr/>
        </p:nvSpPr>
        <p:spPr>
          <a:xfrm>
            <a:off x="2380049" y="2955357"/>
            <a:ext cx="1751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Industrial (0.2; 1%)</a:t>
            </a:r>
          </a:p>
        </p:txBody>
      </p:sp>
      <p:sp>
        <p:nvSpPr>
          <p:cNvPr id="21" name="54 CuadroTexto"/>
          <p:cNvSpPr txBox="1"/>
          <p:nvPr/>
        </p:nvSpPr>
        <p:spPr>
          <a:xfrm>
            <a:off x="2452577" y="3917883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</a:rPr>
              <a:t>BCN</a:t>
            </a:r>
          </a:p>
        </p:txBody>
      </p:sp>
      <p:sp>
        <p:nvSpPr>
          <p:cNvPr id="22" name="56 CuadroTexto"/>
          <p:cNvSpPr txBox="1"/>
          <p:nvPr/>
        </p:nvSpPr>
        <p:spPr>
          <a:xfrm>
            <a:off x="1480458" y="4971581"/>
            <a:ext cx="1716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Mineral (3.8; 15%)</a:t>
            </a:r>
          </a:p>
        </p:txBody>
      </p:sp>
      <p:sp>
        <p:nvSpPr>
          <p:cNvPr id="23" name="57 CuadroTexto"/>
          <p:cNvSpPr txBox="1"/>
          <p:nvPr/>
        </p:nvSpPr>
        <p:spPr>
          <a:xfrm>
            <a:off x="2452057" y="5868444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</a:rPr>
              <a:t>BCN</a:t>
            </a:r>
          </a:p>
        </p:txBody>
      </p:sp>
      <p:sp>
        <p:nvSpPr>
          <p:cNvPr id="24" name="59 CuadroTexto"/>
          <p:cNvSpPr txBox="1"/>
          <p:nvPr/>
        </p:nvSpPr>
        <p:spPr>
          <a:xfrm>
            <a:off x="4557045" y="5082830"/>
            <a:ext cx="1849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Heavy-</a:t>
            </a:r>
            <a:r>
              <a:rPr lang="es-ES" sz="1600" dirty="0" err="1"/>
              <a:t>oil</a:t>
            </a:r>
            <a:r>
              <a:rPr lang="es-ES" sz="1600" dirty="0"/>
              <a:t> (3.6; 15%)</a:t>
            </a:r>
          </a:p>
        </p:txBody>
      </p:sp>
      <p:sp>
        <p:nvSpPr>
          <p:cNvPr id="25" name="60 CuadroTexto"/>
          <p:cNvSpPr txBox="1"/>
          <p:nvPr/>
        </p:nvSpPr>
        <p:spPr>
          <a:xfrm>
            <a:off x="4523136" y="5932068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</a:rPr>
              <a:t>BCN</a:t>
            </a:r>
          </a:p>
        </p:txBody>
      </p:sp>
      <p:sp>
        <p:nvSpPr>
          <p:cNvPr id="26" name="62 CuadroTexto"/>
          <p:cNvSpPr txBox="1"/>
          <p:nvPr/>
        </p:nvSpPr>
        <p:spPr>
          <a:xfrm>
            <a:off x="6580896" y="5010822"/>
            <a:ext cx="2010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Sec. </a:t>
            </a:r>
            <a:r>
              <a:rPr lang="es-ES" sz="1600" dirty="0" err="1"/>
              <a:t>nitrate</a:t>
            </a:r>
            <a:r>
              <a:rPr lang="es-ES" sz="1600" dirty="0"/>
              <a:t> (2.7; 11%)</a:t>
            </a:r>
          </a:p>
        </p:txBody>
      </p:sp>
      <p:sp>
        <p:nvSpPr>
          <p:cNvPr id="27" name="64 CuadroTexto"/>
          <p:cNvSpPr txBox="1"/>
          <p:nvPr/>
        </p:nvSpPr>
        <p:spPr>
          <a:xfrm>
            <a:off x="8826862" y="5019206"/>
            <a:ext cx="1708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/>
              <a:t>Organic</a:t>
            </a:r>
            <a:r>
              <a:rPr lang="es-ES" sz="1600" dirty="0"/>
              <a:t> (4.5; 18%)</a:t>
            </a:r>
          </a:p>
        </p:txBody>
      </p:sp>
      <p:sp>
        <p:nvSpPr>
          <p:cNvPr id="28" name="65 CuadroTexto"/>
          <p:cNvSpPr txBox="1"/>
          <p:nvPr/>
        </p:nvSpPr>
        <p:spPr>
          <a:xfrm>
            <a:off x="7257918" y="5874918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</a:rPr>
              <a:t>BCN</a:t>
            </a:r>
          </a:p>
        </p:txBody>
      </p:sp>
      <p:sp>
        <p:nvSpPr>
          <p:cNvPr id="29" name="66 CuadroTexto"/>
          <p:cNvSpPr txBox="1"/>
          <p:nvPr/>
        </p:nvSpPr>
        <p:spPr>
          <a:xfrm>
            <a:off x="9244051" y="5892827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</a:rPr>
              <a:t>BCN</a:t>
            </a:r>
          </a:p>
        </p:txBody>
      </p:sp>
      <p:sp>
        <p:nvSpPr>
          <p:cNvPr id="30" name="67 Rectángulo"/>
          <p:cNvSpPr/>
          <p:nvPr/>
        </p:nvSpPr>
        <p:spPr>
          <a:xfrm>
            <a:off x="4480832" y="1727004"/>
            <a:ext cx="3155801" cy="3209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71 CuadroTexto"/>
          <p:cNvSpPr txBox="1"/>
          <p:nvPr/>
        </p:nvSpPr>
        <p:spPr>
          <a:xfrm>
            <a:off x="8649009" y="2806008"/>
            <a:ext cx="2011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Sec. sulfate (2.4; 10%)</a:t>
            </a:r>
          </a:p>
        </p:txBody>
      </p:sp>
      <p:sp>
        <p:nvSpPr>
          <p:cNvPr id="32" name="72 CuadroTexto"/>
          <p:cNvSpPr txBox="1"/>
          <p:nvPr/>
        </p:nvSpPr>
        <p:spPr>
          <a:xfrm>
            <a:off x="9204363" y="3982519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</a:rPr>
              <a:t>BCN</a:t>
            </a:r>
          </a:p>
        </p:txBody>
      </p:sp>
      <p:sp>
        <p:nvSpPr>
          <p:cNvPr id="33" name="74 CuadroTexto"/>
          <p:cNvSpPr txBox="1"/>
          <p:nvPr/>
        </p:nvSpPr>
        <p:spPr>
          <a:xfrm>
            <a:off x="8946494" y="626718"/>
            <a:ext cx="1579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/>
              <a:t>Traffic</a:t>
            </a:r>
            <a:r>
              <a:rPr lang="es-ES" sz="1600" dirty="0"/>
              <a:t> (2.8; 12%)</a:t>
            </a:r>
          </a:p>
        </p:txBody>
      </p:sp>
      <p:sp>
        <p:nvSpPr>
          <p:cNvPr id="34" name="76 CuadroTexto"/>
          <p:cNvSpPr txBox="1"/>
          <p:nvPr/>
        </p:nvSpPr>
        <p:spPr>
          <a:xfrm>
            <a:off x="9177376" y="1841329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</a:rPr>
              <a:t>BCN</a:t>
            </a:r>
          </a:p>
        </p:txBody>
      </p:sp>
      <p:sp>
        <p:nvSpPr>
          <p:cNvPr id="35" name="78 CuadroTexto"/>
          <p:cNvSpPr txBox="1"/>
          <p:nvPr/>
        </p:nvSpPr>
        <p:spPr>
          <a:xfrm>
            <a:off x="3028121" y="1659213"/>
            <a:ext cx="13949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/>
              <a:t>Barcelona </a:t>
            </a:r>
            <a:r>
              <a:rPr lang="es-ES" sz="1100" i="1" dirty="0" err="1"/>
              <a:t>measuring</a:t>
            </a:r>
            <a:endParaRPr lang="es-ES" sz="1100" i="1" dirty="0"/>
          </a:p>
          <a:p>
            <a:r>
              <a:rPr lang="es-ES" sz="1100" i="1" dirty="0" err="1"/>
              <a:t>station</a:t>
            </a:r>
            <a:r>
              <a:rPr lang="es-ES" sz="1100" i="1" dirty="0"/>
              <a:t> 5 km </a:t>
            </a:r>
            <a:r>
              <a:rPr lang="es-ES" sz="1100" i="1" dirty="0" err="1"/>
              <a:t>far</a:t>
            </a:r>
            <a:r>
              <a:rPr lang="es-ES" sz="1100" i="1" dirty="0"/>
              <a:t> </a:t>
            </a:r>
            <a:r>
              <a:rPr lang="es-ES" sz="1100" i="1" dirty="0" err="1"/>
              <a:t>from</a:t>
            </a:r>
            <a:endParaRPr lang="es-ES" sz="1100" i="1" dirty="0"/>
          </a:p>
          <a:p>
            <a:r>
              <a:rPr lang="es-ES" sz="1100" i="1" dirty="0" err="1"/>
              <a:t>the</a:t>
            </a:r>
            <a:r>
              <a:rPr lang="es-ES" sz="1100" i="1" dirty="0"/>
              <a:t> </a:t>
            </a:r>
            <a:r>
              <a:rPr lang="es-ES" sz="1100" i="1" dirty="0" err="1"/>
              <a:t>coast</a:t>
            </a:r>
            <a:endParaRPr lang="es-ES" sz="1100" i="1" dirty="0"/>
          </a:p>
        </p:txBody>
      </p:sp>
      <p:sp>
        <p:nvSpPr>
          <p:cNvPr id="36" name="79 CuadroTexto"/>
          <p:cNvSpPr txBox="1"/>
          <p:nvPr/>
        </p:nvSpPr>
        <p:spPr>
          <a:xfrm>
            <a:off x="2596074" y="3387406"/>
            <a:ext cx="1898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/>
              <a:t>Emissions</a:t>
            </a:r>
            <a:r>
              <a:rPr lang="es-ES" sz="1100" i="1" dirty="0"/>
              <a:t> </a:t>
            </a:r>
            <a:r>
              <a:rPr lang="es-ES" sz="1100" i="1" dirty="0" err="1"/>
              <a:t>from</a:t>
            </a:r>
            <a:r>
              <a:rPr lang="es-ES" sz="1100" i="1" dirty="0"/>
              <a:t> </a:t>
            </a:r>
            <a:r>
              <a:rPr lang="es-ES" sz="1100" i="1" dirty="0" err="1"/>
              <a:t>the</a:t>
            </a:r>
            <a:r>
              <a:rPr lang="es-ES" sz="1100" i="1" dirty="0"/>
              <a:t> Barcelona</a:t>
            </a:r>
          </a:p>
          <a:p>
            <a:r>
              <a:rPr lang="es-ES" sz="1100" i="1" dirty="0" err="1"/>
              <a:t>Metropolotan</a:t>
            </a:r>
            <a:r>
              <a:rPr lang="es-ES" sz="1100" i="1" dirty="0"/>
              <a:t> </a:t>
            </a:r>
            <a:r>
              <a:rPr lang="es-ES" sz="1100" i="1" dirty="0" err="1"/>
              <a:t>Area</a:t>
            </a:r>
            <a:r>
              <a:rPr lang="es-ES" sz="1100" i="1" dirty="0"/>
              <a:t> and </a:t>
            </a:r>
            <a:r>
              <a:rPr lang="es-ES" sz="1100" i="1" dirty="0" err="1"/>
              <a:t>valley</a:t>
            </a:r>
            <a:endParaRPr lang="es-ES" sz="1100" i="1" dirty="0"/>
          </a:p>
        </p:txBody>
      </p:sp>
      <p:sp>
        <p:nvSpPr>
          <p:cNvPr id="37" name="80 CuadroTexto"/>
          <p:cNvSpPr txBox="1"/>
          <p:nvPr/>
        </p:nvSpPr>
        <p:spPr>
          <a:xfrm>
            <a:off x="1733211" y="5331622"/>
            <a:ext cx="93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/>
              <a:t>Saharan</a:t>
            </a:r>
            <a:r>
              <a:rPr lang="es-ES" sz="1100" i="1" dirty="0"/>
              <a:t> </a:t>
            </a:r>
            <a:r>
              <a:rPr lang="es-ES" sz="1100" i="1" dirty="0" err="1"/>
              <a:t>dust</a:t>
            </a:r>
            <a:endParaRPr lang="es-ES" sz="1100" i="1" dirty="0"/>
          </a:p>
          <a:p>
            <a:r>
              <a:rPr lang="es-ES" sz="1100" i="1" dirty="0"/>
              <a:t>(</a:t>
            </a:r>
            <a:r>
              <a:rPr lang="es-ES" sz="1100" i="1" dirty="0" err="1"/>
              <a:t>summer</a:t>
            </a:r>
            <a:r>
              <a:rPr lang="es-ES" sz="1100" i="1" dirty="0"/>
              <a:t>)</a:t>
            </a:r>
          </a:p>
        </p:txBody>
      </p:sp>
      <p:sp>
        <p:nvSpPr>
          <p:cNvPr id="38" name="81 CuadroTexto"/>
          <p:cNvSpPr txBox="1"/>
          <p:nvPr/>
        </p:nvSpPr>
        <p:spPr>
          <a:xfrm>
            <a:off x="2812098" y="5331622"/>
            <a:ext cx="923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/>
              <a:t>Local </a:t>
            </a:r>
            <a:r>
              <a:rPr lang="es-ES" sz="1100" i="1" dirty="0" err="1"/>
              <a:t>dust</a:t>
            </a:r>
            <a:endParaRPr lang="es-ES" sz="1100" i="1" dirty="0"/>
          </a:p>
          <a:p>
            <a:r>
              <a:rPr lang="es-ES" sz="1100" i="1" dirty="0" err="1"/>
              <a:t>resuspension</a:t>
            </a:r>
            <a:endParaRPr lang="es-ES" sz="1100" i="1" dirty="0"/>
          </a:p>
        </p:txBody>
      </p:sp>
      <p:sp>
        <p:nvSpPr>
          <p:cNvPr id="39" name="82 CuadroTexto"/>
          <p:cNvSpPr txBox="1"/>
          <p:nvPr/>
        </p:nvSpPr>
        <p:spPr>
          <a:xfrm>
            <a:off x="4828321" y="5475637"/>
            <a:ext cx="1175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/>
              <a:t>Port of Barcelona</a:t>
            </a:r>
          </a:p>
        </p:txBody>
      </p:sp>
      <p:sp>
        <p:nvSpPr>
          <p:cNvPr id="40" name="83 CuadroTexto"/>
          <p:cNvSpPr txBox="1"/>
          <p:nvPr/>
        </p:nvSpPr>
        <p:spPr>
          <a:xfrm>
            <a:off x="7348601" y="6339734"/>
            <a:ext cx="1327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/>
              <a:t>NO</a:t>
            </a:r>
            <a:r>
              <a:rPr lang="es-ES" sz="1100" i="1" baseline="-25000" dirty="0"/>
              <a:t>2</a:t>
            </a:r>
            <a:r>
              <a:rPr lang="es-ES" sz="1100" i="1" dirty="0"/>
              <a:t> + </a:t>
            </a:r>
            <a:r>
              <a:rPr lang="es-ES" sz="1100" i="1" dirty="0" err="1"/>
              <a:t>availability</a:t>
            </a:r>
            <a:endParaRPr lang="es-ES" sz="1100" i="1" dirty="0"/>
          </a:p>
          <a:p>
            <a:r>
              <a:rPr lang="es-ES" sz="1100" i="1" dirty="0"/>
              <a:t>of NH</a:t>
            </a:r>
            <a:r>
              <a:rPr lang="es-ES" sz="1100" i="1" baseline="-25000" dirty="0"/>
              <a:t>3</a:t>
            </a:r>
            <a:r>
              <a:rPr lang="es-ES" sz="1100" i="1" dirty="0"/>
              <a:t> In Barcelona</a:t>
            </a:r>
          </a:p>
        </p:txBody>
      </p:sp>
      <p:sp>
        <p:nvSpPr>
          <p:cNvPr id="41" name="84 CuadroTexto"/>
          <p:cNvSpPr txBox="1"/>
          <p:nvPr/>
        </p:nvSpPr>
        <p:spPr>
          <a:xfrm>
            <a:off x="6196474" y="5979694"/>
            <a:ext cx="8707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/>
              <a:t>Agriculture</a:t>
            </a:r>
            <a:r>
              <a:rPr lang="es-ES" sz="1100" i="1" dirty="0"/>
              <a:t>/</a:t>
            </a:r>
          </a:p>
          <a:p>
            <a:r>
              <a:rPr lang="es-ES" sz="1100" i="1" dirty="0" err="1"/>
              <a:t>farm</a:t>
            </a:r>
            <a:endParaRPr lang="es-ES" sz="1100" i="1" dirty="0"/>
          </a:p>
        </p:txBody>
      </p:sp>
      <p:sp>
        <p:nvSpPr>
          <p:cNvPr id="42" name="85 CuadroTexto"/>
          <p:cNvSpPr txBox="1"/>
          <p:nvPr/>
        </p:nvSpPr>
        <p:spPr>
          <a:xfrm>
            <a:off x="8356714" y="5475637"/>
            <a:ext cx="105830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/>
              <a:t>Strong</a:t>
            </a:r>
            <a:r>
              <a:rPr lang="es-ES" sz="1100" i="1" dirty="0"/>
              <a:t> </a:t>
            </a:r>
            <a:r>
              <a:rPr lang="es-ES" sz="1100" i="1" dirty="0" err="1"/>
              <a:t>summer</a:t>
            </a:r>
            <a:endParaRPr lang="es-ES" sz="1100" i="1" dirty="0"/>
          </a:p>
          <a:p>
            <a:r>
              <a:rPr lang="es-ES" sz="1100" i="1" dirty="0" err="1"/>
              <a:t>formation</a:t>
            </a:r>
            <a:r>
              <a:rPr lang="es-ES" sz="1100" i="1" dirty="0"/>
              <a:t> and </a:t>
            </a:r>
          </a:p>
          <a:p>
            <a:r>
              <a:rPr lang="es-ES" sz="1100" i="1" dirty="0" err="1"/>
              <a:t>recirculation</a:t>
            </a:r>
            <a:endParaRPr lang="es-ES" sz="1100" i="1" dirty="0"/>
          </a:p>
        </p:txBody>
      </p:sp>
      <p:sp>
        <p:nvSpPr>
          <p:cNvPr id="43" name="86 CuadroTexto"/>
          <p:cNvSpPr txBox="1"/>
          <p:nvPr/>
        </p:nvSpPr>
        <p:spPr>
          <a:xfrm>
            <a:off x="8212698" y="3675437"/>
            <a:ext cx="105830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/>
              <a:t>Strong</a:t>
            </a:r>
            <a:r>
              <a:rPr lang="es-ES" sz="1100" i="1" dirty="0"/>
              <a:t> </a:t>
            </a:r>
            <a:r>
              <a:rPr lang="es-ES" sz="1100" i="1" dirty="0" err="1"/>
              <a:t>summer</a:t>
            </a:r>
            <a:endParaRPr lang="es-ES" sz="1100" i="1" dirty="0"/>
          </a:p>
          <a:p>
            <a:r>
              <a:rPr lang="es-ES" sz="1100" i="1" dirty="0" err="1"/>
              <a:t>formation</a:t>
            </a:r>
            <a:r>
              <a:rPr lang="es-ES" sz="1100" i="1" dirty="0"/>
              <a:t> and </a:t>
            </a:r>
          </a:p>
          <a:p>
            <a:r>
              <a:rPr lang="es-ES" sz="1100" i="1" dirty="0" err="1"/>
              <a:t>recirculation</a:t>
            </a:r>
            <a:endParaRPr lang="es-ES" sz="1100" i="1" dirty="0"/>
          </a:p>
        </p:txBody>
      </p:sp>
      <p:sp>
        <p:nvSpPr>
          <p:cNvPr id="44" name="87 CuadroTexto"/>
          <p:cNvSpPr txBox="1"/>
          <p:nvPr/>
        </p:nvSpPr>
        <p:spPr>
          <a:xfrm>
            <a:off x="9436834" y="1371182"/>
            <a:ext cx="788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/>
              <a:t>Vehicles</a:t>
            </a:r>
            <a:r>
              <a:rPr lang="es-ES" sz="1100" i="1" dirty="0"/>
              <a:t> in</a:t>
            </a:r>
          </a:p>
          <a:p>
            <a:r>
              <a:rPr lang="es-ES" sz="1100" i="1" dirty="0"/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53466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Modelling</a:t>
            </a:r>
            <a:r>
              <a:rPr lang="fr-FR" dirty="0"/>
              <a:t>: GAINS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649" y="1664720"/>
            <a:ext cx="3980979" cy="48626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TSAP methodology, apportionment of </a:t>
            </a:r>
          </a:p>
          <a:p>
            <a:pPr lvl="1"/>
            <a:r>
              <a:rPr lang="en-US" dirty="0"/>
              <a:t>Natural, international, national, urban, street </a:t>
            </a:r>
          </a:p>
          <a:p>
            <a:pPr lvl="1"/>
            <a:r>
              <a:rPr lang="en-US" dirty="0"/>
              <a:t>Residential, traffic, industrial, agriculture, primary/secondary</a:t>
            </a:r>
          </a:p>
          <a:p>
            <a:pPr lvl="1"/>
            <a:r>
              <a:rPr lang="en-US" dirty="0"/>
              <a:t>Based on EMEP&amp;CHIMERE models and AIRBASE observations</a:t>
            </a:r>
          </a:p>
          <a:p>
            <a:pPr lvl="1"/>
            <a:endParaRPr lang="en-US" dirty="0"/>
          </a:p>
          <a:p>
            <a:r>
              <a:rPr lang="en-US" dirty="0"/>
              <a:t>Primarily communicated for country averages</a:t>
            </a:r>
          </a:p>
          <a:p>
            <a:r>
              <a:rPr lang="en-US" dirty="0"/>
              <a:t>Also available at ~1900 </a:t>
            </a:r>
            <a:r>
              <a:rPr lang="en-US" dirty="0" err="1"/>
              <a:t>AirBase</a:t>
            </a:r>
            <a:r>
              <a:rPr lang="en-US" dirty="0"/>
              <a:t> stations</a:t>
            </a:r>
          </a:p>
          <a:p>
            <a:endParaRPr lang="en-US" dirty="0"/>
          </a:p>
          <a:p>
            <a:endParaRPr lang="fr-FR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708" y="1598484"/>
            <a:ext cx="2962764" cy="4195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357" y="1638218"/>
            <a:ext cx="2281978" cy="35202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49357" y="1574232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Zurich, CH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 rotWithShape="1">
          <a:blip r:embed="rId4"/>
          <a:srcRect t="44077" r="31744" b="15644"/>
          <a:stretch/>
        </p:blipFill>
        <p:spPr>
          <a:xfrm>
            <a:off x="9931335" y="1574232"/>
            <a:ext cx="2260665" cy="20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3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Modelling</a:t>
            </a:r>
            <a:r>
              <a:rPr lang="fr-FR" dirty="0"/>
              <a:t>: sherpa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6849" y="1809864"/>
            <a:ext cx="4791853" cy="47215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SHERPA</a:t>
            </a:r>
          </a:p>
          <a:p>
            <a:pPr lvl="1"/>
            <a:r>
              <a:rPr lang="en-US" dirty="0"/>
              <a:t>Screening for High Emission Reduction Potentials on Air quality</a:t>
            </a:r>
          </a:p>
          <a:p>
            <a:pPr lvl="1"/>
            <a:r>
              <a:rPr lang="en-US" dirty="0"/>
              <a:t>Developed by JRC, based on CHIMERE model</a:t>
            </a:r>
          </a:p>
          <a:p>
            <a:r>
              <a:rPr lang="en-US" dirty="0"/>
              <a:t>Sectoral/Spatial allocation: </a:t>
            </a:r>
          </a:p>
          <a:p>
            <a:pPr lvl="1"/>
            <a:r>
              <a:rPr lang="en-US" dirty="0"/>
              <a:t>Core city, Functional Urban Area, Country, Transboundary</a:t>
            </a:r>
          </a:p>
          <a:p>
            <a:pPr lvl="1"/>
            <a:r>
              <a:rPr lang="en-US" dirty="0"/>
              <a:t>Available for any location in the EU</a:t>
            </a:r>
          </a:p>
          <a:p>
            <a:endParaRPr lang="fr-FR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8"/>
          <a:stretch/>
        </p:blipFill>
        <p:spPr>
          <a:xfrm>
            <a:off x="5393551" y="1649298"/>
            <a:ext cx="6688150" cy="3806531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5638310" y="2075190"/>
            <a:ext cx="649396" cy="30572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MS PGothic" pitchFamily="34" charset="-128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US" sz="1600" b="0" dirty="0">
              <a:solidFill>
                <a:srgbClr val="000000"/>
              </a:solidFill>
              <a:latin typeface="Verdana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MS PGothic" pitchFamily="34" charset="-128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US" sz="1600" b="0" dirty="0">
              <a:solidFill>
                <a:srgbClr val="000000"/>
              </a:solidFill>
              <a:latin typeface="Verdana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MS PGothic" pitchFamily="34" charset="-128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US" sz="1600" b="0" dirty="0">
              <a:solidFill>
                <a:srgbClr val="000000"/>
              </a:solidFill>
              <a:latin typeface="Verdana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MS PGothic" pitchFamily="34" charset="-128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solidFill>
                  <a:srgbClr val="000000"/>
                </a:solidFill>
                <a:latin typeface="Verdana"/>
              </a:rPr>
              <a:t>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US" sz="1600" b="0" dirty="0">
              <a:solidFill>
                <a:srgbClr val="000000"/>
              </a:solidFill>
              <a:latin typeface="Verdana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   </a:t>
            </a:r>
            <a:endParaRPr kumimoji="0" lang="en-GB" sz="16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MS PGothic" pitchFamily="34" charset="-128"/>
              <a:cs typeface="+mn-cs"/>
            </a:endParaRP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t="10526" r="12242" b="10253"/>
          <a:stretch/>
        </p:blipFill>
        <p:spPr>
          <a:xfrm>
            <a:off x="10323428" y="5259170"/>
            <a:ext cx="1698634" cy="159883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6147058" y="2684572"/>
            <a:ext cx="0" cy="225677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10"/>
          <p:cNvSpPr txBox="1"/>
          <p:nvPr/>
        </p:nvSpPr>
        <p:spPr>
          <a:xfrm rot="5400000">
            <a:off x="4692868" y="3607582"/>
            <a:ext cx="238558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Spatial allocation</a:t>
            </a:r>
            <a:endParaRPr lang="en-GB" sz="2000" b="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11"/>
          <p:cNvCxnSpPr/>
          <p:nvPr/>
        </p:nvCxnSpPr>
        <p:spPr bwMode="auto">
          <a:xfrm>
            <a:off x="6329999" y="1947830"/>
            <a:ext cx="5543583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2"/>
          <p:cNvSpPr txBox="1"/>
          <p:nvPr/>
        </p:nvSpPr>
        <p:spPr>
          <a:xfrm>
            <a:off x="8064932" y="1554996"/>
            <a:ext cx="2546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Sectoral allocation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10244286" y="2234620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Traffic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8791874" y="2236892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Resident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7305574" y="2254930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Industry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6416728" y="2259320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Agri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3291" y="2264173"/>
            <a:ext cx="76655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15399" y="2810723"/>
            <a:ext cx="63030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City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8565803" y="3341507"/>
            <a:ext cx="20922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Commuting area</a:t>
            </a:r>
          </a:p>
        </p:txBody>
      </p:sp>
      <p:sp>
        <p:nvSpPr>
          <p:cNvPr id="19" name="TextBox 22"/>
          <p:cNvSpPr txBox="1"/>
          <p:nvPr/>
        </p:nvSpPr>
        <p:spPr>
          <a:xfrm>
            <a:off x="7791818" y="3888057"/>
            <a:ext cx="10951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Country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7020418" y="4434607"/>
            <a:ext cx="99418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3149676245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5302</TotalTime>
  <Words>721</Words>
  <Application>Microsoft Office PowerPoint</Application>
  <PresentationFormat>Grand écran</PresentationFormat>
  <Paragraphs>152</Paragraphs>
  <Slides>11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MS PGothic</vt:lpstr>
      <vt:lpstr>Arial</vt:lpstr>
      <vt:lpstr>Calibri</vt:lpstr>
      <vt:lpstr>Gill Sans MT</vt:lpstr>
      <vt:lpstr>Symbol</vt:lpstr>
      <vt:lpstr>TimesNewRomanPSMT</vt:lpstr>
      <vt:lpstr>Verdana</vt:lpstr>
      <vt:lpstr>Colis</vt:lpstr>
      <vt:lpstr>Ecuación</vt:lpstr>
      <vt:lpstr>Joint thematic session:  from hemispheric to local scale air pollution;  Twin Site project  Task Force on Measurements and modelling </vt:lpstr>
      <vt:lpstr>TFMM « Twin SITE » project</vt:lpstr>
      <vt:lpstr>OBSERVations</vt:lpstr>
      <vt:lpstr>Positive Matrix Factorization for particulate matter</vt:lpstr>
      <vt:lpstr>LENSCHOW: increments</vt:lpstr>
      <vt:lpstr>Candidate sites</vt:lpstr>
      <vt:lpstr>2010 – 2014 Barcelona, annual</vt:lpstr>
      <vt:lpstr>Modelling: GAINS</vt:lpstr>
      <vt:lpstr>Modelling: sherpa</vt:lpstr>
      <vt:lpstr>CAMS: City Allocation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&amp; introduction  TFMM co-chairs Augustin Colette &amp; Oksana Tarasova</dc:title>
  <dc:creator>COLETTE Augustin</dc:creator>
  <cp:lastModifiedBy>COLETTE Augustin</cp:lastModifiedBy>
  <cp:revision>95</cp:revision>
  <dcterms:created xsi:type="dcterms:W3CDTF">2017-04-30T09:18:31Z</dcterms:created>
  <dcterms:modified xsi:type="dcterms:W3CDTF">2017-09-13T09:11:43Z</dcterms:modified>
</cp:coreProperties>
</file>