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62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236">
          <p15:clr>
            <a:srgbClr val="A4A3A4"/>
          </p15:clr>
        </p15:guide>
        <p15:guide id="3" orient="horz" pos="3735">
          <p15:clr>
            <a:srgbClr val="A4A3A4"/>
          </p15:clr>
        </p15:guide>
        <p15:guide id="4" orient="horz" pos="1598">
          <p15:clr>
            <a:srgbClr val="A4A3A4"/>
          </p15:clr>
        </p15:guide>
        <p15:guide id="5" pos="3382">
          <p15:clr>
            <a:srgbClr val="A4A3A4"/>
          </p15:clr>
        </p15:guide>
        <p15:guide id="6" pos="5465">
          <p15:clr>
            <a:srgbClr val="A4A3A4"/>
          </p15:clr>
        </p15:guide>
        <p15:guide id="7" pos="1300">
          <p15:clr>
            <a:srgbClr val="A4A3A4"/>
          </p15:clr>
        </p15:guide>
        <p15:guide id="8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402" y="-67"/>
      </p:cViewPr>
      <p:guideLst>
        <p:guide orient="horz" pos="2160"/>
        <p:guide orient="horz" pos="1236"/>
        <p:guide orient="horz" pos="3735"/>
        <p:guide orient="horz" pos="1598"/>
        <p:guide pos="3382"/>
        <p:guide pos="5465"/>
        <p:guide pos="1300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-360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23E5F-555F-434F-ADBC-879D359B8141}" type="datetimeFigureOut">
              <a:rPr lang="sv-SE" smtClean="0"/>
              <a:t>2017-09-12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43BC1-96E0-4930-8E37-784A7699D6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5967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B2A2D-1824-4264-93F6-3BDAB863D1F6}" type="datetimeFigureOut">
              <a:rPr lang="sv-SE" smtClean="0"/>
              <a:t>2017-09-12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B800B-9572-4844-AE54-AAA434C9A2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7793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90176" y="886598"/>
            <a:ext cx="7074000" cy="2406129"/>
          </a:xfrm>
        </p:spPr>
        <p:txBody>
          <a:bodyPr>
            <a:noAutofit/>
          </a:bodyPr>
          <a:lstStyle>
            <a:lvl1pPr>
              <a:lnSpc>
                <a:spcPts val="5400"/>
              </a:lnSpc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93350" y="3600226"/>
            <a:ext cx="7074000" cy="1476000"/>
          </a:xfrm>
        </p:spPr>
        <p:txBody>
          <a:bodyPr>
            <a:normAutofit/>
          </a:bodyPr>
          <a:lstStyle>
            <a:lvl1pPr marL="0" indent="0" algn="l">
              <a:lnSpc>
                <a:spcPts val="2600"/>
              </a:lnSpc>
              <a:buNone/>
              <a:defRPr sz="28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C20-F913-4C75-8BFE-AFF6436FE610}" type="datetimeFigureOut">
              <a:rPr lang="sv-SE" smtClean="0"/>
              <a:t>2017-09-12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CEC4-8AB1-4574-934F-A0207E8425FE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288" y="5265328"/>
            <a:ext cx="1608420" cy="1116000"/>
          </a:xfrm>
          <a:prstGeom prst="rect">
            <a:avLst/>
          </a:prstGeom>
        </p:spPr>
      </p:pic>
      <p:sp>
        <p:nvSpPr>
          <p:cNvPr id="14" name="Rektangel 13"/>
          <p:cNvSpPr/>
          <p:nvPr userDrawn="1"/>
        </p:nvSpPr>
        <p:spPr>
          <a:xfrm>
            <a:off x="9252520" y="0"/>
            <a:ext cx="1332000" cy="4221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/>
          <p:cNvSpPr txBox="1"/>
          <p:nvPr userDrawn="1"/>
        </p:nvSpPr>
        <p:spPr>
          <a:xfrm>
            <a:off x="9324528" y="44624"/>
            <a:ext cx="1157581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050" dirty="0" smtClean="0"/>
              <a:t>Mallsidor</a:t>
            </a:r>
            <a:endParaRPr lang="sv-SE" sz="1200" dirty="0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24529" y="271895"/>
            <a:ext cx="1152282" cy="1500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ruta 16"/>
          <p:cNvSpPr txBox="1"/>
          <p:nvPr userDrawn="1"/>
        </p:nvSpPr>
        <p:spPr>
          <a:xfrm>
            <a:off x="9338293" y="2018211"/>
            <a:ext cx="113851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IVL Färger</a:t>
            </a:r>
            <a:endParaRPr lang="sv-SE" sz="105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38293" y="2207639"/>
            <a:ext cx="1143816" cy="1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ktangel med rundade hörn 18"/>
          <p:cNvSpPr/>
          <p:nvPr userDrawn="1"/>
        </p:nvSpPr>
        <p:spPr>
          <a:xfrm>
            <a:off x="9756576" y="2996952"/>
            <a:ext cx="725533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08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C20-F913-4C75-8BFE-AFF6436FE610}" type="datetimeFigureOut">
              <a:rPr lang="sv-SE" smtClean="0"/>
              <a:t>2017-09-12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CEC4-8AB1-4574-934F-A0207E8425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629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059094" y="1959345"/>
            <a:ext cx="3204000" cy="3960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458218" y="1959345"/>
            <a:ext cx="3204000" cy="3960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C20-F913-4C75-8BFE-AFF6436FE610}" type="datetimeFigureOut">
              <a:rPr lang="sv-SE" smtClean="0"/>
              <a:t>2017-09-12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CEC4-8AB1-4574-934F-A0207E8425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04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053286" y="1960254"/>
            <a:ext cx="3204000" cy="360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059094" y="2284686"/>
            <a:ext cx="3204000" cy="363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458218" y="1960254"/>
            <a:ext cx="3204000" cy="36000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58218" y="2284686"/>
            <a:ext cx="3204000" cy="363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C20-F913-4C75-8BFE-AFF6436FE610}" type="datetimeFigureOut">
              <a:rPr lang="sv-SE" smtClean="0"/>
              <a:t>2017-09-12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CEC4-8AB1-4574-934F-A0207E8425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584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C20-F913-4C75-8BFE-AFF6436FE610}" type="datetimeFigureOut">
              <a:rPr lang="sv-SE" smtClean="0"/>
              <a:t>2017-09-12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CEC4-8AB1-4574-934F-A0207E8425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659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C20-F913-4C75-8BFE-AFF6436FE610}" type="datetimeFigureOut">
              <a:rPr lang="sv-SE" smtClean="0"/>
              <a:t>2017-09-12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CEC4-8AB1-4574-934F-A0207E8425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147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059094" y="664749"/>
            <a:ext cx="6606000" cy="114300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059094" y="1959344"/>
            <a:ext cx="660600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70393" y="6517994"/>
            <a:ext cx="159335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fld id="{93280C20-F913-4C75-8BFE-AFF6436FE610}" type="datetimeFigureOut">
              <a:rPr lang="sv-SE" smtClean="0"/>
              <a:pPr/>
              <a:t>2017-09-12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987824" y="6517994"/>
            <a:ext cx="4763926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827196" y="6517994"/>
            <a:ext cx="83481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fld id="{8A22CEC4-8AB1-4574-934F-A0207E8425FE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196" y="6021328"/>
            <a:ext cx="834512" cy="360000"/>
          </a:xfrm>
          <a:prstGeom prst="rect">
            <a:avLst/>
          </a:prstGeom>
        </p:spPr>
      </p:pic>
      <p:sp>
        <p:nvSpPr>
          <p:cNvPr id="14" name="Rektangel 13"/>
          <p:cNvSpPr/>
          <p:nvPr/>
        </p:nvSpPr>
        <p:spPr>
          <a:xfrm>
            <a:off x="9252520" y="0"/>
            <a:ext cx="1332000" cy="4221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/>
          <p:cNvSpPr txBox="1"/>
          <p:nvPr/>
        </p:nvSpPr>
        <p:spPr>
          <a:xfrm>
            <a:off x="9324528" y="44624"/>
            <a:ext cx="1152283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050" dirty="0" smtClean="0"/>
              <a:t>Mallsidor</a:t>
            </a:r>
            <a:endParaRPr lang="sv-SE" sz="12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24529" y="271895"/>
            <a:ext cx="1152282" cy="1500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ruta 16"/>
          <p:cNvSpPr txBox="1"/>
          <p:nvPr/>
        </p:nvSpPr>
        <p:spPr>
          <a:xfrm>
            <a:off x="9338293" y="2018211"/>
            <a:ext cx="1066355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IVL Färger</a:t>
            </a:r>
            <a:endParaRPr lang="sv-SE" sz="105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38293" y="2207639"/>
            <a:ext cx="1143816" cy="1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ktangel med rundade hörn 18"/>
          <p:cNvSpPr/>
          <p:nvPr/>
        </p:nvSpPr>
        <p:spPr>
          <a:xfrm>
            <a:off x="9756576" y="2996952"/>
            <a:ext cx="725533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056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118000"/>
        </a:lnSpc>
        <a:spcBef>
          <a:spcPct val="0"/>
        </a:spcBef>
        <a:buNone/>
        <a:defRPr sz="2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18000"/>
        </a:lnSpc>
        <a:spcBef>
          <a:spcPct val="20000"/>
        </a:spcBef>
        <a:buFontTx/>
        <a:buBlip>
          <a:blip r:embed="rId12"/>
        </a:buBlip>
        <a:defRPr sz="1800" b="0" kern="1200">
          <a:solidFill>
            <a:schemeClr val="accent2"/>
          </a:solidFill>
          <a:latin typeface="+mn-lt"/>
          <a:ea typeface="+mn-ea"/>
          <a:cs typeface="+mn-cs"/>
        </a:defRPr>
      </a:lvl1pPr>
      <a:lvl2pPr marL="538163" indent="-250825" algn="l" defTabSz="914400" rtl="0" eaLnBrk="1" latinLnBrk="0" hangingPunct="1">
        <a:lnSpc>
          <a:spcPct val="118000"/>
        </a:lnSpc>
        <a:spcBef>
          <a:spcPct val="20000"/>
        </a:spcBef>
        <a:buFont typeface="Arial" panose="020B0604020202020204" pitchFamily="34" charset="0"/>
        <a:buChar char="–"/>
        <a:defRPr sz="1600" b="0" kern="1200">
          <a:solidFill>
            <a:schemeClr val="accent2"/>
          </a:solidFill>
          <a:latin typeface="+mn-lt"/>
          <a:ea typeface="+mn-ea"/>
          <a:cs typeface="+mn-cs"/>
        </a:defRPr>
      </a:lvl2pPr>
      <a:lvl3pPr marL="715963" indent="-177800" algn="l" defTabSz="914400" rtl="0" eaLnBrk="1" latinLnBrk="0" hangingPunct="1">
        <a:lnSpc>
          <a:spcPct val="118000"/>
        </a:lnSpc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accent2"/>
          </a:solidFill>
          <a:latin typeface="+mn-lt"/>
          <a:ea typeface="+mn-ea"/>
          <a:cs typeface="+mn-cs"/>
        </a:defRPr>
      </a:lvl3pPr>
      <a:lvl4pPr marL="900113" indent="-184150" algn="l" defTabSz="914400" rtl="0" eaLnBrk="1" latinLnBrk="0" hangingPunct="1">
        <a:lnSpc>
          <a:spcPct val="114000"/>
        </a:lnSpc>
        <a:spcBef>
          <a:spcPct val="20000"/>
        </a:spcBef>
        <a:buFont typeface="Arial" panose="020B0604020202020204" pitchFamily="34" charset="0"/>
        <a:buChar char="–"/>
        <a:defRPr sz="1200" b="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076325" indent="-176213" algn="l" defTabSz="914400" rtl="0" eaLnBrk="1" latinLnBrk="0" hangingPunct="1">
        <a:lnSpc>
          <a:spcPct val="114000"/>
        </a:lnSpc>
        <a:spcBef>
          <a:spcPct val="20000"/>
        </a:spcBef>
        <a:buFont typeface="Arial" panose="020B0604020202020204" pitchFamily="34" charset="0"/>
        <a:buChar char="»"/>
        <a:defRPr sz="1200" b="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filip.moldan@ivl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60355"/>
            <a:ext cx="8604448" cy="1296440"/>
          </a:xfrm>
          <a:noFill/>
        </p:spPr>
        <p:txBody>
          <a:bodyPr/>
          <a:lstStyle/>
          <a:p>
            <a:pPr eaLnBrk="1" hangingPunct="1"/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Joint Expert Group on Dynamic Modelling (JEG DM)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current status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166814" y="3586166"/>
            <a:ext cx="184648" cy="400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9" tIns="45700" rIns="91399" bIns="457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sv-SE" sz="2000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79515" y="1916833"/>
            <a:ext cx="8784976" cy="2862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9" tIns="45700" rIns="91399" bIns="45700">
            <a:spAutoFit/>
          </a:bodyPr>
          <a:lstStyle/>
          <a:p>
            <a:pPr marL="342742" indent="-342742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16</a:t>
            </a:r>
            <a:r>
              <a:rPr lang="en-US" sz="2000" baseline="30000" dirty="0" smtClean="0">
                <a:solidFill>
                  <a:srgbClr val="000000"/>
                </a:solidFill>
              </a:rPr>
              <a:t>th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JEG DM meeting was held in October </a:t>
            </a:r>
            <a:r>
              <a:rPr lang="en-US" sz="2000" dirty="0" smtClean="0">
                <a:solidFill>
                  <a:srgbClr val="000000"/>
                </a:solidFill>
              </a:rPr>
              <a:t>2016 </a:t>
            </a:r>
            <a:r>
              <a:rPr lang="en-US" sz="2000" dirty="0">
                <a:solidFill>
                  <a:srgbClr val="000000"/>
                </a:solidFill>
              </a:rPr>
              <a:t>in </a:t>
            </a:r>
            <a:r>
              <a:rPr lang="en-US" sz="2000" dirty="0" err="1">
                <a:solidFill>
                  <a:srgbClr val="000000"/>
                </a:solidFill>
              </a:rPr>
              <a:t>Sitges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smtClean="0">
                <a:solidFill>
                  <a:srgbClr val="000000"/>
                </a:solidFill>
              </a:rPr>
              <a:t>Spain</a:t>
            </a:r>
            <a:endParaRPr lang="en-US" sz="2000" dirty="0">
              <a:solidFill>
                <a:srgbClr val="000000"/>
              </a:solidFill>
            </a:endParaRPr>
          </a:p>
          <a:p>
            <a:pPr marL="342742" indent="-342742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Meeting </a:t>
            </a:r>
            <a:r>
              <a:rPr lang="en-US" sz="2000" dirty="0">
                <a:solidFill>
                  <a:srgbClr val="000000"/>
                </a:solidFill>
              </a:rPr>
              <a:t>attracted </a:t>
            </a:r>
            <a:r>
              <a:rPr lang="en-US" sz="2000" dirty="0" smtClean="0">
                <a:solidFill>
                  <a:srgbClr val="000000"/>
                </a:solidFill>
              </a:rPr>
              <a:t>18 </a:t>
            </a:r>
            <a:r>
              <a:rPr lang="en-US" sz="2000" dirty="0">
                <a:solidFill>
                  <a:srgbClr val="000000"/>
                </a:solidFill>
              </a:rPr>
              <a:t>experts </a:t>
            </a:r>
            <a:r>
              <a:rPr lang="en-US" sz="2000" dirty="0" smtClean="0">
                <a:solidFill>
                  <a:srgbClr val="000000"/>
                </a:solidFill>
              </a:rPr>
              <a:t>took part (Austria</a:t>
            </a:r>
            <a:r>
              <a:rPr lang="en-US" sz="2000" dirty="0">
                <a:solidFill>
                  <a:srgbClr val="000000"/>
                </a:solidFill>
              </a:rPr>
              <a:t>, Canada, </a:t>
            </a:r>
            <a:r>
              <a:rPr lang="en-US" sz="2000" dirty="0" smtClean="0">
                <a:solidFill>
                  <a:srgbClr val="000000"/>
                </a:solidFill>
              </a:rPr>
              <a:t>Czech Republic, Denmark</a:t>
            </a:r>
            <a:r>
              <a:rPr lang="en-US" sz="2000" dirty="0">
                <a:solidFill>
                  <a:srgbClr val="000000"/>
                </a:solidFill>
              </a:rPr>
              <a:t>, Finland, Iceland, the Netherlands, Norway, Spain, Sweden, Switzerland, </a:t>
            </a:r>
            <a:r>
              <a:rPr lang="en-US" sz="2000" dirty="0" smtClean="0">
                <a:solidFill>
                  <a:srgbClr val="000000"/>
                </a:solidFill>
              </a:rPr>
              <a:t>the United </a:t>
            </a:r>
            <a:r>
              <a:rPr lang="en-US" sz="2000" dirty="0">
                <a:solidFill>
                  <a:srgbClr val="000000"/>
                </a:solidFill>
              </a:rPr>
              <a:t>Kingdom of Great Britain and Northern Ireland, and United States of </a:t>
            </a:r>
            <a:r>
              <a:rPr lang="en-US" sz="2000" dirty="0" smtClean="0">
                <a:solidFill>
                  <a:srgbClr val="000000"/>
                </a:solidFill>
              </a:rPr>
              <a:t>America). </a:t>
            </a:r>
            <a:r>
              <a:rPr lang="en-US" sz="2000" dirty="0" smtClean="0">
                <a:solidFill>
                  <a:srgbClr val="000000"/>
                </a:solidFill>
              </a:rPr>
              <a:t>ICP Waters, Integrated Monitoring, Modelling </a:t>
            </a:r>
            <a:r>
              <a:rPr lang="en-US" sz="2000" dirty="0">
                <a:solidFill>
                  <a:srgbClr val="000000"/>
                </a:solidFill>
              </a:rPr>
              <a:t>and </a:t>
            </a:r>
            <a:r>
              <a:rPr lang="en-US" sz="2000" dirty="0" smtClean="0">
                <a:solidFill>
                  <a:srgbClr val="000000"/>
                </a:solidFill>
              </a:rPr>
              <a:t>Mapping, </a:t>
            </a:r>
            <a:r>
              <a:rPr lang="en-US" sz="2000" dirty="0">
                <a:solidFill>
                  <a:srgbClr val="000000"/>
                </a:solidFill>
              </a:rPr>
              <a:t>the Task Force on Integrated Assessment Modelling, and </a:t>
            </a:r>
            <a:r>
              <a:rPr lang="en-US" sz="2000" dirty="0" smtClean="0">
                <a:solidFill>
                  <a:srgbClr val="000000"/>
                </a:solidFill>
              </a:rPr>
              <a:t>the Bureau </a:t>
            </a:r>
            <a:r>
              <a:rPr lang="en-US" sz="2000" dirty="0">
                <a:solidFill>
                  <a:srgbClr val="000000"/>
                </a:solidFill>
              </a:rPr>
              <a:t>of the Working Group on </a:t>
            </a:r>
            <a:r>
              <a:rPr lang="en-US" sz="2000" dirty="0" smtClean="0">
                <a:solidFill>
                  <a:srgbClr val="000000"/>
                </a:solidFill>
              </a:rPr>
              <a:t>Effects.</a:t>
            </a:r>
          </a:p>
          <a:p>
            <a:pPr marL="342742" indent="-342742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Next meeting (17</a:t>
            </a:r>
            <a:r>
              <a:rPr lang="en-US" sz="2000" baseline="30000" dirty="0" smtClean="0">
                <a:solidFill>
                  <a:srgbClr val="000000"/>
                </a:solidFill>
              </a:rPr>
              <a:t>th</a:t>
            </a:r>
            <a:r>
              <a:rPr lang="en-US" sz="2000" dirty="0" smtClean="0">
                <a:solidFill>
                  <a:srgbClr val="000000"/>
                </a:solidFill>
              </a:rPr>
              <a:t>) will be held in October 25. – 27. 2017, </a:t>
            </a:r>
            <a:r>
              <a:rPr lang="en-US" sz="2000" dirty="0" err="1" smtClean="0">
                <a:solidFill>
                  <a:srgbClr val="000000"/>
                </a:solidFill>
              </a:rPr>
              <a:t>Sitges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 smtClean="0">
                <a:solidFill>
                  <a:srgbClr val="000000"/>
                </a:solidFill>
              </a:rPr>
              <a:t>Spain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992888" cy="4536504"/>
          </a:xfrm>
        </p:spPr>
        <p:txBody>
          <a:bodyPr>
            <a:normAutofit fontScale="92500"/>
          </a:bodyPr>
          <a:lstStyle/>
          <a:p>
            <a:r>
              <a:rPr lang="sv-SE" sz="2000" dirty="0" err="1" smtClean="0"/>
              <a:t>Bottom-up</a:t>
            </a:r>
            <a:r>
              <a:rPr lang="sv-SE" sz="2000" dirty="0" smtClean="0"/>
              <a:t> </a:t>
            </a:r>
            <a:r>
              <a:rPr lang="sv-SE" sz="2000" dirty="0" err="1" smtClean="0"/>
              <a:t>interest</a:t>
            </a:r>
            <a:r>
              <a:rPr lang="sv-SE" sz="2000" dirty="0" smtClean="0"/>
              <a:t> in JEG </a:t>
            </a:r>
            <a:r>
              <a:rPr lang="sv-SE" sz="2000" dirty="0" err="1" smtClean="0"/>
              <a:t>exist</a:t>
            </a:r>
            <a:r>
              <a:rPr lang="sv-SE" sz="2000" dirty="0" smtClean="0"/>
              <a:t>, </a:t>
            </a:r>
            <a:r>
              <a:rPr lang="sv-SE" sz="2000" dirty="0" err="1" smtClean="0"/>
              <a:t>work</a:t>
            </a:r>
            <a:r>
              <a:rPr lang="sv-SE" sz="2000" dirty="0" smtClean="0"/>
              <a:t> </a:t>
            </a:r>
            <a:r>
              <a:rPr lang="sv-SE" sz="2000" dirty="0" err="1" smtClean="0"/>
              <a:t>continues</a:t>
            </a:r>
            <a:r>
              <a:rPr lang="sv-SE" sz="2000" dirty="0" smtClean="0"/>
              <a:t> </a:t>
            </a:r>
            <a:r>
              <a:rPr lang="sv-SE" sz="2000" dirty="0" err="1" smtClean="0"/>
              <a:t>within</a:t>
            </a:r>
            <a:r>
              <a:rPr lang="sv-SE" sz="2000" dirty="0" smtClean="0"/>
              <a:t> </a:t>
            </a:r>
            <a:r>
              <a:rPr lang="sv-SE" sz="2000" dirty="0" err="1" smtClean="0"/>
              <a:t>several</a:t>
            </a:r>
            <a:r>
              <a:rPr lang="sv-SE" sz="2000" dirty="0" smtClean="0"/>
              <a:t> </a:t>
            </a:r>
            <a:r>
              <a:rPr lang="sv-SE" sz="2000" dirty="0" err="1" smtClean="0"/>
              <a:t>groups</a:t>
            </a:r>
            <a:r>
              <a:rPr lang="sv-SE" sz="2000" dirty="0" smtClean="0"/>
              <a:t> </a:t>
            </a:r>
            <a:r>
              <a:rPr lang="sv-SE" sz="2000" dirty="0" err="1" smtClean="0"/>
              <a:t>involved</a:t>
            </a:r>
            <a:r>
              <a:rPr lang="sv-SE" sz="2000" dirty="0" smtClean="0"/>
              <a:t>, new </a:t>
            </a:r>
            <a:r>
              <a:rPr lang="sv-SE" sz="2000" dirty="0" err="1" smtClean="0"/>
              <a:t>results</a:t>
            </a:r>
            <a:r>
              <a:rPr lang="sv-SE" sz="2000" dirty="0" smtClean="0"/>
              <a:t> </a:t>
            </a:r>
            <a:r>
              <a:rPr lang="sv-SE" sz="2000" dirty="0" err="1" smtClean="0"/>
              <a:t>are</a:t>
            </a:r>
            <a:r>
              <a:rPr lang="sv-SE" sz="2000" dirty="0" smtClean="0"/>
              <a:t>/</a:t>
            </a:r>
            <a:r>
              <a:rPr lang="sv-SE" sz="2000" dirty="0" err="1" smtClean="0"/>
              <a:t>will</a:t>
            </a:r>
            <a:r>
              <a:rPr lang="sv-SE" sz="2000" dirty="0" smtClean="0"/>
              <a:t> be </a:t>
            </a:r>
            <a:r>
              <a:rPr lang="sv-SE" sz="2000" dirty="0" err="1" smtClean="0"/>
              <a:t>available</a:t>
            </a:r>
            <a:endParaRPr lang="sv-SE" sz="2000" dirty="0"/>
          </a:p>
          <a:p>
            <a:endParaRPr lang="sv-SE" sz="2000" dirty="0"/>
          </a:p>
          <a:p>
            <a:r>
              <a:rPr lang="sv-SE" sz="2000" dirty="0" smtClean="0"/>
              <a:t>”Call for data” finished, </a:t>
            </a:r>
            <a:r>
              <a:rPr lang="sv-SE" sz="2000" dirty="0" err="1" smtClean="0"/>
              <a:t>delivery</a:t>
            </a:r>
            <a:r>
              <a:rPr lang="sv-SE" sz="2000" dirty="0" smtClean="0"/>
              <a:t> in </a:t>
            </a:r>
            <a:r>
              <a:rPr lang="sv-SE" sz="2000" dirty="0" err="1" smtClean="0"/>
              <a:t>both</a:t>
            </a:r>
            <a:r>
              <a:rPr lang="sv-SE" sz="2000" dirty="0" smtClean="0"/>
              <a:t> 2016 and in 2017, CCE still </a:t>
            </a:r>
            <a:r>
              <a:rPr lang="sv-SE" sz="2000" dirty="0" err="1" smtClean="0"/>
              <a:t>operational</a:t>
            </a:r>
            <a:r>
              <a:rPr lang="sv-SE" sz="2000" dirty="0" smtClean="0"/>
              <a:t>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synthesize</a:t>
            </a:r>
            <a:r>
              <a:rPr lang="sv-SE" sz="2000" dirty="0" smtClean="0"/>
              <a:t> the </a:t>
            </a:r>
            <a:r>
              <a:rPr lang="sv-SE" sz="2000" dirty="0" err="1" smtClean="0"/>
              <a:t>results</a:t>
            </a:r>
            <a:r>
              <a:rPr lang="sv-SE" sz="2000" dirty="0" smtClean="0"/>
              <a:t>. </a:t>
            </a:r>
            <a:r>
              <a:rPr lang="sv-SE" sz="2000" dirty="0" err="1" smtClean="0"/>
              <a:t>Key</a:t>
            </a:r>
            <a:r>
              <a:rPr lang="sv-SE" sz="2000" dirty="0" smtClean="0"/>
              <a:t> feature: </a:t>
            </a:r>
            <a:r>
              <a:rPr lang="sv-SE" sz="2000" dirty="0" err="1" smtClean="0"/>
              <a:t>modelling</a:t>
            </a:r>
            <a:r>
              <a:rPr lang="sv-SE" sz="2000" dirty="0" smtClean="0"/>
              <a:t> </a:t>
            </a:r>
            <a:r>
              <a:rPr lang="sv-SE" sz="2000" dirty="0" err="1" smtClean="0"/>
              <a:t>biodiversity</a:t>
            </a:r>
            <a:r>
              <a:rPr lang="sv-SE" sz="2000" dirty="0" smtClean="0"/>
              <a:t> </a:t>
            </a:r>
            <a:r>
              <a:rPr lang="sv-SE" sz="2000" dirty="0" err="1" smtClean="0"/>
              <a:t>change</a:t>
            </a:r>
            <a:endParaRPr lang="sv-SE" sz="2000" dirty="0" smtClean="0"/>
          </a:p>
          <a:p>
            <a:r>
              <a:rPr lang="sv-SE" sz="2000" dirty="0" err="1" smtClean="0"/>
              <a:t>Interesting</a:t>
            </a:r>
            <a:r>
              <a:rPr lang="sv-SE" sz="2000" dirty="0" smtClean="0"/>
              <a:t> </a:t>
            </a:r>
            <a:r>
              <a:rPr lang="sv-SE" sz="2000" dirty="0" err="1" smtClean="0"/>
              <a:t>results</a:t>
            </a:r>
            <a:r>
              <a:rPr lang="sv-SE" sz="2000" dirty="0" smtClean="0"/>
              <a:t>, </a:t>
            </a:r>
            <a:r>
              <a:rPr lang="sv-SE" sz="2000" dirty="0" err="1" smtClean="0"/>
              <a:t>first</a:t>
            </a:r>
            <a:r>
              <a:rPr lang="sv-SE" sz="2000" dirty="0" smtClean="0"/>
              <a:t> </a:t>
            </a:r>
            <a:r>
              <a:rPr lang="sv-SE" sz="2000" dirty="0" err="1" smtClean="0"/>
              <a:t>synthesis</a:t>
            </a:r>
            <a:r>
              <a:rPr lang="sv-SE" sz="2000" dirty="0" smtClean="0"/>
              <a:t> over the </a:t>
            </a:r>
            <a:r>
              <a:rPr lang="sv-SE" sz="2000" dirty="0" err="1" smtClean="0"/>
              <a:t>whole</a:t>
            </a:r>
            <a:r>
              <a:rPr lang="sv-SE" sz="2000" dirty="0" smtClean="0"/>
              <a:t> Europe, new </a:t>
            </a:r>
            <a:r>
              <a:rPr lang="sv-SE" sz="2000" dirty="0" err="1" smtClean="0"/>
              <a:t>questions</a:t>
            </a:r>
            <a:r>
              <a:rPr lang="sv-SE" sz="2000" dirty="0" smtClean="0"/>
              <a:t> </a:t>
            </a:r>
            <a:r>
              <a:rPr lang="sv-SE" sz="2000" dirty="0" err="1" smtClean="0"/>
              <a:t>arised</a:t>
            </a:r>
            <a:endParaRPr lang="sv-SE" sz="2000" dirty="0" smtClean="0"/>
          </a:p>
          <a:p>
            <a:endParaRPr lang="sv-SE" sz="2000" dirty="0" smtClean="0"/>
          </a:p>
          <a:p>
            <a:r>
              <a:rPr lang="sv-SE" sz="2000" dirty="0" err="1" smtClean="0"/>
              <a:t>Focuss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JEG is </a:t>
            </a:r>
            <a:r>
              <a:rPr lang="sv-SE" sz="2000" dirty="0" err="1" smtClean="0"/>
              <a:t>broader</a:t>
            </a:r>
            <a:r>
              <a:rPr lang="sv-SE" sz="2000" dirty="0" smtClean="0"/>
              <a:t>, </a:t>
            </a:r>
            <a:r>
              <a:rPr lang="sv-SE" sz="2000" dirty="0" err="1" smtClean="0"/>
              <a:t>biodiversity</a:t>
            </a:r>
            <a:r>
              <a:rPr lang="sv-SE" sz="2000" dirty="0" smtClean="0"/>
              <a:t> </a:t>
            </a:r>
            <a:r>
              <a:rPr lang="sv-SE" sz="2000" dirty="0" err="1" smtClean="0"/>
              <a:t>change</a:t>
            </a:r>
            <a:r>
              <a:rPr lang="sv-SE" sz="2000" dirty="0" smtClean="0"/>
              <a:t> is (</a:t>
            </a:r>
            <a:r>
              <a:rPr lang="sv-SE" sz="2000" dirty="0" err="1" smtClean="0"/>
              <a:t>indeed</a:t>
            </a:r>
            <a:r>
              <a:rPr lang="sv-SE" sz="2000" dirty="0" smtClean="0"/>
              <a:t>)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interest</a:t>
            </a:r>
            <a:r>
              <a:rPr lang="sv-SE" sz="2000" dirty="0" smtClean="0"/>
              <a:t>, </a:t>
            </a:r>
            <a:r>
              <a:rPr lang="sv-SE" sz="2000" dirty="0" err="1" smtClean="0"/>
              <a:t>but</a:t>
            </a:r>
            <a:r>
              <a:rPr lang="sv-SE" sz="2000" dirty="0" smtClean="0"/>
              <a:t> </a:t>
            </a:r>
            <a:r>
              <a:rPr lang="sv-SE" sz="2000" dirty="0" err="1" smtClean="0"/>
              <a:t>other</a:t>
            </a:r>
            <a:r>
              <a:rPr lang="sv-SE" sz="2000" dirty="0" smtClean="0"/>
              <a:t> </a:t>
            </a:r>
            <a:r>
              <a:rPr lang="sv-SE" sz="2000" dirty="0" err="1" smtClean="0"/>
              <a:t>issues</a:t>
            </a:r>
            <a:r>
              <a:rPr lang="sv-SE" sz="2000" dirty="0" smtClean="0"/>
              <a:t> </a:t>
            </a:r>
            <a:r>
              <a:rPr lang="sv-SE" sz="2000" dirty="0" err="1" smtClean="0"/>
              <a:t>are</a:t>
            </a:r>
            <a:r>
              <a:rPr lang="sv-SE" sz="2000" dirty="0" smtClean="0"/>
              <a:t> </a:t>
            </a:r>
            <a:r>
              <a:rPr lang="sv-SE" sz="2000" dirty="0" err="1" smtClean="0"/>
              <a:t>also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interest</a:t>
            </a:r>
            <a:r>
              <a:rPr lang="sv-SE" sz="2000" dirty="0" smtClean="0"/>
              <a:t>/</a:t>
            </a:r>
            <a:r>
              <a:rPr lang="sv-SE" sz="2000" dirty="0" err="1" smtClean="0"/>
              <a:t>importance</a:t>
            </a:r>
            <a:endParaRPr lang="sv-SE" sz="2000" dirty="0" smtClean="0"/>
          </a:p>
          <a:p>
            <a:endParaRPr lang="sv-SE" sz="2000" dirty="0" smtClean="0"/>
          </a:p>
          <a:p>
            <a:r>
              <a:rPr lang="sv-SE" sz="2000" dirty="0" smtClean="0"/>
              <a:t>Swedish EPA </a:t>
            </a:r>
            <a:r>
              <a:rPr lang="sv-SE" sz="2000" dirty="0" err="1" smtClean="0"/>
              <a:t>continues</a:t>
            </a:r>
            <a:r>
              <a:rPr lang="sv-SE" sz="2000" dirty="0" smtClean="0"/>
              <a:t> </a:t>
            </a:r>
            <a:r>
              <a:rPr lang="sv-SE" sz="2000" dirty="0" err="1" smtClean="0"/>
              <a:t>to</a:t>
            </a:r>
            <a:r>
              <a:rPr lang="sv-SE" sz="2000" dirty="0" smtClean="0"/>
              <a:t> support JEG</a:t>
            </a:r>
            <a:endParaRPr lang="en-GB" sz="2000" dirty="0"/>
          </a:p>
          <a:p>
            <a:pPr marL="0" indent="0">
              <a:buNone/>
            </a:pPr>
            <a:endParaRPr lang="sv-SE" sz="20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9512" y="236861"/>
            <a:ext cx="9144000" cy="1008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l" defTabSz="914075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4075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Verdana" pitchFamily="34" charset="0"/>
              </a:defRPr>
            </a:lvl2pPr>
            <a:lvl3pPr algn="l" defTabSz="914075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Verdana" pitchFamily="34" charset="0"/>
              </a:defRPr>
            </a:lvl3pPr>
            <a:lvl4pPr algn="l" defTabSz="914075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Verdana" pitchFamily="34" charset="0"/>
              </a:defRPr>
            </a:lvl4pPr>
            <a:lvl5pPr algn="l" defTabSz="914075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Verdana" pitchFamily="34" charset="0"/>
              </a:defRPr>
            </a:lvl5pPr>
            <a:lvl6pPr marL="400690" algn="l" defTabSz="914075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Verdana" pitchFamily="34" charset="0"/>
              </a:defRPr>
            </a:lvl6pPr>
            <a:lvl7pPr marL="801380" algn="l" defTabSz="914075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Verdana" pitchFamily="34" charset="0"/>
              </a:defRPr>
            </a:lvl7pPr>
            <a:lvl8pPr marL="1202070" algn="l" defTabSz="914075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Verdana" pitchFamily="34" charset="0"/>
              </a:defRPr>
            </a:lvl8pPr>
            <a:lvl9pPr marL="1602760" algn="l" defTabSz="914075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8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JEG DM </a:t>
            </a:r>
            <a:r>
              <a:rPr lang="en-US" sz="28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current situation</a:t>
            </a:r>
            <a:endParaRPr lang="en-GB" sz="2800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8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Long-</a:t>
            </a:r>
            <a:r>
              <a:rPr lang="sv-SE" dirty="0" err="1" smtClean="0"/>
              <a:t>standing</a:t>
            </a:r>
            <a:r>
              <a:rPr lang="sv-SE" dirty="0" smtClean="0"/>
              <a:t> focus </a:t>
            </a:r>
            <a:r>
              <a:rPr lang="sv-SE" dirty="0" err="1" smtClean="0"/>
              <a:t>of</a:t>
            </a:r>
            <a:r>
              <a:rPr lang="sv-SE" dirty="0" smtClean="0"/>
              <a:t> JEG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/>
              <a:t>Impact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nitrogen as a </a:t>
            </a:r>
            <a:r>
              <a:rPr lang="sv-SE" dirty="0" err="1"/>
              <a:t>nutrient</a:t>
            </a:r>
            <a:r>
              <a:rPr lang="sv-SE" dirty="0"/>
              <a:t> in </a:t>
            </a:r>
            <a:r>
              <a:rPr lang="sv-SE" dirty="0" err="1"/>
              <a:t>terrestrial</a:t>
            </a:r>
            <a:r>
              <a:rPr lang="sv-SE" dirty="0"/>
              <a:t> and </a:t>
            </a:r>
            <a:r>
              <a:rPr lang="sv-SE" dirty="0" err="1"/>
              <a:t>freshwater</a:t>
            </a:r>
            <a:r>
              <a:rPr lang="sv-SE" dirty="0"/>
              <a:t> systems in general and on </a:t>
            </a:r>
            <a:r>
              <a:rPr lang="sv-SE" dirty="0" err="1"/>
              <a:t>biodiversity</a:t>
            </a:r>
            <a:r>
              <a:rPr lang="sv-SE" dirty="0"/>
              <a:t> in </a:t>
            </a:r>
            <a:r>
              <a:rPr lang="sv-SE" dirty="0" err="1"/>
              <a:t>particular</a:t>
            </a:r>
            <a:endParaRPr lang="sv-SE" dirty="0"/>
          </a:p>
          <a:p>
            <a:r>
              <a:rPr lang="sv-SE" dirty="0" smtClean="0"/>
              <a:t>Interactions </a:t>
            </a:r>
            <a:r>
              <a:rPr lang="sv-SE" dirty="0" err="1"/>
              <a:t>between</a:t>
            </a:r>
            <a:r>
              <a:rPr lang="sv-SE" dirty="0"/>
              <a:t> N, C and P</a:t>
            </a:r>
          </a:p>
          <a:p>
            <a:r>
              <a:rPr lang="sv-SE" dirty="0" smtClean="0"/>
              <a:t>Interactions </a:t>
            </a:r>
            <a:r>
              <a:rPr lang="sv-SE" dirty="0" err="1"/>
              <a:t>between</a:t>
            </a:r>
            <a:r>
              <a:rPr lang="sv-SE" dirty="0"/>
              <a:t> air pollution, </a:t>
            </a:r>
            <a:r>
              <a:rPr lang="sv-SE" dirty="0" err="1"/>
              <a:t>climate</a:t>
            </a:r>
            <a:r>
              <a:rPr lang="sv-SE" dirty="0"/>
              <a:t> </a:t>
            </a:r>
            <a:r>
              <a:rPr lang="sv-SE" dirty="0" err="1"/>
              <a:t>change</a:t>
            </a:r>
            <a:r>
              <a:rPr lang="sv-SE" dirty="0"/>
              <a:t> and land </a:t>
            </a:r>
            <a:r>
              <a:rPr lang="sv-SE" dirty="0" err="1"/>
              <a:t>use</a:t>
            </a:r>
            <a:endParaRPr lang="sv-SE" dirty="0"/>
          </a:p>
          <a:p>
            <a:r>
              <a:rPr lang="sv-SE" dirty="0" err="1" smtClean="0"/>
              <a:t>Biological</a:t>
            </a:r>
            <a:r>
              <a:rPr lang="sv-SE" dirty="0" smtClean="0"/>
              <a:t> </a:t>
            </a:r>
            <a:r>
              <a:rPr lang="sv-SE" dirty="0" err="1"/>
              <a:t>responses</a:t>
            </a:r>
            <a:r>
              <a:rPr lang="sv-SE" dirty="0"/>
              <a:t> and </a:t>
            </a:r>
            <a:r>
              <a:rPr lang="sv-SE" dirty="0" err="1"/>
              <a:t>targets</a:t>
            </a:r>
            <a:endParaRPr lang="sv-SE" dirty="0"/>
          </a:p>
          <a:p>
            <a:r>
              <a:rPr lang="sv-SE" dirty="0" err="1" smtClean="0"/>
              <a:t>Recovery</a:t>
            </a:r>
            <a:r>
              <a:rPr lang="sv-SE" dirty="0" smtClean="0"/>
              <a:t> </a:t>
            </a:r>
            <a:r>
              <a:rPr lang="sv-SE" dirty="0" err="1"/>
              <a:t>of</a:t>
            </a:r>
            <a:r>
              <a:rPr lang="sv-SE" dirty="0"/>
              <a:t> air pollution </a:t>
            </a:r>
            <a:r>
              <a:rPr lang="sv-SE" dirty="0" err="1"/>
              <a:t>affected</a:t>
            </a:r>
            <a:r>
              <a:rPr lang="sv-SE" dirty="0"/>
              <a:t> </a:t>
            </a:r>
            <a:r>
              <a:rPr lang="sv-SE" dirty="0" err="1"/>
              <a:t>ecosystems</a:t>
            </a:r>
            <a:endParaRPr lang="sv-SE" dirty="0"/>
          </a:p>
          <a:p>
            <a:r>
              <a:rPr lang="sv-SE" dirty="0" err="1" smtClean="0"/>
              <a:t>Modelling</a:t>
            </a:r>
            <a:r>
              <a:rPr lang="sv-SE" dirty="0" smtClean="0"/>
              <a:t> </a:t>
            </a:r>
            <a:r>
              <a:rPr lang="sv-SE" dirty="0" err="1"/>
              <a:t>heavy</a:t>
            </a:r>
            <a:r>
              <a:rPr lang="sv-SE" dirty="0"/>
              <a:t> </a:t>
            </a:r>
            <a:r>
              <a:rPr lang="sv-SE" dirty="0" err="1"/>
              <a:t>metals</a:t>
            </a:r>
            <a:endParaRPr lang="sv-SE" dirty="0"/>
          </a:p>
          <a:p>
            <a:r>
              <a:rPr lang="sv-SE" dirty="0" err="1" smtClean="0"/>
              <a:t>Modelling</a:t>
            </a:r>
            <a:r>
              <a:rPr lang="sv-SE" dirty="0" smtClean="0"/>
              <a:t> </a:t>
            </a:r>
            <a:r>
              <a:rPr lang="sv-SE" dirty="0" err="1"/>
              <a:t>ozone</a:t>
            </a:r>
            <a:r>
              <a:rPr lang="sv-SE" dirty="0"/>
              <a:t> </a:t>
            </a:r>
            <a:r>
              <a:rPr lang="sv-SE" dirty="0" err="1"/>
              <a:t>impacts</a:t>
            </a:r>
            <a:endParaRPr lang="sv-SE" dirty="0"/>
          </a:p>
          <a:p>
            <a:r>
              <a:rPr lang="sv-SE" dirty="0" err="1" smtClean="0"/>
              <a:t>Interfacing</a:t>
            </a:r>
            <a:r>
              <a:rPr lang="sv-SE" dirty="0" smtClean="0"/>
              <a:t> </a:t>
            </a:r>
            <a:r>
              <a:rPr lang="sv-SE" dirty="0" err="1"/>
              <a:t>with</a:t>
            </a:r>
            <a:r>
              <a:rPr lang="sv-SE" dirty="0"/>
              <a:t> global </a:t>
            </a:r>
            <a:r>
              <a:rPr lang="sv-SE" dirty="0" err="1"/>
              <a:t>scale</a:t>
            </a:r>
            <a:r>
              <a:rPr lang="sv-SE" dirty="0"/>
              <a:t> </a:t>
            </a:r>
            <a:r>
              <a:rPr lang="sv-SE" dirty="0" err="1"/>
              <a:t>models</a:t>
            </a:r>
            <a:endParaRPr lang="sv-SE" dirty="0"/>
          </a:p>
          <a:p>
            <a:r>
              <a:rPr lang="sv-SE" dirty="0" err="1" smtClean="0"/>
              <a:t>Dynamic</a:t>
            </a:r>
            <a:r>
              <a:rPr lang="sv-SE" dirty="0" smtClean="0"/>
              <a:t> </a:t>
            </a:r>
            <a:r>
              <a:rPr lang="sv-SE" dirty="0" err="1"/>
              <a:t>modelling</a:t>
            </a:r>
            <a:r>
              <a:rPr lang="sv-SE" dirty="0"/>
              <a:t> in international </a:t>
            </a:r>
            <a:r>
              <a:rPr lang="sv-SE" dirty="0" err="1"/>
              <a:t>policies</a:t>
            </a:r>
            <a:endParaRPr lang="sv-SE" dirty="0"/>
          </a:p>
          <a:p>
            <a:r>
              <a:rPr lang="sv-SE" dirty="0" err="1" smtClean="0"/>
              <a:t>User</a:t>
            </a:r>
            <a:r>
              <a:rPr lang="sv-SE" dirty="0" smtClean="0"/>
              <a:t> </a:t>
            </a:r>
            <a:r>
              <a:rPr lang="sv-SE" dirty="0"/>
              <a:t>interfaces and </a:t>
            </a:r>
            <a:r>
              <a:rPr lang="sv-SE" dirty="0" err="1"/>
              <a:t>visualisation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model</a:t>
            </a:r>
            <a:r>
              <a:rPr lang="sv-SE" dirty="0"/>
              <a:t> outputs</a:t>
            </a:r>
          </a:p>
          <a:p>
            <a:r>
              <a:rPr lang="sv-SE" dirty="0" err="1" smtClean="0"/>
              <a:t>Consistency</a:t>
            </a:r>
            <a:r>
              <a:rPr lang="sv-SE" dirty="0" smtClean="0"/>
              <a:t> </a:t>
            </a:r>
            <a:r>
              <a:rPr lang="sv-SE" dirty="0"/>
              <a:t>in approach under different international </a:t>
            </a:r>
            <a:r>
              <a:rPr lang="sv-SE" dirty="0" err="1"/>
              <a:t>policies</a:t>
            </a:r>
            <a:r>
              <a:rPr lang="sv-SE" dirty="0"/>
              <a:t> and Conventions</a:t>
            </a:r>
          </a:p>
        </p:txBody>
      </p:sp>
    </p:spTree>
    <p:extLst>
      <p:ext uri="{BB962C8B-B14F-4D97-AF65-F5344CB8AC3E}">
        <p14:creationId xmlns:p14="http://schemas.microsoft.com/office/powerpoint/2010/main" val="415184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Focus on nitrogen, </a:t>
            </a:r>
            <a:r>
              <a:rPr lang="sv-SE" sz="1600" dirty="0" err="1" smtClean="0"/>
              <a:t>more</a:t>
            </a:r>
            <a:r>
              <a:rPr lang="sv-SE" sz="1600" dirty="0" smtClean="0"/>
              <a:t> </a:t>
            </a:r>
            <a:r>
              <a:rPr lang="sv-SE" sz="1600" dirty="0" err="1" smtClean="0"/>
              <a:t>work</a:t>
            </a:r>
            <a:r>
              <a:rPr lang="sv-SE" sz="1600" dirty="0" smtClean="0"/>
              <a:t> </a:t>
            </a:r>
            <a:r>
              <a:rPr lang="sv-SE" sz="1600" dirty="0" err="1" smtClean="0"/>
              <a:t>needed</a:t>
            </a:r>
            <a:r>
              <a:rPr lang="sv-SE" sz="1600" dirty="0" smtClean="0"/>
              <a:t>…</a:t>
            </a:r>
            <a:endParaRPr lang="sv-SE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en-US" dirty="0"/>
              <a:t> </a:t>
            </a:r>
            <a:r>
              <a:rPr lang="en-US" sz="2400" dirty="0" smtClean="0"/>
              <a:t>to </a:t>
            </a:r>
            <a:r>
              <a:rPr lang="en-US" sz="2400" dirty="0" smtClean="0"/>
              <a:t>connect </a:t>
            </a:r>
            <a:r>
              <a:rPr lang="en-US" sz="2400" dirty="0"/>
              <a:t>to groups with data on nitrogen effects on nature, </a:t>
            </a:r>
            <a:r>
              <a:rPr lang="en-US" sz="2400" dirty="0" smtClean="0"/>
              <a:t>(monitoring, manipulation experiments and historical data to constrain the models)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start </a:t>
            </a:r>
            <a:r>
              <a:rPr lang="en-US" sz="2400" dirty="0"/>
              <a:t>discussions on how best to cover the presently not covered nature types in the scientific framework of the Air convention. 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5707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JEG 2017 </a:t>
            </a:r>
            <a:r>
              <a:rPr lang="sv-SE" dirty="0" err="1" smtClean="0"/>
              <a:t>objectives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000" b="1" dirty="0">
              <a:solidFill>
                <a:schemeClr val="hlink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GB" sz="2000" dirty="0"/>
              <a:t>	(a) to examine progress in dynamic modelling of acidification, 	nutrient nitrogen and heavy metals; of climate change/air pollution/land use interactions;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	</a:t>
            </a:r>
            <a:r>
              <a:rPr lang="sv-SE" sz="2000" dirty="0" smtClean="0"/>
              <a:t>(b) </a:t>
            </a:r>
            <a:r>
              <a:rPr lang="sv-SE" sz="2000" dirty="0" err="1"/>
              <a:t>to</a:t>
            </a:r>
            <a:r>
              <a:rPr lang="sv-SE" sz="2000" dirty="0"/>
              <a:t> </a:t>
            </a:r>
            <a:r>
              <a:rPr lang="sv-SE" sz="2000" dirty="0" err="1"/>
              <a:t>provide</a:t>
            </a:r>
            <a:r>
              <a:rPr lang="sv-SE" sz="2000" dirty="0"/>
              <a:t> forum for interactions, </a:t>
            </a:r>
            <a:r>
              <a:rPr lang="sv-SE" sz="2000" dirty="0" err="1"/>
              <a:t>discussion</a:t>
            </a:r>
            <a:r>
              <a:rPr lang="sv-SE" sz="2000" dirty="0"/>
              <a:t> and co-operation </a:t>
            </a:r>
            <a:r>
              <a:rPr lang="sv-SE" sz="2000" dirty="0" err="1"/>
              <a:t>between</a:t>
            </a:r>
            <a:r>
              <a:rPr lang="sv-SE" sz="2000" dirty="0"/>
              <a:t> </a:t>
            </a:r>
            <a:r>
              <a:rPr lang="sv-SE" sz="2000" dirty="0" err="1" smtClean="0"/>
              <a:t>ICPs</a:t>
            </a:r>
            <a:r>
              <a:rPr lang="sv-SE" sz="2000" dirty="0" smtClean="0"/>
              <a:t>, </a:t>
            </a:r>
            <a:r>
              <a:rPr lang="sv-SE" sz="2000" dirty="0" err="1"/>
              <a:t>with</a:t>
            </a:r>
            <a:r>
              <a:rPr lang="sv-SE" sz="2000" dirty="0"/>
              <a:t> </a:t>
            </a:r>
            <a:r>
              <a:rPr lang="sv-SE" sz="2000" dirty="0" err="1"/>
              <a:t>other</a:t>
            </a:r>
            <a:r>
              <a:rPr lang="sv-SE" sz="2000" dirty="0"/>
              <a:t> Convention </a:t>
            </a:r>
            <a:r>
              <a:rPr lang="sv-SE" sz="2000" dirty="0" err="1"/>
              <a:t>bodies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	</a:t>
            </a:r>
            <a:r>
              <a:rPr lang="en-GB" sz="2000" dirty="0" smtClean="0"/>
              <a:t>(c)</a:t>
            </a:r>
            <a:r>
              <a:rPr lang="en-US" sz="2000" dirty="0" smtClean="0"/>
              <a:t> </a:t>
            </a:r>
            <a:r>
              <a:rPr lang="en-US" sz="2000" dirty="0"/>
              <a:t>to discuss role of JEG DM within, and cooperation outside the Convention (EU research projects, WFD, CBD);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385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JEG DM – as an expert group within WGE it is opened for anyone within the </a:t>
            </a:r>
            <a:r>
              <a:rPr lang="en-US" dirty="0" smtClean="0"/>
              <a:t>Convention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 smtClean="0"/>
              <a:t>Dynamic</a:t>
            </a:r>
            <a:r>
              <a:rPr lang="sv-SE" dirty="0" smtClean="0"/>
              <a:t> </a:t>
            </a:r>
            <a:r>
              <a:rPr lang="sv-SE" dirty="0" err="1" smtClean="0"/>
              <a:t>Modelling</a:t>
            </a:r>
            <a:r>
              <a:rPr lang="sv-SE" dirty="0" smtClean="0"/>
              <a:t> undertaken in </a:t>
            </a:r>
            <a:r>
              <a:rPr lang="sv-SE" dirty="0"/>
              <a:t>all WGE </a:t>
            </a:r>
            <a:r>
              <a:rPr lang="sv-SE" dirty="0" err="1"/>
              <a:t>bodies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represented</a:t>
            </a:r>
            <a:r>
              <a:rPr lang="sv-SE" dirty="0"/>
              <a:t> (</a:t>
            </a:r>
            <a:r>
              <a:rPr lang="sv-SE" dirty="0" err="1"/>
              <a:t>that</a:t>
            </a:r>
            <a:r>
              <a:rPr lang="sv-SE" dirty="0"/>
              <a:t> is the ambition)</a:t>
            </a:r>
          </a:p>
          <a:p>
            <a:endParaRPr lang="sv-SE" dirty="0"/>
          </a:p>
          <a:p>
            <a:r>
              <a:rPr lang="sv-SE" dirty="0"/>
              <a:t>DM </a:t>
            </a:r>
            <a:r>
              <a:rPr lang="sv-SE" dirty="0" err="1"/>
              <a:t>outside</a:t>
            </a:r>
            <a:r>
              <a:rPr lang="sv-SE" dirty="0"/>
              <a:t> CLRTAP is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great</a:t>
            </a:r>
            <a:r>
              <a:rPr lang="sv-SE" dirty="0"/>
              <a:t> </a:t>
            </a:r>
            <a:r>
              <a:rPr lang="sv-SE" dirty="0" err="1"/>
              <a:t>interest</a:t>
            </a:r>
            <a:r>
              <a:rPr lang="sv-SE" dirty="0"/>
              <a:t>, </a:t>
            </a:r>
            <a:r>
              <a:rPr lang="sv-SE" dirty="0" err="1"/>
              <a:t>cooperation</a:t>
            </a:r>
            <a:r>
              <a:rPr lang="sv-SE" dirty="0"/>
              <a:t> is </a:t>
            </a:r>
            <a:r>
              <a:rPr lang="sv-SE" dirty="0" err="1"/>
              <a:t>seeked</a:t>
            </a:r>
            <a:endParaRPr lang="sv-SE" dirty="0"/>
          </a:p>
          <a:p>
            <a:endParaRPr lang="sv-SE" dirty="0"/>
          </a:p>
          <a:p>
            <a:r>
              <a:rPr lang="sv-SE" dirty="0"/>
              <a:t>Meetings </a:t>
            </a:r>
            <a:r>
              <a:rPr lang="sv-SE" dirty="0" err="1"/>
              <a:t>run</a:t>
            </a:r>
            <a:r>
              <a:rPr lang="sv-SE" dirty="0"/>
              <a:t> </a:t>
            </a:r>
            <a:r>
              <a:rPr lang="sv-SE" dirty="0" err="1"/>
              <a:t>Wednesday</a:t>
            </a:r>
            <a:r>
              <a:rPr lang="sv-SE" dirty="0"/>
              <a:t> lunch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Friday</a:t>
            </a:r>
            <a:r>
              <a:rPr lang="sv-SE" dirty="0"/>
              <a:t> lunch, </a:t>
            </a:r>
            <a:r>
              <a:rPr lang="sv-SE" dirty="0" err="1"/>
              <a:t>these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very</a:t>
            </a:r>
            <a:r>
              <a:rPr lang="sv-SE" dirty="0"/>
              <a:t> </a:t>
            </a:r>
            <a:r>
              <a:rPr lang="sv-SE" dirty="0" err="1"/>
              <a:t>informal</a:t>
            </a:r>
            <a:r>
              <a:rPr lang="sv-SE" dirty="0"/>
              <a:t>, the </a:t>
            </a:r>
            <a:r>
              <a:rPr lang="sv-SE" dirty="0" err="1"/>
              <a:t>goal</a:t>
            </a:r>
            <a:r>
              <a:rPr lang="sv-SE" dirty="0"/>
              <a:t> is </a:t>
            </a:r>
            <a:r>
              <a:rPr lang="sv-SE" dirty="0" err="1"/>
              <a:t>to</a:t>
            </a:r>
            <a:r>
              <a:rPr lang="sv-SE" dirty="0"/>
              <a:t> present and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discuss</a:t>
            </a:r>
            <a:r>
              <a:rPr lang="sv-SE" dirty="0"/>
              <a:t> the </a:t>
            </a:r>
            <a:r>
              <a:rPr lang="sv-SE" dirty="0" err="1"/>
              <a:t>latest</a:t>
            </a:r>
            <a:r>
              <a:rPr lang="sv-SE" dirty="0"/>
              <a:t> in DM. </a:t>
            </a:r>
            <a:r>
              <a:rPr lang="sv-SE" dirty="0" err="1"/>
              <a:t>Focuss</a:t>
            </a:r>
            <a:r>
              <a:rPr lang="sv-SE" dirty="0"/>
              <a:t> is on science.</a:t>
            </a:r>
            <a:endParaRPr lang="en-GB" dirty="0"/>
          </a:p>
          <a:p>
            <a:pPr marL="0" indent="0">
              <a:buNone/>
            </a:pPr>
            <a:endParaRPr lang="sv-SE" dirty="0"/>
          </a:p>
          <a:p>
            <a:r>
              <a:rPr lang="sv-SE" dirty="0" err="1"/>
              <a:t>Those</a:t>
            </a:r>
            <a:r>
              <a:rPr lang="sv-SE" dirty="0"/>
              <a:t> </a:t>
            </a:r>
            <a:r>
              <a:rPr lang="sv-SE" dirty="0" err="1"/>
              <a:t>who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potentially</a:t>
            </a:r>
            <a:r>
              <a:rPr lang="sv-SE" dirty="0"/>
              <a:t> </a:t>
            </a:r>
            <a:r>
              <a:rPr lang="sv-SE" dirty="0" err="1"/>
              <a:t>interested</a:t>
            </a:r>
            <a:r>
              <a:rPr lang="sv-SE" dirty="0"/>
              <a:t> and </a:t>
            </a:r>
            <a:r>
              <a:rPr lang="sv-SE" dirty="0" err="1"/>
              <a:t>who</a:t>
            </a:r>
            <a:r>
              <a:rPr lang="sv-SE" dirty="0"/>
              <a:t> not </a:t>
            </a:r>
            <a:r>
              <a:rPr lang="sv-SE" dirty="0" err="1"/>
              <a:t>regularly</a:t>
            </a:r>
            <a:r>
              <a:rPr lang="sv-SE" dirty="0"/>
              <a:t> </a:t>
            </a:r>
            <a:r>
              <a:rPr lang="sv-SE" dirty="0" err="1"/>
              <a:t>receiving</a:t>
            </a:r>
            <a:r>
              <a:rPr lang="sv-SE" dirty="0"/>
              <a:t> information </a:t>
            </a:r>
            <a:r>
              <a:rPr lang="sv-SE" dirty="0" err="1"/>
              <a:t>about</a:t>
            </a:r>
            <a:r>
              <a:rPr lang="sv-SE" dirty="0"/>
              <a:t> JEG DM, </a:t>
            </a:r>
            <a:r>
              <a:rPr lang="sv-SE" dirty="0" err="1"/>
              <a:t>please</a:t>
            </a:r>
            <a:r>
              <a:rPr lang="sv-SE" dirty="0"/>
              <a:t> </a:t>
            </a:r>
            <a:r>
              <a:rPr lang="sv-SE" dirty="0" err="1"/>
              <a:t>contact</a:t>
            </a:r>
            <a:r>
              <a:rPr lang="sv-SE" dirty="0"/>
              <a:t> Filip Moldan </a:t>
            </a:r>
            <a:r>
              <a:rPr lang="sv-SE" dirty="0" err="1"/>
              <a:t>during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meeting or at: </a:t>
            </a:r>
            <a:r>
              <a:rPr lang="sv-SE" dirty="0">
                <a:hlinkClick r:id="rId2"/>
              </a:rPr>
              <a:t>filip.moldan@ivl.se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71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IVL Theme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995"/>
      </a:accent1>
      <a:accent2>
        <a:srgbClr val="55575A"/>
      </a:accent2>
      <a:accent3>
        <a:srgbClr val="AF5E57"/>
      </a:accent3>
      <a:accent4>
        <a:srgbClr val="748E46"/>
      </a:accent4>
      <a:accent5>
        <a:srgbClr val="7D688F"/>
      </a:accent5>
      <a:accent6>
        <a:srgbClr val="ECAA00"/>
      </a:accent6>
      <a:hlink>
        <a:srgbClr val="0000FF"/>
      </a:hlink>
      <a:folHlink>
        <a:srgbClr val="800080"/>
      </a:folHlink>
    </a:clrScheme>
    <a:fontScheme name="IVL Theme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VL-PowerPoint.potx" id="{C251C37B-3172-4430-A3D2-904534C0D25D}" vid="{7D8235C4-2E5D-438E-8811-CAC744A7A98E}"/>
    </a:ext>
  </a:extLst>
</a:theme>
</file>

<file path=ppt/theme/theme2.xml><?xml version="1.0" encoding="utf-8"?>
<a:theme xmlns:a="http://schemas.openxmlformats.org/drawingml/2006/main" name="Office-tema">
  <a:themeElements>
    <a:clrScheme name="IVL Theme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995"/>
      </a:accent1>
      <a:accent2>
        <a:srgbClr val="55575A"/>
      </a:accent2>
      <a:accent3>
        <a:srgbClr val="AF5E57"/>
      </a:accent3>
      <a:accent4>
        <a:srgbClr val="748E46"/>
      </a:accent4>
      <a:accent5>
        <a:srgbClr val="7D688F"/>
      </a:accent5>
      <a:accent6>
        <a:srgbClr val="ECAA00"/>
      </a:accent6>
      <a:hlink>
        <a:srgbClr val="0000FF"/>
      </a:hlink>
      <a:folHlink>
        <a:srgbClr val="800080"/>
      </a:folHlink>
    </a:clrScheme>
    <a:fontScheme name="IVL Theme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IVL Theme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995"/>
      </a:accent1>
      <a:accent2>
        <a:srgbClr val="55575A"/>
      </a:accent2>
      <a:accent3>
        <a:srgbClr val="AF5E57"/>
      </a:accent3>
      <a:accent4>
        <a:srgbClr val="748E46"/>
      </a:accent4>
      <a:accent5>
        <a:srgbClr val="7D688F"/>
      </a:accent5>
      <a:accent6>
        <a:srgbClr val="ECAA00"/>
      </a:accent6>
      <a:hlink>
        <a:srgbClr val="0000FF"/>
      </a:hlink>
      <a:folHlink>
        <a:srgbClr val="800080"/>
      </a:folHlink>
    </a:clrScheme>
    <a:fontScheme name="IVL Theme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116</TotalTime>
  <Words>453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</vt:lpstr>
      <vt:lpstr>Joint Expert Group on Dynamic Modelling (JEG DM) current status</vt:lpstr>
      <vt:lpstr>PowerPoint Presentation</vt:lpstr>
      <vt:lpstr>Long-standing focus of JEG</vt:lpstr>
      <vt:lpstr>Focus on nitrogen, more work needed…</vt:lpstr>
      <vt:lpstr>JEG 2017 objectives</vt:lpstr>
      <vt:lpstr>JEG DM – as an expert group within WGE it is opened for anyone within the Convention</vt:lpstr>
    </vt:vector>
  </TitlesOfParts>
  <Company>IVL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 Moldan</dc:creator>
  <cp:lastModifiedBy>Filip Moldan</cp:lastModifiedBy>
  <cp:revision>15</cp:revision>
  <dcterms:created xsi:type="dcterms:W3CDTF">2016-05-23T18:41:34Z</dcterms:created>
  <dcterms:modified xsi:type="dcterms:W3CDTF">2017-09-12T08:16:13Z</dcterms:modified>
</cp:coreProperties>
</file>