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2" r:id="rId2"/>
    <p:sldId id="303" r:id="rId3"/>
    <p:sldId id="296" r:id="rId4"/>
    <p:sldId id="284" r:id="rId5"/>
    <p:sldId id="297" r:id="rId6"/>
    <p:sldId id="298" r:id="rId7"/>
    <p:sldId id="299" r:id="rId8"/>
    <p:sldId id="300" r:id="rId9"/>
    <p:sldId id="301" r:id="rId10"/>
    <p:sldId id="302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43">
          <p15:clr>
            <a:srgbClr val="A4A3A4"/>
          </p15:clr>
        </p15:guide>
        <p15:guide id="3" orient="horz" pos="702">
          <p15:clr>
            <a:srgbClr val="A4A3A4"/>
          </p15:clr>
        </p15:guide>
        <p15:guide id="4" orient="horz" pos="3539">
          <p15:clr>
            <a:srgbClr val="A4A3A4"/>
          </p15:clr>
        </p15:guide>
        <p15:guide id="5" orient="horz" pos="4159">
          <p15:clr>
            <a:srgbClr val="A4A3A4"/>
          </p15:clr>
        </p15:guide>
        <p15:guide id="6" orient="horz" pos="4212">
          <p15:clr>
            <a:srgbClr val="A4A3A4"/>
          </p15:clr>
        </p15:guide>
        <p15:guide id="7" orient="horz" pos="4246">
          <p15:clr>
            <a:srgbClr val="A4A3A4"/>
          </p15:clr>
        </p15:guide>
        <p15:guide id="8" orient="horz" pos="235">
          <p15:clr>
            <a:srgbClr val="A4A3A4"/>
          </p15:clr>
        </p15:guide>
        <p15:guide id="9" pos="2880">
          <p15:clr>
            <a:srgbClr val="A4A3A4"/>
          </p15:clr>
        </p15:guide>
        <p15:guide id="10" pos="340">
          <p15:clr>
            <a:srgbClr val="A4A3A4"/>
          </p15:clr>
        </p15:guide>
        <p15:guide id="11" pos="2768">
          <p15:clr>
            <a:srgbClr val="A4A3A4"/>
          </p15:clr>
        </p15:guide>
        <p15:guide id="12" pos="3000">
          <p15:clr>
            <a:srgbClr val="A4A3A4"/>
          </p15:clr>
        </p15:guide>
        <p15:guide id="13" pos="4630">
          <p15:clr>
            <a:srgbClr val="A4A3A4"/>
          </p15:clr>
        </p15:guide>
        <p15:guide id="14" pos="5430">
          <p15:clr>
            <a:srgbClr val="A4A3A4"/>
          </p15:clr>
        </p15:guide>
        <p15:guide id="15" orient="horz" pos="2614">
          <p15:clr>
            <a:srgbClr val="A4A3A4"/>
          </p15:clr>
        </p15:guide>
        <p15:guide id="16" orient="horz" pos="4319">
          <p15:clr>
            <a:srgbClr val="A4A3A4"/>
          </p15:clr>
        </p15:guide>
        <p15:guide id="17" orient="horz" pos="4156">
          <p15:clr>
            <a:srgbClr val="A4A3A4"/>
          </p15:clr>
        </p15:guide>
        <p15:guide id="18" orient="horz" pos="1602">
          <p15:clr>
            <a:srgbClr val="A4A3A4"/>
          </p15:clr>
        </p15:guide>
        <p15:guide id="19" orient="horz" pos="482">
          <p15:clr>
            <a:srgbClr val="A4A3A4"/>
          </p15:clr>
        </p15:guide>
        <p15:guide id="20" orient="horz" pos="3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8" autoAdjust="0"/>
    <p:restoredTop sz="94660"/>
  </p:normalViewPr>
  <p:slideViewPr>
    <p:cSldViewPr showGuides="1">
      <p:cViewPr>
        <p:scale>
          <a:sx n="80" d="100"/>
          <a:sy n="80" d="100"/>
        </p:scale>
        <p:origin x="-2376" y="-1008"/>
      </p:cViewPr>
      <p:guideLst>
        <p:guide orient="horz" pos="2160"/>
        <p:guide orient="horz" pos="343"/>
        <p:guide orient="horz" pos="702"/>
        <p:guide orient="horz" pos="3539"/>
        <p:guide orient="horz" pos="4159"/>
        <p:guide orient="horz" pos="4212"/>
        <p:guide orient="horz" pos="4246"/>
        <p:guide orient="horz" pos="235"/>
        <p:guide orient="horz" pos="2614"/>
        <p:guide orient="horz" pos="4319"/>
        <p:guide orient="horz" pos="4156"/>
        <p:guide orient="horz" pos="1602"/>
        <p:guide orient="horz" pos="482"/>
        <p:guide orient="horz" pos="3702"/>
        <p:guide pos="2880"/>
        <p:guide pos="340"/>
        <p:guide pos="2768"/>
        <p:guide pos="3000"/>
        <p:guide pos="4630"/>
        <p:guide pos="54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13C28-AB1C-4570-B86E-D1FAAEE3A8AB}" type="datetimeFigureOut">
              <a:rPr lang="sv-SE" smtClean="0"/>
              <a:t>2017-09-08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7FC81-0806-41F7-B797-4790D7BE2F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826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4BC84-A123-4604-BCB1-FB5128FFDD03}" type="datetimeFigureOut">
              <a:rPr lang="sv-SE" smtClean="0"/>
              <a:t>2017-09-08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A2807-8228-4087-89FD-AC48C95732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79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sbild ljus bild - sv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5878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1" name="Rubrik 20"/>
          <p:cNvSpPr>
            <a:spLocks noGrp="1"/>
          </p:cNvSpPr>
          <p:nvPr>
            <p:ph type="title"/>
          </p:nvPr>
        </p:nvSpPr>
        <p:spPr bwMode="black">
          <a:xfrm>
            <a:off x="756000" y="1341735"/>
            <a:ext cx="7920000" cy="1188000"/>
          </a:xfrm>
        </p:spPr>
        <p:txBody>
          <a:bodyPr anchor="b" anchorCtr="0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0" y="3597357"/>
            <a:ext cx="5904458" cy="28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smtClean="0"/>
              <a:t>Presentatörens namn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756000" y="3849357"/>
            <a:ext cx="5904458" cy="28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smtClean="0"/>
              <a:t>Presentatörens titel, e-postadress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13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14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8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bilder och text  -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0"/>
            <a:ext cx="9143999" cy="587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47625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 bwMode="black">
          <a:xfrm>
            <a:off x="518400" y="1600200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 bwMode="black">
          <a:xfrm>
            <a:off x="518400" y="4624164"/>
            <a:ext cx="3854450" cy="9939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2"/>
          </p:nvPr>
        </p:nvSpPr>
        <p:spPr bwMode="black">
          <a:xfrm>
            <a:off x="2530525" y="1600200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3"/>
          </p:nvPr>
        </p:nvSpPr>
        <p:spPr bwMode="black">
          <a:xfrm>
            <a:off x="518400" y="3140968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8"/>
          <p:cNvSpPr>
            <a:spLocks noGrp="1"/>
          </p:cNvSpPr>
          <p:nvPr>
            <p:ph type="pic" sz="quarter" idx="14"/>
          </p:nvPr>
        </p:nvSpPr>
        <p:spPr bwMode="black">
          <a:xfrm>
            <a:off x="2530525" y="3140968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urkos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17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18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17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18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1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Tabelldelar - vit bakgr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tabell 5"/>
          <p:cNvSpPr>
            <a:spLocks noGrp="1"/>
          </p:cNvSpPr>
          <p:nvPr>
            <p:ph type="tbl" sz="quarter" idx="10"/>
          </p:nvPr>
        </p:nvSpPr>
        <p:spPr>
          <a:xfrm>
            <a:off x="518400" y="1602000"/>
            <a:ext cx="3852000" cy="4003200"/>
          </a:xfrm>
        </p:spPr>
        <p:txBody>
          <a:bodyPr/>
          <a:lstStyle/>
          <a:p>
            <a:r>
              <a:rPr lang="sv-SE" smtClean="0"/>
              <a:t>Klicka på ikonen för att lägga till en tabell</a:t>
            </a:r>
            <a:endParaRPr lang="sv-SE"/>
          </a:p>
        </p:txBody>
      </p:sp>
      <p:sp>
        <p:nvSpPr>
          <p:cNvPr id="8" name="Platshållare för tabell 7"/>
          <p:cNvSpPr>
            <a:spLocks noGrp="1"/>
          </p:cNvSpPr>
          <p:nvPr>
            <p:ph type="tbl" sz="quarter" idx="11"/>
          </p:nvPr>
        </p:nvSpPr>
        <p:spPr>
          <a:xfrm>
            <a:off x="4762800" y="1602000"/>
            <a:ext cx="3852000" cy="4003200"/>
          </a:xfrm>
        </p:spPr>
        <p:txBody>
          <a:bodyPr/>
          <a:lstStyle/>
          <a:p>
            <a:r>
              <a:rPr lang="sv-SE" smtClean="0"/>
              <a:t>Klicka på ikonen för att lägga till en tabell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15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16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58788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1" name="Rubrik 20"/>
          <p:cNvSpPr>
            <a:spLocks noGrp="1"/>
          </p:cNvSpPr>
          <p:nvPr>
            <p:ph type="title"/>
          </p:nvPr>
        </p:nvSpPr>
        <p:spPr bwMode="black">
          <a:xfrm>
            <a:off x="4572000" y="1411200"/>
            <a:ext cx="3841891" cy="1143000"/>
          </a:xfrm>
        </p:spPr>
        <p:txBody>
          <a:bodyPr anchor="b" anchorCtr="0"/>
          <a:lstStyle>
            <a:lvl1pPr>
              <a:defRPr sz="1800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11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12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8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5878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1" name="Rubrik 20"/>
          <p:cNvSpPr>
            <a:spLocks noGrp="1"/>
          </p:cNvSpPr>
          <p:nvPr>
            <p:ph type="title"/>
          </p:nvPr>
        </p:nvSpPr>
        <p:spPr bwMode="black">
          <a:xfrm>
            <a:off x="4572000" y="1411200"/>
            <a:ext cx="3841891" cy="1143000"/>
          </a:xfrm>
        </p:spPr>
        <p:txBody>
          <a:bodyPr anchor="b" anchorCtr="0"/>
          <a:lstStyle>
            <a:lvl1pPr>
              <a:defRPr sz="1800" cap="none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11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12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9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sbild mörk bild -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5878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1" name="Rubrik 20"/>
          <p:cNvSpPr>
            <a:spLocks noGrp="1"/>
          </p:cNvSpPr>
          <p:nvPr>
            <p:ph type="title"/>
          </p:nvPr>
        </p:nvSpPr>
        <p:spPr bwMode="black">
          <a:xfrm>
            <a:off x="756000" y="1342800"/>
            <a:ext cx="7920000" cy="1198800"/>
          </a:xfrm>
        </p:spPr>
        <p:txBody>
          <a:bodyPr anchor="b" anchorCtr="0"/>
          <a:lstStyle>
            <a:lvl1pPr>
              <a:defRPr sz="3600" cap="none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 hasCustomPrompt="1"/>
          </p:nvPr>
        </p:nvSpPr>
        <p:spPr>
          <a:xfrm>
            <a:off x="755774" y="3594792"/>
            <a:ext cx="5904458" cy="288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smtClean="0"/>
              <a:t>Presentatörens namn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755774" y="3846784"/>
            <a:ext cx="5904458" cy="28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Presentatörens titel, e-postadress</a:t>
            </a:r>
          </a:p>
          <a:p>
            <a:pPr lvl="0"/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15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17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6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ur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 bwMode="black">
          <a:xfrm>
            <a:off x="518864" y="1628775"/>
            <a:ext cx="8101261" cy="3975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520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,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13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14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, tur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18400" y="1600200"/>
            <a:ext cx="3852000" cy="4003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852000" cy="4003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81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,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 bwMode="black">
          <a:xfrm>
            <a:off x="5184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47625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15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16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  - turkos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47625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 bwMode="black">
          <a:xfrm>
            <a:off x="518400" y="1600201"/>
            <a:ext cx="3852000" cy="28369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 bwMode="black">
          <a:xfrm>
            <a:off x="539750" y="4624164"/>
            <a:ext cx="3854450" cy="9939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33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och text  -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47625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 bwMode="black">
          <a:xfrm>
            <a:off x="518400" y="1600201"/>
            <a:ext cx="3852000" cy="28369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 bwMode="black">
          <a:xfrm>
            <a:off x="539750" y="4624164"/>
            <a:ext cx="3854450" cy="9939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17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18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ilder och text  - tur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 bwMode="black">
          <a:xfrm>
            <a:off x="4762500" y="1600200"/>
            <a:ext cx="3852000" cy="40036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 bwMode="black">
          <a:xfrm>
            <a:off x="518400" y="1600200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 bwMode="black">
          <a:xfrm>
            <a:off x="518400" y="4624164"/>
            <a:ext cx="3854450" cy="9939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2"/>
          </p:nvPr>
        </p:nvSpPr>
        <p:spPr bwMode="black">
          <a:xfrm>
            <a:off x="2530525" y="1600200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3"/>
          </p:nvPr>
        </p:nvSpPr>
        <p:spPr bwMode="black">
          <a:xfrm>
            <a:off x="518400" y="3140968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8"/>
          <p:cNvSpPr>
            <a:spLocks noGrp="1"/>
          </p:cNvSpPr>
          <p:nvPr>
            <p:ph type="pic" sz="quarter" idx="14"/>
          </p:nvPr>
        </p:nvSpPr>
        <p:spPr bwMode="black">
          <a:xfrm>
            <a:off x="2530525" y="3140968"/>
            <a:ext cx="1872000" cy="14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19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/>
        </p:blipFill>
        <p:spPr>
          <a:xfrm>
            <a:off x="0" y="5876989"/>
            <a:ext cx="9225256" cy="109728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-1"/>
            <a:ext cx="9144000" cy="58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 bwMode="white">
          <a:xfrm>
            <a:off x="517730" y="375597"/>
            <a:ext cx="8108333" cy="8122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 bwMode="white">
          <a:xfrm>
            <a:off x="518864" y="1628775"/>
            <a:ext cx="8101261" cy="3975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marL="1790700" lvl="7" indent="-3524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dirty="0" smtClean="0"/>
              <a:t>Nivå 6</a:t>
            </a:r>
          </a:p>
          <a:p>
            <a:pPr marL="2066925" lvl="8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dirty="0" smtClean="0"/>
              <a:t>Nivå 7</a:t>
            </a:r>
          </a:p>
          <a:p>
            <a:pPr lvl="5"/>
            <a:endParaRPr lang="sv-SE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755576" y="6613172"/>
            <a:ext cx="3780000" cy="127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mtClean="0"/>
              <a:t>| Titel | Datum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539552" y="6613172"/>
            <a:ext cx="216000" cy="12711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522C35-6AF0-4023-93FE-C73397D367E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49" y="6581131"/>
            <a:ext cx="720000" cy="15909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6000"/>
            <a:ext cx="540000" cy="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2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4" r:id="rId2"/>
    <p:sldLayoutId id="2147483650" r:id="rId3"/>
    <p:sldLayoutId id="2147483661" r:id="rId4"/>
    <p:sldLayoutId id="2147483652" r:id="rId5"/>
    <p:sldLayoutId id="2147483662" r:id="rId6"/>
    <p:sldLayoutId id="2147483672" r:id="rId7"/>
    <p:sldLayoutId id="2147483665" r:id="rId8"/>
    <p:sldLayoutId id="2147483676" r:id="rId9"/>
    <p:sldLayoutId id="2147483671" r:id="rId10"/>
    <p:sldLayoutId id="2147483678" r:id="rId11"/>
    <p:sldLayoutId id="2147483673" r:id="rId12"/>
    <p:sldLayoutId id="2147483675" r:id="rId13"/>
    <p:sldLayoutId id="2147483677" r:id="rId14"/>
    <p:sldLayoutId id="214748366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8650" indent="-2730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03288" indent="-261938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163638" indent="-238125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449388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16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0764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1600" kern="1200" dirty="0" smtClean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" b="3533"/>
          <a:stretch>
            <a:fillRect/>
          </a:stretch>
        </p:blipFill>
        <p:spPr bwMode="gray"/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Progress </a:t>
            </a:r>
            <a:r>
              <a:rPr lang="sv-SE" dirty="0" err="1" smtClean="0"/>
              <a:t>report</a:t>
            </a:r>
            <a:r>
              <a:rPr lang="sv-SE" dirty="0" smtClean="0"/>
              <a:t> 2016-2017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 bwMode="black"/>
        <p:txBody>
          <a:bodyPr/>
          <a:lstStyle/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 bwMode="black"/>
        <p:txBody>
          <a:bodyPr/>
          <a:lstStyle/>
          <a:p>
            <a:r>
              <a:rPr lang="sv-SE" dirty="0" smtClean="0"/>
              <a:t>Johan Tidblad &amp; Pasquale Spezzano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1</a:t>
            </a:fld>
            <a:endParaRPr lang="sv-SE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2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34th Meeting of the Task Force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Welcome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Zagreb, </a:t>
            </a:r>
            <a:r>
              <a:rPr lang="sv-SE" dirty="0" smtClean="0"/>
              <a:t>Croatia</a:t>
            </a:r>
            <a:br>
              <a:rPr lang="sv-SE" dirty="0" smtClean="0"/>
            </a:br>
            <a:r>
              <a:rPr lang="sv-SE" dirty="0" smtClean="0"/>
              <a:t>25-27 </a:t>
            </a:r>
            <a:r>
              <a:rPr lang="sv-SE" dirty="0" smtClean="0"/>
              <a:t>April 2018! </a:t>
            </a:r>
            <a:endParaRPr lang="sv-SE" dirty="0"/>
          </a:p>
        </p:txBody>
      </p:sp>
      <p:pic>
        <p:nvPicPr>
          <p:cNvPr id="1026" name="Picture 2" descr="C:\Users\johan.tidblad\AppData\Local\Microsoft\Windows\Temporary Internet Files\Low\Content.Outlook\LJYNWBRZ\z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85" y="1052736"/>
            <a:ext cx="4651995" cy="27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an.tidblad\AppData\Local\Microsoft\Windows\Temporary Internet Files\Low\Content.Outlook\LJYNWBRZ\zg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6025"/>
            <a:ext cx="4241509" cy="28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Web page </a:t>
            </a:r>
            <a:r>
              <a:rPr lang="sv-SE" dirty="0" err="1" smtClean="0"/>
              <a:t>update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No </a:t>
            </a:r>
            <a:r>
              <a:rPr lang="sv-SE" dirty="0" err="1" smtClean="0"/>
              <a:t>changes</a:t>
            </a:r>
            <a:r>
              <a:rPr lang="sv-SE" dirty="0" smtClean="0"/>
              <a:t> in layout, focus on new </a:t>
            </a:r>
            <a:r>
              <a:rPr lang="sv-SE" dirty="0" err="1" smtClean="0"/>
              <a:t>content</a:t>
            </a:r>
            <a:endParaRPr lang="sv-SE" dirty="0" smtClean="0"/>
          </a:p>
          <a:p>
            <a:pPr lvl="1"/>
            <a:r>
              <a:rPr lang="sv-SE" dirty="0" err="1" smtClean="0"/>
              <a:t>Maintaining</a:t>
            </a:r>
            <a:r>
              <a:rPr lang="sv-SE" dirty="0" smtClean="0"/>
              <a:t> it as </a:t>
            </a:r>
            <a:r>
              <a:rPr lang="en-GB" dirty="0" smtClean="0"/>
              <a:t>“barrier </a:t>
            </a:r>
            <a:r>
              <a:rPr lang="en-GB" dirty="0"/>
              <a:t>free” to visually impaired persons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Organisation / ICP Materials Task Force</a:t>
            </a:r>
          </a:p>
          <a:p>
            <a:pPr lvl="1"/>
            <a:r>
              <a:rPr lang="sv-SE" dirty="0" smtClean="0"/>
              <a:t>Mailing list</a:t>
            </a:r>
            <a:endParaRPr lang="sv-SE" dirty="0"/>
          </a:p>
          <a:p>
            <a:r>
              <a:rPr lang="sv-SE" dirty="0" err="1" smtClean="0"/>
              <a:t>Technical</a:t>
            </a:r>
            <a:r>
              <a:rPr lang="sv-SE" dirty="0" smtClean="0"/>
              <a:t> manual</a:t>
            </a:r>
            <a:endParaRPr lang="sv-SE" dirty="0"/>
          </a:p>
          <a:p>
            <a:r>
              <a:rPr lang="sv-SE" dirty="0" smtClean="0"/>
              <a:t>Data</a:t>
            </a:r>
            <a:endParaRPr lang="sv-SE" dirty="0"/>
          </a:p>
          <a:p>
            <a:r>
              <a:rPr lang="sv-SE" dirty="0" err="1" smtClean="0"/>
              <a:t>Acknowledgement</a:t>
            </a:r>
            <a:endParaRPr lang="sv-SE" dirty="0" smtClean="0"/>
          </a:p>
          <a:p>
            <a:pPr lvl="1"/>
            <a:r>
              <a:rPr lang="sv-SE" dirty="0" smtClean="0"/>
              <a:t>Active organisations</a:t>
            </a:r>
          </a:p>
          <a:p>
            <a:pPr lvl="1"/>
            <a:r>
              <a:rPr lang="sv-SE" dirty="0" err="1" smtClean="0"/>
              <a:t>Past</a:t>
            </a:r>
            <a:r>
              <a:rPr lang="sv-SE" dirty="0" smtClean="0"/>
              <a:t> organisations</a:t>
            </a:r>
          </a:p>
          <a:p>
            <a:pPr lvl="1"/>
            <a:r>
              <a:rPr lang="sv-SE" dirty="0" err="1" smtClean="0"/>
              <a:t>Supporting</a:t>
            </a:r>
            <a:r>
              <a:rPr lang="sv-SE" dirty="0" smtClean="0"/>
              <a:t> organisations</a:t>
            </a:r>
            <a:endParaRPr lang="sv-SE" dirty="0"/>
          </a:p>
          <a:p>
            <a:endParaRPr lang="sv-S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t="15117" r="61754" b="52675"/>
          <a:stretch/>
        </p:blipFill>
        <p:spPr bwMode="auto">
          <a:xfrm>
            <a:off x="5868144" y="2535160"/>
            <a:ext cx="2578479" cy="324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2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Publications</a:t>
            </a:r>
            <a:r>
              <a:rPr lang="sv-SE" dirty="0" smtClean="0"/>
              <a:t> and presentations (2016-2017)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/>
              <a:t>Kreislova K and </a:t>
            </a:r>
            <a:r>
              <a:rPr lang="sv-SE" sz="1600" dirty="0" err="1"/>
              <a:t>Geiplova</a:t>
            </a:r>
            <a:r>
              <a:rPr lang="sv-SE" sz="1600" dirty="0"/>
              <a:t> H (2016). </a:t>
            </a:r>
            <a:r>
              <a:rPr lang="sv-SE" sz="1600" dirty="0" err="1"/>
              <a:t>Prediction</a:t>
            </a:r>
            <a:r>
              <a:rPr lang="sv-SE" sz="1600" dirty="0"/>
              <a:t> of the long-term </a:t>
            </a:r>
            <a:r>
              <a:rPr lang="sv-SE" sz="1600" dirty="0" err="1"/>
              <a:t>corrosion</a:t>
            </a:r>
            <a:r>
              <a:rPr lang="sv-SE" sz="1600" dirty="0"/>
              <a:t> rate of </a:t>
            </a:r>
            <a:r>
              <a:rPr lang="sv-SE" sz="1600" dirty="0" err="1"/>
              <a:t>copper</a:t>
            </a:r>
            <a:r>
              <a:rPr lang="sv-SE" sz="1600" dirty="0"/>
              <a:t> </a:t>
            </a:r>
            <a:r>
              <a:rPr lang="sv-SE" sz="1600" dirty="0" err="1"/>
              <a:t>alloy</a:t>
            </a:r>
            <a:r>
              <a:rPr lang="sv-SE" sz="1600" dirty="0"/>
              <a:t> </a:t>
            </a:r>
            <a:r>
              <a:rPr lang="sv-SE" sz="1600" dirty="0" err="1"/>
              <a:t>objects</a:t>
            </a:r>
            <a:r>
              <a:rPr lang="sv-SE" sz="1600" dirty="0"/>
              <a:t>. Materials and </a:t>
            </a:r>
            <a:r>
              <a:rPr lang="sv-SE" sz="1600" dirty="0" err="1"/>
              <a:t>Corrosion</a:t>
            </a:r>
            <a:r>
              <a:rPr lang="sv-SE" sz="1600" dirty="0"/>
              <a:t>, 67(2), 152-159</a:t>
            </a:r>
          </a:p>
          <a:p>
            <a:r>
              <a:rPr lang="sv-SE" sz="1600" dirty="0" err="1"/>
              <a:t>Christodoulakis</a:t>
            </a:r>
            <a:r>
              <a:rPr lang="sv-SE" sz="1600" dirty="0"/>
              <a:t> J, Tzanis C, </a:t>
            </a:r>
            <a:r>
              <a:rPr lang="sv-SE" sz="1600" dirty="0" err="1"/>
              <a:t>Varotsos</a:t>
            </a:r>
            <a:r>
              <a:rPr lang="sv-SE" sz="1600" dirty="0"/>
              <a:t> C A, Ferm M and Tidblad J (2016). </a:t>
            </a:r>
            <a:r>
              <a:rPr lang="sv-SE" sz="1600" dirty="0" err="1"/>
              <a:t>Impacts</a:t>
            </a:r>
            <a:r>
              <a:rPr lang="sv-SE" sz="1600" dirty="0"/>
              <a:t> of air pollution and </a:t>
            </a:r>
            <a:r>
              <a:rPr lang="sv-SE" sz="1600" dirty="0" err="1"/>
              <a:t>climate</a:t>
            </a:r>
            <a:r>
              <a:rPr lang="sv-SE" sz="1600" dirty="0"/>
              <a:t> on materials in </a:t>
            </a:r>
            <a:r>
              <a:rPr lang="sv-SE" sz="1600" dirty="0" err="1"/>
              <a:t>Athens</a:t>
            </a:r>
            <a:r>
              <a:rPr lang="sv-SE" sz="1600" dirty="0"/>
              <a:t>, </a:t>
            </a:r>
            <a:r>
              <a:rPr lang="sv-SE" sz="1600" dirty="0" err="1"/>
              <a:t>Greece</a:t>
            </a:r>
            <a:r>
              <a:rPr lang="sv-SE" sz="1600" dirty="0"/>
              <a:t>. </a:t>
            </a:r>
            <a:r>
              <a:rPr lang="sv-SE" sz="1600" dirty="0" err="1"/>
              <a:t>Atmospheric</a:t>
            </a:r>
            <a:r>
              <a:rPr lang="sv-SE" sz="1600" dirty="0"/>
              <a:t> Chemistry and </a:t>
            </a:r>
            <a:r>
              <a:rPr lang="sv-SE" sz="1600" dirty="0" err="1"/>
              <a:t>Physics</a:t>
            </a:r>
            <a:r>
              <a:rPr lang="sv-SE" sz="1600" dirty="0"/>
              <a:t> </a:t>
            </a:r>
            <a:r>
              <a:rPr lang="sv-SE" sz="1600" dirty="0" err="1"/>
              <a:t>Discussion</a:t>
            </a:r>
            <a:r>
              <a:rPr lang="sv-SE" sz="1600" dirty="0"/>
              <a:t>, doi:10.5194/acp-2016-196</a:t>
            </a:r>
          </a:p>
          <a:p>
            <a:r>
              <a:rPr lang="sv-SE" sz="1600" dirty="0"/>
              <a:t>Tidblad J and Thierry D (2016). </a:t>
            </a:r>
            <a:r>
              <a:rPr lang="sv-SE" sz="1600" dirty="0" err="1"/>
              <a:t>Evaluation</a:t>
            </a:r>
            <a:r>
              <a:rPr lang="sv-SE" sz="1600" dirty="0"/>
              <a:t> of </a:t>
            </a:r>
            <a:r>
              <a:rPr lang="sv-SE" sz="1600" dirty="0" err="1"/>
              <a:t>corrosion</a:t>
            </a:r>
            <a:r>
              <a:rPr lang="sv-SE" sz="1600" dirty="0"/>
              <a:t> </a:t>
            </a:r>
            <a:r>
              <a:rPr lang="sv-SE" sz="1600" dirty="0" err="1"/>
              <a:t>products</a:t>
            </a:r>
            <a:r>
              <a:rPr lang="sv-SE" sz="1600" dirty="0"/>
              <a:t> and trends in </a:t>
            </a:r>
            <a:r>
              <a:rPr lang="sv-SE" sz="1600" dirty="0" err="1"/>
              <a:t>corrosion</a:t>
            </a:r>
            <a:r>
              <a:rPr lang="sv-SE" sz="1600" dirty="0"/>
              <a:t> rates for aluminium </a:t>
            </a:r>
            <a:r>
              <a:rPr lang="sv-SE" sz="1600" dirty="0" err="1"/>
              <a:t>exposed</a:t>
            </a:r>
            <a:r>
              <a:rPr lang="sv-SE" sz="1600" dirty="0"/>
              <a:t> at different </a:t>
            </a:r>
            <a:r>
              <a:rPr lang="sv-SE" sz="1600" dirty="0" err="1"/>
              <a:t>atmospheric</a:t>
            </a:r>
            <a:r>
              <a:rPr lang="sv-SE" sz="1600" dirty="0"/>
              <a:t> </a:t>
            </a:r>
            <a:r>
              <a:rPr lang="sv-SE" sz="1600" dirty="0" err="1"/>
              <a:t>environments</a:t>
            </a:r>
            <a:r>
              <a:rPr lang="sv-SE" sz="1600" dirty="0"/>
              <a:t> in </a:t>
            </a:r>
            <a:r>
              <a:rPr lang="sv-SE" sz="1600" dirty="0" err="1"/>
              <a:t>Europe</a:t>
            </a:r>
            <a:r>
              <a:rPr lang="sv-SE" sz="1600" dirty="0"/>
              <a:t>, EUROCORR 2016, 12-15 September, Montpellier, </a:t>
            </a:r>
            <a:r>
              <a:rPr lang="sv-SE" sz="1600" dirty="0" err="1" smtClean="0"/>
              <a:t>France</a:t>
            </a:r>
            <a:endParaRPr lang="sv-SE" sz="1600" dirty="0" smtClean="0"/>
          </a:p>
          <a:p>
            <a:r>
              <a:rPr lang="sv-SE" sz="1600" dirty="0"/>
              <a:t>Tidblad J, Kreislová K, Faller M, De la </a:t>
            </a:r>
            <a:r>
              <a:rPr lang="sv-SE" sz="1600" dirty="0" err="1"/>
              <a:t>Fuente</a:t>
            </a:r>
            <a:r>
              <a:rPr lang="sv-SE" sz="1600" dirty="0"/>
              <a:t> D, Yates T, Verney-Carron A, Grøntoft T, Gordon A and Hans U (2017</a:t>
            </a:r>
            <a:r>
              <a:rPr lang="sv-SE" sz="1600" dirty="0" smtClean="0"/>
              <a:t>). </a:t>
            </a:r>
            <a:r>
              <a:rPr lang="en-US" sz="1600" dirty="0"/>
              <a:t>ICP Materials Trends in Corrosion, Soiling and Air Pollution (1987–2014</a:t>
            </a:r>
            <a:r>
              <a:rPr lang="en-US" sz="1600" dirty="0" smtClean="0"/>
              <a:t>). </a:t>
            </a:r>
            <a:r>
              <a:rPr lang="sv-SE" sz="1600" dirty="0" smtClean="0"/>
              <a:t>Materials</a:t>
            </a:r>
            <a:r>
              <a:rPr lang="sv-SE" sz="1600" dirty="0"/>
              <a:t>, 10(8), 969; doi:10.3390/ma10080969 (</a:t>
            </a:r>
            <a:r>
              <a:rPr lang="sv-SE" sz="1600" dirty="0" err="1"/>
              <a:t>registering</a:t>
            </a:r>
            <a:r>
              <a:rPr lang="sv-SE" sz="1600" dirty="0"/>
              <a:t> DOI</a:t>
            </a:r>
            <a:r>
              <a:rPr lang="sv-SE" sz="1600" dirty="0" smtClean="0"/>
              <a:t>)</a:t>
            </a:r>
          </a:p>
          <a:p>
            <a:r>
              <a:rPr lang="sv-SE" sz="1600" dirty="0" smtClean="0"/>
              <a:t>Tidblad J, Spezzano P, </a:t>
            </a:r>
            <a:r>
              <a:rPr lang="sv-SE" sz="1600" dirty="0"/>
              <a:t>Kreislova </a:t>
            </a:r>
            <a:r>
              <a:rPr lang="sv-SE" sz="1600" dirty="0" smtClean="0"/>
              <a:t>K, De </a:t>
            </a:r>
            <a:r>
              <a:rPr lang="sv-SE" sz="1600" dirty="0"/>
              <a:t>la </a:t>
            </a:r>
            <a:r>
              <a:rPr lang="sv-SE" sz="1600" dirty="0" err="1"/>
              <a:t>Fuente</a:t>
            </a:r>
            <a:r>
              <a:rPr lang="sv-SE" sz="1600" dirty="0"/>
              <a:t> </a:t>
            </a:r>
            <a:r>
              <a:rPr lang="sv-SE" sz="1600" dirty="0" smtClean="0"/>
              <a:t>D, Faller M, Yates T, Verney-Carron A and Grøntoft T (2017). </a:t>
            </a:r>
            <a:r>
              <a:rPr lang="en-US" sz="1600" dirty="0"/>
              <a:t>Air pollution effects during 30 years of research within ICP Materials (1987-2017</a:t>
            </a:r>
            <a:r>
              <a:rPr lang="en-US" sz="1600" dirty="0" smtClean="0"/>
              <a:t>), </a:t>
            </a:r>
            <a:r>
              <a:rPr lang="sv-SE" sz="1600" dirty="0"/>
              <a:t>EUROCORR </a:t>
            </a:r>
            <a:r>
              <a:rPr lang="sv-SE" sz="1600" dirty="0" smtClean="0"/>
              <a:t>2017, 4-7 </a:t>
            </a:r>
            <a:r>
              <a:rPr lang="sv-SE" sz="1600" dirty="0"/>
              <a:t>September, </a:t>
            </a:r>
            <a:r>
              <a:rPr lang="sv-SE" sz="1600" dirty="0" err="1" smtClean="0"/>
              <a:t>Prague</a:t>
            </a:r>
            <a:r>
              <a:rPr lang="sv-SE" sz="1600" dirty="0" smtClean="0"/>
              <a:t>, </a:t>
            </a:r>
            <a:r>
              <a:rPr lang="sv-SE" sz="1600" dirty="0" err="1" smtClean="0"/>
              <a:t>Czech</a:t>
            </a:r>
            <a:r>
              <a:rPr lang="sv-SE" sz="1600" dirty="0" smtClean="0"/>
              <a:t> </a:t>
            </a:r>
            <a:r>
              <a:rPr lang="sv-SE" sz="1600" dirty="0" err="1" smtClean="0"/>
              <a:t>Republic</a:t>
            </a:r>
            <a:r>
              <a:rPr lang="sv-SE" sz="1600" dirty="0" smtClean="0"/>
              <a:t>.</a:t>
            </a:r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9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33</a:t>
            </a:r>
            <a:r>
              <a:rPr lang="sv-SE" baseline="30000" dirty="0" smtClean="0"/>
              <a:t>rd</a:t>
            </a:r>
            <a:r>
              <a:rPr lang="sv-SE" dirty="0" smtClean="0"/>
              <a:t> Task Force (</a:t>
            </a:r>
            <a:r>
              <a:rPr lang="sv-SE" dirty="0" err="1" smtClean="0"/>
              <a:t>Hämeenlinna</a:t>
            </a:r>
            <a:r>
              <a:rPr lang="sv-SE" dirty="0" smtClean="0"/>
              <a:t>, 10-12 May 2017)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18 </a:t>
            </a:r>
            <a:r>
              <a:rPr lang="sv-SE" dirty="0" err="1" smtClean="0"/>
              <a:t>participants</a:t>
            </a:r>
            <a:r>
              <a:rPr lang="sv-SE" dirty="0" smtClean="0"/>
              <a:t> from 12 </a:t>
            </a:r>
            <a:r>
              <a:rPr lang="sv-SE" dirty="0" err="1" smtClean="0"/>
              <a:t>countries</a:t>
            </a:r>
            <a:r>
              <a:rPr lang="sv-SE" dirty="0" smtClean="0"/>
              <a:t>: </a:t>
            </a:r>
            <a:r>
              <a:rPr lang="sv-SE" dirty="0" err="1" smtClean="0"/>
              <a:t>Austria</a:t>
            </a:r>
            <a:r>
              <a:rPr lang="sv-SE" dirty="0" smtClean="0"/>
              <a:t>, </a:t>
            </a:r>
            <a:r>
              <a:rPr lang="en-US" dirty="0" smtClean="0"/>
              <a:t>Croatia</a:t>
            </a:r>
            <a:r>
              <a:rPr lang="en-US" dirty="0"/>
              <a:t>, Czech Republic, Finland, France, </a:t>
            </a:r>
            <a:r>
              <a:rPr lang="en-US" dirty="0" smtClean="0"/>
              <a:t>Germany, </a:t>
            </a:r>
            <a:r>
              <a:rPr lang="en-US" dirty="0"/>
              <a:t>Italy, Norway, Spain, Sweden, Switzerland, and the </a:t>
            </a:r>
            <a:r>
              <a:rPr lang="en-US" dirty="0" smtClean="0"/>
              <a:t>UK;</a:t>
            </a:r>
          </a:p>
          <a:p>
            <a:endParaRPr lang="en-US" dirty="0"/>
          </a:p>
          <a:p>
            <a:r>
              <a:rPr lang="en-US" dirty="0" smtClean="0"/>
              <a:t>Main items discussed were</a:t>
            </a:r>
          </a:p>
          <a:p>
            <a:pPr lvl="1"/>
            <a:r>
              <a:rPr lang="en-US" dirty="0" smtClean="0"/>
              <a:t>UNESCO Call for data</a:t>
            </a:r>
          </a:p>
          <a:p>
            <a:pPr lvl="1"/>
            <a:r>
              <a:rPr lang="en-US" dirty="0" smtClean="0"/>
              <a:t>Report on trends in environment, corrosion and soiling 1987-2015</a:t>
            </a:r>
          </a:p>
          <a:p>
            <a:pPr lvl="1"/>
            <a:r>
              <a:rPr lang="en-US" dirty="0" smtClean="0"/>
              <a:t>New exposure for trend analysis 2017-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38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UNESCO Call for data (presented </a:t>
            </a:r>
            <a:r>
              <a:rPr lang="sv-SE" dirty="0" err="1" smtClean="0"/>
              <a:t>separately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Six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r>
              <a:rPr lang="sv-SE" dirty="0" smtClean="0"/>
              <a:t> </a:t>
            </a:r>
            <a:r>
              <a:rPr lang="sv-SE" dirty="0" err="1" smtClean="0"/>
              <a:t>participating</a:t>
            </a:r>
            <a:r>
              <a:rPr lang="sv-SE" dirty="0" smtClean="0"/>
              <a:t>: Croatia, </a:t>
            </a:r>
            <a:r>
              <a:rPr lang="sv-SE" dirty="0" err="1" smtClean="0"/>
              <a:t>Germany</a:t>
            </a:r>
            <a:r>
              <a:rPr lang="sv-SE" dirty="0" smtClean="0"/>
              <a:t>, </a:t>
            </a:r>
            <a:r>
              <a:rPr lang="sv-SE" dirty="0" err="1" smtClean="0"/>
              <a:t>Italy</a:t>
            </a:r>
            <a:r>
              <a:rPr lang="sv-SE" dirty="0" smtClean="0"/>
              <a:t>, </a:t>
            </a:r>
            <a:r>
              <a:rPr lang="sv-SE" dirty="0" err="1" smtClean="0"/>
              <a:t>Norway</a:t>
            </a:r>
            <a:r>
              <a:rPr lang="sv-SE" dirty="0" smtClean="0"/>
              <a:t>, Sweden and </a:t>
            </a:r>
            <a:r>
              <a:rPr lang="sv-SE" dirty="0" err="1" smtClean="0"/>
              <a:t>Switzerland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Twenty</a:t>
            </a:r>
            <a:r>
              <a:rPr lang="sv-SE" dirty="0" smtClean="0"/>
              <a:t> different sites </a:t>
            </a:r>
            <a:r>
              <a:rPr lang="sv-SE" dirty="0" err="1" smtClean="0"/>
              <a:t>discussed</a:t>
            </a:r>
            <a:endParaRPr lang="sv-SE" dirty="0" smtClean="0"/>
          </a:p>
          <a:p>
            <a:endParaRPr lang="sv-SE" dirty="0"/>
          </a:p>
          <a:p>
            <a:r>
              <a:rPr lang="sv-SE" dirty="0" err="1" smtClean="0"/>
              <a:t>Dedicated</a:t>
            </a:r>
            <a:r>
              <a:rPr lang="sv-SE" dirty="0" smtClean="0"/>
              <a:t> page on ICP Materials web site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42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on trends in environment, corrosion and soiling </a:t>
            </a:r>
            <a:r>
              <a:rPr lang="en-US" dirty="0" smtClean="0"/>
              <a:t>1987-2015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Special </a:t>
            </a:r>
            <a:r>
              <a:rPr lang="sv-SE" dirty="0" err="1" smtClean="0"/>
              <a:t>issue</a:t>
            </a:r>
            <a:r>
              <a:rPr lang="sv-SE" dirty="0" smtClean="0"/>
              <a:t> of Materials, </a:t>
            </a:r>
            <a:r>
              <a:rPr lang="sv-SE" dirty="0" err="1" smtClean="0"/>
              <a:t>invited</a:t>
            </a:r>
            <a:r>
              <a:rPr lang="sv-SE" dirty="0" smtClean="0"/>
              <a:t> </a:t>
            </a:r>
            <a:r>
              <a:rPr lang="sv-SE" dirty="0" err="1" smtClean="0"/>
              <a:t>publication</a:t>
            </a:r>
            <a:endParaRPr lang="sv-SE" dirty="0" smtClean="0"/>
          </a:p>
          <a:p>
            <a:pPr lvl="1"/>
            <a:r>
              <a:rPr lang="sv-SE" dirty="0" smtClean="0"/>
              <a:t>Tidblad </a:t>
            </a:r>
            <a:r>
              <a:rPr lang="sv-SE" dirty="0"/>
              <a:t>J, Kreislová K, Faller M, De la </a:t>
            </a:r>
            <a:r>
              <a:rPr lang="sv-SE" dirty="0" err="1"/>
              <a:t>Fuente</a:t>
            </a:r>
            <a:r>
              <a:rPr lang="sv-SE" dirty="0"/>
              <a:t> D, Yates T, Verney-Carron A, Grøntoft T, Gordon A and Hans U (2017). </a:t>
            </a:r>
            <a:r>
              <a:rPr lang="en-US" dirty="0"/>
              <a:t>ICP Materials Trends in Corrosion, Soiling and Air Pollution (1987–2014). </a:t>
            </a:r>
            <a:r>
              <a:rPr lang="sv-SE" dirty="0"/>
              <a:t>Materials, 10(8), 969; doi:10.3390/ma10080969 (</a:t>
            </a:r>
            <a:r>
              <a:rPr lang="sv-SE" dirty="0" err="1"/>
              <a:t>registering</a:t>
            </a:r>
            <a:r>
              <a:rPr lang="sv-SE" dirty="0"/>
              <a:t> DOI</a:t>
            </a:r>
            <a:r>
              <a:rPr lang="sv-SE" dirty="0" smtClean="0"/>
              <a:t>)</a:t>
            </a:r>
          </a:p>
          <a:p>
            <a:pPr lvl="1"/>
            <a:endParaRPr lang="sv-SE" dirty="0"/>
          </a:p>
          <a:p>
            <a:r>
              <a:rPr lang="sv-SE" dirty="0" err="1" smtClean="0"/>
              <a:t>Open</a:t>
            </a:r>
            <a:r>
              <a:rPr lang="sv-SE" dirty="0" smtClean="0"/>
              <a:t> access</a:t>
            </a:r>
          </a:p>
          <a:p>
            <a:endParaRPr lang="sv-SE" dirty="0"/>
          </a:p>
          <a:p>
            <a:r>
              <a:rPr lang="sv-SE" dirty="0" err="1" smtClean="0"/>
              <a:t>Supplementary</a:t>
            </a:r>
            <a:r>
              <a:rPr lang="sv-SE" dirty="0" smtClean="0"/>
              <a:t> material: all data </a:t>
            </a:r>
            <a:r>
              <a:rPr lang="sv-SE" dirty="0" err="1" smtClean="0"/>
              <a:t>used</a:t>
            </a:r>
            <a:r>
              <a:rPr lang="sv-SE" dirty="0" smtClean="0"/>
              <a:t> in the </a:t>
            </a:r>
            <a:r>
              <a:rPr lang="sv-SE" dirty="0" err="1" smtClean="0"/>
              <a:t>publication</a:t>
            </a:r>
            <a:r>
              <a:rPr lang="sv-SE" dirty="0" smtClean="0"/>
              <a:t> </a:t>
            </a:r>
            <a:r>
              <a:rPr lang="sv-SE" dirty="0" err="1" smtClean="0"/>
              <a:t>released</a:t>
            </a:r>
            <a:r>
              <a:rPr lang="sv-SE" dirty="0" smtClean="0"/>
              <a:t> in </a:t>
            </a:r>
            <a:r>
              <a:rPr lang="sv-SE" dirty="0" err="1" smtClean="0"/>
              <a:t>xls</a:t>
            </a:r>
            <a:r>
              <a:rPr lang="sv-SE" dirty="0" smtClean="0"/>
              <a:t> format</a:t>
            </a:r>
          </a:p>
          <a:p>
            <a:endParaRPr lang="sv-SE" dirty="0"/>
          </a:p>
          <a:p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posted</a:t>
            </a:r>
            <a:r>
              <a:rPr lang="sv-SE" dirty="0" smtClean="0"/>
              <a:t> at ICP Materials web site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2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Report on trends in environment, corrosion and soiling </a:t>
            </a:r>
            <a:r>
              <a:rPr lang="en-US" sz="2400" dirty="0" smtClean="0"/>
              <a:t>1987-2015. Trends in 4-year corrosion data</a:t>
            </a:r>
            <a:r>
              <a:rPr lang="en-US" sz="2400" dirty="0"/>
              <a:t/>
            </a:r>
            <a:br>
              <a:rPr lang="en-US" sz="2400" dirty="0"/>
            </a:br>
            <a:endParaRPr lang="sv-SE" sz="2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192688" cy="422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Report on trends in environment, corrosion and soiling </a:t>
            </a:r>
            <a:r>
              <a:rPr lang="en-US" sz="2400" dirty="0" smtClean="0"/>
              <a:t>1987-2015. Trends at individual sites</a:t>
            </a:r>
            <a:r>
              <a:rPr lang="en-US" sz="2400" dirty="0"/>
              <a:t/>
            </a:r>
            <a:br>
              <a:rPr lang="en-US" sz="2400" dirty="0"/>
            </a:br>
            <a:endParaRPr lang="sv-SE" sz="2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3" y="1700808"/>
            <a:ext cx="4217806" cy="29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81" y="1700809"/>
            <a:ext cx="4194999" cy="29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exposure for trend analysis </a:t>
            </a:r>
            <a:r>
              <a:rPr lang="en-US" dirty="0" smtClean="0"/>
              <a:t>2017 -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22C35-6AF0-4023-93FE-C73397D367E1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18864" y="1124744"/>
            <a:ext cx="8101261" cy="3975099"/>
          </a:xfrm>
        </p:spPr>
        <p:txBody>
          <a:bodyPr/>
          <a:lstStyle/>
          <a:p>
            <a:r>
              <a:rPr lang="sv-SE" dirty="0" err="1" smtClean="0"/>
              <a:t>One</a:t>
            </a:r>
            <a:r>
              <a:rPr lang="sv-SE" dirty="0" smtClean="0"/>
              <a:t> and </a:t>
            </a:r>
            <a:r>
              <a:rPr lang="sv-SE" dirty="0" err="1" smtClean="0"/>
              <a:t>four</a:t>
            </a:r>
            <a:r>
              <a:rPr lang="sv-SE" dirty="0" smtClean="0"/>
              <a:t> </a:t>
            </a:r>
            <a:r>
              <a:rPr lang="sv-SE" dirty="0" err="1" smtClean="0"/>
              <a:t>years</a:t>
            </a:r>
            <a:r>
              <a:rPr lang="sv-SE" dirty="0" smtClean="0"/>
              <a:t> of exposure</a:t>
            </a:r>
          </a:p>
          <a:p>
            <a:r>
              <a:rPr lang="sv-SE" dirty="0" err="1" smtClean="0"/>
              <a:t>Corrosion</a:t>
            </a:r>
            <a:endParaRPr lang="sv-SE" dirty="0"/>
          </a:p>
          <a:p>
            <a:pPr lvl="1"/>
            <a:r>
              <a:rPr lang="sv-SE" dirty="0" err="1"/>
              <a:t>z</a:t>
            </a:r>
            <a:r>
              <a:rPr lang="sv-SE" dirty="0" err="1" smtClean="0"/>
              <a:t>inc</a:t>
            </a:r>
            <a:endParaRPr lang="sv-SE" dirty="0" smtClean="0"/>
          </a:p>
          <a:p>
            <a:pPr lvl="1"/>
            <a:r>
              <a:rPr lang="sv-SE" dirty="0" err="1" smtClean="0"/>
              <a:t>carbon</a:t>
            </a:r>
            <a:r>
              <a:rPr lang="sv-SE" dirty="0" smtClean="0"/>
              <a:t> </a:t>
            </a:r>
            <a:r>
              <a:rPr lang="sv-SE" dirty="0" err="1" smtClean="0"/>
              <a:t>steel</a:t>
            </a:r>
            <a:endParaRPr lang="sv-SE" dirty="0" smtClean="0"/>
          </a:p>
          <a:p>
            <a:pPr lvl="1"/>
            <a:r>
              <a:rPr lang="sv-SE" dirty="0" err="1" smtClean="0"/>
              <a:t>stainless</a:t>
            </a:r>
            <a:r>
              <a:rPr lang="sv-SE" dirty="0" smtClean="0"/>
              <a:t> </a:t>
            </a:r>
            <a:r>
              <a:rPr lang="sv-SE" dirty="0" err="1" smtClean="0"/>
              <a:t>steel</a:t>
            </a:r>
            <a:endParaRPr lang="sv-SE" dirty="0" smtClean="0"/>
          </a:p>
          <a:p>
            <a:pPr lvl="1"/>
            <a:r>
              <a:rPr lang="sv-SE" dirty="0" err="1"/>
              <a:t>l</a:t>
            </a:r>
            <a:r>
              <a:rPr lang="sv-SE" dirty="0" err="1" smtClean="0"/>
              <a:t>imestone</a:t>
            </a:r>
            <a:endParaRPr lang="sv-SE" dirty="0" smtClean="0"/>
          </a:p>
          <a:p>
            <a:pPr lvl="1"/>
            <a:r>
              <a:rPr lang="sv-SE" dirty="0" err="1"/>
              <a:t>c</a:t>
            </a:r>
            <a:r>
              <a:rPr lang="sv-SE" dirty="0" err="1" smtClean="0"/>
              <a:t>opper</a:t>
            </a:r>
            <a:endParaRPr lang="sv-SE" dirty="0"/>
          </a:p>
          <a:p>
            <a:pPr lvl="1"/>
            <a:r>
              <a:rPr lang="sv-SE" dirty="0" smtClean="0"/>
              <a:t>aluminium</a:t>
            </a:r>
          </a:p>
          <a:p>
            <a:r>
              <a:rPr lang="sv-SE" dirty="0" err="1" smtClean="0"/>
              <a:t>Soiling</a:t>
            </a:r>
            <a:endParaRPr lang="sv-SE" dirty="0"/>
          </a:p>
          <a:p>
            <a:pPr lvl="1"/>
            <a:r>
              <a:rPr lang="sv-SE" dirty="0"/>
              <a:t>m</a:t>
            </a:r>
            <a:r>
              <a:rPr lang="sv-SE" dirty="0" smtClean="0"/>
              <a:t>odern glass</a:t>
            </a:r>
          </a:p>
          <a:p>
            <a:pPr lvl="1"/>
            <a:r>
              <a:rPr lang="sv-SE" dirty="0" err="1" smtClean="0"/>
              <a:t>stone</a:t>
            </a:r>
            <a:r>
              <a:rPr lang="sv-SE" dirty="0" smtClean="0"/>
              <a:t> materials (</a:t>
            </a:r>
            <a:r>
              <a:rPr lang="sv-SE" dirty="0" err="1" smtClean="0"/>
              <a:t>limestone</a:t>
            </a:r>
            <a:r>
              <a:rPr lang="sv-SE" dirty="0" smtClean="0"/>
              <a:t> and </a:t>
            </a:r>
            <a:r>
              <a:rPr lang="sv-SE" dirty="0" err="1" smtClean="0"/>
              <a:t>marble</a:t>
            </a:r>
            <a:r>
              <a:rPr lang="sv-SE" dirty="0" smtClean="0"/>
              <a:t>) - New</a:t>
            </a:r>
          </a:p>
          <a:p>
            <a:pPr lvl="1"/>
            <a:r>
              <a:rPr lang="sv-SE" dirty="0" err="1" smtClean="0"/>
              <a:t>coil</a:t>
            </a:r>
            <a:r>
              <a:rPr lang="sv-SE" dirty="0" smtClean="0"/>
              <a:t> </a:t>
            </a:r>
            <a:r>
              <a:rPr lang="sv-SE" dirty="0" err="1" smtClean="0"/>
              <a:t>coated</a:t>
            </a:r>
            <a:r>
              <a:rPr lang="sv-SE" dirty="0" smtClean="0"/>
              <a:t> materials (</a:t>
            </a:r>
            <a:r>
              <a:rPr lang="sv-SE" dirty="0" err="1" smtClean="0"/>
              <a:t>brown</a:t>
            </a:r>
            <a:r>
              <a:rPr lang="sv-SE" dirty="0" smtClean="0"/>
              <a:t> and </a:t>
            </a:r>
            <a:r>
              <a:rPr lang="sv-SE" dirty="0" err="1" smtClean="0"/>
              <a:t>white</a:t>
            </a:r>
            <a:r>
              <a:rPr lang="sv-SE" dirty="0" smtClean="0"/>
              <a:t>) - New</a:t>
            </a:r>
          </a:p>
          <a:p>
            <a:pPr lvl="1"/>
            <a:endParaRPr lang="sv-SE" dirty="0"/>
          </a:p>
          <a:p>
            <a:r>
              <a:rPr lang="sv-SE" dirty="0" smtClean="0"/>
              <a:t>New site in </a:t>
            </a:r>
            <a:r>
              <a:rPr lang="sv-SE" dirty="0" err="1" smtClean="0"/>
              <a:t>Russia</a:t>
            </a:r>
            <a:r>
              <a:rPr lang="sv-SE" dirty="0" smtClean="0"/>
              <a:t> and </a:t>
            </a:r>
            <a:r>
              <a:rPr lang="sv-SE" dirty="0" err="1" smtClean="0"/>
              <a:t>two</a:t>
            </a:r>
            <a:r>
              <a:rPr lang="sv-SE" dirty="0" smtClean="0"/>
              <a:t> new sites in Croatia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9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71512819320eb049776154f7d9b6d86730a"/>
</p:tagLst>
</file>

<file path=ppt/theme/theme1.xml><?xml version="1.0" encoding="utf-8"?>
<a:theme xmlns:a="http://schemas.openxmlformats.org/drawingml/2006/main" name="Swerea grundmall">
  <a:themeElements>
    <a:clrScheme name="Swerea">
      <a:dk1>
        <a:sysClr val="windowText" lastClr="000000"/>
      </a:dk1>
      <a:lt1>
        <a:sysClr val="window" lastClr="FFFFFF"/>
      </a:lt1>
      <a:dk2>
        <a:srgbClr val="004990"/>
      </a:dk2>
      <a:lt2>
        <a:srgbClr val="EEECE1"/>
      </a:lt2>
      <a:accent1>
        <a:srgbClr val="008C99"/>
      </a:accent1>
      <a:accent2>
        <a:srgbClr val="004990"/>
      </a:accent2>
      <a:accent3>
        <a:srgbClr val="387C2B"/>
      </a:accent3>
      <a:accent4>
        <a:srgbClr val="69331F"/>
      </a:accent4>
      <a:accent5>
        <a:srgbClr val="80BD26"/>
      </a:accent5>
      <a:accent6>
        <a:srgbClr val="9FCBED"/>
      </a:accent6>
      <a:hlink>
        <a:srgbClr val="004990"/>
      </a:hlink>
      <a:folHlink>
        <a:srgbClr val="800080"/>
      </a:folHlink>
    </a:clrScheme>
    <a:fontScheme name="Swer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WEREA grundmall.potx" id="{7747404C-D541-4012-9450-B6F449A2ABFC}" vid="{86CFF82D-BA8D-45A6-A712-C823CBB89C50}"/>
    </a:ext>
  </a:extLst>
</a:theme>
</file>

<file path=ppt/theme/theme2.xml><?xml version="1.0" encoding="utf-8"?>
<a:theme xmlns:a="http://schemas.openxmlformats.org/drawingml/2006/main" name="Office-tema">
  <a:themeElements>
    <a:clrScheme name="SWER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C99"/>
      </a:accent1>
      <a:accent2>
        <a:srgbClr val="004990"/>
      </a:accent2>
      <a:accent3>
        <a:srgbClr val="387C2B"/>
      </a:accent3>
      <a:accent4>
        <a:srgbClr val="FFF203"/>
      </a:accent4>
      <a:accent5>
        <a:srgbClr val="69331F"/>
      </a:accent5>
      <a:accent6>
        <a:srgbClr val="9FCBED"/>
      </a:accent6>
      <a:hlink>
        <a:srgbClr val="0000FF"/>
      </a:hlink>
      <a:folHlink>
        <a:srgbClr val="800080"/>
      </a:folHlink>
    </a:clrScheme>
    <a:fontScheme name="SWER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SWER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C99"/>
      </a:accent1>
      <a:accent2>
        <a:srgbClr val="004990"/>
      </a:accent2>
      <a:accent3>
        <a:srgbClr val="387C2B"/>
      </a:accent3>
      <a:accent4>
        <a:srgbClr val="FFF203"/>
      </a:accent4>
      <a:accent5>
        <a:srgbClr val="69331F"/>
      </a:accent5>
      <a:accent6>
        <a:srgbClr val="9FCBED"/>
      </a:accent6>
      <a:hlink>
        <a:srgbClr val="0000FF"/>
      </a:hlink>
      <a:folHlink>
        <a:srgbClr val="800080"/>
      </a:folHlink>
    </a:clrScheme>
    <a:fontScheme name="SWER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564</Words>
  <Application>Microsoft Office PowerPoint</Application>
  <PresentationFormat>Bildspel på skärmen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Swerea grundmall</vt:lpstr>
      <vt:lpstr>Progress report 2016-2017</vt:lpstr>
      <vt:lpstr>Web page update</vt:lpstr>
      <vt:lpstr>Publications and presentations (2016-2017)</vt:lpstr>
      <vt:lpstr>33rd Task Force (Hämeenlinna, 10-12 May 2017)</vt:lpstr>
      <vt:lpstr>UNESCO Call for data (presented separately)</vt:lpstr>
      <vt:lpstr>Report on trends in environment, corrosion and soiling 1987-2015 </vt:lpstr>
      <vt:lpstr>Report on trends in environment, corrosion and soiling 1987-2015. Trends in 4-year corrosion data </vt:lpstr>
      <vt:lpstr>Report on trends in environment, corrosion and soiling 1987-2015. Trends at individual sites </vt:lpstr>
      <vt:lpstr>New exposure for trend analysis 2017 - </vt:lpstr>
      <vt:lpstr>34th Meeting of the Task Force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Tidblad</dc:creator>
  <cp:lastModifiedBy>Johan Tidblad</cp:lastModifiedBy>
  <cp:revision>23</cp:revision>
  <cp:lastPrinted>2013-09-03T06:31:49Z</cp:lastPrinted>
  <dcterms:created xsi:type="dcterms:W3CDTF">2015-03-24T12:58:53Z</dcterms:created>
  <dcterms:modified xsi:type="dcterms:W3CDTF">2017-09-08T14:52:43Z</dcterms:modified>
</cp:coreProperties>
</file>