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4" r:id="rId5"/>
    <p:sldId id="265" r:id="rId6"/>
    <p:sldId id="263" r:id="rId7"/>
    <p:sldId id="268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BEF375-738F-40E7-9B40-381025754392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08C54A-0D7F-4ACC-B584-883DE4836B2B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27DE7DF-B83F-452B-9941-7F9A4C7B6802}" type="parTrans" cxnId="{7C124AAE-8334-4116-9551-C3F8D01B1CFD}">
      <dgm:prSet/>
      <dgm:spPr/>
      <dgm:t>
        <a:bodyPr/>
        <a:lstStyle/>
        <a:p>
          <a:endParaRPr lang="en-US"/>
        </a:p>
      </dgm:t>
    </dgm:pt>
    <dgm:pt modelId="{68120A83-E341-4A28-B486-DE1151B1E514}" type="sibTrans" cxnId="{7C124AAE-8334-4116-9551-C3F8D01B1CFD}">
      <dgm:prSet/>
      <dgm:spPr/>
      <dgm:t>
        <a:bodyPr/>
        <a:lstStyle/>
        <a:p>
          <a:endParaRPr lang="en-US"/>
        </a:p>
      </dgm:t>
    </dgm:pt>
    <dgm:pt modelId="{4F318AD5-60CF-4C66-B8A5-D6E4C8F46091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CDEC424-A6D2-4694-B0A9-4DF4329C6D71}" type="parTrans" cxnId="{9191D7F5-77A2-4D48-9614-5ABE348849BF}">
      <dgm:prSet/>
      <dgm:spPr/>
      <dgm:t>
        <a:bodyPr/>
        <a:lstStyle/>
        <a:p>
          <a:endParaRPr lang="en-US"/>
        </a:p>
      </dgm:t>
    </dgm:pt>
    <dgm:pt modelId="{AC629BE0-D269-4272-993C-33C1410E7579}" type="sibTrans" cxnId="{9191D7F5-77A2-4D48-9614-5ABE348849BF}">
      <dgm:prSet/>
      <dgm:spPr/>
      <dgm:t>
        <a:bodyPr/>
        <a:lstStyle/>
        <a:p>
          <a:endParaRPr lang="en-US"/>
        </a:p>
      </dgm:t>
    </dgm:pt>
    <dgm:pt modelId="{58DDACAF-72D0-4F33-B243-9E89D2EF2051}" type="pres">
      <dgm:prSet presAssocID="{B5BEF375-738F-40E7-9B40-3810257543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45B7703-84FF-4E2A-8FBD-5B7AE960E04F}" type="pres">
      <dgm:prSet presAssocID="{7F08C54A-0D7F-4ACC-B584-883DE4836B2B}" presName="dummy" presStyleCnt="0"/>
      <dgm:spPr/>
    </dgm:pt>
    <dgm:pt modelId="{306DCEFE-7D3B-4246-A741-F11FB9EF8C37}" type="pres">
      <dgm:prSet presAssocID="{7F08C54A-0D7F-4ACC-B584-883DE4836B2B}" presName="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1220A8-A6DC-4DFE-8BA5-2D11A72248EA}" type="pres">
      <dgm:prSet presAssocID="{68120A83-E341-4A28-B486-DE1151B1E514}" presName="sibTrans" presStyleLbl="node1" presStyleIdx="0" presStyleCnt="2"/>
      <dgm:spPr/>
      <dgm:t>
        <a:bodyPr/>
        <a:lstStyle/>
        <a:p>
          <a:endParaRPr lang="en-GB"/>
        </a:p>
      </dgm:t>
    </dgm:pt>
    <dgm:pt modelId="{AF76C352-4065-4F19-A271-62B17F22FD9C}" type="pres">
      <dgm:prSet presAssocID="{4F318AD5-60CF-4C66-B8A5-D6E4C8F46091}" presName="dummy" presStyleCnt="0"/>
      <dgm:spPr/>
    </dgm:pt>
    <dgm:pt modelId="{2664B2A8-2C21-45FB-B63F-B7792F1F7C90}" type="pres">
      <dgm:prSet presAssocID="{4F318AD5-60CF-4C66-B8A5-D6E4C8F46091}" presName="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4DDC8F-35FF-4398-B54F-6A0EC14E1AA1}" type="pres">
      <dgm:prSet presAssocID="{AC629BE0-D269-4272-993C-33C1410E7579}" presName="sibTrans" presStyleLbl="node1" presStyleIdx="1" presStyleCnt="2" custScaleX="99234"/>
      <dgm:spPr/>
      <dgm:t>
        <a:bodyPr/>
        <a:lstStyle/>
        <a:p>
          <a:endParaRPr lang="en-GB"/>
        </a:p>
      </dgm:t>
    </dgm:pt>
  </dgm:ptLst>
  <dgm:cxnLst>
    <dgm:cxn modelId="{BFB2BC65-E0EB-495D-932C-D3F1BB3FFA4B}" type="presOf" srcId="{B5BEF375-738F-40E7-9B40-381025754392}" destId="{58DDACAF-72D0-4F33-B243-9E89D2EF2051}" srcOrd="0" destOrd="0" presId="urn:microsoft.com/office/officeart/2005/8/layout/cycle1"/>
    <dgm:cxn modelId="{7C124AAE-8334-4116-9551-C3F8D01B1CFD}" srcId="{B5BEF375-738F-40E7-9B40-381025754392}" destId="{7F08C54A-0D7F-4ACC-B584-883DE4836B2B}" srcOrd="0" destOrd="0" parTransId="{427DE7DF-B83F-452B-9941-7F9A4C7B6802}" sibTransId="{68120A83-E341-4A28-B486-DE1151B1E514}"/>
    <dgm:cxn modelId="{9191D7F5-77A2-4D48-9614-5ABE348849BF}" srcId="{B5BEF375-738F-40E7-9B40-381025754392}" destId="{4F318AD5-60CF-4C66-B8A5-D6E4C8F46091}" srcOrd="1" destOrd="0" parTransId="{5CDEC424-A6D2-4694-B0A9-4DF4329C6D71}" sibTransId="{AC629BE0-D269-4272-993C-33C1410E7579}"/>
    <dgm:cxn modelId="{5A787C42-50D1-4A98-9303-DB6357FB7C3A}" type="presOf" srcId="{AC629BE0-D269-4272-993C-33C1410E7579}" destId="{694DDC8F-35FF-4398-B54F-6A0EC14E1AA1}" srcOrd="0" destOrd="0" presId="urn:microsoft.com/office/officeart/2005/8/layout/cycle1"/>
    <dgm:cxn modelId="{37CE3C0C-CB15-4AE5-97DD-44C13AF8B109}" type="presOf" srcId="{7F08C54A-0D7F-4ACC-B584-883DE4836B2B}" destId="{306DCEFE-7D3B-4246-A741-F11FB9EF8C37}" srcOrd="0" destOrd="0" presId="urn:microsoft.com/office/officeart/2005/8/layout/cycle1"/>
    <dgm:cxn modelId="{71B636EF-16D9-433E-9400-839AC31A40AE}" type="presOf" srcId="{4F318AD5-60CF-4C66-B8A5-D6E4C8F46091}" destId="{2664B2A8-2C21-45FB-B63F-B7792F1F7C90}" srcOrd="0" destOrd="0" presId="urn:microsoft.com/office/officeart/2005/8/layout/cycle1"/>
    <dgm:cxn modelId="{89049399-79F1-4BD5-B937-CED0ED3547B6}" type="presOf" srcId="{68120A83-E341-4A28-B486-DE1151B1E514}" destId="{2B1220A8-A6DC-4DFE-8BA5-2D11A72248EA}" srcOrd="0" destOrd="0" presId="urn:microsoft.com/office/officeart/2005/8/layout/cycle1"/>
    <dgm:cxn modelId="{353498F9-0B14-41C3-B9C6-7F55C6AC7C93}" type="presParOf" srcId="{58DDACAF-72D0-4F33-B243-9E89D2EF2051}" destId="{845B7703-84FF-4E2A-8FBD-5B7AE960E04F}" srcOrd="0" destOrd="0" presId="urn:microsoft.com/office/officeart/2005/8/layout/cycle1"/>
    <dgm:cxn modelId="{66AE58A9-D4C9-492A-ABCB-8DA4F82AE35F}" type="presParOf" srcId="{58DDACAF-72D0-4F33-B243-9E89D2EF2051}" destId="{306DCEFE-7D3B-4246-A741-F11FB9EF8C37}" srcOrd="1" destOrd="0" presId="urn:microsoft.com/office/officeart/2005/8/layout/cycle1"/>
    <dgm:cxn modelId="{1443D8FB-54BF-4554-84B6-6F3D116DF0F6}" type="presParOf" srcId="{58DDACAF-72D0-4F33-B243-9E89D2EF2051}" destId="{2B1220A8-A6DC-4DFE-8BA5-2D11A72248EA}" srcOrd="2" destOrd="0" presId="urn:microsoft.com/office/officeart/2005/8/layout/cycle1"/>
    <dgm:cxn modelId="{D6317A4F-4396-4126-BEA4-E300786C6839}" type="presParOf" srcId="{58DDACAF-72D0-4F33-B243-9E89D2EF2051}" destId="{AF76C352-4065-4F19-A271-62B17F22FD9C}" srcOrd="3" destOrd="0" presId="urn:microsoft.com/office/officeart/2005/8/layout/cycle1"/>
    <dgm:cxn modelId="{ECE87CB2-3E69-4AAD-8D4A-5D354E62F352}" type="presParOf" srcId="{58DDACAF-72D0-4F33-B243-9E89D2EF2051}" destId="{2664B2A8-2C21-45FB-B63F-B7792F1F7C90}" srcOrd="4" destOrd="0" presId="urn:microsoft.com/office/officeart/2005/8/layout/cycle1"/>
    <dgm:cxn modelId="{85B05A50-5849-4D73-8110-A787AE1E5AB5}" type="presParOf" srcId="{58DDACAF-72D0-4F33-B243-9E89D2EF2051}" destId="{694DDC8F-35FF-4398-B54F-6A0EC14E1AA1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DCEFE-7D3B-4246-A741-F11FB9EF8C37}">
      <dsp:nvSpPr>
        <dsp:cNvPr id="0" name=""/>
        <dsp:cNvSpPr/>
      </dsp:nvSpPr>
      <dsp:spPr>
        <a:xfrm>
          <a:off x="4687914" y="1390704"/>
          <a:ext cx="2637257" cy="263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4687914" y="1390704"/>
        <a:ext cx="2637257" cy="2637257"/>
      </dsp:txXfrm>
    </dsp:sp>
    <dsp:sp modelId="{2B1220A8-A6DC-4DFE-8BA5-2D11A72248EA}">
      <dsp:nvSpPr>
        <dsp:cNvPr id="0" name=""/>
        <dsp:cNvSpPr/>
      </dsp:nvSpPr>
      <dsp:spPr>
        <a:xfrm>
          <a:off x="1141192" y="-1902"/>
          <a:ext cx="5422471" cy="5422471"/>
        </a:xfrm>
        <a:prstGeom prst="circularArrow">
          <a:avLst>
            <a:gd name="adj1" fmla="val 9484"/>
            <a:gd name="adj2" fmla="val 685062"/>
            <a:gd name="adj3" fmla="val 7850256"/>
            <a:gd name="adj4" fmla="val 2264682"/>
            <a:gd name="adj5" fmla="val 11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4B2A8-2C21-45FB-B63F-B7792F1F7C90}">
      <dsp:nvSpPr>
        <dsp:cNvPr id="0" name=""/>
        <dsp:cNvSpPr/>
      </dsp:nvSpPr>
      <dsp:spPr>
        <a:xfrm>
          <a:off x="379683" y="1390704"/>
          <a:ext cx="2637257" cy="263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379683" y="1390704"/>
        <a:ext cx="2637257" cy="2637257"/>
      </dsp:txXfrm>
    </dsp:sp>
    <dsp:sp modelId="{694DDC8F-35FF-4398-B54F-6A0EC14E1AA1}">
      <dsp:nvSpPr>
        <dsp:cNvPr id="0" name=""/>
        <dsp:cNvSpPr/>
      </dsp:nvSpPr>
      <dsp:spPr>
        <a:xfrm>
          <a:off x="1161960" y="-1902"/>
          <a:ext cx="5380935" cy="5422471"/>
        </a:xfrm>
        <a:prstGeom prst="circularArrow">
          <a:avLst>
            <a:gd name="adj1" fmla="val 9484"/>
            <a:gd name="adj2" fmla="val 685062"/>
            <a:gd name="adj3" fmla="val 18650256"/>
            <a:gd name="adj4" fmla="val 13064682"/>
            <a:gd name="adj5" fmla="val 11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C159C-D2D5-4CE5-A7F1-DEBA76C00068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700CC-7FFD-4242-AADB-F55DA80E9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44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DE65-9F80-45B9-BE46-56059816664A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F6A3-1560-40B0-BDBC-D0172DF73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36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DE65-9F80-45B9-BE46-56059816664A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F6A3-1560-40B0-BDBC-D0172DF73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25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DE65-9F80-45B9-BE46-56059816664A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F6A3-1560-40B0-BDBC-D0172DF73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22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DE65-9F80-45B9-BE46-56059816664A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F6A3-1560-40B0-BDBC-D0172DF73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048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DE65-9F80-45B9-BE46-56059816664A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F6A3-1560-40B0-BDBC-D0172DF73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22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DE65-9F80-45B9-BE46-56059816664A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F6A3-1560-40B0-BDBC-D0172DF73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986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DE65-9F80-45B9-BE46-56059816664A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F6A3-1560-40B0-BDBC-D0172DF73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80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DE65-9F80-45B9-BE46-56059816664A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F6A3-1560-40B0-BDBC-D0172DF73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438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DE65-9F80-45B9-BE46-56059816664A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F6A3-1560-40B0-BDBC-D0172DF73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0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DE65-9F80-45B9-BE46-56059816664A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F6A3-1560-40B0-BDBC-D0172DF73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317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FDE65-9F80-45B9-BE46-56059816664A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F6A3-1560-40B0-BDBC-D0172DF73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01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FDE65-9F80-45B9-BE46-56059816664A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4F6A3-1560-40B0-BDBC-D0172DF732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47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iasa.ac.at/TFIAM-FAIRMODE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 smtClean="0"/>
              <a:t>TFIAM </a:t>
            </a:r>
            <a:r>
              <a:rPr lang="nl-NL" b="1" dirty="0" err="1" smtClean="0"/>
              <a:t>progress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Rob Maas, 21/22 </a:t>
            </a:r>
            <a:r>
              <a:rPr lang="nl-NL" dirty="0" err="1" smtClean="0"/>
              <a:t>March</a:t>
            </a:r>
            <a:r>
              <a:rPr lang="nl-NL" dirty="0" smtClean="0"/>
              <a:t>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90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 err="1" smtClean="0"/>
              <a:t>Recommendations</a:t>
            </a:r>
            <a:r>
              <a:rPr lang="nl-NL" sz="4000" b="1" dirty="0" smtClean="0"/>
              <a:t> </a:t>
            </a:r>
            <a:r>
              <a:rPr lang="nl-NL" sz="4000" b="1" dirty="0" err="1" smtClean="0"/>
              <a:t>for</a:t>
            </a:r>
            <a:r>
              <a:rPr lang="nl-NL" sz="4000" b="1" dirty="0" smtClean="0"/>
              <a:t> </a:t>
            </a:r>
            <a:r>
              <a:rPr lang="nl-NL" sz="4000" b="1" dirty="0" err="1" smtClean="0"/>
              <a:t>the</a:t>
            </a:r>
            <a:r>
              <a:rPr lang="nl-NL" sz="4000" b="1" dirty="0" smtClean="0"/>
              <a:t> </a:t>
            </a:r>
            <a:r>
              <a:rPr lang="nl-NL" sz="4000" b="1" dirty="0" err="1" smtClean="0"/>
              <a:t>Burea</a:t>
            </a:r>
            <a:r>
              <a:rPr lang="nl-NL" b="1" dirty="0" err="1" smtClean="0"/>
              <a:t>ux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217024" cy="5112568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lain" startAt="1131"/>
            </a:pPr>
            <a:r>
              <a:rPr lang="nl-NL" dirty="0"/>
              <a:t> </a:t>
            </a:r>
            <a:r>
              <a:rPr lang="nl-NL" dirty="0" smtClean="0"/>
              <a:t>(</a:t>
            </a:r>
            <a:r>
              <a:rPr lang="nl-NL" dirty="0" err="1" smtClean="0"/>
              <a:t>Local</a:t>
            </a:r>
            <a:r>
              <a:rPr lang="nl-NL" dirty="0" smtClean="0"/>
              <a:t>): call </a:t>
            </a:r>
            <a:r>
              <a:rPr lang="nl-NL" dirty="0" err="1" smtClean="0"/>
              <a:t>upon</a:t>
            </a:r>
            <a:r>
              <a:rPr lang="nl-NL" dirty="0" smtClean="0"/>
              <a:t> </a:t>
            </a:r>
            <a:r>
              <a:rPr lang="nl-NL" dirty="0" err="1" smtClean="0"/>
              <a:t>parties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stimulate</a:t>
            </a:r>
            <a:r>
              <a:rPr lang="nl-NL" dirty="0" smtClean="0"/>
              <a:t> </a:t>
            </a:r>
            <a:r>
              <a:rPr lang="nl-NL" dirty="0" err="1" smtClean="0"/>
              <a:t>participation</a:t>
            </a:r>
            <a:r>
              <a:rPr lang="nl-NL" dirty="0" smtClean="0"/>
              <a:t> of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     </a:t>
            </a:r>
            <a:r>
              <a:rPr lang="nl-NL" dirty="0" err="1" smtClean="0"/>
              <a:t>local</a:t>
            </a:r>
            <a:r>
              <a:rPr lang="nl-NL" dirty="0" smtClean="0"/>
              <a:t>/</a:t>
            </a:r>
            <a:r>
              <a:rPr lang="nl-NL" dirty="0" err="1" smtClean="0"/>
              <a:t>regional</a:t>
            </a:r>
            <a:r>
              <a:rPr lang="nl-NL" dirty="0" smtClean="0"/>
              <a:t> experts </a:t>
            </a:r>
          </a:p>
          <a:p>
            <a:pPr marL="514350" indent="-514350">
              <a:buAutoNum type="arabicPlain" startAt="1131"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1132 (</a:t>
            </a:r>
            <a:r>
              <a:rPr lang="nl-NL" dirty="0" err="1" smtClean="0"/>
              <a:t>Hemisperic</a:t>
            </a:r>
            <a:r>
              <a:rPr lang="nl-NL" dirty="0" smtClean="0"/>
              <a:t>): </a:t>
            </a:r>
            <a:r>
              <a:rPr lang="nl-NL" dirty="0" err="1" smtClean="0"/>
              <a:t>reconfirm</a:t>
            </a:r>
            <a:r>
              <a:rPr lang="nl-NL" dirty="0" smtClean="0"/>
              <a:t> </a:t>
            </a:r>
            <a:r>
              <a:rPr lang="nl-NL" dirty="0" smtClean="0"/>
              <a:t>TFIAM </a:t>
            </a:r>
            <a:r>
              <a:rPr lang="nl-NL" dirty="0" err="1" smtClean="0"/>
              <a:t>mandate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outreach</a:t>
            </a:r>
            <a:endParaRPr lang="nl-NL" dirty="0" smtClean="0"/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    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countries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organisations</a:t>
            </a:r>
            <a:r>
              <a:rPr lang="nl-NL" dirty="0" smtClean="0"/>
              <a:t> </a:t>
            </a:r>
            <a:r>
              <a:rPr lang="nl-NL" dirty="0" err="1" smtClean="0"/>
              <a:t>beyond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UNECE-domain</a:t>
            </a:r>
          </a:p>
          <a:p>
            <a:pPr marL="514350" indent="-514350">
              <a:buAutoNum type="arabicPlain" startAt="1131"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1133 (Air-</a:t>
            </a:r>
            <a:r>
              <a:rPr lang="nl-NL" dirty="0" err="1" smtClean="0"/>
              <a:t>climate</a:t>
            </a:r>
            <a:r>
              <a:rPr lang="nl-NL" dirty="0" smtClean="0"/>
              <a:t>-nature): </a:t>
            </a:r>
            <a:r>
              <a:rPr lang="nl-NL" dirty="0" err="1" smtClean="0"/>
              <a:t>give</a:t>
            </a:r>
            <a:r>
              <a:rPr lang="nl-NL" dirty="0" smtClean="0"/>
              <a:t> </a:t>
            </a:r>
            <a:r>
              <a:rPr lang="nl-NL" dirty="0" err="1" smtClean="0"/>
              <a:t>guidelines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further</a:t>
            </a:r>
            <a:r>
              <a:rPr lang="nl-NL" dirty="0" smtClean="0"/>
              <a:t>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     </a:t>
            </a:r>
            <a:r>
              <a:rPr lang="nl-NL" dirty="0" err="1" smtClean="0"/>
              <a:t>work</a:t>
            </a:r>
            <a:r>
              <a:rPr lang="nl-NL" dirty="0" smtClean="0"/>
              <a:t> in 2017-2018, e.g.: </a:t>
            </a:r>
          </a:p>
          <a:p>
            <a:pPr lvl="1"/>
            <a:r>
              <a:rPr lang="nl-NL" dirty="0" err="1"/>
              <a:t>C</a:t>
            </a:r>
            <a:r>
              <a:rPr lang="nl-NL" dirty="0" err="1" smtClean="0"/>
              <a:t>ompare</a:t>
            </a:r>
            <a:r>
              <a:rPr lang="nl-NL" dirty="0" smtClean="0"/>
              <a:t> </a:t>
            </a:r>
            <a:r>
              <a:rPr lang="nl-NL" dirty="0" err="1" smtClean="0"/>
              <a:t>cost-effectiveness</a:t>
            </a:r>
            <a:r>
              <a:rPr lang="nl-NL" dirty="0" smtClean="0"/>
              <a:t> of </a:t>
            </a:r>
            <a:r>
              <a:rPr lang="nl-NL" dirty="0" err="1" smtClean="0"/>
              <a:t>local</a:t>
            </a:r>
            <a:r>
              <a:rPr lang="nl-NL" dirty="0" smtClean="0"/>
              <a:t> nature management </a:t>
            </a:r>
            <a:r>
              <a:rPr lang="nl-NL" dirty="0" err="1" smtClean="0"/>
              <a:t>vs</a:t>
            </a:r>
            <a:r>
              <a:rPr lang="nl-NL" dirty="0" smtClean="0"/>
              <a:t> transboundary NH</a:t>
            </a:r>
            <a:r>
              <a:rPr lang="nl-NL" baseline="-25000" dirty="0" smtClean="0"/>
              <a:t>3</a:t>
            </a:r>
            <a:r>
              <a:rPr lang="nl-NL" dirty="0" smtClean="0"/>
              <a:t>-abatement </a:t>
            </a:r>
            <a:r>
              <a:rPr lang="nl-NL" dirty="0" err="1" smtClean="0"/>
              <a:t>strategies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halt </a:t>
            </a:r>
            <a:r>
              <a:rPr lang="nl-NL" dirty="0" err="1" smtClean="0"/>
              <a:t>biodiversity</a:t>
            </a:r>
            <a:r>
              <a:rPr lang="nl-NL" dirty="0" smtClean="0"/>
              <a:t> </a:t>
            </a:r>
            <a:r>
              <a:rPr lang="nl-NL" dirty="0" err="1" smtClean="0"/>
              <a:t>loss</a:t>
            </a:r>
            <a:endParaRPr lang="nl-NL" dirty="0" smtClean="0"/>
          </a:p>
          <a:p>
            <a:pPr lvl="1"/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about</a:t>
            </a:r>
            <a:r>
              <a:rPr lang="nl-NL" dirty="0" smtClean="0"/>
              <a:t> a joint 2018 </a:t>
            </a:r>
            <a:r>
              <a:rPr lang="nl-NL" dirty="0" err="1" smtClean="0"/>
              <a:t>Scientific</a:t>
            </a:r>
            <a:r>
              <a:rPr lang="nl-NL" dirty="0" smtClean="0"/>
              <a:t> Assessment Report (focus on health-</a:t>
            </a:r>
            <a:r>
              <a:rPr lang="nl-NL" dirty="0" err="1" smtClean="0"/>
              <a:t>climate</a:t>
            </a:r>
            <a:r>
              <a:rPr lang="nl-NL" dirty="0" smtClean="0"/>
              <a:t>-</a:t>
            </a:r>
            <a:r>
              <a:rPr lang="nl-NL" dirty="0" err="1" smtClean="0"/>
              <a:t>biodiversity</a:t>
            </a:r>
            <a:r>
              <a:rPr lang="nl-NL" dirty="0" smtClean="0"/>
              <a:t> or ozone-BC-NH</a:t>
            </a:r>
            <a:r>
              <a:rPr lang="nl-NL" baseline="-25000" dirty="0" smtClean="0"/>
              <a:t>3</a:t>
            </a:r>
            <a:r>
              <a:rPr lang="nl-NL" dirty="0" smtClean="0"/>
              <a:t>)?  </a:t>
            </a:r>
          </a:p>
          <a:p>
            <a:pPr marL="514350" indent="-514350">
              <a:buAutoNum type="arabicPlain" startAt="1131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8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 err="1" smtClean="0"/>
              <a:t>Workplan</a:t>
            </a:r>
            <a:r>
              <a:rPr lang="nl-NL" sz="3600" b="1" dirty="0" smtClean="0"/>
              <a:t> 2016-2017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82047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800" dirty="0" smtClean="0"/>
              <a:t>1131  </a:t>
            </a:r>
            <a:r>
              <a:rPr lang="nl-NL" sz="2800" dirty="0" err="1" smtClean="0"/>
              <a:t>Increase</a:t>
            </a:r>
            <a:r>
              <a:rPr lang="nl-NL" sz="2800" dirty="0" smtClean="0"/>
              <a:t> </a:t>
            </a:r>
            <a:r>
              <a:rPr lang="nl-NL" sz="2800" dirty="0" err="1" smtClean="0"/>
              <a:t>linkages</a:t>
            </a:r>
            <a:r>
              <a:rPr lang="nl-NL" sz="2800" dirty="0" smtClean="0"/>
              <a:t> </a:t>
            </a:r>
            <a:r>
              <a:rPr lang="nl-NL" sz="2800" dirty="0" err="1" smtClean="0"/>
              <a:t>with</a:t>
            </a:r>
            <a:r>
              <a:rPr lang="nl-NL" sz="2800" dirty="0" smtClean="0"/>
              <a:t> </a:t>
            </a:r>
            <a:r>
              <a:rPr lang="nl-NL" sz="2800" dirty="0" err="1" smtClean="0"/>
              <a:t>local</a:t>
            </a:r>
            <a:r>
              <a:rPr lang="nl-NL" sz="2800" dirty="0" smtClean="0"/>
              <a:t> </a:t>
            </a:r>
            <a:r>
              <a:rPr lang="nl-NL" sz="2800" dirty="0" err="1" smtClean="0"/>
              <a:t>scale</a:t>
            </a:r>
            <a:r>
              <a:rPr lang="nl-NL" sz="2800" dirty="0" smtClean="0"/>
              <a:t> air policy</a:t>
            </a:r>
          </a:p>
          <a:p>
            <a:pPr marL="0" indent="0">
              <a:buNone/>
            </a:pPr>
            <a:r>
              <a:rPr lang="nl-NL" sz="2800" dirty="0"/>
              <a:t>	</a:t>
            </a:r>
            <a:r>
              <a:rPr lang="nl-NL" sz="2800" dirty="0" smtClean="0"/>
              <a:t>(report 2017)</a:t>
            </a:r>
          </a:p>
          <a:p>
            <a:pPr marL="0" indent="0">
              <a:buNone/>
            </a:pPr>
            <a:r>
              <a:rPr lang="nl-NL" sz="2800" dirty="0" smtClean="0"/>
              <a:t>1132  Analyse </a:t>
            </a:r>
            <a:r>
              <a:rPr lang="nl-NL" sz="2800" dirty="0" err="1" smtClean="0"/>
              <a:t>effectiveness</a:t>
            </a:r>
            <a:r>
              <a:rPr lang="nl-NL" sz="2800" dirty="0" smtClean="0"/>
              <a:t> of </a:t>
            </a:r>
            <a:r>
              <a:rPr lang="nl-NL" sz="2800" dirty="0" err="1" smtClean="0"/>
              <a:t>hemisperic</a:t>
            </a:r>
            <a:r>
              <a:rPr lang="nl-NL" sz="2800" dirty="0" smtClean="0"/>
              <a:t> control </a:t>
            </a:r>
            <a:r>
              <a:rPr lang="nl-NL" sz="2800" dirty="0" err="1" smtClean="0"/>
              <a:t>strategies</a:t>
            </a:r>
            <a:r>
              <a:rPr lang="nl-NL" sz="2800" dirty="0" smtClean="0"/>
              <a:t> 	(report 2017)</a:t>
            </a:r>
          </a:p>
          <a:p>
            <a:pPr marL="514350" indent="-514350">
              <a:buAutoNum type="arabicPlain" startAt="1133"/>
            </a:pPr>
            <a:r>
              <a:rPr lang="nl-NL" sz="2800" dirty="0" smtClean="0"/>
              <a:t>  Analyse </a:t>
            </a:r>
            <a:r>
              <a:rPr lang="nl-NL" sz="2800" dirty="0" err="1" smtClean="0"/>
              <a:t>synergies</a:t>
            </a:r>
            <a:r>
              <a:rPr lang="nl-NL" sz="2800" dirty="0" smtClean="0"/>
              <a:t> </a:t>
            </a:r>
            <a:r>
              <a:rPr lang="nl-NL" sz="2800" dirty="0" err="1" smtClean="0"/>
              <a:t>and</a:t>
            </a:r>
            <a:r>
              <a:rPr lang="nl-NL" sz="2800" dirty="0" smtClean="0"/>
              <a:t> </a:t>
            </a:r>
            <a:r>
              <a:rPr lang="nl-NL" sz="2800" dirty="0" err="1" smtClean="0"/>
              <a:t>trade-offs</a:t>
            </a:r>
            <a:r>
              <a:rPr lang="nl-NL" sz="2800" dirty="0" smtClean="0"/>
              <a:t> </a:t>
            </a:r>
            <a:r>
              <a:rPr lang="nl-NL" sz="2800" dirty="0" err="1" smtClean="0"/>
              <a:t>between</a:t>
            </a:r>
            <a:r>
              <a:rPr lang="nl-NL" sz="2800" dirty="0" smtClean="0"/>
              <a:t> air</a:t>
            </a:r>
          </a:p>
          <a:p>
            <a:pPr marL="0" indent="0">
              <a:buNone/>
            </a:pPr>
            <a:r>
              <a:rPr lang="nl-NL" sz="2800" dirty="0" smtClean="0"/>
              <a:t> 	</a:t>
            </a:r>
            <a:r>
              <a:rPr lang="nl-NL" sz="2800" dirty="0" err="1" smtClean="0"/>
              <a:t>pollution</a:t>
            </a:r>
            <a:r>
              <a:rPr lang="nl-NL" sz="2800" dirty="0" smtClean="0"/>
              <a:t>, </a:t>
            </a:r>
            <a:r>
              <a:rPr lang="nl-NL" sz="2800" dirty="0" err="1" smtClean="0"/>
              <a:t>climate</a:t>
            </a:r>
            <a:r>
              <a:rPr lang="nl-NL" sz="2800" dirty="0" smtClean="0"/>
              <a:t> </a:t>
            </a:r>
            <a:r>
              <a:rPr lang="nl-NL" sz="2800" dirty="0" err="1" smtClean="0"/>
              <a:t>and</a:t>
            </a:r>
            <a:r>
              <a:rPr lang="nl-NL" sz="2800" dirty="0" smtClean="0"/>
              <a:t> nature </a:t>
            </a:r>
            <a:r>
              <a:rPr lang="nl-NL" sz="2800" dirty="0" err="1" smtClean="0"/>
              <a:t>policies</a:t>
            </a:r>
            <a:endParaRPr lang="nl-NL" sz="2800" dirty="0" smtClean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 smtClean="0"/>
              <a:t>+  </a:t>
            </a:r>
            <a:r>
              <a:rPr lang="nl-NL" sz="2800" dirty="0" err="1" smtClean="0"/>
              <a:t>several</a:t>
            </a:r>
            <a:r>
              <a:rPr lang="nl-NL" sz="2800" dirty="0" smtClean="0"/>
              <a:t> </a:t>
            </a:r>
            <a:r>
              <a:rPr lang="nl-NL" sz="2800" dirty="0" err="1" smtClean="0"/>
              <a:t>workplan</a:t>
            </a:r>
            <a:r>
              <a:rPr lang="nl-NL" sz="2800" dirty="0" smtClean="0"/>
              <a:t> items </a:t>
            </a:r>
            <a:r>
              <a:rPr lang="nl-NL" sz="2800" dirty="0" err="1" smtClean="0"/>
              <a:t>refer</a:t>
            </a:r>
            <a:r>
              <a:rPr lang="nl-NL" sz="2800" dirty="0" smtClean="0"/>
              <a:t> </a:t>
            </a:r>
            <a:r>
              <a:rPr lang="nl-NL" sz="2800" dirty="0" err="1" smtClean="0"/>
              <a:t>to</a:t>
            </a:r>
            <a:r>
              <a:rPr lang="nl-NL" sz="2800" dirty="0" smtClean="0"/>
              <a:t> </a:t>
            </a:r>
            <a:r>
              <a:rPr lang="nl-NL" sz="2800" dirty="0" err="1" smtClean="0"/>
              <a:t>collaboration</a:t>
            </a:r>
            <a:r>
              <a:rPr lang="nl-NL" sz="2800" dirty="0" smtClean="0"/>
              <a:t> </a:t>
            </a:r>
            <a:r>
              <a:rPr lang="nl-NL" sz="2800" dirty="0" err="1" smtClean="0"/>
              <a:t>with</a:t>
            </a:r>
            <a:r>
              <a:rPr lang="nl-NL" sz="2800" dirty="0" smtClean="0"/>
              <a:t> TFIAM </a:t>
            </a:r>
          </a:p>
          <a:p>
            <a:pPr marL="0" indent="0">
              <a:buNone/>
            </a:pPr>
            <a:r>
              <a:rPr lang="nl-NL" sz="2800" dirty="0" smtClean="0"/>
              <a:t>+  </a:t>
            </a:r>
            <a:r>
              <a:rPr lang="nl-NL" sz="2800" dirty="0" err="1" smtClean="0"/>
              <a:t>contribution</a:t>
            </a:r>
            <a:r>
              <a:rPr lang="nl-NL" sz="2800" dirty="0" smtClean="0"/>
              <a:t> </a:t>
            </a:r>
            <a:r>
              <a:rPr lang="nl-NL" sz="2800" dirty="0" err="1" smtClean="0"/>
              <a:t>Scientific</a:t>
            </a:r>
            <a:r>
              <a:rPr lang="nl-NL" sz="2800" dirty="0" smtClean="0"/>
              <a:t> Assessment Report 2016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05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1131 </a:t>
            </a:r>
            <a:r>
              <a:rPr lang="nl-NL" b="1" dirty="0" err="1" smtClean="0"/>
              <a:t>Local</a:t>
            </a:r>
            <a:r>
              <a:rPr lang="nl-NL" b="1" dirty="0" smtClean="0"/>
              <a:t> </a:t>
            </a:r>
            <a:r>
              <a:rPr lang="nl-NL" b="1" dirty="0" err="1" smtClean="0"/>
              <a:t>strategies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77500" lnSpcReduction="20000"/>
          </a:bodyPr>
          <a:lstStyle/>
          <a:p>
            <a:r>
              <a:rPr lang="nl-NL" dirty="0" smtClean="0"/>
              <a:t>Workshop Utrecht, 15-16 </a:t>
            </a:r>
            <a:r>
              <a:rPr lang="nl-NL" dirty="0" err="1" smtClean="0"/>
              <a:t>February</a:t>
            </a:r>
            <a:r>
              <a:rPr lang="nl-NL" dirty="0" smtClean="0"/>
              <a:t> 2017</a:t>
            </a:r>
          </a:p>
          <a:p>
            <a:endParaRPr lang="nl-NL" dirty="0" smtClean="0"/>
          </a:p>
          <a:p>
            <a:r>
              <a:rPr lang="nl-NL" dirty="0" err="1" smtClean="0"/>
              <a:t>Local</a:t>
            </a:r>
            <a:r>
              <a:rPr lang="nl-NL" dirty="0" smtClean="0"/>
              <a:t> </a:t>
            </a:r>
            <a:r>
              <a:rPr lang="nl-NL" dirty="0" err="1" smtClean="0"/>
              <a:t>experiences</a:t>
            </a:r>
            <a:r>
              <a:rPr lang="nl-NL" dirty="0" smtClean="0"/>
              <a:t> (e.g. </a:t>
            </a:r>
            <a:r>
              <a:rPr lang="nl-NL" dirty="0" err="1" smtClean="0"/>
              <a:t>Antwerp</a:t>
            </a:r>
            <a:r>
              <a:rPr lang="nl-NL" dirty="0" smtClean="0"/>
              <a:t>, </a:t>
            </a:r>
            <a:r>
              <a:rPr lang="nl-NL" dirty="0"/>
              <a:t>Berlin, </a:t>
            </a:r>
            <a:r>
              <a:rPr lang="nl-NL" dirty="0" smtClean="0"/>
              <a:t>Birmingham, </a:t>
            </a:r>
            <a:r>
              <a:rPr lang="nl-NL" dirty="0"/>
              <a:t>Copenhagen, Helsinki, </a:t>
            </a:r>
            <a:r>
              <a:rPr lang="nl-NL" dirty="0" smtClean="0"/>
              <a:t>Kassel, </a:t>
            </a:r>
            <a:r>
              <a:rPr lang="nl-NL" dirty="0"/>
              <a:t>Lisbon, Madrid, </a:t>
            </a:r>
            <a:r>
              <a:rPr lang="nl-NL" dirty="0" smtClean="0"/>
              <a:t>Paris)</a:t>
            </a:r>
          </a:p>
          <a:p>
            <a:endParaRPr lang="nl-NL" dirty="0" smtClean="0"/>
          </a:p>
          <a:p>
            <a:r>
              <a:rPr lang="nl-NL" dirty="0" err="1" smtClean="0"/>
              <a:t>Regional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national</a:t>
            </a:r>
            <a:r>
              <a:rPr lang="nl-NL" dirty="0" smtClean="0"/>
              <a:t> </a:t>
            </a:r>
            <a:r>
              <a:rPr lang="nl-NL" dirty="0" err="1" smtClean="0"/>
              <a:t>coordinated</a:t>
            </a:r>
            <a:r>
              <a:rPr lang="nl-NL" dirty="0" smtClean="0"/>
              <a:t> </a:t>
            </a:r>
            <a:r>
              <a:rPr lang="nl-NL" dirty="0" err="1" smtClean="0"/>
              <a:t>strategies</a:t>
            </a:r>
            <a:r>
              <a:rPr lang="nl-NL" dirty="0" smtClean="0"/>
              <a:t> (e.g. Emilia </a:t>
            </a:r>
            <a:r>
              <a:rPr lang="nl-NL" dirty="0" err="1" smtClean="0"/>
              <a:t>Romagna</a:t>
            </a:r>
            <a:r>
              <a:rPr lang="nl-NL" dirty="0" smtClean="0"/>
              <a:t>, </a:t>
            </a:r>
            <a:r>
              <a:rPr lang="nl-NL" dirty="0" err="1" smtClean="0"/>
              <a:t>Liguria</a:t>
            </a:r>
            <a:r>
              <a:rPr lang="nl-NL" dirty="0" smtClean="0"/>
              <a:t>, </a:t>
            </a:r>
            <a:r>
              <a:rPr lang="nl-NL" dirty="0" err="1"/>
              <a:t>Lombardia</a:t>
            </a:r>
            <a:r>
              <a:rPr lang="nl-NL" dirty="0"/>
              <a:t>, </a:t>
            </a:r>
            <a:r>
              <a:rPr lang="nl-NL" dirty="0" err="1" smtClean="0"/>
              <a:t>Flanders</a:t>
            </a:r>
            <a:r>
              <a:rPr lang="nl-NL" dirty="0" smtClean="0"/>
              <a:t>, Netherlands)</a:t>
            </a:r>
          </a:p>
          <a:p>
            <a:endParaRPr lang="nl-NL" dirty="0" smtClean="0"/>
          </a:p>
          <a:p>
            <a:r>
              <a:rPr lang="nl-NL" dirty="0" smtClean="0"/>
              <a:t>European </a:t>
            </a:r>
            <a:r>
              <a:rPr lang="nl-NL" dirty="0" err="1" smtClean="0"/>
              <a:t>wide</a:t>
            </a:r>
            <a:r>
              <a:rPr lang="nl-NL" dirty="0" smtClean="0"/>
              <a:t> analyses (e.g. Urban Partnership/JRC, Urban pilot/EEA, </a:t>
            </a:r>
            <a:r>
              <a:rPr lang="nl-NL" dirty="0" err="1" smtClean="0"/>
              <a:t>Claircity</a:t>
            </a:r>
            <a:r>
              <a:rPr lang="nl-NL" dirty="0" smtClean="0"/>
              <a:t>, </a:t>
            </a:r>
            <a:r>
              <a:rPr lang="nl-NL" dirty="0" err="1" smtClean="0"/>
              <a:t>Icarus</a:t>
            </a:r>
            <a:r>
              <a:rPr lang="nl-NL" dirty="0" smtClean="0"/>
              <a:t>, </a:t>
            </a:r>
            <a:r>
              <a:rPr lang="nl-NL" dirty="0" err="1" smtClean="0"/>
              <a:t>Transphorm</a:t>
            </a:r>
            <a:r>
              <a:rPr lang="nl-NL" dirty="0" smtClean="0"/>
              <a:t>, GAINS/</a:t>
            </a:r>
            <a:r>
              <a:rPr lang="nl-NL" dirty="0" err="1" smtClean="0"/>
              <a:t>Chimere</a:t>
            </a:r>
            <a:r>
              <a:rPr lang="nl-NL" dirty="0" smtClean="0"/>
              <a:t> )</a:t>
            </a:r>
          </a:p>
          <a:p>
            <a:endParaRPr lang="nl-NL" dirty="0" smtClean="0"/>
          </a:p>
          <a:p>
            <a:r>
              <a:rPr lang="nl-NL" dirty="0" smtClean="0"/>
              <a:t>Report: </a:t>
            </a:r>
            <a:r>
              <a:rPr lang="nl-NL" dirty="0" smtClean="0">
                <a:hlinkClick r:id="rId2"/>
              </a:rPr>
              <a:t>www.iiasa.ac.at/TFIAM-FAIRMODE.html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23355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63392932"/>
              </p:ext>
            </p:extLst>
          </p:nvPr>
        </p:nvGraphicFramePr>
        <p:xfrm>
          <a:off x="683568" y="1266205"/>
          <a:ext cx="770485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5656" y="3551596"/>
            <a:ext cx="1939152" cy="453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5656" y="3993385"/>
            <a:ext cx="1941547" cy="106448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999026" y="3234807"/>
            <a:ext cx="2389398" cy="1957518"/>
            <a:chOff x="6122223" y="2260626"/>
            <a:chExt cx="2956219" cy="1626077"/>
          </a:xfrm>
        </p:grpSpPr>
        <p:sp>
          <p:nvSpPr>
            <p:cNvPr id="8" name="Rounded Rectangle 7"/>
            <p:cNvSpPr/>
            <p:nvPr/>
          </p:nvSpPr>
          <p:spPr>
            <a:xfrm>
              <a:off x="6122223" y="2365014"/>
              <a:ext cx="2956219" cy="1521689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ounded Rectangle 4"/>
            <p:cNvSpPr txBox="1"/>
            <p:nvPr/>
          </p:nvSpPr>
          <p:spPr>
            <a:xfrm>
              <a:off x="6196506" y="2260626"/>
              <a:ext cx="2807654" cy="6865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            </a:t>
              </a:r>
            </a:p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/>
                <a:t> </a:t>
              </a:r>
              <a:r>
                <a:rPr lang="en-US" sz="2800" b="1" dirty="0" smtClean="0"/>
                <a:t>             </a:t>
              </a:r>
              <a:r>
                <a:rPr lang="en-US" sz="2800" b="1" kern="1200" dirty="0" smtClean="0"/>
                <a:t>TFIAM</a:t>
              </a:r>
              <a:endParaRPr lang="en-US" sz="2800" b="1" kern="12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535283" y="4869160"/>
            <a:ext cx="2346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Efficiency of national &amp;</a:t>
            </a:r>
          </a:p>
          <a:p>
            <a:r>
              <a:rPr lang="en-US" dirty="0" smtClean="0"/>
              <a:t>International </a:t>
            </a:r>
            <a:r>
              <a:rPr lang="nl-NL" dirty="0" smtClean="0"/>
              <a:t>actions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131840" y="2634643"/>
            <a:ext cx="31536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Harmonisation</a:t>
            </a:r>
            <a:r>
              <a:rPr lang="en-US" dirty="0" smtClean="0"/>
              <a:t> of practices</a:t>
            </a:r>
          </a:p>
          <a:p>
            <a:r>
              <a:rPr lang="en-US" dirty="0" smtClean="0"/>
              <a:t>Quality Assurance &amp; robustness</a:t>
            </a:r>
          </a:p>
          <a:p>
            <a:r>
              <a:rPr lang="en-US" dirty="0" smtClean="0"/>
              <a:t>Tools to assess effectiveness</a:t>
            </a:r>
          </a:p>
          <a:p>
            <a:r>
              <a:rPr lang="en-US" dirty="0" smtClean="0"/>
              <a:t>              of local actions</a:t>
            </a:r>
            <a:endParaRPr lang="en-GB" dirty="0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260131" y="692696"/>
            <a:ext cx="8655269" cy="9036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/>
              <a:t>Joint TFIAM / FAIRMODE workshop</a:t>
            </a:r>
            <a:endParaRPr lang="en-GB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96" y="4031787"/>
            <a:ext cx="666343" cy="105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690" y="4150462"/>
            <a:ext cx="786228" cy="89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979" y="4137493"/>
            <a:ext cx="685931" cy="90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lrtap_cmyk_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779" y="3451539"/>
            <a:ext cx="1275946" cy="39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49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9258" y="2456835"/>
            <a:ext cx="3524742" cy="440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7" descr="Schermata 2014-10-12 alle 18.24.2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40768" y="4437428"/>
            <a:ext cx="7956376" cy="2420572"/>
          </a:xfrm>
          <a:prstGeom prst="rect">
            <a:avLst/>
          </a:prstGeom>
        </p:spPr>
      </p:pic>
      <p:grpSp>
        <p:nvGrpSpPr>
          <p:cNvPr id="6" name="129 Grupo"/>
          <p:cNvGrpSpPr/>
          <p:nvPr/>
        </p:nvGrpSpPr>
        <p:grpSpPr>
          <a:xfrm>
            <a:off x="6227669" y="-384526"/>
            <a:ext cx="2916331" cy="2884798"/>
            <a:chOff x="611560" y="1303732"/>
            <a:chExt cx="8208912" cy="5045276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303732"/>
              <a:ext cx="8208912" cy="5045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131 Estrella de 5 puntas"/>
            <p:cNvSpPr/>
            <p:nvPr/>
          </p:nvSpPr>
          <p:spPr>
            <a:xfrm>
              <a:off x="8347317" y="4011035"/>
              <a:ext cx="216024" cy="189735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132 Estrella de 5 puntas"/>
            <p:cNvSpPr/>
            <p:nvPr/>
          </p:nvSpPr>
          <p:spPr>
            <a:xfrm>
              <a:off x="3317318" y="2382011"/>
              <a:ext cx="216024" cy="189735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133 Estrella de 5 puntas"/>
            <p:cNvSpPr/>
            <p:nvPr/>
          </p:nvSpPr>
          <p:spPr>
            <a:xfrm>
              <a:off x="3209306" y="1880712"/>
              <a:ext cx="216024" cy="189735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134 Estrella de 5 puntas"/>
            <p:cNvSpPr/>
            <p:nvPr/>
          </p:nvSpPr>
          <p:spPr>
            <a:xfrm>
              <a:off x="8293098" y="1441178"/>
              <a:ext cx="216024" cy="189735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35 Estrella de 5 puntas"/>
            <p:cNvSpPr/>
            <p:nvPr/>
          </p:nvSpPr>
          <p:spPr>
            <a:xfrm>
              <a:off x="8257737" y="2845647"/>
              <a:ext cx="216024" cy="189735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5589240"/>
              <a:ext cx="657225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553154"/>
            <a:ext cx="5186000" cy="188573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82950" y="2541011"/>
            <a:ext cx="4379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NO</a:t>
            </a:r>
            <a:r>
              <a:rPr lang="nl-NL" sz="1200" baseline="-25000" dirty="0" smtClean="0"/>
              <a:t>2</a:t>
            </a:r>
          </a:p>
          <a:p>
            <a:endParaRPr lang="en-GB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420" y="-73774"/>
            <a:ext cx="4748338" cy="256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"/>
          <a:stretch/>
        </p:blipFill>
        <p:spPr bwMode="auto">
          <a:xfrm>
            <a:off x="-1908720" y="-59354"/>
            <a:ext cx="4721680" cy="25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86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/>
          </a:bodyPr>
          <a:lstStyle/>
          <a:p>
            <a:r>
              <a:rPr lang="nl-NL" sz="3600" b="1" dirty="0" smtClean="0"/>
              <a:t>1131 </a:t>
            </a:r>
            <a:r>
              <a:rPr lang="nl-NL" sz="3600" b="1" dirty="0" err="1"/>
              <a:t>M</a:t>
            </a:r>
            <a:r>
              <a:rPr lang="nl-NL" sz="3600" b="1" dirty="0" err="1" smtClean="0"/>
              <a:t>ain</a:t>
            </a:r>
            <a:r>
              <a:rPr lang="nl-NL" sz="3600" b="1" dirty="0" smtClean="0"/>
              <a:t> </a:t>
            </a:r>
            <a:r>
              <a:rPr lang="nl-NL" sz="3600" b="1" dirty="0" err="1" smtClean="0"/>
              <a:t>conclusions</a:t>
            </a:r>
            <a:r>
              <a:rPr lang="nl-NL" sz="3600" b="1" dirty="0" smtClean="0"/>
              <a:t> on </a:t>
            </a:r>
            <a:r>
              <a:rPr lang="nl-NL" sz="3600" b="1" dirty="0" err="1" smtClean="0"/>
              <a:t>local</a:t>
            </a:r>
            <a:r>
              <a:rPr lang="nl-NL" sz="3600" b="1" dirty="0" smtClean="0"/>
              <a:t> </a:t>
            </a:r>
            <a:r>
              <a:rPr lang="nl-NL" sz="3600" b="1" dirty="0" err="1" smtClean="0"/>
              <a:t>strategies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70912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 err="1" smtClean="0"/>
              <a:t>Regional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transboundary policy </a:t>
            </a:r>
            <a:r>
              <a:rPr lang="nl-NL" dirty="0" err="1" smtClean="0"/>
              <a:t>coordination</a:t>
            </a:r>
            <a:r>
              <a:rPr lang="nl-NL" dirty="0" smtClean="0"/>
              <a:t> </a:t>
            </a:r>
            <a:r>
              <a:rPr lang="nl-NL" dirty="0" err="1" smtClean="0"/>
              <a:t>remain</a:t>
            </a:r>
            <a:r>
              <a:rPr lang="nl-NL" dirty="0" smtClean="0"/>
              <a:t> </a:t>
            </a:r>
            <a:r>
              <a:rPr lang="nl-NL" dirty="0" err="1" smtClean="0"/>
              <a:t>needed</a:t>
            </a:r>
            <a:r>
              <a:rPr lang="nl-NL" dirty="0" smtClean="0"/>
              <a:t> (e.g.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reduce</a:t>
            </a:r>
            <a:r>
              <a:rPr lang="nl-NL" dirty="0" smtClean="0"/>
              <a:t> NH</a:t>
            </a:r>
            <a:r>
              <a:rPr lang="nl-NL" baseline="-25000" dirty="0" smtClean="0"/>
              <a:t>3</a:t>
            </a:r>
            <a:r>
              <a:rPr lang="nl-NL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err="1"/>
              <a:t>Cost-effectiveness</a:t>
            </a:r>
            <a:r>
              <a:rPr lang="nl-NL" dirty="0"/>
              <a:t> of </a:t>
            </a:r>
            <a:r>
              <a:rPr lang="nl-NL" dirty="0" err="1"/>
              <a:t>local</a:t>
            </a:r>
            <a:r>
              <a:rPr lang="nl-NL" dirty="0"/>
              <a:t> </a:t>
            </a:r>
            <a:r>
              <a:rPr lang="nl-NL" dirty="0" err="1"/>
              <a:t>measures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increased</a:t>
            </a:r>
            <a:r>
              <a:rPr lang="nl-NL" dirty="0"/>
              <a:t>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combined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energy, traffic, </a:t>
            </a:r>
            <a:r>
              <a:rPr lang="nl-NL" dirty="0" err="1" smtClean="0"/>
              <a:t>noise</a:t>
            </a:r>
            <a:r>
              <a:rPr lang="nl-NL" dirty="0" smtClean="0"/>
              <a:t>, health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urban</a:t>
            </a:r>
            <a:r>
              <a:rPr lang="nl-NL" dirty="0"/>
              <a:t> planning </a:t>
            </a:r>
            <a:r>
              <a:rPr lang="nl-NL" dirty="0" err="1" smtClean="0"/>
              <a:t>policies</a:t>
            </a: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Focus </a:t>
            </a:r>
            <a:r>
              <a:rPr lang="nl-NL" dirty="0" err="1" smtClean="0"/>
              <a:t>local</a:t>
            </a:r>
            <a:r>
              <a:rPr lang="nl-NL" dirty="0" smtClean="0"/>
              <a:t> </a:t>
            </a:r>
            <a:r>
              <a:rPr lang="nl-NL" dirty="0" err="1" smtClean="0"/>
              <a:t>measures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only</a:t>
            </a:r>
            <a:r>
              <a:rPr lang="nl-NL" dirty="0" smtClean="0"/>
              <a:t> on exceedances of </a:t>
            </a:r>
            <a:r>
              <a:rPr lang="nl-NL" dirty="0" err="1" smtClean="0"/>
              <a:t>AQLVs</a:t>
            </a:r>
            <a:r>
              <a:rPr lang="nl-NL" dirty="0" smtClean="0"/>
              <a:t>, but </a:t>
            </a:r>
            <a:r>
              <a:rPr lang="nl-NL" dirty="0" err="1" smtClean="0"/>
              <a:t>also</a:t>
            </a:r>
            <a:r>
              <a:rPr lang="nl-NL" dirty="0" smtClean="0"/>
              <a:t> </a:t>
            </a:r>
            <a:r>
              <a:rPr lang="nl-NL" dirty="0" err="1" smtClean="0"/>
              <a:t>assess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cost-effectiveness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life </a:t>
            </a:r>
            <a:r>
              <a:rPr lang="nl-NL" dirty="0" err="1" smtClean="0"/>
              <a:t>years</a:t>
            </a:r>
            <a:r>
              <a:rPr lang="nl-NL" dirty="0" smtClean="0"/>
              <a:t> </a:t>
            </a:r>
            <a:r>
              <a:rPr lang="nl-NL" dirty="0" err="1" smtClean="0"/>
              <a:t>gained</a:t>
            </a: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err="1" smtClean="0"/>
              <a:t>Further</a:t>
            </a:r>
            <a:r>
              <a:rPr lang="nl-NL" dirty="0" smtClean="0"/>
              <a:t> development of </a:t>
            </a:r>
            <a:r>
              <a:rPr lang="nl-NL" dirty="0" err="1" smtClean="0"/>
              <a:t>multilevel</a:t>
            </a:r>
            <a:r>
              <a:rPr lang="nl-NL" dirty="0" smtClean="0"/>
              <a:t> </a:t>
            </a:r>
            <a:r>
              <a:rPr lang="nl-NL" dirty="0" err="1" smtClean="0"/>
              <a:t>strategies</a:t>
            </a:r>
            <a:r>
              <a:rPr lang="nl-NL" dirty="0" smtClean="0"/>
              <a:t> </a:t>
            </a:r>
            <a:r>
              <a:rPr lang="nl-NL" dirty="0" err="1" smtClean="0"/>
              <a:t>requires</a:t>
            </a:r>
            <a:r>
              <a:rPr lang="nl-NL" dirty="0" smtClean="0"/>
              <a:t> more </a:t>
            </a:r>
            <a:r>
              <a:rPr lang="nl-NL" dirty="0" err="1" smtClean="0"/>
              <a:t>local</a:t>
            </a:r>
            <a:r>
              <a:rPr lang="nl-NL" dirty="0" smtClean="0"/>
              <a:t> </a:t>
            </a:r>
            <a:r>
              <a:rPr lang="nl-NL" dirty="0" err="1" smtClean="0"/>
              <a:t>knowledge</a:t>
            </a:r>
            <a:r>
              <a:rPr lang="nl-NL" dirty="0" smtClean="0"/>
              <a:t> in </a:t>
            </a:r>
            <a:r>
              <a:rPr lang="nl-NL" dirty="0" err="1" smtClean="0"/>
              <a:t>international</a:t>
            </a:r>
            <a:r>
              <a:rPr lang="nl-NL" dirty="0" smtClean="0"/>
              <a:t> </a:t>
            </a:r>
            <a:r>
              <a:rPr lang="nl-NL" dirty="0" err="1" smtClean="0"/>
              <a:t>networks</a:t>
            </a: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endParaRPr lang="nl-NL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89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nl-NL" sz="3600" b="1" dirty="0" smtClean="0"/>
              <a:t>1131 </a:t>
            </a:r>
            <a:r>
              <a:rPr lang="nl-NL" sz="3600" b="1" dirty="0" err="1" smtClean="0"/>
              <a:t>Other</a:t>
            </a:r>
            <a:r>
              <a:rPr lang="nl-NL" sz="3600" b="1" dirty="0" smtClean="0"/>
              <a:t> </a:t>
            </a:r>
            <a:r>
              <a:rPr lang="nl-NL" sz="3600" b="1" dirty="0" err="1" smtClean="0"/>
              <a:t>findings</a:t>
            </a:r>
            <a:r>
              <a:rPr lang="nl-NL" sz="3600" b="1" dirty="0" smtClean="0"/>
              <a:t> on </a:t>
            </a:r>
            <a:r>
              <a:rPr lang="nl-NL" sz="3600" b="1" dirty="0" err="1" smtClean="0"/>
              <a:t>local</a:t>
            </a:r>
            <a:r>
              <a:rPr lang="nl-NL" sz="3600" b="1" dirty="0" smtClean="0"/>
              <a:t> </a:t>
            </a:r>
            <a:r>
              <a:rPr lang="nl-NL" sz="3600" b="1" dirty="0" err="1" smtClean="0"/>
              <a:t>strategies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024" y="1268760"/>
            <a:ext cx="8784976" cy="5832648"/>
          </a:xfrm>
        </p:spPr>
        <p:txBody>
          <a:bodyPr>
            <a:normAutofit/>
          </a:bodyPr>
          <a:lstStyle/>
          <a:p>
            <a:r>
              <a:rPr lang="en-IE" sz="2500" dirty="0" smtClean="0"/>
              <a:t>There are </a:t>
            </a:r>
            <a:r>
              <a:rPr lang="en-IE" sz="2500" dirty="0" smtClean="0"/>
              <a:t>no </a:t>
            </a:r>
            <a:r>
              <a:rPr lang="en-IE" sz="2500" dirty="0" smtClean="0"/>
              <a:t>effective </a:t>
            </a:r>
            <a:r>
              <a:rPr lang="en-IE" sz="2500" dirty="0" smtClean="0"/>
              <a:t>local measures </a:t>
            </a:r>
            <a:r>
              <a:rPr lang="en-IE" sz="2500" dirty="0" smtClean="0"/>
              <a:t>to reduce air pollution during episodes </a:t>
            </a:r>
          </a:p>
          <a:p>
            <a:r>
              <a:rPr lang="en-IE" sz="2500" dirty="0" smtClean="0"/>
              <a:t>Mostly used local measure = LEZ, more recently also EVs</a:t>
            </a:r>
          </a:p>
          <a:p>
            <a:r>
              <a:rPr lang="en-IE" sz="2500" dirty="0" smtClean="0"/>
              <a:t>Traffic management</a:t>
            </a:r>
            <a:r>
              <a:rPr lang="en-IE" sz="2500" dirty="0" smtClean="0"/>
              <a:t>: </a:t>
            </a:r>
            <a:r>
              <a:rPr lang="en-IE" sz="2500" dirty="0" smtClean="0"/>
              <a:t>public transport, bicycles in several cities</a:t>
            </a:r>
          </a:p>
          <a:p>
            <a:r>
              <a:rPr lang="en-IE" sz="2500" dirty="0" smtClean="0"/>
              <a:t>For </a:t>
            </a:r>
            <a:r>
              <a:rPr lang="en-IE" sz="2500" dirty="0"/>
              <a:t>harbours: </a:t>
            </a:r>
            <a:r>
              <a:rPr lang="en-IE" sz="2500" dirty="0" smtClean="0"/>
              <a:t>shore side electricity is </a:t>
            </a:r>
            <a:r>
              <a:rPr lang="en-IE" sz="2500" dirty="0"/>
              <a:t>(cost-) </a:t>
            </a:r>
            <a:r>
              <a:rPr lang="en-IE" sz="2500" dirty="0" smtClean="0"/>
              <a:t>effective</a:t>
            </a:r>
          </a:p>
          <a:p>
            <a:r>
              <a:rPr lang="en-IE" sz="2500" dirty="0" smtClean="0"/>
              <a:t>Shipping emission reductions entail significant health benefits</a:t>
            </a:r>
          </a:p>
          <a:p>
            <a:r>
              <a:rPr lang="en-IE" sz="2500" dirty="0" smtClean="0"/>
              <a:t>Agricultural  emissions </a:t>
            </a:r>
            <a:r>
              <a:rPr lang="en-IE" sz="2500" dirty="0" smtClean="0"/>
              <a:t>are </a:t>
            </a:r>
            <a:r>
              <a:rPr lang="en-IE" sz="2500" dirty="0" smtClean="0"/>
              <a:t>seldom addressed in air quality plans </a:t>
            </a:r>
          </a:p>
          <a:p>
            <a:r>
              <a:rPr lang="en-IE" sz="2500" dirty="0" smtClean="0"/>
              <a:t>Limiting biomass burning is becoming an issue in many regions</a:t>
            </a:r>
          </a:p>
          <a:p>
            <a:r>
              <a:rPr lang="en-IE" sz="2500" dirty="0" smtClean="0"/>
              <a:t>Road dust &amp; tyre wear are a persistent problem </a:t>
            </a:r>
            <a:endParaRPr lang="en-IE" sz="2500" dirty="0"/>
          </a:p>
          <a:p>
            <a:r>
              <a:rPr lang="en-IE" sz="2500" dirty="0" smtClean="0"/>
              <a:t>Marginal impacts of photocatalytic paint  and </a:t>
            </a:r>
            <a:r>
              <a:rPr lang="en-IE" sz="2500" dirty="0" smtClean="0"/>
              <a:t>vegetation</a:t>
            </a:r>
          </a:p>
          <a:p>
            <a:pPr marL="0" indent="0">
              <a:buNone/>
            </a:pPr>
            <a:endParaRPr lang="en-IE" sz="2500" dirty="0" smtClean="0"/>
          </a:p>
          <a:p>
            <a:r>
              <a:rPr lang="en-IE" sz="2500" dirty="0" smtClean="0">
                <a:solidFill>
                  <a:srgbClr val="FF0000"/>
                </a:solidFill>
              </a:rPr>
              <a:t>Organize a comparable workshop for natural areas ? </a:t>
            </a:r>
          </a:p>
          <a:p>
            <a:pPr marL="0" indent="0">
              <a:buNone/>
            </a:pPr>
            <a:endParaRPr lang="en-IE" sz="2500" dirty="0" smtClean="0"/>
          </a:p>
        </p:txBody>
      </p:sp>
    </p:spTree>
    <p:extLst>
      <p:ext uri="{BB962C8B-B14F-4D97-AF65-F5344CB8AC3E}">
        <p14:creationId xmlns:p14="http://schemas.microsoft.com/office/powerpoint/2010/main" val="47559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>
            <a:normAutofit/>
          </a:bodyPr>
          <a:lstStyle/>
          <a:p>
            <a:r>
              <a:rPr lang="nl-NL" sz="3600" b="1" dirty="0" smtClean="0"/>
              <a:t>1132 </a:t>
            </a:r>
            <a:r>
              <a:rPr lang="nl-NL" sz="3600" b="1" dirty="0" err="1" smtClean="0"/>
              <a:t>Hemispheric</a:t>
            </a:r>
            <a:r>
              <a:rPr lang="nl-NL" sz="3600" b="1" dirty="0" smtClean="0"/>
              <a:t> </a:t>
            </a:r>
            <a:r>
              <a:rPr lang="nl-NL" sz="3600" b="1" dirty="0" err="1" smtClean="0"/>
              <a:t>strategies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5940152" cy="3816424"/>
          </a:xfrm>
        </p:spPr>
        <p:txBody>
          <a:bodyPr>
            <a:normAutofit fontScale="62500" lnSpcReduction="20000"/>
          </a:bodyPr>
          <a:lstStyle/>
          <a:p>
            <a:r>
              <a:rPr lang="nl-NL" sz="3800" b="1" dirty="0" smtClean="0"/>
              <a:t>TFIAM46 meeting </a:t>
            </a:r>
            <a:r>
              <a:rPr lang="nl-NL" sz="3800" b="1" dirty="0" smtClean="0"/>
              <a:t>- </a:t>
            </a:r>
            <a:r>
              <a:rPr lang="nl-NL" sz="3800" b="1" dirty="0" smtClean="0"/>
              <a:t>Paris</a:t>
            </a:r>
            <a:r>
              <a:rPr lang="nl-NL" sz="3800" b="1" dirty="0"/>
              <a:t>, 2-3 May </a:t>
            </a:r>
            <a:endParaRPr lang="nl-NL" sz="3800" b="1" dirty="0" smtClean="0"/>
          </a:p>
          <a:p>
            <a:r>
              <a:rPr lang="nl-NL" sz="3800" b="1" dirty="0" smtClean="0"/>
              <a:t>+ </a:t>
            </a:r>
            <a:r>
              <a:rPr lang="nl-NL" sz="3800" b="1" dirty="0" smtClean="0"/>
              <a:t>joint </a:t>
            </a:r>
            <a:r>
              <a:rPr lang="nl-NL" sz="3800" b="1" dirty="0" err="1" smtClean="0"/>
              <a:t>session</a:t>
            </a:r>
            <a:r>
              <a:rPr lang="nl-NL" sz="3800" b="1" dirty="0" smtClean="0"/>
              <a:t> </a:t>
            </a:r>
            <a:r>
              <a:rPr lang="nl-NL" sz="3800" b="1" dirty="0" err="1" smtClean="0"/>
              <a:t>with</a:t>
            </a:r>
            <a:r>
              <a:rPr lang="nl-NL" sz="3800" b="1" dirty="0" smtClean="0"/>
              <a:t> </a:t>
            </a:r>
            <a:r>
              <a:rPr lang="nl-NL" sz="3800" b="1" dirty="0" smtClean="0"/>
              <a:t>TF </a:t>
            </a:r>
            <a:r>
              <a:rPr lang="nl-NL" sz="3800" b="1" dirty="0" smtClean="0"/>
              <a:t>HTAP  </a:t>
            </a:r>
            <a:endParaRPr lang="nl-NL" sz="3800" b="1" dirty="0" smtClean="0"/>
          </a:p>
          <a:p>
            <a:endParaRPr lang="nl-NL" dirty="0" smtClean="0"/>
          </a:p>
          <a:p>
            <a:r>
              <a:rPr lang="nl-NL" dirty="0" smtClean="0"/>
              <a:t>Output: 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      </a:t>
            </a:r>
            <a:r>
              <a:rPr lang="nl-NL" dirty="0" err="1" smtClean="0"/>
              <a:t>recommend</a:t>
            </a:r>
            <a:r>
              <a:rPr lang="nl-NL" dirty="0" smtClean="0"/>
              <a:t> </a:t>
            </a:r>
            <a:r>
              <a:rPr lang="nl-NL" dirty="0" err="1" smtClean="0"/>
              <a:t>further</a:t>
            </a:r>
            <a:r>
              <a:rPr lang="nl-NL" dirty="0" smtClean="0"/>
              <a:t> scenario </a:t>
            </a:r>
            <a:r>
              <a:rPr lang="nl-NL" dirty="0" smtClean="0"/>
              <a:t>analyses </a:t>
            </a:r>
            <a:r>
              <a:rPr lang="nl-NL" dirty="0" err="1" smtClean="0"/>
              <a:t>to</a:t>
            </a:r>
            <a:r>
              <a:rPr lang="nl-NL" dirty="0" smtClean="0"/>
              <a:t>  </a:t>
            </a:r>
          </a:p>
          <a:p>
            <a:pPr marL="0" indent="0">
              <a:buNone/>
            </a:pPr>
            <a:r>
              <a:rPr lang="nl-NL" dirty="0" smtClean="0"/>
              <a:t>      WGSR/EB (2017-2018)</a:t>
            </a:r>
          </a:p>
          <a:p>
            <a:endParaRPr lang="nl-NL" dirty="0" smtClean="0"/>
          </a:p>
          <a:p>
            <a:r>
              <a:rPr lang="nl-NL" u="sng" dirty="0" smtClean="0"/>
              <a:t>Draft agenda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 err="1" smtClean="0"/>
              <a:t>Available</a:t>
            </a:r>
            <a:r>
              <a:rPr lang="nl-NL" dirty="0" smtClean="0"/>
              <a:t> </a:t>
            </a:r>
            <a:r>
              <a:rPr lang="nl-NL" dirty="0" err="1" smtClean="0"/>
              <a:t>scenarios</a:t>
            </a:r>
            <a:r>
              <a:rPr lang="nl-NL" dirty="0" smtClean="0"/>
              <a:t>: GAINS, FASST, CCE, </a:t>
            </a:r>
            <a:r>
              <a:rPr lang="nl-NL" b="1" dirty="0" smtClean="0"/>
              <a:t>IMO</a:t>
            </a:r>
            <a:r>
              <a:rPr lang="nl-NL" dirty="0" smtClean="0"/>
              <a:t>,</a:t>
            </a:r>
          </a:p>
          <a:p>
            <a:pPr marL="457200" lvl="1" indent="0">
              <a:buNone/>
            </a:pPr>
            <a:r>
              <a:rPr lang="nl-NL" dirty="0" smtClean="0"/>
              <a:t>          ICCT, CCAC, IPCC, </a:t>
            </a:r>
            <a:r>
              <a:rPr lang="nl-NL" b="1" dirty="0" smtClean="0"/>
              <a:t>INMS</a:t>
            </a:r>
            <a:r>
              <a:rPr lang="nl-NL" dirty="0"/>
              <a:t>, CGAM, EMEP</a:t>
            </a:r>
            <a:r>
              <a:rPr lang="nl-NL" dirty="0" smtClean="0"/>
              <a:t>(?) …</a:t>
            </a:r>
          </a:p>
          <a:p>
            <a:pPr marL="971550" lvl="1" indent="-514350">
              <a:buAutoNum type="arabicPeriod" startAt="2"/>
            </a:pPr>
            <a:r>
              <a:rPr lang="nl-NL" dirty="0" err="1" smtClean="0"/>
              <a:t>Which</a:t>
            </a:r>
            <a:r>
              <a:rPr lang="nl-NL" dirty="0" smtClean="0"/>
              <a:t> </a:t>
            </a:r>
            <a:r>
              <a:rPr lang="nl-NL" dirty="0" err="1" smtClean="0"/>
              <a:t>scenarios</a:t>
            </a:r>
            <a:r>
              <a:rPr lang="nl-NL" dirty="0" smtClean="0"/>
              <a:t> do </a:t>
            </a:r>
            <a:r>
              <a:rPr lang="nl-NL" dirty="0" err="1" smtClean="0"/>
              <a:t>customers</a:t>
            </a:r>
            <a:r>
              <a:rPr lang="nl-NL" dirty="0" smtClean="0"/>
              <a:t> </a:t>
            </a:r>
            <a:r>
              <a:rPr lang="nl-NL" dirty="0" err="1" smtClean="0"/>
              <a:t>need</a:t>
            </a:r>
            <a:r>
              <a:rPr lang="nl-NL" dirty="0" smtClean="0"/>
              <a:t>? </a:t>
            </a:r>
            <a:endParaRPr lang="nl-NL" dirty="0"/>
          </a:p>
          <a:p>
            <a:pPr marL="971550" lvl="1" indent="-514350">
              <a:buAutoNum type="arabicPeriod" startAt="2"/>
            </a:pPr>
            <a:r>
              <a:rPr lang="nl-NL" dirty="0" smtClean="0"/>
              <a:t>National </a:t>
            </a:r>
            <a:r>
              <a:rPr lang="nl-NL" dirty="0" err="1" smtClean="0"/>
              <a:t>abatement</a:t>
            </a:r>
            <a:r>
              <a:rPr lang="nl-NL" dirty="0" smtClean="0"/>
              <a:t> </a:t>
            </a:r>
            <a:r>
              <a:rPr lang="nl-NL" dirty="0" err="1" smtClean="0"/>
              <a:t>scenarios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SLCPs</a:t>
            </a:r>
            <a:r>
              <a:rPr lang="nl-NL" dirty="0" smtClean="0"/>
              <a:t> </a:t>
            </a:r>
          </a:p>
          <a:p>
            <a:pPr lvl="1"/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08720"/>
            <a:ext cx="3779912" cy="283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39511"/>
            <a:ext cx="3779912" cy="301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5" y="4459790"/>
            <a:ext cx="4480173" cy="239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54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 smtClean="0"/>
              <a:t>1133 Air-</a:t>
            </a:r>
            <a:r>
              <a:rPr lang="nl-NL" sz="3600" b="1" dirty="0" err="1" smtClean="0"/>
              <a:t>Climate</a:t>
            </a:r>
            <a:r>
              <a:rPr lang="nl-NL" sz="3600" b="1" dirty="0" smtClean="0"/>
              <a:t>-Nature </a:t>
            </a:r>
            <a:r>
              <a:rPr lang="nl-NL" sz="3600" b="1" dirty="0" err="1" smtClean="0"/>
              <a:t>strategies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6336704" cy="4525963"/>
          </a:xfrm>
        </p:spPr>
        <p:txBody>
          <a:bodyPr>
            <a:normAutofit fontScale="77500" lnSpcReduction="20000"/>
          </a:bodyPr>
          <a:lstStyle/>
          <a:p>
            <a:r>
              <a:rPr lang="nl-NL" b="1" dirty="0" err="1" smtClean="0"/>
              <a:t>Recommendation</a:t>
            </a:r>
            <a:r>
              <a:rPr lang="nl-NL" b="1" dirty="0" smtClean="0"/>
              <a:t> ECLAIRE project (2016): </a:t>
            </a:r>
            <a:r>
              <a:rPr lang="en-GB" sz="3000" dirty="0" smtClean="0"/>
              <a:t>the </a:t>
            </a:r>
            <a:r>
              <a:rPr lang="en-GB" sz="3000" dirty="0"/>
              <a:t>most effective way forward is </a:t>
            </a:r>
            <a:r>
              <a:rPr lang="en-GB" sz="3000" dirty="0" smtClean="0"/>
              <a:t>to reduce:</a:t>
            </a:r>
          </a:p>
          <a:p>
            <a:pPr lvl="1"/>
            <a:r>
              <a:rPr lang="en-GB" dirty="0" smtClean="0"/>
              <a:t>emissions </a:t>
            </a:r>
            <a:r>
              <a:rPr lang="en-GB" dirty="0"/>
              <a:t>of NH</a:t>
            </a:r>
            <a:r>
              <a:rPr lang="en-GB" baseline="-25000" dirty="0"/>
              <a:t>3</a:t>
            </a:r>
            <a:r>
              <a:rPr lang="en-GB" dirty="0"/>
              <a:t> in Europe to </a:t>
            </a:r>
            <a:r>
              <a:rPr lang="en-GB" dirty="0" smtClean="0"/>
              <a:t>reduce PM-exposure and halt </a:t>
            </a:r>
            <a:r>
              <a:rPr lang="en-GB" dirty="0"/>
              <a:t>the loss of biodiversity, and </a:t>
            </a:r>
            <a:endParaRPr lang="en-GB" dirty="0" smtClean="0"/>
          </a:p>
          <a:p>
            <a:pPr lvl="1"/>
            <a:r>
              <a:rPr lang="en-GB" dirty="0" smtClean="0"/>
              <a:t>Emissions of </a:t>
            </a:r>
            <a:r>
              <a:rPr lang="en-GB" dirty="0"/>
              <a:t>CH</a:t>
            </a:r>
            <a:r>
              <a:rPr lang="en-GB" baseline="-25000" dirty="0"/>
              <a:t>4 </a:t>
            </a:r>
            <a:r>
              <a:rPr lang="en-GB" dirty="0"/>
              <a:t>at the hemispheric scale to </a:t>
            </a:r>
            <a:r>
              <a:rPr lang="en-GB" dirty="0" smtClean="0"/>
              <a:t>limit the speed of temperature  increase and </a:t>
            </a:r>
            <a:r>
              <a:rPr lang="en-GB" dirty="0"/>
              <a:t>reduce </a:t>
            </a:r>
            <a:r>
              <a:rPr lang="en-GB" dirty="0" smtClean="0"/>
              <a:t>ozone damage to ecosystem services.</a:t>
            </a:r>
          </a:p>
          <a:p>
            <a:pPr lvl="1"/>
            <a:endParaRPr lang="en-GB" dirty="0"/>
          </a:p>
          <a:p>
            <a:r>
              <a:rPr lang="nl-NL" b="1" dirty="0" err="1" smtClean="0"/>
              <a:t>Recommendation</a:t>
            </a:r>
            <a:r>
              <a:rPr lang="nl-NL" b="1" dirty="0" smtClean="0"/>
              <a:t> AR2016: </a:t>
            </a:r>
            <a:r>
              <a:rPr lang="nl-NL" dirty="0" smtClean="0"/>
              <a:t>	</a:t>
            </a:r>
            <a:endParaRPr lang="nl-NL" dirty="0"/>
          </a:p>
          <a:p>
            <a:pPr marL="0" indent="0">
              <a:buNone/>
            </a:pPr>
            <a:r>
              <a:rPr lang="nl-NL" sz="3000" dirty="0" smtClean="0"/>
              <a:t>      </a:t>
            </a:r>
            <a:r>
              <a:rPr lang="nl-NL" sz="3000" dirty="0" err="1" smtClean="0"/>
              <a:t>Integrated</a:t>
            </a:r>
            <a:r>
              <a:rPr lang="nl-NL" sz="3000" dirty="0" smtClean="0"/>
              <a:t> approach </a:t>
            </a:r>
            <a:r>
              <a:rPr lang="nl-NL" sz="3000" dirty="0" err="1" smtClean="0"/>
              <a:t>to</a:t>
            </a:r>
            <a:r>
              <a:rPr lang="nl-NL" sz="3000" dirty="0" smtClean="0"/>
              <a:t> </a:t>
            </a:r>
            <a:r>
              <a:rPr lang="nl-NL" sz="3000" dirty="0" err="1" smtClean="0"/>
              <a:t>avoid</a:t>
            </a:r>
            <a:r>
              <a:rPr lang="nl-NL" sz="3000" dirty="0" smtClean="0"/>
              <a:t> </a:t>
            </a:r>
            <a:r>
              <a:rPr lang="nl-NL" sz="3000" dirty="0" err="1" smtClean="0"/>
              <a:t>antagonistic</a:t>
            </a:r>
            <a:endParaRPr lang="nl-NL" sz="3000" dirty="0" smtClean="0"/>
          </a:p>
          <a:p>
            <a:pPr marL="0" indent="0">
              <a:buNone/>
            </a:pPr>
            <a:r>
              <a:rPr lang="nl-NL" sz="3000" dirty="0"/>
              <a:t> </a:t>
            </a:r>
            <a:r>
              <a:rPr lang="nl-NL" sz="3000" dirty="0" smtClean="0"/>
              <a:t>     </a:t>
            </a:r>
            <a:r>
              <a:rPr lang="nl-NL" sz="3000" dirty="0" err="1" smtClean="0"/>
              <a:t>effects</a:t>
            </a:r>
            <a:r>
              <a:rPr lang="nl-NL" sz="3000" dirty="0" smtClean="0"/>
              <a:t> of </a:t>
            </a:r>
            <a:r>
              <a:rPr lang="nl-NL" sz="3000" dirty="0" err="1" smtClean="0"/>
              <a:t>climate</a:t>
            </a:r>
            <a:r>
              <a:rPr lang="nl-NL" sz="3000" dirty="0" smtClean="0"/>
              <a:t> </a:t>
            </a:r>
            <a:r>
              <a:rPr lang="nl-NL" sz="3000" dirty="0" err="1" smtClean="0"/>
              <a:t>measures</a:t>
            </a:r>
            <a:r>
              <a:rPr lang="nl-NL" sz="3000" dirty="0" smtClean="0"/>
              <a:t> (e.g. </a:t>
            </a:r>
            <a:r>
              <a:rPr lang="nl-NL" sz="3000" dirty="0" err="1" smtClean="0"/>
              <a:t>wood</a:t>
            </a:r>
            <a:r>
              <a:rPr lang="nl-NL" sz="3000" dirty="0" smtClean="0"/>
              <a:t> </a:t>
            </a:r>
            <a:r>
              <a:rPr lang="nl-NL" sz="3000" dirty="0" err="1" smtClean="0"/>
              <a:t>burning</a:t>
            </a:r>
            <a:r>
              <a:rPr lang="nl-NL" sz="3000" dirty="0" smtClean="0"/>
              <a:t>,</a:t>
            </a:r>
          </a:p>
          <a:p>
            <a:pPr marL="0" indent="0">
              <a:buNone/>
            </a:pPr>
            <a:r>
              <a:rPr lang="nl-NL" sz="3000" dirty="0"/>
              <a:t> </a:t>
            </a:r>
            <a:r>
              <a:rPr lang="nl-NL" sz="3000" dirty="0" smtClean="0"/>
              <a:t>     diesel, direct gasoline </a:t>
            </a:r>
            <a:r>
              <a:rPr lang="nl-NL" sz="3000" dirty="0" err="1" smtClean="0"/>
              <a:t>injection</a:t>
            </a:r>
            <a:r>
              <a:rPr lang="nl-NL" sz="3000" dirty="0" smtClean="0"/>
              <a:t>, </a:t>
            </a:r>
            <a:r>
              <a:rPr lang="nl-NL" sz="3000" dirty="0" err="1" smtClean="0"/>
              <a:t>biodigestion</a:t>
            </a:r>
            <a:r>
              <a:rPr lang="nl-NL" sz="3000" dirty="0" smtClean="0"/>
              <a:t>)</a:t>
            </a:r>
            <a:endParaRPr lang="en-GB" sz="3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2252" y="3573016"/>
            <a:ext cx="2743180" cy="384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68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501</Words>
  <Application>Microsoft Office PowerPoint</Application>
  <PresentationFormat>On-screen Show (4:3)</PresentationFormat>
  <Paragraphs>86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TFIAM progress</vt:lpstr>
      <vt:lpstr>Workplan 2016-2017</vt:lpstr>
      <vt:lpstr>1131 Local strategies</vt:lpstr>
      <vt:lpstr>PowerPoint Presentation</vt:lpstr>
      <vt:lpstr>PowerPoint Presentation</vt:lpstr>
      <vt:lpstr>1131 Main conclusions on local strategies</vt:lpstr>
      <vt:lpstr>1131 Other findings on local strategies</vt:lpstr>
      <vt:lpstr>1132 Hemispheric strategies</vt:lpstr>
      <vt:lpstr>1133 Air-Climate-Nature strategies</vt:lpstr>
      <vt:lpstr>Recommendations for the Bureaux</vt:lpstr>
    </vt:vector>
  </TitlesOfParts>
  <Company>SSC-Campus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TFIAM progress</dc:title>
  <dc:creator>Rob Maas</dc:creator>
  <cp:lastModifiedBy>Rob Maas</cp:lastModifiedBy>
  <cp:revision>35</cp:revision>
  <dcterms:created xsi:type="dcterms:W3CDTF">2017-03-16T13:46:33Z</dcterms:created>
  <dcterms:modified xsi:type="dcterms:W3CDTF">2017-03-21T14:14:59Z</dcterms:modified>
</cp:coreProperties>
</file>