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2" r:id="rId2"/>
    <p:sldId id="284" r:id="rId3"/>
    <p:sldId id="285" r:id="rId4"/>
    <p:sldId id="337" r:id="rId5"/>
    <p:sldId id="338" r:id="rId6"/>
    <p:sldId id="339" r:id="rId7"/>
    <p:sldId id="342" r:id="rId8"/>
    <p:sldId id="335" r:id="rId9"/>
    <p:sldId id="343" r:id="rId10"/>
    <p:sldId id="315" r:id="rId11"/>
    <p:sldId id="353" r:id="rId12"/>
    <p:sldId id="346" r:id="rId13"/>
    <p:sldId id="319" r:id="rId14"/>
    <p:sldId id="320" r:id="rId15"/>
    <p:sldId id="330" r:id="rId16"/>
    <p:sldId id="331" r:id="rId17"/>
    <p:sldId id="333" r:id="rId18"/>
    <p:sldId id="336" r:id="rId19"/>
    <p:sldId id="321" r:id="rId20"/>
    <p:sldId id="291" r:id="rId21"/>
    <p:sldId id="355" r:id="rId22"/>
    <p:sldId id="30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6FF"/>
    <a:srgbClr val="FFCCCC"/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94660"/>
  </p:normalViewPr>
  <p:slideViewPr>
    <p:cSldViewPr>
      <p:cViewPr varScale="1">
        <p:scale>
          <a:sx n="91" d="100"/>
          <a:sy n="91" d="100"/>
        </p:scale>
        <p:origin x="-7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48AD111-3890-42A2-839D-9341E18570C3}" type="datetimeFigureOut">
              <a:rPr lang="ru-RU"/>
              <a:pPr>
                <a:defRPr/>
              </a:pPr>
              <a:t>22.03.2017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65D3721-7372-419C-A57D-BFC199BD7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8E7DFF-34C9-47DD-9AE7-5CA8451764AB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0455E-491D-4978-8506-7F7D70CC1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09292-2B86-4197-93D2-EE1C48145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D2F41-32AA-491D-95BA-33463290F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6FF791-9C6D-4E42-A464-C00991571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10"/>
          <p:cNvGrpSpPr>
            <a:grpSpLocks noChangeAspect="1"/>
          </p:cNvGrpSpPr>
          <p:nvPr userDrawn="1"/>
        </p:nvGrpSpPr>
        <p:grpSpPr bwMode="auto">
          <a:xfrm>
            <a:off x="44450" y="6286500"/>
            <a:ext cx="650875" cy="561975"/>
            <a:chOff x="92" y="3959"/>
            <a:chExt cx="384" cy="333"/>
          </a:xfrm>
        </p:grpSpPr>
        <p:sp>
          <p:nvSpPr>
            <p:cNvPr id="8" name="Oval 11"/>
            <p:cNvSpPr>
              <a:spLocks noChangeAspect="1" noChangeArrowheads="1"/>
            </p:cNvSpPr>
            <p:nvPr/>
          </p:nvSpPr>
          <p:spPr bwMode="auto">
            <a:xfrm>
              <a:off x="101" y="4014"/>
              <a:ext cx="369" cy="21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 sz="2000">
                <a:latin typeface="Tahoma" pitchFamily="34" charset="0"/>
              </a:endParaRPr>
            </a:p>
          </p:txBody>
        </p:sp>
        <p:pic>
          <p:nvPicPr>
            <p:cNvPr id="1033" name="Picture 12" descr="Logo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" y="3959"/>
              <a:ext cx="384" cy="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4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6525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376092"/>
                </a:solidFill>
                <a:latin typeface="Calibri" pitchFamily="34" charset="0"/>
              </a:rPr>
              <a:t>Progress in 2017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376092"/>
                </a:solidFill>
                <a:latin typeface="Calibri" pitchFamily="34" charset="0"/>
              </a:rPr>
              <a:t>Work-plan elements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428625" y="1500188"/>
            <a:ext cx="8358188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900" dirty="0">
                <a:latin typeface="Calibri" pitchFamily="34" charset="0"/>
              </a:rPr>
              <a:t>Transition of modeling to the new EMEP grid 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900" dirty="0">
                <a:latin typeface="Calibri" pitchFamily="34" charset="0"/>
              </a:rPr>
              <a:t>Strategy to improve emission inventory:</a:t>
            </a:r>
          </a:p>
          <a:p>
            <a:pPr marL="457200" indent="-457200">
              <a:spcAft>
                <a:spcPts val="1200"/>
              </a:spcAft>
              <a:defRPr/>
            </a:pPr>
            <a:r>
              <a:rPr lang="en-US" sz="1900" dirty="0">
                <a:latin typeface="Calibri" pitchFamily="34" charset="0"/>
              </a:rPr>
              <a:t>		</a:t>
            </a:r>
            <a:r>
              <a:rPr lang="en-US" sz="1900" i="1" dirty="0">
                <a:latin typeface="Calibri" pitchFamily="34" charset="0"/>
              </a:rPr>
              <a:t>Review and improvement of HM emission data	 for modeling </a:t>
            </a:r>
            <a:br>
              <a:rPr lang="en-US" sz="1900" i="1" dirty="0">
                <a:latin typeface="Calibri" pitchFamily="34" charset="0"/>
              </a:rPr>
            </a:br>
            <a:r>
              <a:rPr lang="en-US" sz="1900" i="1" dirty="0">
                <a:latin typeface="Calibri" pitchFamily="34" charset="0"/>
              </a:rPr>
              <a:t>	(CEIP/MSC-E joint report)  </a:t>
            </a:r>
            <a:endParaRPr lang="ru-RU" sz="1900" i="1" dirty="0">
              <a:latin typeface="Calibri" pitchFamily="34" charset="0"/>
            </a:endParaRP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900" dirty="0">
                <a:latin typeface="Calibri" pitchFamily="34" charset="0"/>
              </a:rPr>
              <a:t>Cooperation with countries: </a:t>
            </a:r>
            <a:endParaRPr lang="ru-RU" sz="1900" dirty="0">
              <a:latin typeface="Calibri" pitchFamily="34" charset="0"/>
            </a:endParaRPr>
          </a:p>
          <a:p>
            <a:pPr>
              <a:spcAft>
                <a:spcPts val="1200"/>
              </a:spcAft>
              <a:defRPr/>
            </a:pPr>
            <a:r>
              <a:rPr lang="en-US" sz="1900" dirty="0">
                <a:latin typeface="Calibri" pitchFamily="34" charset="0"/>
              </a:rPr>
              <a:t>	</a:t>
            </a:r>
            <a:r>
              <a:rPr lang="en-US" sz="1900" i="1" dirty="0">
                <a:latin typeface="Calibri" pitchFamily="34" charset="0"/>
              </a:rPr>
              <a:t>Case studies - Spain, Poland, Italy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1900" dirty="0">
                <a:latin typeface="Calibri" pitchFamily="34" charset="0"/>
              </a:rPr>
              <a:t>  Cooperation with international bodies:</a:t>
            </a:r>
          </a:p>
          <a:p>
            <a:pPr>
              <a:spcAft>
                <a:spcPts val="1200"/>
              </a:spcAft>
              <a:defRPr/>
            </a:pPr>
            <a:r>
              <a:rPr lang="en-US" sz="1900" i="1" dirty="0">
                <a:latin typeface="Calibri" pitchFamily="34" charset="0"/>
              </a:rPr>
              <a:t>	Exchange of information with AMAP/UNEP, HELCOM</a:t>
            </a:r>
            <a:endParaRPr lang="en-US" sz="1900" i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4581525" y="4443413"/>
            <a:ext cx="4348163" cy="19288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142875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376092"/>
                </a:solidFill>
                <a:latin typeface="Calibri" pitchFamily="34" charset="0"/>
              </a:rPr>
              <a:t>Spain</a:t>
            </a:r>
            <a:br>
              <a:rPr lang="en-US" sz="2800" b="1">
                <a:solidFill>
                  <a:srgbClr val="376092"/>
                </a:solidFill>
                <a:latin typeface="Calibri" pitchFamily="34" charset="0"/>
              </a:rPr>
            </a:br>
            <a:r>
              <a:rPr lang="en-US" sz="2800" b="1">
                <a:solidFill>
                  <a:srgbClr val="376092"/>
                </a:solidFill>
                <a:latin typeface="Calibri" pitchFamily="34" charset="0"/>
              </a:rPr>
              <a:t>B(a)P emissions (2014): Main sectors</a:t>
            </a:r>
            <a:endParaRPr lang="ru-RU" sz="2800" b="1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6215063" y="1643063"/>
            <a:ext cx="2357437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i="1">
                <a:latin typeface="Calibri" pitchFamily="34" charset="0"/>
              </a:rPr>
              <a:t>Industry </a:t>
            </a:r>
            <a:endParaRPr lang="ru-RU" sz="1600" i="1">
              <a:latin typeface="Calibri" pitchFamily="34" charset="0"/>
            </a:endParaRPr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3214688" y="1644650"/>
            <a:ext cx="2714625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i="1">
                <a:latin typeface="Calibri" pitchFamily="34" charset="0"/>
              </a:rPr>
              <a:t>Stationary Combustion </a:t>
            </a:r>
            <a:endParaRPr lang="ru-RU" sz="1600" i="1"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27114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Cooperation with countries</a:t>
            </a:r>
            <a:endParaRPr lang="ru-RU" i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7414" name="Rectangle 11"/>
          <p:cNvSpPr>
            <a:spLocks noChangeArrowheads="1"/>
          </p:cNvSpPr>
          <p:nvPr/>
        </p:nvSpPr>
        <p:spPr bwMode="auto">
          <a:xfrm>
            <a:off x="4652963" y="4872038"/>
            <a:ext cx="427672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7350" indent="-387350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1400">
                <a:latin typeface="Calibri" pitchFamily="34" charset="0"/>
                <a:cs typeface="Times New Roman" pitchFamily="18" charset="0"/>
              </a:rPr>
              <a:t>Coverage of burning of agricultural residues</a:t>
            </a:r>
            <a:endParaRPr lang="en-GB" sz="1400" baseline="-25000">
              <a:latin typeface="Calibri" pitchFamily="34" charset="0"/>
              <a:cs typeface="Times New Roman" pitchFamily="18" charset="0"/>
            </a:endParaRPr>
          </a:p>
          <a:p>
            <a:pPr marL="387350" indent="-387350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1400">
                <a:latin typeface="Calibri" pitchFamily="34" charset="0"/>
                <a:cs typeface="Times New Roman" pitchFamily="18" charset="0"/>
              </a:rPr>
              <a:t>Speciation of PAH emissions</a:t>
            </a:r>
          </a:p>
          <a:p>
            <a:pPr marL="387350" indent="-387350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1400">
                <a:latin typeface="Calibri" pitchFamily="34" charset="0"/>
                <a:cs typeface="Times New Roman" pitchFamily="18" charset="0"/>
              </a:rPr>
              <a:t>Vertical profiles</a:t>
            </a:r>
          </a:p>
          <a:p>
            <a:pPr marL="387350" indent="-387350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1400">
                <a:latin typeface="Calibri" pitchFamily="34" charset="0"/>
                <a:cs typeface="Times New Roman" pitchFamily="18" charset="0"/>
              </a:rPr>
              <a:t>Temporal disaggregation</a:t>
            </a:r>
          </a:p>
          <a:p>
            <a:pPr marL="387350" indent="-387350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GB" sz="1400">
                <a:latin typeface="Calibri" pitchFamily="34" charset="0"/>
                <a:cs typeface="Times New Roman" pitchFamily="18" charset="0"/>
              </a:rPr>
              <a:t>Uncertainty range of emissions</a:t>
            </a:r>
          </a:p>
        </p:txBody>
      </p:sp>
      <p:grpSp>
        <p:nvGrpSpPr>
          <p:cNvPr id="17415" name="Группа 50"/>
          <p:cNvGrpSpPr>
            <a:grpSpLocks/>
          </p:cNvGrpSpPr>
          <p:nvPr/>
        </p:nvGrpSpPr>
        <p:grpSpPr bwMode="auto">
          <a:xfrm>
            <a:off x="785813" y="4265613"/>
            <a:ext cx="3286125" cy="2235200"/>
            <a:chOff x="769887" y="1201545"/>
            <a:chExt cx="3724014" cy="2610030"/>
          </a:xfrm>
        </p:grpSpPr>
        <p:sp>
          <p:nvSpPr>
            <p:cNvPr id="17431" name="Freeform 69"/>
            <p:cNvSpPr>
              <a:spLocks/>
            </p:cNvSpPr>
            <p:nvPr/>
          </p:nvSpPr>
          <p:spPr bwMode="auto">
            <a:xfrm>
              <a:off x="1643042" y="1714488"/>
              <a:ext cx="1968500" cy="2097087"/>
            </a:xfrm>
            <a:custGeom>
              <a:avLst/>
              <a:gdLst>
                <a:gd name="T0" fmla="*/ 0 w 1240"/>
                <a:gd name="T1" fmla="*/ 978 h 1321"/>
                <a:gd name="T2" fmla="*/ 37 w 1240"/>
                <a:gd name="T3" fmla="*/ 1034 h 1321"/>
                <a:gd name="T4" fmla="*/ 75 w 1240"/>
                <a:gd name="T5" fmla="*/ 1091 h 1321"/>
                <a:gd name="T6" fmla="*/ 122 w 1240"/>
                <a:gd name="T7" fmla="*/ 1138 h 1321"/>
                <a:gd name="T8" fmla="*/ 169 w 1240"/>
                <a:gd name="T9" fmla="*/ 1180 h 1321"/>
                <a:gd name="T10" fmla="*/ 225 w 1240"/>
                <a:gd name="T11" fmla="*/ 1218 h 1321"/>
                <a:gd name="T12" fmla="*/ 277 w 1240"/>
                <a:gd name="T13" fmla="*/ 1246 h 1321"/>
                <a:gd name="T14" fmla="*/ 338 w 1240"/>
                <a:gd name="T15" fmla="*/ 1274 h 1321"/>
                <a:gd name="T16" fmla="*/ 394 w 1240"/>
                <a:gd name="T17" fmla="*/ 1293 h 1321"/>
                <a:gd name="T18" fmla="*/ 455 w 1240"/>
                <a:gd name="T19" fmla="*/ 1307 h 1321"/>
                <a:gd name="T20" fmla="*/ 521 w 1240"/>
                <a:gd name="T21" fmla="*/ 1317 h 1321"/>
                <a:gd name="T22" fmla="*/ 582 w 1240"/>
                <a:gd name="T23" fmla="*/ 1321 h 1321"/>
                <a:gd name="T24" fmla="*/ 648 w 1240"/>
                <a:gd name="T25" fmla="*/ 1317 h 1321"/>
                <a:gd name="T26" fmla="*/ 714 w 1240"/>
                <a:gd name="T27" fmla="*/ 1307 h 1321"/>
                <a:gd name="T28" fmla="*/ 775 w 1240"/>
                <a:gd name="T29" fmla="*/ 1288 h 1321"/>
                <a:gd name="T30" fmla="*/ 836 w 1240"/>
                <a:gd name="T31" fmla="*/ 1265 h 1321"/>
                <a:gd name="T32" fmla="*/ 897 w 1240"/>
                <a:gd name="T33" fmla="*/ 1237 h 1321"/>
                <a:gd name="T34" fmla="*/ 953 w 1240"/>
                <a:gd name="T35" fmla="*/ 1199 h 1321"/>
                <a:gd name="T36" fmla="*/ 1009 w 1240"/>
                <a:gd name="T37" fmla="*/ 1161 h 1321"/>
                <a:gd name="T38" fmla="*/ 1056 w 1240"/>
                <a:gd name="T39" fmla="*/ 1114 h 1321"/>
                <a:gd name="T40" fmla="*/ 1099 w 1240"/>
                <a:gd name="T41" fmla="*/ 1067 h 1321"/>
                <a:gd name="T42" fmla="*/ 1136 w 1240"/>
                <a:gd name="T43" fmla="*/ 1016 h 1321"/>
                <a:gd name="T44" fmla="*/ 1165 w 1240"/>
                <a:gd name="T45" fmla="*/ 959 h 1321"/>
                <a:gd name="T46" fmla="*/ 1193 w 1240"/>
                <a:gd name="T47" fmla="*/ 903 h 1321"/>
                <a:gd name="T48" fmla="*/ 1211 w 1240"/>
                <a:gd name="T49" fmla="*/ 842 h 1321"/>
                <a:gd name="T50" fmla="*/ 1226 w 1240"/>
                <a:gd name="T51" fmla="*/ 780 h 1321"/>
                <a:gd name="T52" fmla="*/ 1235 w 1240"/>
                <a:gd name="T53" fmla="*/ 715 h 1321"/>
                <a:gd name="T54" fmla="*/ 1240 w 1240"/>
                <a:gd name="T55" fmla="*/ 653 h 1321"/>
                <a:gd name="T56" fmla="*/ 1235 w 1240"/>
                <a:gd name="T57" fmla="*/ 588 h 1321"/>
                <a:gd name="T58" fmla="*/ 1226 w 1240"/>
                <a:gd name="T59" fmla="*/ 527 h 1321"/>
                <a:gd name="T60" fmla="*/ 1207 w 1240"/>
                <a:gd name="T61" fmla="*/ 461 h 1321"/>
                <a:gd name="T62" fmla="*/ 1183 w 1240"/>
                <a:gd name="T63" fmla="*/ 400 h 1321"/>
                <a:gd name="T64" fmla="*/ 1155 w 1240"/>
                <a:gd name="T65" fmla="*/ 338 h 1321"/>
                <a:gd name="T66" fmla="*/ 1108 w 1240"/>
                <a:gd name="T67" fmla="*/ 263 h 1321"/>
                <a:gd name="T68" fmla="*/ 1047 w 1240"/>
                <a:gd name="T69" fmla="*/ 197 h 1321"/>
                <a:gd name="T70" fmla="*/ 986 w 1240"/>
                <a:gd name="T71" fmla="*/ 136 h 1321"/>
                <a:gd name="T72" fmla="*/ 911 w 1240"/>
                <a:gd name="T73" fmla="*/ 89 h 1321"/>
                <a:gd name="T74" fmla="*/ 836 w 1240"/>
                <a:gd name="T75" fmla="*/ 52 h 1321"/>
                <a:gd name="T76" fmla="*/ 751 w 1240"/>
                <a:gd name="T77" fmla="*/ 23 h 1321"/>
                <a:gd name="T78" fmla="*/ 667 w 1240"/>
                <a:gd name="T79" fmla="*/ 5 h 1321"/>
                <a:gd name="T80" fmla="*/ 577 w 1240"/>
                <a:gd name="T81" fmla="*/ 0 h 1321"/>
                <a:gd name="T82" fmla="*/ 577 w 1240"/>
                <a:gd name="T83" fmla="*/ 658 h 1321"/>
                <a:gd name="T84" fmla="*/ 0 w 1240"/>
                <a:gd name="T85" fmla="*/ 978 h 132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40"/>
                <a:gd name="T130" fmla="*/ 0 h 1321"/>
                <a:gd name="T131" fmla="*/ 1240 w 1240"/>
                <a:gd name="T132" fmla="*/ 1321 h 132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40" h="1321">
                  <a:moveTo>
                    <a:pt x="0" y="978"/>
                  </a:moveTo>
                  <a:lnTo>
                    <a:pt x="37" y="1034"/>
                  </a:lnTo>
                  <a:lnTo>
                    <a:pt x="75" y="1091"/>
                  </a:lnTo>
                  <a:lnTo>
                    <a:pt x="122" y="1138"/>
                  </a:lnTo>
                  <a:lnTo>
                    <a:pt x="169" y="1180"/>
                  </a:lnTo>
                  <a:lnTo>
                    <a:pt x="225" y="1218"/>
                  </a:lnTo>
                  <a:lnTo>
                    <a:pt x="277" y="1246"/>
                  </a:lnTo>
                  <a:lnTo>
                    <a:pt x="338" y="1274"/>
                  </a:lnTo>
                  <a:lnTo>
                    <a:pt x="394" y="1293"/>
                  </a:lnTo>
                  <a:lnTo>
                    <a:pt x="455" y="1307"/>
                  </a:lnTo>
                  <a:lnTo>
                    <a:pt x="521" y="1317"/>
                  </a:lnTo>
                  <a:lnTo>
                    <a:pt x="582" y="1321"/>
                  </a:lnTo>
                  <a:lnTo>
                    <a:pt x="648" y="1317"/>
                  </a:lnTo>
                  <a:lnTo>
                    <a:pt x="714" y="1307"/>
                  </a:lnTo>
                  <a:lnTo>
                    <a:pt x="775" y="1288"/>
                  </a:lnTo>
                  <a:lnTo>
                    <a:pt x="836" y="1265"/>
                  </a:lnTo>
                  <a:lnTo>
                    <a:pt x="897" y="1237"/>
                  </a:lnTo>
                  <a:lnTo>
                    <a:pt x="953" y="1199"/>
                  </a:lnTo>
                  <a:lnTo>
                    <a:pt x="1009" y="1161"/>
                  </a:lnTo>
                  <a:lnTo>
                    <a:pt x="1056" y="1114"/>
                  </a:lnTo>
                  <a:lnTo>
                    <a:pt x="1099" y="1067"/>
                  </a:lnTo>
                  <a:lnTo>
                    <a:pt x="1136" y="1016"/>
                  </a:lnTo>
                  <a:lnTo>
                    <a:pt x="1165" y="959"/>
                  </a:lnTo>
                  <a:lnTo>
                    <a:pt x="1193" y="903"/>
                  </a:lnTo>
                  <a:lnTo>
                    <a:pt x="1211" y="842"/>
                  </a:lnTo>
                  <a:lnTo>
                    <a:pt x="1226" y="780"/>
                  </a:lnTo>
                  <a:lnTo>
                    <a:pt x="1235" y="715"/>
                  </a:lnTo>
                  <a:lnTo>
                    <a:pt x="1240" y="653"/>
                  </a:lnTo>
                  <a:lnTo>
                    <a:pt x="1235" y="588"/>
                  </a:lnTo>
                  <a:lnTo>
                    <a:pt x="1226" y="527"/>
                  </a:lnTo>
                  <a:lnTo>
                    <a:pt x="1207" y="461"/>
                  </a:lnTo>
                  <a:lnTo>
                    <a:pt x="1183" y="400"/>
                  </a:lnTo>
                  <a:lnTo>
                    <a:pt x="1155" y="338"/>
                  </a:lnTo>
                  <a:lnTo>
                    <a:pt x="1108" y="263"/>
                  </a:lnTo>
                  <a:lnTo>
                    <a:pt x="1047" y="197"/>
                  </a:lnTo>
                  <a:lnTo>
                    <a:pt x="986" y="136"/>
                  </a:lnTo>
                  <a:lnTo>
                    <a:pt x="911" y="89"/>
                  </a:lnTo>
                  <a:lnTo>
                    <a:pt x="836" y="52"/>
                  </a:lnTo>
                  <a:lnTo>
                    <a:pt x="751" y="23"/>
                  </a:lnTo>
                  <a:lnTo>
                    <a:pt x="667" y="5"/>
                  </a:lnTo>
                  <a:lnTo>
                    <a:pt x="577" y="0"/>
                  </a:lnTo>
                  <a:lnTo>
                    <a:pt x="577" y="658"/>
                  </a:lnTo>
                  <a:lnTo>
                    <a:pt x="0" y="978"/>
                  </a:lnTo>
                  <a:close/>
                </a:path>
              </a:pathLst>
            </a:custGeom>
            <a:solidFill>
              <a:srgbClr val="4F81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3200"/>
            </a:p>
          </p:txBody>
        </p:sp>
        <p:sp>
          <p:nvSpPr>
            <p:cNvPr id="17432" name="Freeform 70"/>
            <p:cNvSpPr>
              <a:spLocks/>
            </p:cNvSpPr>
            <p:nvPr/>
          </p:nvSpPr>
          <p:spPr bwMode="auto">
            <a:xfrm>
              <a:off x="1516042" y="2139938"/>
              <a:ext cx="1042988" cy="1127125"/>
            </a:xfrm>
            <a:custGeom>
              <a:avLst/>
              <a:gdLst>
                <a:gd name="T0" fmla="*/ 127 w 657"/>
                <a:gd name="T1" fmla="*/ 0 h 710"/>
                <a:gd name="T2" fmla="*/ 75 w 657"/>
                <a:gd name="T3" fmla="*/ 80 h 710"/>
                <a:gd name="T4" fmla="*/ 37 w 657"/>
                <a:gd name="T5" fmla="*/ 164 h 710"/>
                <a:gd name="T6" fmla="*/ 14 w 657"/>
                <a:gd name="T7" fmla="*/ 254 h 710"/>
                <a:gd name="T8" fmla="*/ 0 w 657"/>
                <a:gd name="T9" fmla="*/ 348 h 710"/>
                <a:gd name="T10" fmla="*/ 0 w 657"/>
                <a:gd name="T11" fmla="*/ 442 h 710"/>
                <a:gd name="T12" fmla="*/ 14 w 657"/>
                <a:gd name="T13" fmla="*/ 531 h 710"/>
                <a:gd name="T14" fmla="*/ 42 w 657"/>
                <a:gd name="T15" fmla="*/ 625 h 710"/>
                <a:gd name="T16" fmla="*/ 80 w 657"/>
                <a:gd name="T17" fmla="*/ 710 h 710"/>
                <a:gd name="T18" fmla="*/ 657 w 657"/>
                <a:gd name="T19" fmla="*/ 390 h 710"/>
                <a:gd name="T20" fmla="*/ 127 w 657"/>
                <a:gd name="T21" fmla="*/ 0 h 7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57"/>
                <a:gd name="T34" fmla="*/ 0 h 710"/>
                <a:gd name="T35" fmla="*/ 657 w 657"/>
                <a:gd name="T36" fmla="*/ 710 h 7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57" h="710">
                  <a:moveTo>
                    <a:pt x="127" y="0"/>
                  </a:moveTo>
                  <a:lnTo>
                    <a:pt x="75" y="80"/>
                  </a:lnTo>
                  <a:lnTo>
                    <a:pt x="37" y="164"/>
                  </a:lnTo>
                  <a:lnTo>
                    <a:pt x="14" y="254"/>
                  </a:lnTo>
                  <a:lnTo>
                    <a:pt x="0" y="348"/>
                  </a:lnTo>
                  <a:lnTo>
                    <a:pt x="0" y="442"/>
                  </a:lnTo>
                  <a:lnTo>
                    <a:pt x="14" y="531"/>
                  </a:lnTo>
                  <a:lnTo>
                    <a:pt x="42" y="625"/>
                  </a:lnTo>
                  <a:lnTo>
                    <a:pt x="80" y="710"/>
                  </a:lnTo>
                  <a:lnTo>
                    <a:pt x="657" y="39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C05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3200"/>
            </a:p>
          </p:txBody>
        </p:sp>
        <p:sp>
          <p:nvSpPr>
            <p:cNvPr id="17433" name="Freeform 71"/>
            <p:cNvSpPr>
              <a:spLocks/>
            </p:cNvSpPr>
            <p:nvPr/>
          </p:nvSpPr>
          <p:spPr bwMode="auto">
            <a:xfrm>
              <a:off x="1717655" y="1751001"/>
              <a:ext cx="841375" cy="1008062"/>
            </a:xfrm>
            <a:custGeom>
              <a:avLst/>
              <a:gdLst>
                <a:gd name="T0" fmla="*/ 347 w 530"/>
                <a:gd name="T1" fmla="*/ 0 h 635"/>
                <a:gd name="T2" fmla="*/ 244 w 530"/>
                <a:gd name="T3" fmla="*/ 38 h 635"/>
                <a:gd name="T4" fmla="*/ 155 w 530"/>
                <a:gd name="T5" fmla="*/ 94 h 635"/>
                <a:gd name="T6" fmla="*/ 70 w 530"/>
                <a:gd name="T7" fmla="*/ 160 h 635"/>
                <a:gd name="T8" fmla="*/ 0 w 530"/>
                <a:gd name="T9" fmla="*/ 245 h 635"/>
                <a:gd name="T10" fmla="*/ 530 w 530"/>
                <a:gd name="T11" fmla="*/ 635 h 635"/>
                <a:gd name="T12" fmla="*/ 347 w 530"/>
                <a:gd name="T13" fmla="*/ 0 h 6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0"/>
                <a:gd name="T22" fmla="*/ 0 h 635"/>
                <a:gd name="T23" fmla="*/ 530 w 530"/>
                <a:gd name="T24" fmla="*/ 635 h 6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0" h="635">
                  <a:moveTo>
                    <a:pt x="347" y="0"/>
                  </a:moveTo>
                  <a:lnTo>
                    <a:pt x="244" y="38"/>
                  </a:lnTo>
                  <a:lnTo>
                    <a:pt x="155" y="94"/>
                  </a:lnTo>
                  <a:lnTo>
                    <a:pt x="70" y="160"/>
                  </a:lnTo>
                  <a:lnTo>
                    <a:pt x="0" y="245"/>
                  </a:lnTo>
                  <a:lnTo>
                    <a:pt x="530" y="635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9BBB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3200"/>
            </a:p>
          </p:txBody>
        </p:sp>
        <p:sp>
          <p:nvSpPr>
            <p:cNvPr id="17434" name="Freeform 72"/>
            <p:cNvSpPr>
              <a:spLocks/>
            </p:cNvSpPr>
            <p:nvPr/>
          </p:nvSpPr>
          <p:spPr bwMode="auto">
            <a:xfrm>
              <a:off x="2268517" y="1714488"/>
              <a:ext cx="290513" cy="1044575"/>
            </a:xfrm>
            <a:custGeom>
              <a:avLst/>
              <a:gdLst>
                <a:gd name="T0" fmla="*/ 160 w 183"/>
                <a:gd name="T1" fmla="*/ 0 h 658"/>
                <a:gd name="T2" fmla="*/ 80 w 183"/>
                <a:gd name="T3" fmla="*/ 5 h 658"/>
                <a:gd name="T4" fmla="*/ 0 w 183"/>
                <a:gd name="T5" fmla="*/ 23 h 658"/>
                <a:gd name="T6" fmla="*/ 183 w 183"/>
                <a:gd name="T7" fmla="*/ 658 h 658"/>
                <a:gd name="T8" fmla="*/ 160 w 183"/>
                <a:gd name="T9" fmla="*/ 0 h 6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"/>
                <a:gd name="T16" fmla="*/ 0 h 658"/>
                <a:gd name="T17" fmla="*/ 183 w 183"/>
                <a:gd name="T18" fmla="*/ 658 h 6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" h="658">
                  <a:moveTo>
                    <a:pt x="160" y="0"/>
                  </a:moveTo>
                  <a:lnTo>
                    <a:pt x="80" y="5"/>
                  </a:lnTo>
                  <a:lnTo>
                    <a:pt x="0" y="23"/>
                  </a:lnTo>
                  <a:lnTo>
                    <a:pt x="183" y="658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8064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3200"/>
            </a:p>
          </p:txBody>
        </p:sp>
        <p:sp>
          <p:nvSpPr>
            <p:cNvPr id="17435" name="Freeform 73"/>
            <p:cNvSpPr>
              <a:spLocks/>
            </p:cNvSpPr>
            <p:nvPr/>
          </p:nvSpPr>
          <p:spPr bwMode="auto">
            <a:xfrm>
              <a:off x="2522517" y="1714488"/>
              <a:ext cx="36513" cy="1044575"/>
            </a:xfrm>
            <a:custGeom>
              <a:avLst/>
              <a:gdLst>
                <a:gd name="T0" fmla="*/ 23 w 23"/>
                <a:gd name="T1" fmla="*/ 658 h 658"/>
                <a:gd name="T2" fmla="*/ 23 w 23"/>
                <a:gd name="T3" fmla="*/ 0 h 658"/>
                <a:gd name="T4" fmla="*/ 0 w 23"/>
                <a:gd name="T5" fmla="*/ 0 h 658"/>
                <a:gd name="T6" fmla="*/ 23 w 23"/>
                <a:gd name="T7" fmla="*/ 658 h 6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658"/>
                <a:gd name="T14" fmla="*/ 23 w 23"/>
                <a:gd name="T15" fmla="*/ 658 h 6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658">
                  <a:moveTo>
                    <a:pt x="23" y="658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658"/>
                  </a:lnTo>
                  <a:close/>
                </a:path>
              </a:pathLst>
            </a:custGeom>
            <a:solidFill>
              <a:srgbClr val="4BAC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sz="3200"/>
            </a:p>
          </p:txBody>
        </p:sp>
        <p:sp>
          <p:nvSpPr>
            <p:cNvPr id="17436" name="Rectangle 74"/>
            <p:cNvSpPr>
              <a:spLocks noChangeArrowheads="1"/>
            </p:cNvSpPr>
            <p:nvPr/>
          </p:nvSpPr>
          <p:spPr bwMode="auto">
            <a:xfrm>
              <a:off x="3663930" y="3057513"/>
              <a:ext cx="82997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400" b="1">
                  <a:latin typeface="Calibri" pitchFamily="34" charset="0"/>
                </a:rPr>
                <a:t>Agriculture</a:t>
              </a:r>
              <a:endParaRPr lang="ru-RU" sz="3600" b="1"/>
            </a:p>
          </p:txBody>
        </p:sp>
        <p:sp>
          <p:nvSpPr>
            <p:cNvPr id="17437" name="Rectangle 75"/>
            <p:cNvSpPr>
              <a:spLocks noChangeArrowheads="1"/>
            </p:cNvSpPr>
            <p:nvPr/>
          </p:nvSpPr>
          <p:spPr bwMode="auto">
            <a:xfrm>
              <a:off x="3913159" y="3314703"/>
              <a:ext cx="31418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400" b="1">
                  <a:solidFill>
                    <a:srgbClr val="000000"/>
                  </a:solidFill>
                  <a:latin typeface="Calibri" pitchFamily="34" charset="0"/>
                </a:rPr>
                <a:t>67%</a:t>
              </a:r>
              <a:endParaRPr lang="ru-RU" sz="3600" b="1"/>
            </a:p>
          </p:txBody>
        </p:sp>
        <p:grpSp>
          <p:nvGrpSpPr>
            <p:cNvPr id="17438" name="Группа 97"/>
            <p:cNvGrpSpPr>
              <a:grpSpLocks/>
            </p:cNvGrpSpPr>
            <p:nvPr/>
          </p:nvGrpSpPr>
          <p:grpSpPr bwMode="auto">
            <a:xfrm>
              <a:off x="769887" y="2632058"/>
              <a:ext cx="553792" cy="377577"/>
              <a:chOff x="509588" y="2706688"/>
              <a:chExt cx="553792" cy="377577"/>
            </a:xfrm>
          </p:grpSpPr>
          <p:sp>
            <p:nvSpPr>
              <p:cNvPr id="17447" name="Rectangle 76"/>
              <p:cNvSpPr>
                <a:spLocks noChangeArrowheads="1"/>
              </p:cNvSpPr>
              <p:nvPr/>
            </p:nvSpPr>
            <p:spPr bwMode="auto">
              <a:xfrm>
                <a:off x="509588" y="2706688"/>
                <a:ext cx="553792" cy="195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 b="1">
                    <a:solidFill>
                      <a:srgbClr val="000000"/>
                    </a:solidFill>
                    <a:latin typeface="Calibri" pitchFamily="34" charset="0"/>
                  </a:rPr>
                  <a:t>Industry</a:t>
                </a:r>
                <a:endParaRPr lang="ru-RU" sz="3200" b="1"/>
              </a:p>
            </p:txBody>
          </p:sp>
          <p:sp>
            <p:nvSpPr>
              <p:cNvPr id="17448" name="Rectangle 77"/>
              <p:cNvSpPr>
                <a:spLocks noChangeArrowheads="1"/>
              </p:cNvSpPr>
              <p:nvPr/>
            </p:nvSpPr>
            <p:spPr bwMode="auto">
              <a:xfrm>
                <a:off x="658549" y="2888979"/>
                <a:ext cx="280773" cy="195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1200" b="1">
                    <a:solidFill>
                      <a:srgbClr val="000000"/>
                    </a:solidFill>
                    <a:latin typeface="Calibri" pitchFamily="34" charset="0"/>
                  </a:rPr>
                  <a:t>18%</a:t>
                </a:r>
                <a:endParaRPr lang="ru-RU" sz="3200" b="1"/>
              </a:p>
            </p:txBody>
          </p:sp>
        </p:grpSp>
        <p:sp>
          <p:nvSpPr>
            <p:cNvPr id="17439" name="Rectangle 78"/>
            <p:cNvSpPr>
              <a:spLocks noChangeArrowheads="1"/>
            </p:cNvSpPr>
            <p:nvPr/>
          </p:nvSpPr>
          <p:spPr bwMode="auto">
            <a:xfrm>
              <a:off x="1142288" y="1454515"/>
              <a:ext cx="723058" cy="195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200" b="1">
                  <a:solidFill>
                    <a:srgbClr val="000000"/>
                  </a:solidFill>
                  <a:latin typeface="Calibri" pitchFamily="34" charset="0"/>
                </a:rPr>
                <a:t>Stationary </a:t>
              </a:r>
              <a:endParaRPr lang="ru-RU" sz="3200" b="1"/>
            </a:p>
          </p:txBody>
        </p:sp>
        <p:sp>
          <p:nvSpPr>
            <p:cNvPr id="17440" name="Rectangle 79"/>
            <p:cNvSpPr>
              <a:spLocks noChangeArrowheads="1"/>
            </p:cNvSpPr>
            <p:nvPr/>
          </p:nvSpPr>
          <p:spPr bwMode="auto">
            <a:xfrm>
              <a:off x="1090592" y="1668451"/>
              <a:ext cx="807090" cy="195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200" b="1">
                  <a:solidFill>
                    <a:srgbClr val="000000"/>
                  </a:solidFill>
                  <a:latin typeface="Calibri" pitchFamily="34" charset="0"/>
                </a:rPr>
                <a:t>Combustion</a:t>
              </a:r>
              <a:endParaRPr lang="ru-RU" sz="3200" b="1"/>
            </a:p>
          </p:txBody>
        </p:sp>
        <p:sp>
          <p:nvSpPr>
            <p:cNvPr id="17441" name="Rectangle 80"/>
            <p:cNvSpPr>
              <a:spLocks noChangeArrowheads="1"/>
            </p:cNvSpPr>
            <p:nvPr/>
          </p:nvSpPr>
          <p:spPr bwMode="auto">
            <a:xfrm>
              <a:off x="1291249" y="1907793"/>
              <a:ext cx="280773" cy="195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200" b="1">
                  <a:solidFill>
                    <a:srgbClr val="000000"/>
                  </a:solidFill>
                  <a:latin typeface="Calibri" pitchFamily="34" charset="0"/>
                </a:rPr>
                <a:t>10%</a:t>
              </a:r>
              <a:endParaRPr lang="ru-RU" sz="3200" b="1"/>
            </a:p>
          </p:txBody>
        </p:sp>
        <p:sp>
          <p:nvSpPr>
            <p:cNvPr id="17442" name="Rectangle 81"/>
            <p:cNvSpPr>
              <a:spLocks noChangeArrowheads="1"/>
            </p:cNvSpPr>
            <p:nvPr/>
          </p:nvSpPr>
          <p:spPr bwMode="auto">
            <a:xfrm>
              <a:off x="2252147" y="1201545"/>
              <a:ext cx="315856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200">
                  <a:solidFill>
                    <a:srgbClr val="000000"/>
                  </a:solidFill>
                  <a:latin typeface="Calibri" pitchFamily="34" charset="0"/>
                </a:rPr>
                <a:t>Road</a:t>
              </a:r>
              <a:endParaRPr lang="ru-RU" sz="3200"/>
            </a:p>
          </p:txBody>
        </p:sp>
        <p:sp>
          <p:nvSpPr>
            <p:cNvPr id="17443" name="Rectangle 82"/>
            <p:cNvSpPr>
              <a:spLocks noChangeArrowheads="1"/>
            </p:cNvSpPr>
            <p:nvPr/>
          </p:nvSpPr>
          <p:spPr bwMode="auto">
            <a:xfrm>
              <a:off x="2089130" y="1350770"/>
              <a:ext cx="596445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200">
                  <a:solidFill>
                    <a:srgbClr val="000000"/>
                  </a:solidFill>
                  <a:latin typeface="Calibri" pitchFamily="34" charset="0"/>
                </a:rPr>
                <a:t>Transport</a:t>
              </a:r>
              <a:endParaRPr lang="ru-RU" sz="3200"/>
            </a:p>
          </p:txBody>
        </p:sp>
        <p:sp>
          <p:nvSpPr>
            <p:cNvPr id="17444" name="Rectangle 83"/>
            <p:cNvSpPr>
              <a:spLocks noChangeArrowheads="1"/>
            </p:cNvSpPr>
            <p:nvPr/>
          </p:nvSpPr>
          <p:spPr bwMode="auto">
            <a:xfrm>
              <a:off x="2254230" y="1533513"/>
              <a:ext cx="189154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200">
                  <a:solidFill>
                    <a:srgbClr val="000000"/>
                  </a:solidFill>
                  <a:latin typeface="Calibri" pitchFamily="34" charset="0"/>
                </a:rPr>
                <a:t>4%</a:t>
              </a:r>
              <a:endParaRPr lang="ru-RU" sz="3200"/>
            </a:p>
          </p:txBody>
        </p:sp>
        <p:sp>
          <p:nvSpPr>
            <p:cNvPr id="17445" name="Rectangle 84"/>
            <p:cNvSpPr>
              <a:spLocks noChangeArrowheads="1"/>
            </p:cNvSpPr>
            <p:nvPr/>
          </p:nvSpPr>
          <p:spPr bwMode="auto">
            <a:xfrm>
              <a:off x="2874764" y="1291827"/>
              <a:ext cx="363882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200">
                  <a:solidFill>
                    <a:srgbClr val="000000"/>
                  </a:solidFill>
                  <a:latin typeface="Calibri" pitchFamily="34" charset="0"/>
                </a:rPr>
                <a:t>Other</a:t>
              </a:r>
              <a:endParaRPr lang="ru-RU" sz="3200"/>
            </a:p>
          </p:txBody>
        </p:sp>
        <p:sp>
          <p:nvSpPr>
            <p:cNvPr id="17446" name="Rectangle 85"/>
            <p:cNvSpPr>
              <a:spLocks noChangeArrowheads="1"/>
            </p:cNvSpPr>
            <p:nvPr/>
          </p:nvSpPr>
          <p:spPr bwMode="auto">
            <a:xfrm>
              <a:off x="2955721" y="1476492"/>
              <a:ext cx="189153" cy="184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200">
                  <a:solidFill>
                    <a:srgbClr val="000000"/>
                  </a:solidFill>
                  <a:latin typeface="Calibri" pitchFamily="34" charset="0"/>
                </a:rPr>
                <a:t>1%</a:t>
              </a:r>
              <a:endParaRPr lang="ru-RU" sz="3200"/>
            </a:p>
          </p:txBody>
        </p:sp>
      </p:grpSp>
      <p:sp>
        <p:nvSpPr>
          <p:cNvPr id="17416" name="Прямоугольник 69"/>
          <p:cNvSpPr>
            <a:spLocks noChangeArrowheads="1"/>
          </p:cNvSpPr>
          <p:nvPr/>
        </p:nvSpPr>
        <p:spPr bwMode="auto">
          <a:xfrm>
            <a:off x="4724400" y="4514850"/>
            <a:ext cx="4143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alibri" pitchFamily="34" charset="0"/>
              </a:rPr>
              <a:t>Emission information needed  for model assessment</a:t>
            </a:r>
            <a:endParaRPr lang="ru-RU" sz="1400" b="1"/>
          </a:p>
        </p:txBody>
      </p:sp>
      <p:sp>
        <p:nvSpPr>
          <p:cNvPr id="17417" name="Text Box 4"/>
          <p:cNvSpPr txBox="1">
            <a:spLocks noChangeArrowheads="1"/>
          </p:cNvSpPr>
          <p:nvPr/>
        </p:nvSpPr>
        <p:spPr bwMode="auto">
          <a:xfrm>
            <a:off x="857250" y="1643063"/>
            <a:ext cx="1981200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i="1">
                <a:latin typeface="Calibri" pitchFamily="34" charset="0"/>
              </a:rPr>
              <a:t>Agriculture</a:t>
            </a:r>
            <a:endParaRPr lang="ru-RU" sz="1600" i="1">
              <a:latin typeface="Calibri" pitchFamily="34" charset="0"/>
            </a:endParaRPr>
          </a:p>
        </p:txBody>
      </p:sp>
      <p:sp>
        <p:nvSpPr>
          <p:cNvPr id="17418" name="Прямоугольник 30"/>
          <p:cNvSpPr>
            <a:spLocks noChangeArrowheads="1"/>
          </p:cNvSpPr>
          <p:nvPr/>
        </p:nvSpPr>
        <p:spPr bwMode="auto">
          <a:xfrm>
            <a:off x="1071563" y="1071563"/>
            <a:ext cx="6784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>
                <a:latin typeface="Calibri" pitchFamily="34" charset="0"/>
              </a:rPr>
              <a:t>Emission data prepared by MSC-E in cooperation with national experts</a:t>
            </a:r>
            <a:endParaRPr lang="ru-RU" i="1"/>
          </a:p>
        </p:txBody>
      </p:sp>
      <p:pic>
        <p:nvPicPr>
          <p:cNvPr id="17419" name="Рисунок 34" descr="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857375"/>
            <a:ext cx="2605087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Рисунок 35" descr="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1850" y="1949450"/>
            <a:ext cx="2605088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Рисунок 36" descr="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6038" y="1949450"/>
            <a:ext cx="2605087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2286000" y="3214688"/>
            <a:ext cx="714375" cy="642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23" name="Рисунок 37" descr="!map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75" y="3214688"/>
            <a:ext cx="5715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4" name="TextBox 39"/>
          <p:cNvSpPr txBox="1">
            <a:spLocks noChangeArrowheads="1"/>
          </p:cNvSpPr>
          <p:nvPr/>
        </p:nvSpPr>
        <p:spPr bwMode="auto">
          <a:xfrm>
            <a:off x="2366963" y="3017838"/>
            <a:ext cx="3571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kg</a:t>
            </a:r>
            <a:endParaRPr lang="ru-RU" sz="900">
              <a:latin typeface="Calibri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357813" y="3286125"/>
            <a:ext cx="714375" cy="642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26" name="Рисунок 41" descr="!map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88" y="3286125"/>
            <a:ext cx="5715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7" name="TextBox 42"/>
          <p:cNvSpPr txBox="1">
            <a:spLocks noChangeArrowheads="1"/>
          </p:cNvSpPr>
          <p:nvPr/>
        </p:nvSpPr>
        <p:spPr bwMode="auto">
          <a:xfrm>
            <a:off x="5438775" y="3089275"/>
            <a:ext cx="3571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kg</a:t>
            </a:r>
            <a:endParaRPr lang="ru-RU" sz="900">
              <a:latin typeface="Calibri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358188" y="3286125"/>
            <a:ext cx="714375" cy="642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29" name="Рисунок 44" descr="!map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1063" y="3286125"/>
            <a:ext cx="5715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0" name="TextBox 45"/>
          <p:cNvSpPr txBox="1">
            <a:spLocks noChangeArrowheads="1"/>
          </p:cNvSpPr>
          <p:nvPr/>
        </p:nvSpPr>
        <p:spPr bwMode="auto">
          <a:xfrm>
            <a:off x="8439150" y="3089275"/>
            <a:ext cx="3571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kg</a:t>
            </a:r>
            <a:endParaRPr lang="ru-RU" sz="9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4" descr="bap_ac_2014_emep02_02_o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0" y="1571625"/>
            <a:ext cx="34988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287338" y="1714500"/>
            <a:ext cx="1714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latin typeface="Calibri" pitchFamily="34" charset="0"/>
              </a:rPr>
              <a:t>New EMEP grid</a:t>
            </a:r>
          </a:p>
        </p:txBody>
      </p:sp>
      <p:pic>
        <p:nvPicPr>
          <p:cNvPr id="18435" name="Picture 8" descr="bap_ac_2014_emep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713" y="3857625"/>
            <a:ext cx="29146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Group 69"/>
          <p:cNvGraphicFramePr>
            <a:graphicFrameLocks noGrp="1"/>
          </p:cNvGraphicFramePr>
          <p:nvPr/>
        </p:nvGraphicFramePr>
        <p:xfrm>
          <a:off x="4500563" y="5072063"/>
          <a:ext cx="4071933" cy="103080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357311"/>
                <a:gridCol w="1357311"/>
                <a:gridCol w="1357311"/>
              </a:tblGrid>
              <a:tr h="347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New grid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1600" dirty="0" smtClean="0">
                          <a:latin typeface="Calibri" pitchFamily="34" charset="0"/>
                        </a:rPr>
                        <a:t>Old grid</a:t>
                      </a:r>
                      <a:endParaRPr lang="ru-RU" sz="1600" dirty="0"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  <a:tr h="2331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Bias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-5 %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-20 %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47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Correlation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0.73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0.73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8454" name="Text Box 65"/>
          <p:cNvSpPr txBox="1">
            <a:spLocks noChangeArrowheads="1"/>
          </p:cNvSpPr>
          <p:nvPr/>
        </p:nvSpPr>
        <p:spPr bwMode="auto">
          <a:xfrm>
            <a:off x="0" y="147638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 b="1">
                <a:solidFill>
                  <a:srgbClr val="376092"/>
                </a:solidFill>
                <a:latin typeface="Calibri" pitchFamily="34" charset="0"/>
              </a:rPr>
              <a:t>Spain</a:t>
            </a:r>
            <a:br>
              <a:rPr lang="en-US" sz="2700" b="1">
                <a:solidFill>
                  <a:srgbClr val="376092"/>
                </a:solidFill>
                <a:latin typeface="Calibri" pitchFamily="34" charset="0"/>
              </a:rPr>
            </a:br>
            <a:r>
              <a:rPr lang="en-US" sz="2600" b="1">
                <a:solidFill>
                  <a:srgbClr val="376092"/>
                </a:solidFill>
                <a:latin typeface="Calibri" pitchFamily="34" charset="0"/>
              </a:rPr>
              <a:t>Validation of GLEMOS modeling of B(a)P against measurement</a:t>
            </a:r>
          </a:p>
        </p:txBody>
      </p:sp>
      <p:sp>
        <p:nvSpPr>
          <p:cNvPr id="18455" name="Text Box 5"/>
          <p:cNvSpPr txBox="1">
            <a:spLocks noChangeArrowheads="1"/>
          </p:cNvSpPr>
          <p:nvPr/>
        </p:nvSpPr>
        <p:spPr bwMode="auto">
          <a:xfrm>
            <a:off x="358775" y="3914775"/>
            <a:ext cx="21764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latin typeface="Calibri" pitchFamily="34" charset="0"/>
              </a:rPr>
              <a:t>Old EMEP grid</a:t>
            </a:r>
            <a:endParaRPr lang="ru-RU" sz="1600" i="1">
              <a:latin typeface="Calibri" pitchFamily="34" charset="0"/>
            </a:endParaRPr>
          </a:p>
        </p:txBody>
      </p:sp>
      <p:sp>
        <p:nvSpPr>
          <p:cNvPr id="18456" name="Прямоугольник 6"/>
          <p:cNvSpPr>
            <a:spLocks noChangeArrowheads="1"/>
          </p:cNvSpPr>
          <p:nvPr/>
        </p:nvSpPr>
        <p:spPr bwMode="auto">
          <a:xfrm>
            <a:off x="71438" y="1285875"/>
            <a:ext cx="4071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Modeling results for B(a)P (2014)</a:t>
            </a:r>
            <a:endParaRPr lang="ru-RU">
              <a:latin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27114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Cooperation with countries</a:t>
            </a:r>
            <a:endParaRPr lang="ru-RU" i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8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357313"/>
            <a:ext cx="374015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4" descr="!m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071688"/>
            <a:ext cx="395763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3929063"/>
            <a:ext cx="356076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Oval 4"/>
          <p:cNvSpPr>
            <a:spLocks noChangeArrowheads="1"/>
          </p:cNvSpPr>
          <p:nvPr/>
        </p:nvSpPr>
        <p:spPr bwMode="auto">
          <a:xfrm>
            <a:off x="1143000" y="5572125"/>
            <a:ext cx="142875" cy="157163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357313" y="5500688"/>
            <a:ext cx="2143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EMEP monitoring sites</a:t>
            </a:r>
            <a:endParaRPr lang="ru-RU" sz="1400"/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7786688" y="3929063"/>
            <a:ext cx="642937" cy="3667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34" charset="0"/>
              </a:rPr>
              <a:t>ES07</a:t>
            </a:r>
            <a:endParaRPr lang="ru-RU">
              <a:latin typeface="Calibri" pitchFamily="34" charset="0"/>
            </a:endParaRPr>
          </a:p>
        </p:txBody>
      </p:sp>
      <p:sp>
        <p:nvSpPr>
          <p:cNvPr id="19462" name="Text Box 16"/>
          <p:cNvSpPr txBox="1">
            <a:spLocks noChangeArrowheads="1"/>
          </p:cNvSpPr>
          <p:nvPr/>
        </p:nvSpPr>
        <p:spPr bwMode="auto">
          <a:xfrm>
            <a:off x="0" y="290513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 b="1">
                <a:solidFill>
                  <a:srgbClr val="376092"/>
                </a:solidFill>
                <a:latin typeface="Calibri" pitchFamily="34" charset="0"/>
              </a:rPr>
              <a:t>Spain</a:t>
            </a:r>
            <a:br>
              <a:rPr lang="en-US" sz="2700" b="1">
                <a:solidFill>
                  <a:srgbClr val="376092"/>
                </a:solidFill>
                <a:latin typeface="Calibri" pitchFamily="34" charset="0"/>
              </a:rPr>
            </a:br>
            <a:r>
              <a:rPr lang="en-US" sz="2700" b="1">
                <a:solidFill>
                  <a:srgbClr val="376092"/>
                </a:solidFill>
                <a:latin typeface="Calibri" pitchFamily="34" charset="0"/>
              </a:rPr>
              <a:t>Comparison with measurements of EMEP monitoring sites</a:t>
            </a:r>
            <a:endParaRPr lang="ru-RU" sz="2700" b="1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27114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Cooperation with countries</a:t>
            </a:r>
            <a:endParaRPr lang="ru-RU" i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9464" name="TextBox 10"/>
          <p:cNvSpPr txBox="1">
            <a:spLocks noChangeArrowheads="1"/>
          </p:cNvSpPr>
          <p:nvPr/>
        </p:nvSpPr>
        <p:spPr bwMode="auto">
          <a:xfrm>
            <a:off x="500063" y="1571625"/>
            <a:ext cx="357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B(a)P air concentrations, 2014</a:t>
            </a:r>
            <a:endParaRPr lang="ru-RU">
              <a:latin typeface="Calibri" pitchFamily="34" charset="0"/>
            </a:endParaRPr>
          </a:p>
        </p:txBody>
      </p:sp>
      <p:pic>
        <p:nvPicPr>
          <p:cNvPr id="1946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2675" y="1285875"/>
            <a:ext cx="35163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2143125" y="4214813"/>
            <a:ext cx="500063" cy="428625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5"/>
          <p:cNvSpPr txBox="1">
            <a:spLocks noChangeArrowheads="1"/>
          </p:cNvSpPr>
          <p:nvPr/>
        </p:nvSpPr>
        <p:spPr bwMode="auto">
          <a:xfrm>
            <a:off x="681038" y="5357813"/>
            <a:ext cx="2819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GLEMOS (0.1</a:t>
            </a:r>
            <a:r>
              <a:rPr lang="en-US" baseline="30000"/>
              <a:t>o </a:t>
            </a:r>
            <a:r>
              <a:rPr lang="en-US"/>
              <a:t>x 0.1</a:t>
            </a:r>
            <a:r>
              <a:rPr lang="en-US" baseline="30000"/>
              <a:t>o</a:t>
            </a:r>
            <a:r>
              <a:rPr lang="en-US"/>
              <a:t>)</a:t>
            </a:r>
            <a:endParaRPr lang="ru-RU"/>
          </a:p>
        </p:txBody>
      </p:sp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5072063" y="541655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CHIMERE (0.1</a:t>
            </a:r>
            <a:r>
              <a:rPr lang="en-US" baseline="30000"/>
              <a:t>o </a:t>
            </a:r>
            <a:r>
              <a:rPr lang="en-US"/>
              <a:t>x 0.1</a:t>
            </a:r>
            <a:r>
              <a:rPr lang="en-US" baseline="30000"/>
              <a:t>o</a:t>
            </a:r>
            <a:r>
              <a:rPr lang="en-US"/>
              <a:t>)</a:t>
            </a:r>
            <a:endParaRPr lang="ru-RU"/>
          </a:p>
        </p:txBody>
      </p:sp>
      <p:pic>
        <p:nvPicPr>
          <p:cNvPr id="2048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1714500"/>
            <a:ext cx="4929187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27114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Cooperation with countries</a:t>
            </a:r>
            <a:endParaRPr lang="ru-RU" i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0485" name="Text Box 2"/>
          <p:cNvSpPr txBox="1">
            <a:spLocks noChangeArrowheads="1"/>
          </p:cNvSpPr>
          <p:nvPr/>
        </p:nvSpPr>
        <p:spPr bwMode="auto">
          <a:xfrm>
            <a:off x="0" y="333375"/>
            <a:ext cx="91440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376092"/>
                </a:solidFill>
                <a:latin typeface="Calibri" pitchFamily="34" charset="0"/>
              </a:rPr>
              <a:t>Spain </a:t>
            </a:r>
            <a:br>
              <a:rPr lang="en-US" sz="2800" b="1">
                <a:solidFill>
                  <a:srgbClr val="376092"/>
                </a:solidFill>
                <a:latin typeface="Calibri" pitchFamily="34" charset="0"/>
              </a:rPr>
            </a:br>
            <a:r>
              <a:rPr lang="en-US" sz="2400" b="1">
                <a:solidFill>
                  <a:srgbClr val="376092"/>
                </a:solidFill>
                <a:latin typeface="Calibri" pitchFamily="34" charset="0"/>
              </a:rPr>
              <a:t>Preliminary results of B(a)P air concentrations (2014)</a:t>
            </a:r>
            <a:br>
              <a:rPr lang="en-US" sz="2400" b="1">
                <a:solidFill>
                  <a:srgbClr val="376092"/>
                </a:solidFill>
                <a:latin typeface="Calibri" pitchFamily="34" charset="0"/>
              </a:rPr>
            </a:b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2400" b="1">
                <a:solidFill>
                  <a:srgbClr val="376092"/>
                </a:solidFill>
                <a:latin typeface="Calibri" pitchFamily="34" charset="0"/>
              </a:rPr>
              <a:t>obtained by GLEMOS and national experts (CHIMERE model)</a:t>
            </a:r>
            <a:endParaRPr lang="ru-RU" sz="2400" b="1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3" y="1714500"/>
            <a:ext cx="2857500" cy="357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487" name="Рисунок 10" descr="!ma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2214563"/>
            <a:ext cx="32829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>
            <a:spLocks noChangeArrowheads="1"/>
          </p:cNvSpPr>
          <p:nvPr/>
        </p:nvSpPr>
        <p:spPr bwMode="auto">
          <a:xfrm>
            <a:off x="0" y="415925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376092"/>
                </a:solidFill>
                <a:latin typeface="Calibri" pitchFamily="34" charset="0"/>
              </a:rPr>
              <a:t>Spain</a:t>
            </a:r>
            <a:br>
              <a:rPr lang="en-US" sz="2800" b="1">
                <a:solidFill>
                  <a:srgbClr val="376092"/>
                </a:solidFill>
                <a:latin typeface="Calibri" pitchFamily="34" charset="0"/>
              </a:rPr>
            </a:br>
            <a:r>
              <a:rPr lang="en-US" sz="2400" b="1">
                <a:solidFill>
                  <a:srgbClr val="376092"/>
                </a:solidFill>
                <a:latin typeface="Calibri" pitchFamily="34" charset="0"/>
              </a:rPr>
              <a:t>Model assessment of B(a)P pollution levels</a:t>
            </a:r>
            <a:endParaRPr lang="ru-RU" sz="2400" b="1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00063" y="1714500"/>
            <a:ext cx="8215312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357188">
              <a:lnSpc>
                <a:spcPct val="90000"/>
              </a:lnSpc>
              <a:spcAft>
                <a:spcPct val="4500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    </a:t>
            </a:r>
            <a:r>
              <a:rPr lang="en-US" sz="2000" b="1" dirty="0">
                <a:latin typeface="Calibri" pitchFamily="34" charset="0"/>
              </a:rPr>
              <a:t>Further work</a:t>
            </a:r>
            <a:r>
              <a:rPr lang="ru-RU" sz="2000" b="1" dirty="0">
                <a:latin typeface="Calibri" pitchFamily="34" charset="0"/>
              </a:rPr>
              <a:t> (</a:t>
            </a:r>
            <a:r>
              <a:rPr lang="en-US" sz="2000" b="1" dirty="0">
                <a:latin typeface="Calibri" pitchFamily="34" charset="0"/>
              </a:rPr>
              <a:t>2017/</a:t>
            </a:r>
            <a:r>
              <a:rPr lang="ru-RU" sz="2000" b="1" dirty="0">
                <a:latin typeface="Calibri" pitchFamily="34" charset="0"/>
              </a:rPr>
              <a:t>2018)</a:t>
            </a:r>
            <a:endParaRPr lang="en-US" sz="2000" b="1" dirty="0">
              <a:latin typeface="Calibri" pitchFamily="34" charset="0"/>
            </a:endParaRPr>
          </a:p>
          <a:p>
            <a:pPr marL="357188" lvl="1" indent="-174625" defTabSz="357188">
              <a:lnSpc>
                <a:spcPct val="13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Calibri" pitchFamily="34" charset="0"/>
              </a:rPr>
              <a:t>  Further work of refinement of emission data sets</a:t>
            </a:r>
          </a:p>
          <a:p>
            <a:pPr marL="357188" lvl="1" indent="-174625" defTabSz="357188">
              <a:lnSpc>
                <a:spcPct val="13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Calibri" pitchFamily="34" charset="0"/>
              </a:rPr>
              <a:t>  Comparison with various sets of national measurements</a:t>
            </a:r>
          </a:p>
          <a:p>
            <a:pPr marL="357188" lvl="1" indent="-174625" defTabSz="357188">
              <a:lnSpc>
                <a:spcPct val="13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Calibri" pitchFamily="34" charset="0"/>
              </a:rPr>
              <a:t>  Analysis of pollution levels using GLEMOS and CHIMERE modeling results</a:t>
            </a:r>
          </a:p>
          <a:p>
            <a:pPr marL="357188" lvl="1" indent="-174625" defTabSz="357188">
              <a:lnSpc>
                <a:spcPct val="13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Calibri" pitchFamily="34" charset="0"/>
              </a:rPr>
              <a:t>  Sector-specific modeling using national emissions and scenarios</a:t>
            </a:r>
          </a:p>
          <a:p>
            <a:pPr marL="357188" lvl="1" indent="-174625" defTabSz="357188">
              <a:lnSpc>
                <a:spcPct val="13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Calibri" pitchFamily="34" charset="0"/>
              </a:rPr>
              <a:t>  Source-receptor modeling for administrative regions</a:t>
            </a:r>
          </a:p>
          <a:p>
            <a:pPr marL="357188" lvl="1" indent="-174625" defTabSz="357188">
              <a:lnSpc>
                <a:spcPct val="130000"/>
              </a:lnSpc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  <a:defRPr/>
            </a:pPr>
            <a:r>
              <a:rPr lang="en-US" sz="2000" dirty="0">
                <a:latin typeface="Calibri" pitchFamily="34" charset="0"/>
              </a:rPr>
              <a:t>  Joint report</a:t>
            </a:r>
          </a:p>
          <a:p>
            <a:pPr marL="357188" lvl="1" indent="-174625" defTabSz="357188">
              <a:lnSpc>
                <a:spcPct val="130000"/>
              </a:lnSpc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ru-RU" sz="2000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27114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Cooperation with countries</a:t>
            </a:r>
            <a:endParaRPr lang="ru-RU" i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0" y="492918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Evaluation of B(a)P pollution levels in Spain with fine spatial resolution </a:t>
            </a:r>
            <a:br>
              <a:rPr lang="en-US" sz="2000" i="1">
                <a:solidFill>
                  <a:srgbClr val="C00000"/>
                </a:solidFill>
                <a:latin typeface="Calibri" pitchFamily="34" charset="0"/>
                <a:cs typeface="Arial" charset="0"/>
              </a:rPr>
            </a:br>
            <a:r>
              <a:rPr lang="en-US" sz="2000" i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will be submitted to TFMM in Prague</a:t>
            </a:r>
            <a:endParaRPr lang="ru-RU" sz="2000" i="1">
              <a:solidFill>
                <a:srgbClr val="C00000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4"/>
          <p:cNvSpPr txBox="1">
            <a:spLocks noChangeArrowheads="1"/>
          </p:cNvSpPr>
          <p:nvPr/>
        </p:nvSpPr>
        <p:spPr bwMode="auto">
          <a:xfrm>
            <a:off x="642938" y="2928938"/>
            <a:ext cx="8501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Calibri" pitchFamily="34" charset="0"/>
              </a:rPr>
              <a:t>National input data</a:t>
            </a:r>
            <a:endParaRPr lang="ru-RU" sz="20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3286125" y="6099175"/>
            <a:ext cx="265271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700">
                <a:latin typeface="Calibri" pitchFamily="34" charset="0"/>
              </a:rPr>
              <a:t>Main emission source categories</a:t>
            </a:r>
            <a:endParaRPr lang="ru-RU" sz="1700">
              <a:latin typeface="Calibri" pitchFamily="34" charset="0"/>
            </a:endParaRPr>
          </a:p>
        </p:txBody>
      </p:sp>
      <p:pic>
        <p:nvPicPr>
          <p:cNvPr id="22531" name="Picture 12" descr="pl_em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3357563"/>
            <a:ext cx="264318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0" y="500063"/>
            <a:ext cx="9144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>
                <a:solidFill>
                  <a:srgbClr val="376092"/>
                </a:solidFill>
                <a:latin typeface="Calibri" pitchFamily="34" charset="0"/>
              </a:rPr>
              <a:t>Case study: Evaluation of Cd pollution levels in Poland</a:t>
            </a:r>
            <a:endParaRPr lang="ru-RU" sz="2600" b="1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27114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Cooperation with countries</a:t>
            </a:r>
            <a:endParaRPr lang="ru-RU" i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22534" name="Группа 26"/>
          <p:cNvGrpSpPr>
            <a:grpSpLocks/>
          </p:cNvGrpSpPr>
          <p:nvPr/>
        </p:nvGrpSpPr>
        <p:grpSpPr bwMode="auto">
          <a:xfrm>
            <a:off x="2928938" y="3571875"/>
            <a:ext cx="2857500" cy="2428875"/>
            <a:chOff x="2928926" y="3571876"/>
            <a:chExt cx="2857520" cy="2428892"/>
          </a:xfrm>
        </p:grpSpPr>
        <p:sp>
          <p:nvSpPr>
            <p:cNvPr id="22543" name="Freeform 5"/>
            <p:cNvSpPr>
              <a:spLocks/>
            </p:cNvSpPr>
            <p:nvPr/>
          </p:nvSpPr>
          <p:spPr bwMode="auto">
            <a:xfrm>
              <a:off x="3778258" y="4129105"/>
              <a:ext cx="2008188" cy="1871663"/>
            </a:xfrm>
            <a:custGeom>
              <a:avLst/>
              <a:gdLst>
                <a:gd name="T0" fmla="*/ 0 w 301"/>
                <a:gd name="T1" fmla="*/ 202 h 308"/>
                <a:gd name="T2" fmla="*/ 147 w 301"/>
                <a:gd name="T3" fmla="*/ 308 h 308"/>
                <a:gd name="T4" fmla="*/ 301 w 301"/>
                <a:gd name="T5" fmla="*/ 154 h 308"/>
                <a:gd name="T6" fmla="*/ 147 w 301"/>
                <a:gd name="T7" fmla="*/ 0 h 308"/>
                <a:gd name="T8" fmla="*/ 147 w 301"/>
                <a:gd name="T9" fmla="*/ 154 h 308"/>
                <a:gd name="T10" fmla="*/ 0 w 301"/>
                <a:gd name="T11" fmla="*/ 202 h 3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1"/>
                <a:gd name="T19" fmla="*/ 0 h 308"/>
                <a:gd name="T20" fmla="*/ 301 w 301"/>
                <a:gd name="T21" fmla="*/ 308 h 3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1" h="308">
                  <a:moveTo>
                    <a:pt x="0" y="202"/>
                  </a:moveTo>
                  <a:cubicBezTo>
                    <a:pt x="21" y="265"/>
                    <a:pt x="80" y="308"/>
                    <a:pt x="147" y="308"/>
                  </a:cubicBezTo>
                  <a:cubicBezTo>
                    <a:pt x="232" y="308"/>
                    <a:pt x="301" y="239"/>
                    <a:pt x="301" y="154"/>
                  </a:cubicBezTo>
                  <a:cubicBezTo>
                    <a:pt x="301" y="68"/>
                    <a:pt x="232" y="0"/>
                    <a:pt x="147" y="0"/>
                  </a:cubicBezTo>
                  <a:lnTo>
                    <a:pt x="147" y="154"/>
                  </a:lnTo>
                  <a:lnTo>
                    <a:pt x="0" y="202"/>
                  </a:lnTo>
                  <a:close/>
                </a:path>
              </a:pathLst>
            </a:custGeom>
            <a:solidFill>
              <a:srgbClr val="99CCFF"/>
            </a:solidFill>
            <a:ln w="4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4" name="Freeform 6"/>
            <p:cNvSpPr>
              <a:spLocks/>
            </p:cNvSpPr>
            <p:nvPr/>
          </p:nvSpPr>
          <p:spPr bwMode="auto">
            <a:xfrm>
              <a:off x="3724283" y="4432318"/>
              <a:ext cx="1035050" cy="923925"/>
            </a:xfrm>
            <a:custGeom>
              <a:avLst/>
              <a:gdLst>
                <a:gd name="T0" fmla="*/ 40 w 155"/>
                <a:gd name="T1" fmla="*/ 0 h 152"/>
                <a:gd name="T2" fmla="*/ 1 w 155"/>
                <a:gd name="T3" fmla="*/ 103 h 152"/>
                <a:gd name="T4" fmla="*/ 8 w 155"/>
                <a:gd name="T5" fmla="*/ 152 h 152"/>
                <a:gd name="T6" fmla="*/ 155 w 155"/>
                <a:gd name="T7" fmla="*/ 104 h 152"/>
                <a:gd name="T8" fmla="*/ 40 w 155"/>
                <a:gd name="T9" fmla="*/ 0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5"/>
                <a:gd name="T16" fmla="*/ 0 h 152"/>
                <a:gd name="T17" fmla="*/ 155 w 155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5" h="152">
                  <a:moveTo>
                    <a:pt x="40" y="0"/>
                  </a:moveTo>
                  <a:cubicBezTo>
                    <a:pt x="15" y="29"/>
                    <a:pt x="1" y="65"/>
                    <a:pt x="1" y="103"/>
                  </a:cubicBezTo>
                  <a:cubicBezTo>
                    <a:pt x="0" y="120"/>
                    <a:pt x="3" y="136"/>
                    <a:pt x="8" y="152"/>
                  </a:cubicBezTo>
                  <a:lnTo>
                    <a:pt x="155" y="10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00000"/>
            </a:solidFill>
            <a:ln w="4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5" name="Freeform 7"/>
            <p:cNvSpPr>
              <a:spLocks/>
            </p:cNvSpPr>
            <p:nvPr/>
          </p:nvSpPr>
          <p:spPr bwMode="auto">
            <a:xfrm>
              <a:off x="3990983" y="4249755"/>
              <a:ext cx="768350" cy="814388"/>
            </a:xfrm>
            <a:custGeom>
              <a:avLst/>
              <a:gdLst>
                <a:gd name="T0" fmla="*/ 37 w 115"/>
                <a:gd name="T1" fmla="*/ 0 h 134"/>
                <a:gd name="T2" fmla="*/ 0 w 115"/>
                <a:gd name="T3" fmla="*/ 30 h 134"/>
                <a:gd name="T4" fmla="*/ 115 w 115"/>
                <a:gd name="T5" fmla="*/ 134 h 134"/>
                <a:gd name="T6" fmla="*/ 37 w 115"/>
                <a:gd name="T7" fmla="*/ 0 h 1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5"/>
                <a:gd name="T13" fmla="*/ 0 h 134"/>
                <a:gd name="T14" fmla="*/ 115 w 115"/>
                <a:gd name="T15" fmla="*/ 134 h 1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5" h="134">
                  <a:moveTo>
                    <a:pt x="37" y="0"/>
                  </a:moveTo>
                  <a:cubicBezTo>
                    <a:pt x="23" y="8"/>
                    <a:pt x="11" y="18"/>
                    <a:pt x="0" y="30"/>
                  </a:cubicBezTo>
                  <a:lnTo>
                    <a:pt x="115" y="13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00"/>
            </a:solidFill>
            <a:ln w="4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6" name="Freeform 8"/>
            <p:cNvSpPr>
              <a:spLocks/>
            </p:cNvSpPr>
            <p:nvPr/>
          </p:nvSpPr>
          <p:spPr bwMode="auto">
            <a:xfrm>
              <a:off x="4238633" y="4159268"/>
              <a:ext cx="520700" cy="904875"/>
            </a:xfrm>
            <a:custGeom>
              <a:avLst/>
              <a:gdLst>
                <a:gd name="T0" fmla="*/ 35 w 78"/>
                <a:gd name="T1" fmla="*/ 0 h 149"/>
                <a:gd name="T2" fmla="*/ 0 w 78"/>
                <a:gd name="T3" fmla="*/ 15 h 149"/>
                <a:gd name="T4" fmla="*/ 78 w 78"/>
                <a:gd name="T5" fmla="*/ 149 h 149"/>
                <a:gd name="T6" fmla="*/ 35 w 78"/>
                <a:gd name="T7" fmla="*/ 0 h 1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149"/>
                <a:gd name="T14" fmla="*/ 78 w 78"/>
                <a:gd name="T15" fmla="*/ 149 h 1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149">
                  <a:moveTo>
                    <a:pt x="35" y="0"/>
                  </a:moveTo>
                  <a:cubicBezTo>
                    <a:pt x="23" y="4"/>
                    <a:pt x="11" y="9"/>
                    <a:pt x="0" y="15"/>
                  </a:cubicBezTo>
                  <a:lnTo>
                    <a:pt x="78" y="14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B050"/>
            </a:solidFill>
            <a:ln w="4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7" name="Freeform 9"/>
            <p:cNvSpPr>
              <a:spLocks/>
            </p:cNvSpPr>
            <p:nvPr/>
          </p:nvSpPr>
          <p:spPr bwMode="auto">
            <a:xfrm>
              <a:off x="4471996" y="4129105"/>
              <a:ext cx="287338" cy="935038"/>
            </a:xfrm>
            <a:custGeom>
              <a:avLst/>
              <a:gdLst>
                <a:gd name="T0" fmla="*/ 29 w 43"/>
                <a:gd name="T1" fmla="*/ 0 h 154"/>
                <a:gd name="T2" fmla="*/ 0 w 43"/>
                <a:gd name="T3" fmla="*/ 5 h 154"/>
                <a:gd name="T4" fmla="*/ 43 w 43"/>
                <a:gd name="T5" fmla="*/ 154 h 154"/>
                <a:gd name="T6" fmla="*/ 29 w 43"/>
                <a:gd name="T7" fmla="*/ 0 h 1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154"/>
                <a:gd name="T14" fmla="*/ 43 w 43"/>
                <a:gd name="T15" fmla="*/ 154 h 1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154">
                  <a:moveTo>
                    <a:pt x="29" y="0"/>
                  </a:moveTo>
                  <a:cubicBezTo>
                    <a:pt x="20" y="1"/>
                    <a:pt x="10" y="3"/>
                    <a:pt x="0" y="5"/>
                  </a:cubicBezTo>
                  <a:lnTo>
                    <a:pt x="43" y="154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660066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8" name="Freeform 10"/>
            <p:cNvSpPr>
              <a:spLocks/>
            </p:cNvSpPr>
            <p:nvPr/>
          </p:nvSpPr>
          <p:spPr bwMode="auto">
            <a:xfrm>
              <a:off x="4665671" y="4129105"/>
              <a:ext cx="93663" cy="935038"/>
            </a:xfrm>
            <a:custGeom>
              <a:avLst/>
              <a:gdLst>
                <a:gd name="T0" fmla="*/ 13 w 14"/>
                <a:gd name="T1" fmla="*/ 0 h 154"/>
                <a:gd name="T2" fmla="*/ 0 w 14"/>
                <a:gd name="T3" fmla="*/ 0 h 154"/>
                <a:gd name="T4" fmla="*/ 14 w 14"/>
                <a:gd name="T5" fmla="*/ 154 h 154"/>
                <a:gd name="T6" fmla="*/ 13 w 14"/>
                <a:gd name="T7" fmla="*/ 0 h 1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54"/>
                <a:gd name="T14" fmla="*/ 14 w 14"/>
                <a:gd name="T15" fmla="*/ 154 h 1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54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14" y="15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C000"/>
            </a:solidFill>
            <a:ln w="4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9" name="Rectangle 11"/>
            <p:cNvSpPr>
              <a:spLocks noChangeArrowheads="1"/>
            </p:cNvSpPr>
            <p:nvPr/>
          </p:nvSpPr>
          <p:spPr bwMode="auto">
            <a:xfrm>
              <a:off x="4683140" y="5267341"/>
              <a:ext cx="4712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  <a:latin typeface="Calibri" pitchFamily="34" charset="0"/>
                </a:rPr>
                <a:t>Industry</a:t>
              </a:r>
              <a:endParaRPr lang="ru-RU" sz="1100">
                <a:latin typeface="Calibri" pitchFamily="34" charset="0"/>
              </a:endParaRPr>
            </a:p>
            <a:p>
              <a:r>
                <a:rPr lang="ru-RU" sz="1100">
                  <a:solidFill>
                    <a:srgbClr val="000000"/>
                  </a:solidFill>
                  <a:latin typeface="Calibri" pitchFamily="34" charset="0"/>
                </a:rPr>
                <a:t>70%</a:t>
              </a:r>
              <a:endParaRPr lang="ru-RU" sz="1100">
                <a:latin typeface="Calibri" pitchFamily="34" charset="0"/>
              </a:endParaRPr>
            </a:p>
          </p:txBody>
        </p:sp>
        <p:sp>
          <p:nvSpPr>
            <p:cNvPr id="22550" name="Rectangle 12"/>
            <p:cNvSpPr>
              <a:spLocks noChangeArrowheads="1"/>
            </p:cNvSpPr>
            <p:nvPr/>
          </p:nvSpPr>
          <p:spPr bwMode="auto">
            <a:xfrm>
              <a:off x="2928926" y="4714884"/>
              <a:ext cx="682880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>
                  <a:solidFill>
                    <a:srgbClr val="000000"/>
                  </a:solidFill>
                  <a:latin typeface="Calibri" pitchFamily="34" charset="0"/>
                </a:rPr>
                <a:t>Stationary</a:t>
              </a:r>
              <a:r>
                <a:rPr lang="en-US" sz="11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br>
                <a:rPr lang="en-US" sz="1100">
                  <a:solidFill>
                    <a:srgbClr val="000000"/>
                  </a:solidFill>
                  <a:latin typeface="Calibri" pitchFamily="34" charset="0"/>
                </a:rPr>
              </a:br>
              <a:r>
                <a:rPr lang="ru-RU" sz="1100">
                  <a:solidFill>
                    <a:srgbClr val="000000"/>
                  </a:solidFill>
                  <a:latin typeface="Calibri" pitchFamily="34" charset="0"/>
                </a:rPr>
                <a:t>Com</a:t>
              </a:r>
              <a:r>
                <a:rPr lang="en-US" sz="1100">
                  <a:solidFill>
                    <a:srgbClr val="000000"/>
                  </a:solidFill>
                  <a:latin typeface="Calibri" pitchFamily="34" charset="0"/>
                </a:rPr>
                <a:t>bastion</a:t>
              </a:r>
              <a:endParaRPr lang="ru-RU" sz="1100">
                <a:latin typeface="Calibri" pitchFamily="34" charset="0"/>
              </a:endParaRPr>
            </a:p>
            <a:p>
              <a:pPr algn="ctr"/>
              <a:r>
                <a:rPr lang="ru-RU" sz="1100">
                  <a:solidFill>
                    <a:srgbClr val="000000"/>
                  </a:solidFill>
                  <a:latin typeface="Calibri" pitchFamily="34" charset="0"/>
                </a:rPr>
                <a:t>17%</a:t>
              </a:r>
              <a:endParaRPr lang="ru-RU" sz="1100">
                <a:latin typeface="Calibri" pitchFamily="34" charset="0"/>
              </a:endParaRPr>
            </a:p>
          </p:txBody>
        </p:sp>
        <p:sp>
          <p:nvSpPr>
            <p:cNvPr id="22551" name="Rectangle 13"/>
            <p:cNvSpPr>
              <a:spLocks noChangeArrowheads="1"/>
            </p:cNvSpPr>
            <p:nvPr/>
          </p:nvSpPr>
          <p:spPr bwMode="auto">
            <a:xfrm>
              <a:off x="3540132" y="4052895"/>
              <a:ext cx="367088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100">
                  <a:solidFill>
                    <a:srgbClr val="000000"/>
                  </a:solidFill>
                  <a:latin typeface="Calibri" pitchFamily="34" charset="0"/>
                </a:rPr>
                <a:t>Public</a:t>
              </a:r>
              <a:endParaRPr lang="en-US" sz="1100">
                <a:solidFill>
                  <a:srgbClr val="000000"/>
                </a:solidFill>
                <a:latin typeface="Calibri" pitchFamily="34" charset="0"/>
              </a:endParaRPr>
            </a:p>
            <a:p>
              <a:pPr algn="ctr"/>
              <a:r>
                <a:rPr lang="ru-RU" sz="1100">
                  <a:solidFill>
                    <a:srgbClr val="000000"/>
                  </a:solidFill>
                  <a:latin typeface="Calibri" pitchFamily="34" charset="0"/>
                </a:rPr>
                <a:t>Power</a:t>
              </a:r>
              <a:endParaRPr lang="ru-RU" sz="1100">
                <a:latin typeface="Calibri" pitchFamily="34" charset="0"/>
              </a:endParaRPr>
            </a:p>
            <a:p>
              <a:pPr algn="ctr"/>
              <a:r>
                <a:rPr lang="ru-RU" sz="1100">
                  <a:solidFill>
                    <a:srgbClr val="000000"/>
                  </a:solidFill>
                  <a:latin typeface="Calibri" pitchFamily="34" charset="0"/>
                </a:rPr>
                <a:t>5%</a:t>
              </a:r>
              <a:endParaRPr lang="ru-RU" sz="1100">
                <a:latin typeface="Calibri" pitchFamily="34" charset="0"/>
              </a:endParaRPr>
            </a:p>
          </p:txBody>
        </p:sp>
        <p:sp>
          <p:nvSpPr>
            <p:cNvPr id="22552" name="Rectangle 14"/>
            <p:cNvSpPr>
              <a:spLocks noChangeArrowheads="1"/>
            </p:cNvSpPr>
            <p:nvPr/>
          </p:nvSpPr>
          <p:spPr bwMode="auto">
            <a:xfrm>
              <a:off x="3857620" y="3786190"/>
              <a:ext cx="44884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Calibri" pitchFamily="34" charset="0"/>
                </a:rPr>
                <a:t>Fugitive</a:t>
              </a:r>
            </a:p>
            <a:p>
              <a:pPr algn="ctr"/>
              <a:r>
                <a:rPr lang="ru-RU" sz="1100">
                  <a:solidFill>
                    <a:srgbClr val="000000"/>
                  </a:solidFill>
                  <a:latin typeface="Calibri" pitchFamily="34" charset="0"/>
                </a:rPr>
                <a:t>4%</a:t>
              </a:r>
              <a:endParaRPr lang="ru-RU" sz="1100">
                <a:latin typeface="Calibri" pitchFamily="34" charset="0"/>
              </a:endParaRPr>
            </a:p>
          </p:txBody>
        </p:sp>
        <p:sp>
          <p:nvSpPr>
            <p:cNvPr id="22553" name="Rectangle 15"/>
            <p:cNvSpPr>
              <a:spLocks noChangeArrowheads="1"/>
            </p:cNvSpPr>
            <p:nvPr/>
          </p:nvSpPr>
          <p:spPr bwMode="auto">
            <a:xfrm>
              <a:off x="4357686" y="3571876"/>
              <a:ext cx="557845" cy="507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Calibri" pitchFamily="34" charset="0"/>
                </a:rPr>
                <a:t>Road </a:t>
              </a:r>
            </a:p>
            <a:p>
              <a:pPr algn="ctr"/>
              <a:r>
                <a:rPr lang="en-US" sz="1100">
                  <a:solidFill>
                    <a:srgbClr val="000000"/>
                  </a:solidFill>
                  <a:latin typeface="Calibri" pitchFamily="34" charset="0"/>
                </a:rPr>
                <a:t>Transport</a:t>
              </a:r>
            </a:p>
            <a:p>
              <a:pPr algn="ctr"/>
              <a:r>
                <a:rPr lang="ru-RU" sz="1100">
                  <a:solidFill>
                    <a:srgbClr val="000000"/>
                  </a:solidFill>
                  <a:latin typeface="Calibri" pitchFamily="34" charset="0"/>
                </a:rPr>
                <a:t>3%</a:t>
              </a:r>
              <a:endParaRPr lang="ru-RU" sz="1100">
                <a:latin typeface="Calibri" pitchFamily="34" charset="0"/>
              </a:endParaRPr>
            </a:p>
          </p:txBody>
        </p:sp>
        <p:sp>
          <p:nvSpPr>
            <p:cNvPr id="22554" name="Rectangle 16"/>
            <p:cNvSpPr>
              <a:spLocks noChangeArrowheads="1"/>
            </p:cNvSpPr>
            <p:nvPr/>
          </p:nvSpPr>
          <p:spPr bwMode="auto">
            <a:xfrm>
              <a:off x="5000628" y="3714752"/>
              <a:ext cx="60433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100">
                  <a:solidFill>
                    <a:srgbClr val="000000"/>
                  </a:solidFill>
                  <a:latin typeface="Calibri" pitchFamily="34" charset="0"/>
                </a:rPr>
                <a:t>Remaining</a:t>
              </a:r>
            </a:p>
            <a:p>
              <a:pPr algn="ctr"/>
              <a:r>
                <a:rPr lang="ru-RU" sz="1100">
                  <a:solidFill>
                    <a:srgbClr val="000000"/>
                  </a:solidFill>
                  <a:latin typeface="Calibri" pitchFamily="34" charset="0"/>
                </a:rPr>
                <a:t>1%</a:t>
              </a:r>
              <a:endParaRPr lang="ru-RU" sz="1100">
                <a:latin typeface="Calibri" pitchFamily="34" charset="0"/>
              </a:endParaRPr>
            </a:p>
          </p:txBody>
        </p:sp>
      </p:grpSp>
      <p:sp>
        <p:nvSpPr>
          <p:cNvPr id="22535" name="Text Box 11"/>
          <p:cNvSpPr txBox="1">
            <a:spLocks noChangeArrowheads="1"/>
          </p:cNvSpPr>
          <p:nvPr/>
        </p:nvSpPr>
        <p:spPr bwMode="auto">
          <a:xfrm>
            <a:off x="441325" y="6072188"/>
            <a:ext cx="2773363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700">
                <a:latin typeface="Calibri" pitchFamily="34" charset="0"/>
              </a:rPr>
              <a:t>Gridded Cd emissions </a:t>
            </a:r>
            <a:br>
              <a:rPr lang="en-US" sz="1700">
                <a:latin typeface="Calibri" pitchFamily="34" charset="0"/>
              </a:rPr>
            </a:br>
            <a:r>
              <a:rPr lang="en-US" sz="1700">
                <a:latin typeface="Calibri" pitchFamily="34" charset="0"/>
              </a:rPr>
              <a:t>(total: 13.9 t)</a:t>
            </a:r>
            <a:endParaRPr lang="ru-RU" sz="1700">
              <a:latin typeface="Calibri" pitchFamily="34" charset="0"/>
            </a:endParaRPr>
          </a:p>
        </p:txBody>
      </p:sp>
      <p:pic>
        <p:nvPicPr>
          <p:cNvPr id="22536" name="Picture 5" descr="pl_sites_air_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3571875"/>
            <a:ext cx="2143125" cy="214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6286500" y="5715000"/>
            <a:ext cx="235743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700">
                <a:latin typeface="Calibri" pitchFamily="34" charset="0"/>
              </a:rPr>
              <a:t>Monitoring stations (Air)</a:t>
            </a:r>
            <a:endParaRPr lang="ru-RU" sz="1700">
              <a:latin typeface="Calibri" pitchFamily="34" charset="0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396038" y="6103938"/>
            <a:ext cx="26050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10 EMEP sites (1 in Poland)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357938" y="6411913"/>
            <a:ext cx="19097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  84 national stations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6357938" y="6215063"/>
            <a:ext cx="71437" cy="71437"/>
          </a:xfrm>
          <a:prstGeom prst="ellipse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41" name="Text Box 6"/>
          <p:cNvSpPr txBox="1">
            <a:spLocks noChangeArrowheads="1"/>
          </p:cNvSpPr>
          <p:nvPr/>
        </p:nvSpPr>
        <p:spPr bwMode="auto">
          <a:xfrm>
            <a:off x="642938" y="1143000"/>
            <a:ext cx="81438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Calibri" pitchFamily="34" charset="0"/>
              </a:rPr>
              <a:t>Main goals: </a:t>
            </a:r>
          </a:p>
          <a:p>
            <a:endParaRPr lang="en-US" sz="1100">
              <a:solidFill>
                <a:srgbClr val="C00000"/>
              </a:solidFill>
              <a:latin typeface="Calibri" pitchFamily="34" charset="0"/>
              <a:cs typeface="Arial" charset="0"/>
            </a:endParaRPr>
          </a:p>
          <a:p>
            <a:pPr>
              <a:spcAft>
                <a:spcPts val="600"/>
              </a:spcAft>
              <a:buFontTx/>
              <a:buChar char="•"/>
            </a:pPr>
            <a:r>
              <a:rPr lang="en-US">
                <a:latin typeface="Calibri" pitchFamily="34" charset="0"/>
                <a:cs typeface="Arial" charset="0"/>
              </a:rPr>
              <a:t>  Evaluation of Cd pollution levels in Poland with fine (0.1° x 0.1</a:t>
            </a:r>
            <a:r>
              <a:rPr lang="en-US">
                <a:latin typeface="Calibri" pitchFamily="34" charset="0"/>
              </a:rPr>
              <a:t>°</a:t>
            </a:r>
            <a:r>
              <a:rPr lang="en-US">
                <a:latin typeface="Calibri" pitchFamily="34" charset="0"/>
                <a:cs typeface="Arial" charset="0"/>
              </a:rPr>
              <a:t>) resolution in close </a:t>
            </a:r>
            <a:br>
              <a:rPr lang="en-US">
                <a:latin typeface="Calibri" pitchFamily="34" charset="0"/>
                <a:cs typeface="Arial" charset="0"/>
              </a:rPr>
            </a:br>
            <a:r>
              <a:rPr lang="en-US">
                <a:latin typeface="Calibri" pitchFamily="34" charset="0"/>
                <a:cs typeface="Arial" charset="0"/>
              </a:rPr>
              <a:t>    cooperation with national experts </a:t>
            </a:r>
          </a:p>
          <a:p>
            <a:pPr>
              <a:buFontTx/>
              <a:buChar char="•"/>
            </a:pPr>
            <a:r>
              <a:rPr lang="en-US">
                <a:latin typeface="Calibri" pitchFamily="34" charset="0"/>
                <a:cs typeface="Arial" charset="0"/>
              </a:rPr>
              <a:t>  Preparation of detailed country-specific information for Poland based on </a:t>
            </a:r>
            <a:br>
              <a:rPr lang="en-US">
                <a:latin typeface="Calibri" pitchFamily="34" charset="0"/>
                <a:cs typeface="Arial" charset="0"/>
              </a:rPr>
            </a:br>
            <a:r>
              <a:rPr lang="en-US">
                <a:latin typeface="Calibri" pitchFamily="34" charset="0"/>
                <a:cs typeface="Arial" charset="0"/>
              </a:rPr>
              <a:t>    national emission and monitoring data</a:t>
            </a:r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6337300" y="6535738"/>
            <a:ext cx="107950" cy="107950"/>
          </a:xfrm>
          <a:prstGeom prst="triangl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13"/>
          <p:cNvGrpSpPr>
            <a:grpSpLocks/>
          </p:cNvGrpSpPr>
          <p:nvPr/>
        </p:nvGrpSpPr>
        <p:grpSpPr bwMode="auto">
          <a:xfrm>
            <a:off x="63500" y="1376363"/>
            <a:ext cx="3709988" cy="2695575"/>
            <a:chOff x="63623" y="1375986"/>
            <a:chExt cx="3709074" cy="2695956"/>
          </a:xfrm>
        </p:grpSpPr>
        <p:pic>
          <p:nvPicPr>
            <p:cNvPr id="23564" name="Рисунок 11" descr="!map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4333" y="1857364"/>
              <a:ext cx="3498364" cy="2214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Равнобедренный треугольник 12"/>
            <p:cNvSpPr/>
            <p:nvPr/>
          </p:nvSpPr>
          <p:spPr>
            <a:xfrm rot="18803225">
              <a:off x="-269185" y="1708794"/>
              <a:ext cx="1594075" cy="92845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3554" name="Text Box 7"/>
          <p:cNvSpPr txBox="1">
            <a:spLocks noChangeArrowheads="1"/>
          </p:cNvSpPr>
          <p:nvPr/>
        </p:nvSpPr>
        <p:spPr bwMode="auto">
          <a:xfrm>
            <a:off x="428625" y="1357313"/>
            <a:ext cx="85725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solidFill>
                  <a:schemeClr val="accent2"/>
                </a:solidFill>
                <a:latin typeface="Calibri" pitchFamily="34" charset="0"/>
              </a:rPr>
              <a:t>Spatial distribution of calculated and observed Cd air pollution, 2014 </a:t>
            </a:r>
            <a:endParaRPr lang="ru-RU" sz="22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0" y="28575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376092"/>
                </a:solidFill>
                <a:latin typeface="Calibri" pitchFamily="34" charset="0"/>
              </a:rPr>
              <a:t>Poland </a:t>
            </a:r>
            <a:br>
              <a:rPr lang="en-US" sz="2800" b="1">
                <a:solidFill>
                  <a:srgbClr val="376092"/>
                </a:solidFill>
                <a:latin typeface="Calibri" pitchFamily="34" charset="0"/>
              </a:rPr>
            </a:br>
            <a:r>
              <a:rPr lang="en-US" sz="2600" b="1">
                <a:solidFill>
                  <a:srgbClr val="376092"/>
                </a:solidFill>
                <a:latin typeface="Calibri" pitchFamily="34" charset="0"/>
              </a:rPr>
              <a:t>Model assessment of Cd pollution levels (0.1°x0.1°)</a:t>
            </a:r>
            <a:endParaRPr lang="ru-RU" sz="2600" b="1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27114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Cooperation with countries</a:t>
            </a:r>
            <a:endParaRPr lang="ru-RU" i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3557" name="Прямоугольник 95"/>
          <p:cNvSpPr>
            <a:spLocks noChangeArrowheads="1"/>
          </p:cNvSpPr>
          <p:nvPr/>
        </p:nvSpPr>
        <p:spPr bwMode="auto">
          <a:xfrm>
            <a:off x="6000750" y="2071688"/>
            <a:ext cx="2851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Comparison with EMEP sites</a:t>
            </a:r>
            <a:endParaRPr lang="ru-RU"/>
          </a:p>
        </p:txBody>
      </p:sp>
      <p:sp>
        <p:nvSpPr>
          <p:cNvPr id="23558" name="Прямоугольник 94"/>
          <p:cNvSpPr>
            <a:spLocks noChangeArrowheads="1"/>
          </p:cNvSpPr>
          <p:nvPr/>
        </p:nvSpPr>
        <p:spPr bwMode="auto">
          <a:xfrm>
            <a:off x="857250" y="6215063"/>
            <a:ext cx="5208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Calibri" pitchFamily="34" charset="0"/>
              </a:rPr>
              <a:t>Results have been submitted to national experts</a:t>
            </a:r>
            <a:endParaRPr lang="ru-RU" sz="2000" i="1"/>
          </a:p>
        </p:txBody>
      </p:sp>
      <p:pic>
        <p:nvPicPr>
          <p:cNvPr id="23559" name="Рисунок 99" descr="!ma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3714750"/>
            <a:ext cx="2214562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" name="Прямая соединительная линия 101"/>
          <p:cNvCxnSpPr/>
          <p:nvPr/>
        </p:nvCxnSpPr>
        <p:spPr>
          <a:xfrm>
            <a:off x="2000250" y="3000375"/>
            <a:ext cx="3201988" cy="76358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 rot="16200000" flipH="1">
            <a:off x="1107282" y="3893343"/>
            <a:ext cx="2571750" cy="1643063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5613" y="2500313"/>
            <a:ext cx="3284537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Рисунок 20" descr="!map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88" y="4000500"/>
            <a:ext cx="6508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5"/>
          <p:cNvSpPr txBox="1">
            <a:spLocks noChangeArrowheads="1"/>
          </p:cNvSpPr>
          <p:nvPr/>
        </p:nvSpPr>
        <p:spPr bwMode="auto">
          <a:xfrm>
            <a:off x="0" y="5357813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Evaluation of Cd pollution levels in Poland with fine spatial resolution </a:t>
            </a:r>
            <a:br>
              <a:rPr lang="en-US" sz="2000" i="1">
                <a:solidFill>
                  <a:srgbClr val="C00000"/>
                </a:solidFill>
                <a:latin typeface="Calibri" pitchFamily="34" charset="0"/>
                <a:cs typeface="Arial" charset="0"/>
              </a:rPr>
            </a:br>
            <a:r>
              <a:rPr lang="en-US" sz="2000" i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will be submitted to TFMM in Prague</a:t>
            </a:r>
            <a:endParaRPr lang="ru-RU" sz="2000" i="1">
              <a:solidFill>
                <a:srgbClr val="C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4578" name="Text Box 7"/>
          <p:cNvSpPr txBox="1">
            <a:spLocks noChangeArrowheads="1"/>
          </p:cNvSpPr>
          <p:nvPr/>
        </p:nvSpPr>
        <p:spPr bwMode="auto">
          <a:xfrm>
            <a:off x="785813" y="1571625"/>
            <a:ext cx="337978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  <a:cs typeface="Arial" charset="0"/>
              </a:rPr>
              <a:t>Expected output</a:t>
            </a:r>
            <a:r>
              <a:rPr lang="ru-RU" sz="2000" b="1">
                <a:latin typeface="Calibri" pitchFamily="34" charset="0"/>
                <a:cs typeface="Arial" charset="0"/>
              </a:rPr>
              <a:t> (</a:t>
            </a:r>
            <a:r>
              <a:rPr lang="en-US" sz="2000" b="1">
                <a:latin typeface="Calibri" pitchFamily="34" charset="0"/>
                <a:cs typeface="Arial" charset="0"/>
              </a:rPr>
              <a:t>2017/</a:t>
            </a:r>
            <a:r>
              <a:rPr lang="ru-RU" sz="2000" b="1">
                <a:latin typeface="Calibri" pitchFamily="34" charset="0"/>
                <a:cs typeface="Arial" charset="0"/>
              </a:rPr>
              <a:t>2018)</a:t>
            </a:r>
            <a:r>
              <a:rPr lang="en-US" sz="2000" b="1">
                <a:latin typeface="Calibri" pitchFamily="34" charset="0"/>
                <a:cs typeface="Arial" charset="0"/>
              </a:rPr>
              <a:t>:</a:t>
            </a:r>
          </a:p>
          <a:p>
            <a:endParaRPr lang="ru-RU"/>
          </a:p>
        </p:txBody>
      </p: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714375" y="2071688"/>
            <a:ext cx="8001000" cy="3246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>
              <a:spcAft>
                <a:spcPts val="600"/>
              </a:spcAft>
              <a:buFontTx/>
              <a:buChar char="•"/>
            </a:pPr>
            <a:r>
              <a:rPr lang="en-US" sz="2000">
                <a:latin typeface="Calibri" pitchFamily="34" charset="0"/>
                <a:cs typeface="Arial" charset="0"/>
              </a:rPr>
              <a:t> </a:t>
            </a:r>
            <a:r>
              <a:rPr lang="en-US" sz="1900">
                <a:latin typeface="Calibri" pitchFamily="34" charset="0"/>
              </a:rPr>
              <a:t>Analysis of pollution levels using GLEMOS modeling results and various sets </a:t>
            </a:r>
            <a:br>
              <a:rPr lang="en-US" sz="1900">
                <a:latin typeface="Calibri" pitchFamily="34" charset="0"/>
              </a:rPr>
            </a:br>
            <a:r>
              <a:rPr lang="en-US" sz="1900">
                <a:latin typeface="Calibri" pitchFamily="34" charset="0"/>
              </a:rPr>
              <a:t>   of measurement data in Poland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en-US" sz="1900">
                <a:latin typeface="Calibri" pitchFamily="34" charset="0"/>
                <a:cs typeface="Arial" charset="0"/>
              </a:rPr>
              <a:t> Deposition and concentration fields with resolution 0.1°x 0.1°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en-US" sz="1900">
                <a:latin typeface="Calibri" pitchFamily="34" charset="0"/>
                <a:cs typeface="Arial" charset="0"/>
              </a:rPr>
              <a:t> Pollution levels in particular Polish provinces (voevodships) 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en-US" sz="1900">
                <a:latin typeface="Calibri" pitchFamily="34" charset="0"/>
                <a:cs typeface="Arial" charset="0"/>
              </a:rPr>
              <a:t> Source-receptor matrices for particular provinces</a:t>
            </a:r>
          </a:p>
          <a:p>
            <a:pPr>
              <a:spcAft>
                <a:spcPts val="600"/>
              </a:spcAft>
              <a:buFontTx/>
              <a:buChar char="•"/>
            </a:pPr>
            <a:r>
              <a:rPr lang="en-US" sz="1900">
                <a:latin typeface="Calibri" pitchFamily="34" charset="0"/>
                <a:cs typeface="Arial" charset="0"/>
              </a:rPr>
              <a:t> Contribution of emissions of source categories to pollution levels in Poland </a:t>
            </a:r>
            <a:br>
              <a:rPr lang="en-US" sz="1900">
                <a:latin typeface="Calibri" pitchFamily="34" charset="0"/>
                <a:cs typeface="Arial" charset="0"/>
              </a:rPr>
            </a:br>
            <a:r>
              <a:rPr lang="en-US" sz="1900">
                <a:latin typeface="Calibri" pitchFamily="34" charset="0"/>
                <a:cs typeface="Arial" charset="0"/>
              </a:rPr>
              <a:t>   and its voevodships</a:t>
            </a:r>
          </a:p>
          <a:p>
            <a:pPr>
              <a:buFontTx/>
              <a:buChar char="•"/>
            </a:pPr>
            <a:r>
              <a:rPr lang="en-US" sz="1900">
                <a:latin typeface="Calibri" pitchFamily="34" charset="0"/>
                <a:cs typeface="Arial" charset="0"/>
              </a:rPr>
              <a:t> Contribution of particular LPS to pollution in Poland</a:t>
            </a:r>
            <a:r>
              <a:rPr lang="ru-RU" sz="1900">
                <a:latin typeface="Calibri" pitchFamily="34" charset="0"/>
                <a:cs typeface="Arial" charset="0"/>
              </a:rPr>
              <a:t>  </a:t>
            </a:r>
            <a:endParaRPr lang="en-US" sz="1900">
              <a:latin typeface="Calibri" pitchFamily="34" charset="0"/>
              <a:cs typeface="Arial" charset="0"/>
            </a:endParaRPr>
          </a:p>
          <a:p>
            <a:pPr>
              <a:buFontTx/>
              <a:buChar char="•"/>
            </a:pPr>
            <a:endParaRPr lang="ru-RU" sz="1900">
              <a:latin typeface="Calibri" pitchFamily="34" charset="0"/>
              <a:cs typeface="Arial" charset="0"/>
            </a:endParaRPr>
          </a:p>
        </p:txBody>
      </p:sp>
      <p:sp>
        <p:nvSpPr>
          <p:cNvPr id="24580" name="Прямоугольник 5"/>
          <p:cNvSpPr>
            <a:spLocks noChangeArrowheads="1"/>
          </p:cNvSpPr>
          <p:nvPr/>
        </p:nvSpPr>
        <p:spPr bwMode="auto">
          <a:xfrm>
            <a:off x="0" y="500063"/>
            <a:ext cx="920273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376092"/>
                </a:solidFill>
                <a:latin typeface="Calibri" pitchFamily="34" charset="0"/>
              </a:rPr>
              <a:t>Poland </a:t>
            </a:r>
            <a:br>
              <a:rPr lang="en-US" sz="2800" b="1">
                <a:solidFill>
                  <a:srgbClr val="376092"/>
                </a:solidFill>
                <a:latin typeface="Calibri" pitchFamily="34" charset="0"/>
              </a:rPr>
            </a:br>
            <a:r>
              <a:rPr lang="en-US" sz="2400" b="1">
                <a:solidFill>
                  <a:srgbClr val="376092"/>
                </a:solidFill>
                <a:latin typeface="Calibri" pitchFamily="34" charset="0"/>
              </a:rPr>
              <a:t>Evaluation of Cd pollution levels</a:t>
            </a:r>
            <a:endParaRPr lang="ru-RU" sz="2400" b="1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27114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Cooperation with countries</a:t>
            </a:r>
            <a:endParaRPr lang="ru-RU" i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18" descr="D:\2016\MAP\Italy\!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775" y="2036763"/>
            <a:ext cx="3313113" cy="279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3" name="Line 5"/>
          <p:cNvSpPr>
            <a:spLocks noChangeShapeType="1"/>
          </p:cNvSpPr>
          <p:nvPr/>
        </p:nvSpPr>
        <p:spPr bwMode="auto">
          <a:xfrm flipV="1">
            <a:off x="1209675" y="2324100"/>
            <a:ext cx="453707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Line 6"/>
          <p:cNvSpPr>
            <a:spLocks noChangeShapeType="1"/>
          </p:cNvSpPr>
          <p:nvPr/>
        </p:nvSpPr>
        <p:spPr bwMode="auto">
          <a:xfrm>
            <a:off x="2208213" y="4273550"/>
            <a:ext cx="3538537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05" name="Рисунок 120" descr="D:\2016\MAP\Italy\!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6750" y="2324100"/>
            <a:ext cx="2111375" cy="2157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6" name="Text Box 9"/>
          <p:cNvSpPr txBox="1">
            <a:spLocks noChangeArrowheads="1"/>
          </p:cNvSpPr>
          <p:nvPr/>
        </p:nvSpPr>
        <p:spPr bwMode="auto">
          <a:xfrm>
            <a:off x="214313" y="5487988"/>
            <a:ext cx="8643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Preparation of boundary concentrations for modeling HM pollution levels 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by national model Minni (ENEA, Italy) </a:t>
            </a:r>
            <a:endParaRPr lang="ru-RU">
              <a:latin typeface="Calibri" pitchFamily="34" charset="0"/>
            </a:endParaRPr>
          </a:p>
        </p:txBody>
      </p:sp>
      <p:sp>
        <p:nvSpPr>
          <p:cNvPr id="25607" name="Text Box 10"/>
          <p:cNvSpPr txBox="1">
            <a:spLocks noChangeArrowheads="1"/>
          </p:cNvSpPr>
          <p:nvPr/>
        </p:nvSpPr>
        <p:spPr bwMode="auto">
          <a:xfrm>
            <a:off x="2922588" y="4916488"/>
            <a:ext cx="3265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Concentrations of As in air,  2014</a:t>
            </a:r>
            <a:endParaRPr lang="ru-RU">
              <a:latin typeface="Calibri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065213" y="2058988"/>
            <a:ext cx="1435100" cy="339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i="1" dirty="0">
                <a:latin typeface="Calibri" pitchFamily="34" charset="0"/>
              </a:rPr>
              <a:t>EMEP  domain</a:t>
            </a:r>
            <a:endParaRPr lang="ru-RU" sz="1600" i="1" dirty="0">
              <a:latin typeface="Calibri" pitchFamily="34" charset="0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6357938" y="2344738"/>
            <a:ext cx="1458912" cy="33972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latin typeface="Calibri" pitchFamily="34" charset="0"/>
              </a:rPr>
              <a:t>Agreed domain</a:t>
            </a:r>
            <a:endParaRPr lang="ru-RU" sz="1600" i="1" dirty="0">
              <a:latin typeface="Calibri" pitchFamily="34" charset="0"/>
            </a:endParaRPr>
          </a:p>
        </p:txBody>
      </p:sp>
      <p:sp>
        <p:nvSpPr>
          <p:cNvPr id="25610" name="Text Box 13"/>
          <p:cNvSpPr txBox="1">
            <a:spLocks noChangeArrowheads="1"/>
          </p:cNvSpPr>
          <p:nvPr/>
        </p:nvSpPr>
        <p:spPr bwMode="auto">
          <a:xfrm>
            <a:off x="6000750" y="6286500"/>
            <a:ext cx="295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Calibri" pitchFamily="34" charset="0"/>
              </a:rPr>
              <a:t>This work was funded by Italy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0" y="500063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376092"/>
                </a:solidFill>
                <a:latin typeface="Calibri" pitchFamily="34" charset="0"/>
              </a:rPr>
              <a:t>Italy: Assessment of HM and POP pollution by GLEMOS </a:t>
            </a:r>
            <a:br>
              <a:rPr lang="en-US" sz="2400" b="1">
                <a:solidFill>
                  <a:srgbClr val="376092"/>
                </a:solidFill>
                <a:latin typeface="Calibri" pitchFamily="34" charset="0"/>
              </a:rPr>
            </a:br>
            <a:r>
              <a:rPr lang="en-US" sz="2400" b="1">
                <a:solidFill>
                  <a:srgbClr val="376092"/>
                </a:solidFill>
                <a:latin typeface="Calibri" pitchFamily="34" charset="0"/>
              </a:rPr>
              <a:t>for national modeling</a:t>
            </a:r>
            <a:endParaRPr lang="ru-RU" sz="2400" b="1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25612" name="Прямоугольник 14"/>
          <p:cNvSpPr>
            <a:spLocks noChangeArrowheads="1"/>
          </p:cNvSpPr>
          <p:nvPr/>
        </p:nvSpPr>
        <p:spPr bwMode="auto">
          <a:xfrm>
            <a:off x="142875" y="1357313"/>
            <a:ext cx="88582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solidFill>
                  <a:schemeClr val="accent2"/>
                </a:solidFill>
                <a:latin typeface="Calibri" pitchFamily="34" charset="0"/>
              </a:rPr>
              <a:t>HM of the second priority:  As, Ni, Cr, Cu, Zn, Se  </a:t>
            </a:r>
            <a:endParaRPr lang="ru-RU" sz="22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27114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Cooperation with countries</a:t>
            </a:r>
            <a:endParaRPr lang="ru-RU" i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6"/>
          <p:cNvSpPr>
            <a:spLocks noChangeArrowheads="1"/>
          </p:cNvSpPr>
          <p:nvPr/>
        </p:nvSpPr>
        <p:spPr bwMode="auto">
          <a:xfrm>
            <a:off x="0" y="357188"/>
            <a:ext cx="9144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>
                <a:solidFill>
                  <a:srgbClr val="376092"/>
                </a:solidFill>
                <a:latin typeface="Calibri" pitchFamily="34" charset="0"/>
              </a:rPr>
              <a:t>Additional information for EMEP/WGE community</a:t>
            </a:r>
          </a:p>
          <a:p>
            <a:pPr algn="ctr"/>
            <a:r>
              <a:rPr lang="en-US" sz="2200">
                <a:solidFill>
                  <a:schemeClr val="accent2"/>
                </a:solidFill>
                <a:latin typeface="Calibri" pitchFamily="34" charset="0"/>
              </a:rPr>
              <a:t>Pollution levels of the second priority metals (As, Ni, Cr, Cu, Zn, Se) </a:t>
            </a:r>
          </a:p>
          <a:p>
            <a:pPr algn="ctr"/>
            <a:r>
              <a:rPr lang="en-US" sz="2200">
                <a:solidFill>
                  <a:schemeClr val="accent2"/>
                </a:solidFill>
                <a:latin typeface="Calibri" pitchFamily="34" charset="0"/>
              </a:rPr>
              <a:t>over the EMEP region</a:t>
            </a:r>
            <a:endParaRPr lang="ru-RU" sz="22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6626" name="TextBox 7"/>
          <p:cNvSpPr txBox="1">
            <a:spLocks noChangeArrowheads="1"/>
          </p:cNvSpPr>
          <p:nvPr/>
        </p:nvSpPr>
        <p:spPr bwMode="auto">
          <a:xfrm>
            <a:off x="214313" y="1571625"/>
            <a:ext cx="52927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>
                <a:latin typeface="Calibri" pitchFamily="34" charset="0"/>
              </a:rPr>
              <a:t>Input data</a:t>
            </a:r>
          </a:p>
          <a:p>
            <a:pPr>
              <a:spcAft>
                <a:spcPts val="600"/>
              </a:spcAft>
            </a:pPr>
            <a:r>
              <a:rPr lang="en-US" i="1">
                <a:latin typeface="Calibri" pitchFamily="34" charset="0"/>
              </a:rPr>
              <a:t>Emissions: </a:t>
            </a:r>
            <a:r>
              <a:rPr lang="en-US">
                <a:latin typeface="Calibri" pitchFamily="34" charset="0"/>
              </a:rPr>
              <a:t> EMEP official data - </a:t>
            </a:r>
            <a:r>
              <a:rPr lang="ru-RU">
                <a:latin typeface="Calibri" pitchFamily="34" charset="0"/>
              </a:rPr>
              <a:t>37 </a:t>
            </a:r>
            <a:r>
              <a:rPr lang="en-US">
                <a:latin typeface="Calibri" pitchFamily="34" charset="0"/>
              </a:rPr>
              <a:t>countries (2014)</a:t>
            </a:r>
          </a:p>
          <a:p>
            <a:r>
              <a:rPr lang="en-US" i="1">
                <a:latin typeface="Calibri" pitchFamily="34" charset="0"/>
              </a:rPr>
              <a:t>Measurements: </a:t>
            </a:r>
            <a:r>
              <a:rPr lang="en-US">
                <a:latin typeface="Calibri" pitchFamily="34" charset="0"/>
              </a:rPr>
              <a:t> ~ 60 EMEP monitoring sites (2014)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27114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Cooperation with countries</a:t>
            </a:r>
            <a:endParaRPr lang="ru-RU" i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7" name="Рисунок 118" descr="D:\2016\MAP\Italy\!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063" y="2786063"/>
            <a:ext cx="2555875" cy="2157412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9" name="Рисунок 11" descr="!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3" y="3071813"/>
            <a:ext cx="2555875" cy="2163762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6630" name="TextBox 21"/>
          <p:cNvSpPr txBox="1">
            <a:spLocks noChangeArrowheads="1"/>
          </p:cNvSpPr>
          <p:nvPr/>
        </p:nvSpPr>
        <p:spPr bwMode="auto">
          <a:xfrm>
            <a:off x="-14288" y="4643438"/>
            <a:ext cx="500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alibri" pitchFamily="34" charset="0"/>
              </a:rPr>
              <a:t>As</a:t>
            </a:r>
            <a:endParaRPr lang="ru-RU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6631" name="TextBox 22"/>
          <p:cNvSpPr txBox="1">
            <a:spLocks noChangeArrowheads="1"/>
          </p:cNvSpPr>
          <p:nvPr/>
        </p:nvSpPr>
        <p:spPr bwMode="auto">
          <a:xfrm>
            <a:off x="325438" y="4899025"/>
            <a:ext cx="500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alibri" pitchFamily="34" charset="0"/>
              </a:rPr>
              <a:t>Ni</a:t>
            </a:r>
            <a:endParaRPr lang="ru-RU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24" name="Рисунок 45" descr="!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4563" y="3343275"/>
            <a:ext cx="2574925" cy="2157413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6633" name="TextBox 24"/>
          <p:cNvSpPr txBox="1">
            <a:spLocks noChangeArrowheads="1"/>
          </p:cNvSpPr>
          <p:nvPr/>
        </p:nvSpPr>
        <p:spPr bwMode="auto">
          <a:xfrm>
            <a:off x="593725" y="5184775"/>
            <a:ext cx="500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alibri" pitchFamily="34" charset="0"/>
              </a:rPr>
              <a:t>Cr</a:t>
            </a:r>
            <a:endParaRPr lang="ru-RU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26" name="Рисунок 47" descr="!ma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0313" y="3629025"/>
            <a:ext cx="2555875" cy="2157413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6635" name="TextBox 26"/>
          <p:cNvSpPr txBox="1">
            <a:spLocks noChangeArrowheads="1"/>
          </p:cNvSpPr>
          <p:nvPr/>
        </p:nvSpPr>
        <p:spPr bwMode="auto">
          <a:xfrm>
            <a:off x="852488" y="5456238"/>
            <a:ext cx="500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alibri" pitchFamily="34" charset="0"/>
              </a:rPr>
              <a:t>Zn</a:t>
            </a:r>
            <a:endParaRPr lang="ru-RU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28" name="Рисунок 46" descr="!ma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7500" y="3908425"/>
            <a:ext cx="2555875" cy="2163763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6637" name="TextBox 28"/>
          <p:cNvSpPr txBox="1">
            <a:spLocks noChangeArrowheads="1"/>
          </p:cNvSpPr>
          <p:nvPr/>
        </p:nvSpPr>
        <p:spPr bwMode="auto">
          <a:xfrm>
            <a:off x="1182688" y="5748338"/>
            <a:ext cx="5000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alibri" pitchFamily="34" charset="0"/>
              </a:rPr>
              <a:t>Cu</a:t>
            </a:r>
            <a:endParaRPr lang="ru-RU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6638" name="TextBox 29"/>
          <p:cNvSpPr txBox="1">
            <a:spLocks noChangeArrowheads="1"/>
          </p:cNvSpPr>
          <p:nvPr/>
        </p:nvSpPr>
        <p:spPr bwMode="auto">
          <a:xfrm>
            <a:off x="1258888" y="6072188"/>
            <a:ext cx="77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>
                <a:solidFill>
                  <a:schemeClr val="accent2"/>
                </a:solidFill>
                <a:latin typeface="Calibri" pitchFamily="34" charset="0"/>
              </a:rPr>
              <a:t>Se</a:t>
            </a:r>
            <a:endParaRPr lang="ru-RU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31" name="Рисунок 49" descr="!ma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6125" y="4221163"/>
            <a:ext cx="2555875" cy="2157412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6640" name="Text Box 10"/>
          <p:cNvSpPr txBox="1">
            <a:spLocks noChangeArrowheads="1"/>
          </p:cNvSpPr>
          <p:nvPr/>
        </p:nvSpPr>
        <p:spPr bwMode="auto">
          <a:xfrm>
            <a:off x="5715000" y="1714500"/>
            <a:ext cx="2714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Modeled vs. observed 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As  air concentrations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35" name="Group 33"/>
          <p:cNvGraphicFramePr>
            <a:graphicFrameLocks noGrp="1"/>
          </p:cNvGraphicFramePr>
          <p:nvPr/>
        </p:nvGraphicFramePr>
        <p:xfrm>
          <a:off x="5214938" y="6000750"/>
          <a:ext cx="3571900" cy="67056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071702"/>
                <a:gridCol w="1500198"/>
              </a:tblGrid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Mean Relative Bias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 ± 20%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Correlation </a:t>
                      </a:r>
                      <a:r>
                        <a:rPr kumimoji="0" lang="en-US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coeff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 – 0.8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6652" name="Text Box 34"/>
          <p:cNvSpPr txBox="1">
            <a:spLocks noChangeArrowheads="1"/>
          </p:cNvSpPr>
          <p:nvPr/>
        </p:nvSpPr>
        <p:spPr bwMode="auto">
          <a:xfrm>
            <a:off x="4857750" y="5357813"/>
            <a:ext cx="41814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Model performance for air concentrations 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(As, Ni, Cr, Cu, Zn)</a:t>
            </a:r>
            <a:endParaRPr lang="ru-RU">
              <a:latin typeface="Calibri" pitchFamily="34" charset="0"/>
            </a:endParaRPr>
          </a:p>
        </p:txBody>
      </p:sp>
      <p:grpSp>
        <p:nvGrpSpPr>
          <p:cNvPr id="26653" name="Group 36"/>
          <p:cNvGrpSpPr>
            <a:grpSpLocks/>
          </p:cNvGrpSpPr>
          <p:nvPr/>
        </p:nvGrpSpPr>
        <p:grpSpPr bwMode="auto">
          <a:xfrm>
            <a:off x="5429250" y="2357438"/>
            <a:ext cx="3097213" cy="3005137"/>
            <a:chOff x="3288" y="981"/>
            <a:chExt cx="1951" cy="1893"/>
          </a:xfrm>
        </p:grpSpPr>
        <p:pic>
          <p:nvPicPr>
            <p:cNvPr id="26654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88" y="981"/>
              <a:ext cx="1951" cy="1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55" name="Text Box 35"/>
            <p:cNvSpPr txBox="1">
              <a:spLocks noChangeArrowheads="1"/>
            </p:cNvSpPr>
            <p:nvPr/>
          </p:nvSpPr>
          <p:spPr bwMode="auto">
            <a:xfrm>
              <a:off x="3696" y="1389"/>
              <a:ext cx="599" cy="3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latin typeface="Calibri" pitchFamily="34" charset="0"/>
                </a:rPr>
                <a:t>Bias = -17%</a:t>
              </a:r>
            </a:p>
            <a:p>
              <a:r>
                <a:rPr lang="en-US" sz="1600">
                  <a:latin typeface="Calibri" pitchFamily="34" charset="0"/>
                </a:rPr>
                <a:t>Rcorr = 0.8</a:t>
              </a:r>
              <a:endParaRPr lang="ru-RU" sz="1600"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2"/>
          <p:cNvSpPr txBox="1">
            <a:spLocks noChangeArrowheads="1"/>
          </p:cNvSpPr>
          <p:nvPr/>
        </p:nvSpPr>
        <p:spPr bwMode="auto">
          <a:xfrm>
            <a:off x="4500563" y="1428750"/>
            <a:ext cx="464343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buClr>
                <a:schemeClr val="tx2"/>
              </a:buClr>
            </a:pPr>
            <a:r>
              <a:rPr lang="en-GB" b="1">
                <a:solidFill>
                  <a:srgbClr val="376092"/>
                </a:solidFill>
                <a:latin typeface="Calibri" pitchFamily="34" charset="0"/>
              </a:rPr>
              <a:t>Activities on implementation of the new grid: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429125" y="2143125"/>
            <a:ext cx="4479925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>
                <a:latin typeface="Calibri" pitchFamily="34" charset="0"/>
                <a:cs typeface="Arial" charset="0"/>
              </a:rPr>
              <a:t>Adaptation of HM and POPs modules for simulations on the new EMEP grid</a:t>
            </a:r>
          </a:p>
          <a:p>
            <a:pPr marL="361950" indent="-36195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>
                <a:latin typeface="Calibri" pitchFamily="34" charset="0"/>
                <a:cs typeface="Arial" charset="0"/>
              </a:rPr>
              <a:t>Preparation of experimental emission data with fine resolution (0.1</a:t>
            </a:r>
            <a:r>
              <a:rPr lang="en-US" baseline="30000">
                <a:latin typeface="Calibri" pitchFamily="34" charset="0"/>
                <a:cs typeface="Arial" charset="0"/>
              </a:rPr>
              <a:t>o</a:t>
            </a:r>
            <a:r>
              <a:rPr lang="en-US">
                <a:latin typeface="Calibri" pitchFamily="34" charset="0"/>
                <a:cs typeface="Arial" charset="0"/>
              </a:rPr>
              <a:t>x0.1</a:t>
            </a:r>
            <a:r>
              <a:rPr lang="en-US" baseline="30000">
                <a:latin typeface="Calibri" pitchFamily="34" charset="0"/>
                <a:cs typeface="Arial" charset="0"/>
              </a:rPr>
              <a:t>o</a:t>
            </a:r>
            <a:r>
              <a:rPr lang="en-US">
                <a:latin typeface="Calibri" pitchFamily="34" charset="0"/>
                <a:cs typeface="Arial" charset="0"/>
              </a:rPr>
              <a:t>) for model testing</a:t>
            </a:r>
          </a:p>
          <a:p>
            <a:pPr marL="361950" indent="-36195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>
                <a:latin typeface="Calibri" pitchFamily="34" charset="0"/>
                <a:cs typeface="Arial" charset="0"/>
              </a:rPr>
              <a:t>Pilot simulations of Pb, Cd, Hg, BaP and               evaluation against measurements </a:t>
            </a: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0" y="142875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376092"/>
                </a:solidFill>
                <a:latin typeface="Calibri" pitchFamily="34" charset="0"/>
              </a:rPr>
              <a:t>Transition to the new EMEP grid (lat, long)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28625" y="1428750"/>
            <a:ext cx="3481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376092"/>
                </a:solidFill>
                <a:latin typeface="Calibri" pitchFamily="34" charset="0"/>
              </a:rPr>
              <a:t>Current and new EMEP domains</a:t>
            </a:r>
            <a:endParaRPr lang="ru-RU" b="1">
              <a:solidFill>
                <a:srgbClr val="376092"/>
              </a:solidFill>
              <a:latin typeface="Calibri" pitchFamily="34" charset="0"/>
            </a:endParaRPr>
          </a:p>
        </p:txBody>
      </p:sp>
      <p:grpSp>
        <p:nvGrpSpPr>
          <p:cNvPr id="7173" name="Группа 12"/>
          <p:cNvGrpSpPr>
            <a:grpSpLocks/>
          </p:cNvGrpSpPr>
          <p:nvPr/>
        </p:nvGrpSpPr>
        <p:grpSpPr bwMode="auto">
          <a:xfrm>
            <a:off x="500063" y="2000250"/>
            <a:ext cx="3429000" cy="3214688"/>
            <a:chOff x="357158" y="1562406"/>
            <a:chExt cx="3714776" cy="3581106"/>
          </a:xfrm>
        </p:grpSpPr>
        <p:pic>
          <p:nvPicPr>
            <p:cNvPr id="7174" name="Picture 11" descr="grid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8" y="1562406"/>
              <a:ext cx="3714776" cy="358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75" name="Group 12"/>
            <p:cNvGrpSpPr>
              <a:grpSpLocks/>
            </p:cNvGrpSpPr>
            <p:nvPr/>
          </p:nvGrpSpPr>
          <p:grpSpPr bwMode="auto">
            <a:xfrm>
              <a:off x="969733" y="1785926"/>
              <a:ext cx="2589453" cy="2564590"/>
              <a:chOff x="540" y="1312"/>
              <a:chExt cx="1712" cy="1761"/>
            </a:xfrm>
          </p:grpSpPr>
          <p:sp>
            <p:nvSpPr>
              <p:cNvPr id="7176" name="Text Box 6"/>
              <p:cNvSpPr txBox="1">
                <a:spLocks noChangeArrowheads="1"/>
              </p:cNvSpPr>
              <p:nvPr/>
            </p:nvSpPr>
            <p:spPr bwMode="auto">
              <a:xfrm>
                <a:off x="540" y="1312"/>
                <a:ext cx="1034" cy="136"/>
              </a:xfrm>
              <a:prstGeom prst="rect">
                <a:avLst/>
              </a:prstGeom>
              <a:solidFill>
                <a:srgbClr val="FFFFFF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339933"/>
                    </a:solidFill>
                    <a:latin typeface="Calibri" pitchFamily="34" charset="0"/>
                    <a:cs typeface="Arial" charset="0"/>
                  </a:rPr>
                  <a:t>Current EMEP domain</a:t>
                </a:r>
                <a:endParaRPr lang="ru-RU" sz="1400" b="1">
                  <a:solidFill>
                    <a:srgbClr val="339933"/>
                  </a:solidFill>
                  <a:latin typeface="Calibri" pitchFamily="34" charset="0"/>
                  <a:cs typeface="Arial" charset="0"/>
                </a:endParaRPr>
              </a:p>
            </p:txBody>
          </p:sp>
          <p:sp>
            <p:nvSpPr>
              <p:cNvPr id="7177" name="Text Box 7"/>
              <p:cNvSpPr txBox="1">
                <a:spLocks noChangeArrowheads="1"/>
              </p:cNvSpPr>
              <p:nvPr/>
            </p:nvSpPr>
            <p:spPr bwMode="auto">
              <a:xfrm>
                <a:off x="1359" y="2937"/>
                <a:ext cx="893" cy="136"/>
              </a:xfrm>
              <a:prstGeom prst="rect">
                <a:avLst/>
              </a:prstGeom>
              <a:solidFill>
                <a:srgbClr val="FFFFFF">
                  <a:alpha val="50195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b="1">
                    <a:solidFill>
                      <a:srgbClr val="FF0000"/>
                    </a:solidFill>
                    <a:latin typeface="Calibri" pitchFamily="34" charset="0"/>
                    <a:cs typeface="Arial" charset="0"/>
                  </a:rPr>
                  <a:t>New EMEP domain</a:t>
                </a:r>
                <a:endParaRPr lang="ru-RU" sz="1400" b="1">
                  <a:solidFill>
                    <a:srgbClr val="FF0000"/>
                  </a:solidFill>
                  <a:latin typeface="Calibri" pitchFamily="34" charset="0"/>
                  <a:cs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14313" y="1643063"/>
            <a:ext cx="5048250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lang="en-US" sz="2000" b="1">
                <a:solidFill>
                  <a:schemeClr val="accent2"/>
                </a:solidFill>
                <a:latin typeface="Calibri" pitchFamily="34" charset="0"/>
                <a:cs typeface="Arial" charset="0"/>
              </a:rPr>
              <a:t>Major activities of MSC-E: </a:t>
            </a:r>
            <a:br>
              <a:rPr lang="en-US" sz="2000" b="1">
                <a:solidFill>
                  <a:schemeClr val="accent2"/>
                </a:solidFill>
                <a:latin typeface="Calibri" pitchFamily="34" charset="0"/>
                <a:cs typeface="Arial" charset="0"/>
              </a:rPr>
            </a:br>
            <a:r>
              <a:rPr lang="en-US">
                <a:solidFill>
                  <a:schemeClr val="accent2"/>
                </a:solidFill>
                <a:latin typeface="Calibri" pitchFamily="34" charset="0"/>
                <a:cs typeface="Arial" charset="0"/>
              </a:rPr>
              <a:t>(funded by UNEP/AMAP)</a:t>
            </a:r>
            <a:endParaRPr lang="en-US" b="1">
              <a:solidFill>
                <a:schemeClr val="accent2"/>
              </a:solidFill>
              <a:latin typeface="Calibri" pitchFamily="34" charset="0"/>
              <a:cs typeface="Arial" charset="0"/>
            </a:endParaRPr>
          </a:p>
          <a:p>
            <a:pPr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>
                <a:latin typeface="Calibri" pitchFamily="34" charset="0"/>
                <a:cs typeface="Arial" charset="0"/>
              </a:rPr>
              <a:t> Leading the work of international group of modelling experts  (CNR-IIA (</a:t>
            </a:r>
            <a:r>
              <a:rPr lang="en-US" b="1">
                <a:latin typeface="Calibri" pitchFamily="34" charset="0"/>
                <a:cs typeface="Arial" charset="0"/>
              </a:rPr>
              <a:t>Italy</a:t>
            </a:r>
            <a:r>
              <a:rPr lang="en-US">
                <a:latin typeface="Calibri" pitchFamily="34" charset="0"/>
                <a:cs typeface="Arial" charset="0"/>
              </a:rPr>
              <a:t>), HZG (</a:t>
            </a:r>
            <a:r>
              <a:rPr lang="en-US" b="1">
                <a:latin typeface="Calibri" pitchFamily="34" charset="0"/>
                <a:cs typeface="Arial" charset="0"/>
              </a:rPr>
              <a:t>Germany</a:t>
            </a:r>
            <a:r>
              <a:rPr lang="en-US">
                <a:latin typeface="Calibri" pitchFamily="34" charset="0"/>
                <a:cs typeface="Arial" charset="0"/>
              </a:rPr>
              <a:t>), MIT (</a:t>
            </a:r>
            <a:r>
              <a:rPr lang="en-US" b="1">
                <a:latin typeface="Calibri" pitchFamily="34" charset="0"/>
                <a:cs typeface="Arial" charset="0"/>
              </a:rPr>
              <a:t>USA</a:t>
            </a:r>
            <a:r>
              <a:rPr lang="en-US">
                <a:latin typeface="Calibri" pitchFamily="34" charset="0"/>
                <a:cs typeface="Arial" charset="0"/>
              </a:rPr>
              <a:t>), Lamar Univ. (</a:t>
            </a:r>
            <a:r>
              <a:rPr lang="en-US" b="1">
                <a:latin typeface="Calibri" pitchFamily="34" charset="0"/>
                <a:cs typeface="Arial" charset="0"/>
              </a:rPr>
              <a:t>USA</a:t>
            </a:r>
            <a:r>
              <a:rPr lang="en-US">
                <a:latin typeface="Calibri" pitchFamily="34" charset="0"/>
                <a:cs typeface="Arial" charset="0"/>
              </a:rPr>
              <a:t>), Environment </a:t>
            </a:r>
            <a:r>
              <a:rPr lang="en-US" b="1">
                <a:latin typeface="Calibri" pitchFamily="34" charset="0"/>
                <a:cs typeface="Arial" charset="0"/>
              </a:rPr>
              <a:t>Canada</a:t>
            </a:r>
            <a:r>
              <a:rPr lang="en-US">
                <a:latin typeface="Calibri" pitchFamily="34" charset="0"/>
                <a:cs typeface="Arial" charset="0"/>
              </a:rPr>
              <a:t>, Cambridge (</a:t>
            </a:r>
            <a:r>
              <a:rPr lang="en-US" b="1">
                <a:latin typeface="Calibri" pitchFamily="34" charset="0"/>
                <a:cs typeface="Arial" charset="0"/>
              </a:rPr>
              <a:t>UK</a:t>
            </a:r>
            <a:r>
              <a:rPr lang="en-US">
                <a:latin typeface="Calibri" pitchFamily="34" charset="0"/>
                <a:cs typeface="Arial" charset="0"/>
              </a:rPr>
              <a:t>))</a:t>
            </a:r>
          </a:p>
          <a:p>
            <a:pPr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FontTx/>
              <a:buChar char="•"/>
            </a:pPr>
            <a:r>
              <a:rPr lang="en-US">
                <a:latin typeface="Calibri" pitchFamily="34" charset="0"/>
                <a:cs typeface="Arial" charset="0"/>
              </a:rPr>
              <a:t> Coordination of simulation and drafting activities aimed at support Global Mercury Assessment (GMA) 2018 with new modeling results</a:t>
            </a:r>
          </a:p>
        </p:txBody>
      </p:sp>
      <p:pic>
        <p:nvPicPr>
          <p:cNvPr id="2765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5572125"/>
            <a:ext cx="744538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0375" y="1595438"/>
            <a:ext cx="210502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2" name="Group 7"/>
          <p:cNvGrpSpPr>
            <a:grpSpLocks/>
          </p:cNvGrpSpPr>
          <p:nvPr/>
        </p:nvGrpSpPr>
        <p:grpSpPr bwMode="auto">
          <a:xfrm>
            <a:off x="5929313" y="2278063"/>
            <a:ext cx="2260600" cy="3116262"/>
            <a:chOff x="3735" y="1311"/>
            <a:chExt cx="1424" cy="1963"/>
          </a:xfrm>
        </p:grpSpPr>
        <p:sp>
          <p:nvSpPr>
            <p:cNvPr id="27661" name="Rectangle 13"/>
            <p:cNvSpPr>
              <a:spLocks noChangeArrowheads="1"/>
            </p:cNvSpPr>
            <p:nvPr/>
          </p:nvSpPr>
          <p:spPr bwMode="auto">
            <a:xfrm>
              <a:off x="3735" y="1311"/>
              <a:ext cx="1070" cy="1428"/>
            </a:xfrm>
            <a:prstGeom prst="rect">
              <a:avLst/>
            </a:prstGeom>
            <a:solidFill>
              <a:srgbClr val="000000">
                <a:alpha val="2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Arial" charset="0"/>
              </a:endParaRPr>
            </a:p>
          </p:txBody>
        </p:sp>
        <p:pic>
          <p:nvPicPr>
            <p:cNvPr id="27662" name="Picture 14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33" y="1406"/>
              <a:ext cx="1326" cy="1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3" name="Text Box 15"/>
          <p:cNvSpPr txBox="1">
            <a:spLocks noChangeArrowheads="1"/>
          </p:cNvSpPr>
          <p:nvPr/>
        </p:nvSpPr>
        <p:spPr bwMode="auto">
          <a:xfrm>
            <a:off x="1714500" y="5715000"/>
            <a:ext cx="4429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lang="en-US" i="1">
                <a:latin typeface="Calibri" pitchFamily="34" charset="0"/>
                <a:cs typeface="Arial" charset="0"/>
              </a:rPr>
              <a:t>Meeting of Project Coordination Group of GMA 2018 (Geneva, April 2017)</a:t>
            </a:r>
            <a:endParaRPr lang="ru-RU" i="1">
              <a:latin typeface="Calibri" pitchFamily="34" charset="0"/>
              <a:cs typeface="Arial" charset="0"/>
            </a:endParaRPr>
          </a:p>
        </p:txBody>
      </p:sp>
      <p:grpSp>
        <p:nvGrpSpPr>
          <p:cNvPr id="27654" name="Group 11"/>
          <p:cNvGrpSpPr>
            <a:grpSpLocks/>
          </p:cNvGrpSpPr>
          <p:nvPr/>
        </p:nvGrpSpPr>
        <p:grpSpPr bwMode="auto">
          <a:xfrm>
            <a:off x="6478588" y="3100388"/>
            <a:ext cx="2236787" cy="3114675"/>
            <a:chOff x="4081" y="1829"/>
            <a:chExt cx="1409" cy="1962"/>
          </a:xfrm>
        </p:grpSpPr>
        <p:grpSp>
          <p:nvGrpSpPr>
            <p:cNvPr id="27657" name="Group 12"/>
            <p:cNvGrpSpPr>
              <a:grpSpLocks/>
            </p:cNvGrpSpPr>
            <p:nvPr/>
          </p:nvGrpSpPr>
          <p:grpSpPr bwMode="auto">
            <a:xfrm>
              <a:off x="4081" y="1829"/>
              <a:ext cx="1409" cy="1962"/>
              <a:chOff x="4081" y="1829"/>
              <a:chExt cx="1409" cy="1962"/>
            </a:xfrm>
          </p:grpSpPr>
          <p:sp>
            <p:nvSpPr>
              <p:cNvPr id="27659" name="Rectangle 13"/>
              <p:cNvSpPr>
                <a:spLocks noChangeArrowheads="1"/>
              </p:cNvSpPr>
              <p:nvPr/>
            </p:nvSpPr>
            <p:spPr bwMode="auto">
              <a:xfrm>
                <a:off x="4081" y="1829"/>
                <a:ext cx="1070" cy="1428"/>
              </a:xfrm>
              <a:prstGeom prst="rect">
                <a:avLst/>
              </a:prstGeom>
              <a:solidFill>
                <a:srgbClr val="000000">
                  <a:alpha val="25098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cs typeface="Arial" charset="0"/>
                </a:endParaRPr>
              </a:p>
            </p:txBody>
          </p:sp>
          <p:sp>
            <p:nvSpPr>
              <p:cNvPr id="27660" name="Rectangle 14"/>
              <p:cNvSpPr>
                <a:spLocks noChangeArrowheads="1"/>
              </p:cNvSpPr>
              <p:nvPr/>
            </p:nvSpPr>
            <p:spPr bwMode="auto">
              <a:xfrm>
                <a:off x="4175" y="1931"/>
                <a:ext cx="1315" cy="1860"/>
              </a:xfrm>
              <a:prstGeom prst="rect">
                <a:avLst/>
              </a:prstGeom>
              <a:solidFill>
                <a:srgbClr val="339966">
                  <a:alpha val="5999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>
                  <a:cs typeface="Arial" charset="0"/>
                </a:endParaRPr>
              </a:p>
            </p:txBody>
          </p:sp>
        </p:grpSp>
        <p:sp>
          <p:nvSpPr>
            <p:cNvPr id="27658" name="Text Box 15"/>
            <p:cNvSpPr txBox="1">
              <a:spLocks noChangeArrowheads="1"/>
            </p:cNvSpPr>
            <p:nvPr/>
          </p:nvSpPr>
          <p:spPr bwMode="auto">
            <a:xfrm>
              <a:off x="4266" y="2293"/>
              <a:ext cx="1055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rgbClr val="FFFFFF"/>
                  </a:solidFill>
                  <a:cs typeface="Arial" charset="0"/>
                </a:rPr>
                <a:t>Global Mercury Assessment 2018</a:t>
              </a:r>
              <a:endParaRPr lang="ru-RU" sz="1400" b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7655" name="Rectangle 17"/>
          <p:cNvSpPr>
            <a:spLocks noChangeArrowheads="1"/>
          </p:cNvSpPr>
          <p:nvPr/>
        </p:nvSpPr>
        <p:spPr bwMode="auto">
          <a:xfrm>
            <a:off x="0" y="142875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376092"/>
                </a:solidFill>
                <a:latin typeface="Calibri" pitchFamily="34" charset="0"/>
              </a:rPr>
              <a:t>Cooperation with UNEP &amp; Minamata Conv.</a:t>
            </a:r>
            <a:endParaRPr lang="ru-RU" sz="2800" b="1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27656" name="Text Box 3"/>
          <p:cNvSpPr txBox="1">
            <a:spLocks noChangeArrowheads="1"/>
          </p:cNvSpPr>
          <p:nvPr/>
        </p:nvSpPr>
        <p:spPr bwMode="auto">
          <a:xfrm>
            <a:off x="0" y="785813"/>
            <a:ext cx="91440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ctr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lang="en-US" sz="2400">
                <a:solidFill>
                  <a:schemeClr val="accent2"/>
                </a:solidFill>
                <a:latin typeface="Calibri" pitchFamily="34" charset="0"/>
              </a:rPr>
              <a:t>Participation in the UNEP Global Mercury Assessment 2018</a:t>
            </a:r>
            <a:endParaRPr lang="ru-RU" sz="240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28674" name="Rectangle 47"/>
          <p:cNvSpPr>
            <a:spLocks noChangeArrowheads="1"/>
          </p:cNvSpPr>
          <p:nvPr/>
        </p:nvSpPr>
        <p:spPr bwMode="auto">
          <a:xfrm>
            <a:off x="4416425" y="2178050"/>
            <a:ext cx="31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Tahoma" pitchFamily="34" charset="0"/>
                <a:cs typeface="Times New Roman" pitchFamily="18" charset="0"/>
              </a:rPr>
              <a:t>  </a:t>
            </a:r>
            <a:endParaRPr lang="en-US" sz="1600">
              <a:latin typeface="Tahoma" pitchFamily="34" charset="0"/>
              <a:cs typeface="Arial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0" y="214313"/>
            <a:ext cx="9144000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>
                <a:solidFill>
                  <a:srgbClr val="376092"/>
                </a:solidFill>
                <a:latin typeface="Calibri" pitchFamily="34" charset="0"/>
              </a:rPr>
              <a:t>MSC-E peer-reviewed publications </a:t>
            </a:r>
            <a:br>
              <a:rPr lang="en-US" sz="2800" b="1">
                <a:solidFill>
                  <a:srgbClr val="376092"/>
                </a:solidFill>
                <a:latin typeface="Calibri" pitchFamily="34" charset="0"/>
              </a:rPr>
            </a:br>
            <a:r>
              <a:rPr lang="en-US" sz="2800" b="1">
                <a:solidFill>
                  <a:srgbClr val="376092"/>
                </a:solidFill>
                <a:latin typeface="Calibri" pitchFamily="34" charset="0"/>
              </a:rPr>
              <a:t>on further model development (2016/2017)</a:t>
            </a:r>
            <a:endParaRPr lang="ru-RU" sz="2800" b="1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85750" y="1484313"/>
            <a:ext cx="8534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5113" indent="-265113">
              <a:lnSpc>
                <a:spcPct val="11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600">
                <a:latin typeface="Calibri" pitchFamily="34" charset="0"/>
                <a:cs typeface="Arial" charset="0"/>
              </a:rPr>
              <a:t>Travnikov </a:t>
            </a:r>
            <a:r>
              <a:rPr lang="en-US" sz="1600">
                <a:latin typeface="Calibri" pitchFamily="34" charset="0"/>
                <a:cs typeface="Arial" charset="0"/>
              </a:rPr>
              <a:t>et al. (</a:t>
            </a:r>
            <a:r>
              <a:rPr lang="ru-RU" sz="1600">
                <a:latin typeface="Calibri" pitchFamily="34" charset="0"/>
                <a:cs typeface="Arial" charset="0"/>
              </a:rPr>
              <a:t>201</a:t>
            </a:r>
            <a:r>
              <a:rPr lang="en-US" sz="1600">
                <a:latin typeface="Calibri" pitchFamily="34" charset="0"/>
                <a:cs typeface="Arial" charset="0"/>
              </a:rPr>
              <a:t>7)</a:t>
            </a:r>
            <a:r>
              <a:rPr lang="ru-RU" sz="1600">
                <a:latin typeface="Calibri" pitchFamily="34" charset="0"/>
                <a:cs typeface="Arial" charset="0"/>
              </a:rPr>
              <a:t> </a:t>
            </a:r>
            <a:r>
              <a:rPr lang="ru-RU" sz="1600" b="1">
                <a:latin typeface="Calibri" pitchFamily="34" charset="0"/>
                <a:cs typeface="Arial" charset="0"/>
              </a:rPr>
              <a:t>Multi-model study of mercury dispersion in the atmosphere: </a:t>
            </a:r>
            <a:r>
              <a:rPr lang="en-US" sz="1600" b="1">
                <a:latin typeface="Calibri" pitchFamily="34" charset="0"/>
                <a:cs typeface="Arial" charset="0"/>
              </a:rPr>
              <a:t/>
            </a:r>
            <a:br>
              <a:rPr lang="en-US" sz="1600" b="1">
                <a:latin typeface="Calibri" pitchFamily="34" charset="0"/>
                <a:cs typeface="Arial" charset="0"/>
              </a:rPr>
            </a:br>
            <a:r>
              <a:rPr lang="ru-RU" sz="1600" b="1">
                <a:latin typeface="Calibri" pitchFamily="34" charset="0"/>
                <a:cs typeface="Arial" charset="0"/>
              </a:rPr>
              <a:t>Atmospheric processes and model evaluation</a:t>
            </a:r>
            <a:r>
              <a:rPr lang="en-US" sz="1600" b="1">
                <a:latin typeface="Calibri" pitchFamily="34" charset="0"/>
                <a:cs typeface="Arial" charset="0"/>
              </a:rPr>
              <a:t>.</a:t>
            </a:r>
            <a:r>
              <a:rPr lang="ru-RU" sz="1600">
                <a:latin typeface="Calibri" pitchFamily="34" charset="0"/>
                <a:cs typeface="Arial" charset="0"/>
              </a:rPr>
              <a:t> </a:t>
            </a:r>
            <a:r>
              <a:rPr lang="ru-RU" sz="1600" i="1">
                <a:latin typeface="Calibri" pitchFamily="34" charset="0"/>
                <a:cs typeface="Arial" charset="0"/>
              </a:rPr>
              <a:t>Atmos. Chem. Phys</a:t>
            </a:r>
            <a:r>
              <a:rPr lang="ru-RU" sz="1600">
                <a:latin typeface="Calibri" pitchFamily="34" charset="0"/>
                <a:cs typeface="Arial" charset="0"/>
              </a:rPr>
              <a:t>., </a:t>
            </a:r>
            <a:r>
              <a:rPr lang="en-US" sz="1600">
                <a:latin typeface="Calibri" pitchFamily="34" charset="0"/>
                <a:ea typeface="宋体" charset="-122"/>
                <a:cs typeface="Arial" charset="0"/>
              </a:rPr>
              <a:t>in press.</a:t>
            </a:r>
          </a:p>
          <a:p>
            <a:pPr marL="265113" indent="-265113">
              <a:lnSpc>
                <a:spcPct val="11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600">
                <a:latin typeface="Calibri" pitchFamily="34" charset="0"/>
                <a:cs typeface="Arial" charset="0"/>
              </a:rPr>
              <a:t>Bieser </a:t>
            </a:r>
            <a:r>
              <a:rPr lang="en-US" sz="1600">
                <a:latin typeface="Calibri" pitchFamily="34" charset="0"/>
                <a:cs typeface="Arial" charset="0"/>
              </a:rPr>
              <a:t>et al.</a:t>
            </a:r>
            <a:r>
              <a:rPr lang="ru-RU" sz="1600">
                <a:latin typeface="Calibri" pitchFamily="34" charset="0"/>
                <a:cs typeface="Arial" charset="0"/>
              </a:rPr>
              <a:t> </a:t>
            </a:r>
            <a:r>
              <a:rPr lang="en-US" sz="1600">
                <a:latin typeface="Calibri" pitchFamily="34" charset="0"/>
                <a:ea typeface="宋体" charset="-122"/>
              </a:rPr>
              <a:t>(2017) </a:t>
            </a:r>
            <a:r>
              <a:rPr lang="en-US" sz="1600" b="1">
                <a:latin typeface="Calibri" pitchFamily="34" charset="0"/>
                <a:ea typeface="宋体" charset="-122"/>
              </a:rPr>
              <a:t>Multi-model study of mercury dispersion in the atmosphere: </a:t>
            </a:r>
            <a:br>
              <a:rPr lang="en-US" sz="1600" b="1">
                <a:latin typeface="Calibri" pitchFamily="34" charset="0"/>
                <a:ea typeface="宋体" charset="-122"/>
              </a:rPr>
            </a:br>
            <a:r>
              <a:rPr lang="en-US" sz="1600" b="1">
                <a:latin typeface="Calibri" pitchFamily="34" charset="0"/>
                <a:ea typeface="宋体" charset="-122"/>
              </a:rPr>
              <a:t>Vertical distribution of mercury species.</a:t>
            </a:r>
            <a:r>
              <a:rPr lang="en-US" sz="1600">
                <a:latin typeface="Calibri" pitchFamily="34" charset="0"/>
                <a:ea typeface="宋体" charset="-122"/>
              </a:rPr>
              <a:t> </a:t>
            </a:r>
            <a:r>
              <a:rPr lang="en-US" sz="1600" i="1">
                <a:latin typeface="Calibri" pitchFamily="34" charset="0"/>
                <a:ea typeface="宋体" charset="-122"/>
              </a:rPr>
              <a:t>Atmos. Chem. Phys</a:t>
            </a:r>
            <a:r>
              <a:rPr lang="en-US" sz="1600">
                <a:latin typeface="Calibri" pitchFamily="34" charset="0"/>
                <a:ea typeface="宋体" charset="-122"/>
              </a:rPr>
              <a:t>., in press.</a:t>
            </a:r>
          </a:p>
          <a:p>
            <a:pPr marL="265113" indent="-265113">
              <a:lnSpc>
                <a:spcPct val="11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>
                <a:latin typeface="Calibri" pitchFamily="34" charset="0"/>
              </a:rPr>
              <a:t>Nickel et al. (2017) </a:t>
            </a:r>
            <a:r>
              <a:rPr lang="en-US" sz="1600" b="1">
                <a:latin typeface="Calibri" pitchFamily="34" charset="0"/>
              </a:rPr>
              <a:t>Modelling and mapping heavy metal and nitrogen concentrations in moss in 2010 throughout Europe by applying Random Forests models</a:t>
            </a:r>
            <a:r>
              <a:rPr lang="en-US" sz="1600">
                <a:latin typeface="Calibri" pitchFamily="34" charset="0"/>
              </a:rPr>
              <a:t>. </a:t>
            </a:r>
            <a:r>
              <a:rPr lang="en-US" sz="1600" i="1">
                <a:latin typeface="Calibri" pitchFamily="34" charset="0"/>
              </a:rPr>
              <a:t>Atmos. Environ</a:t>
            </a:r>
            <a:r>
              <a:rPr lang="en-US" sz="1600">
                <a:latin typeface="Calibri" pitchFamily="34" charset="0"/>
              </a:rPr>
              <a:t>., 156, 146–159.</a:t>
            </a:r>
            <a:endParaRPr lang="en-US" sz="1600">
              <a:latin typeface="Calibri" pitchFamily="34" charset="0"/>
              <a:ea typeface="宋体" charset="-122"/>
            </a:endParaRPr>
          </a:p>
          <a:p>
            <a:pPr marL="265113" indent="-265113">
              <a:lnSpc>
                <a:spcPct val="11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>
                <a:latin typeface="Calibri" pitchFamily="34" charset="0"/>
                <a:ea typeface="宋体" charset="-122"/>
              </a:rPr>
              <a:t>Gencarelli et al. (2016) </a:t>
            </a:r>
            <a:r>
              <a:rPr lang="en-US" sz="1600" b="1">
                <a:latin typeface="Calibri" pitchFamily="34" charset="0"/>
                <a:ea typeface="宋体" charset="-122"/>
              </a:rPr>
              <a:t>Sensitivity model study of regional mercury dispersion in the atmosphere. </a:t>
            </a:r>
            <a:r>
              <a:rPr lang="en-US" sz="1600" i="1">
                <a:latin typeface="Calibri" pitchFamily="34" charset="0"/>
                <a:ea typeface="宋体" charset="-122"/>
              </a:rPr>
              <a:t>Atmos. Chem. Phys</a:t>
            </a:r>
            <a:r>
              <a:rPr lang="en-US" sz="1600">
                <a:latin typeface="Calibri" pitchFamily="34" charset="0"/>
                <a:ea typeface="宋体" charset="-122"/>
              </a:rPr>
              <a:t>., 17, 627-643.</a:t>
            </a:r>
          </a:p>
          <a:p>
            <a:pPr marL="265113" indent="-265113">
              <a:lnSpc>
                <a:spcPct val="11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>
                <a:latin typeface="Calibri" pitchFamily="34" charset="0"/>
                <a:ea typeface="宋体" charset="-122"/>
              </a:rPr>
              <a:t>Pacyna et al. (2016) </a:t>
            </a:r>
            <a:r>
              <a:rPr lang="en-US" sz="1600" b="1">
                <a:latin typeface="Calibri" pitchFamily="34" charset="0"/>
                <a:ea typeface="宋体" charset="-122"/>
              </a:rPr>
              <a:t>Current and future levels of mercury atmospheric pollution on global scale</a:t>
            </a:r>
            <a:r>
              <a:rPr lang="en-US" sz="1600">
                <a:latin typeface="Calibri" pitchFamily="34" charset="0"/>
                <a:ea typeface="宋体" charset="-122"/>
              </a:rPr>
              <a:t>. </a:t>
            </a:r>
            <a:r>
              <a:rPr lang="en-US" sz="1600" i="1">
                <a:latin typeface="Calibri" pitchFamily="34" charset="0"/>
                <a:ea typeface="宋体" charset="-122"/>
              </a:rPr>
              <a:t>Atmos. Chem. Phys</a:t>
            </a:r>
            <a:r>
              <a:rPr lang="en-US" sz="1600">
                <a:latin typeface="Calibri" pitchFamily="34" charset="0"/>
                <a:ea typeface="宋体" charset="-122"/>
              </a:rPr>
              <a:t>., 16, 12495-12511.</a:t>
            </a:r>
          </a:p>
          <a:p>
            <a:pPr marL="265113" indent="-265113">
              <a:lnSpc>
                <a:spcPct val="11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>
                <a:latin typeface="Calibri" pitchFamily="34" charset="0"/>
                <a:ea typeface="宋体" charset="-122"/>
              </a:rPr>
              <a:t>Angot H. et al. (2016) </a:t>
            </a:r>
            <a:r>
              <a:rPr lang="en-US" sz="1600" b="1">
                <a:latin typeface="Calibri" pitchFamily="34" charset="0"/>
                <a:ea typeface="宋体" charset="-122"/>
              </a:rPr>
              <a:t>Chemical cycling and deposition of atmospheric mercury in polar regions: review of recent measurements and comparison with models.</a:t>
            </a:r>
            <a:r>
              <a:rPr lang="en-US" sz="1600">
                <a:latin typeface="Calibri" pitchFamily="34" charset="0"/>
                <a:ea typeface="宋体" charset="-122"/>
              </a:rPr>
              <a:t> </a:t>
            </a:r>
            <a:r>
              <a:rPr lang="en-US" sz="1600" i="1">
                <a:latin typeface="Calibri" pitchFamily="34" charset="0"/>
                <a:ea typeface="宋体" charset="-122"/>
              </a:rPr>
              <a:t>Atmos. Chem. Phys</a:t>
            </a:r>
            <a:r>
              <a:rPr lang="en-US" sz="1600">
                <a:latin typeface="Calibri" pitchFamily="34" charset="0"/>
                <a:ea typeface="宋体" charset="-122"/>
              </a:rPr>
              <a:t>., 16, 10735-10763.</a:t>
            </a:r>
          </a:p>
          <a:p>
            <a:pPr marL="265113" indent="-265113">
              <a:lnSpc>
                <a:spcPct val="110000"/>
              </a:lnSpc>
              <a:spcBef>
                <a:spcPct val="5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ru-RU" sz="1600">
                <a:latin typeface="Calibri" pitchFamily="34" charset="0"/>
                <a:cs typeface="Arial" charset="0"/>
              </a:rPr>
              <a:t>Pandolfi </a:t>
            </a:r>
            <a:r>
              <a:rPr lang="en-US" sz="1600">
                <a:latin typeface="Calibri" pitchFamily="34" charset="0"/>
                <a:cs typeface="Arial" charset="0"/>
              </a:rPr>
              <a:t>et al.</a:t>
            </a:r>
            <a:r>
              <a:rPr lang="ru-RU" sz="1600">
                <a:latin typeface="Calibri" pitchFamily="34" charset="0"/>
                <a:cs typeface="Arial" charset="0"/>
              </a:rPr>
              <a:t> </a:t>
            </a:r>
            <a:r>
              <a:rPr lang="en-US" sz="1600">
                <a:latin typeface="Calibri" pitchFamily="34" charset="0"/>
                <a:cs typeface="Arial" charset="0"/>
              </a:rPr>
              <a:t>(</a:t>
            </a:r>
            <a:r>
              <a:rPr lang="ru-RU" sz="1600">
                <a:latin typeface="Calibri" pitchFamily="34" charset="0"/>
                <a:cs typeface="Arial" charset="0"/>
              </a:rPr>
              <a:t>2016</a:t>
            </a:r>
            <a:r>
              <a:rPr lang="en-US" sz="1600">
                <a:latin typeface="Calibri" pitchFamily="34" charset="0"/>
                <a:cs typeface="Arial" charset="0"/>
              </a:rPr>
              <a:t>)</a:t>
            </a:r>
            <a:r>
              <a:rPr lang="ru-RU" sz="1600">
                <a:latin typeface="Calibri" pitchFamily="34" charset="0"/>
                <a:cs typeface="Arial" charset="0"/>
              </a:rPr>
              <a:t> </a:t>
            </a:r>
            <a:r>
              <a:rPr lang="ru-RU" sz="1600" b="1">
                <a:latin typeface="Calibri" pitchFamily="34" charset="0"/>
                <a:cs typeface="Arial" charset="0"/>
              </a:rPr>
              <a:t>Trends analysis of PM source contributions and chemical tracers in NE Spain during 2004–2014: </a:t>
            </a:r>
            <a:r>
              <a:rPr lang="en-US" sz="1600" b="1">
                <a:latin typeface="Calibri" pitchFamily="34" charset="0"/>
                <a:cs typeface="Arial" charset="0"/>
              </a:rPr>
              <a:t> </a:t>
            </a:r>
            <a:r>
              <a:rPr lang="ru-RU" sz="1600" b="1">
                <a:latin typeface="Calibri" pitchFamily="34" charset="0"/>
                <a:cs typeface="Arial" charset="0"/>
              </a:rPr>
              <a:t>a multi-exponential approach</a:t>
            </a:r>
            <a:r>
              <a:rPr lang="en-US" sz="1600">
                <a:latin typeface="Calibri" pitchFamily="34" charset="0"/>
                <a:cs typeface="Arial" charset="0"/>
              </a:rPr>
              <a:t>.</a:t>
            </a:r>
            <a:r>
              <a:rPr lang="ru-RU" sz="1600">
                <a:latin typeface="Calibri" pitchFamily="34" charset="0"/>
                <a:cs typeface="Arial" charset="0"/>
              </a:rPr>
              <a:t> </a:t>
            </a:r>
            <a:r>
              <a:rPr lang="ru-RU" sz="1600" i="1">
                <a:latin typeface="Calibri" pitchFamily="34" charset="0"/>
                <a:cs typeface="Arial" charset="0"/>
              </a:rPr>
              <a:t>Atmos. Chem. Phys</a:t>
            </a:r>
            <a:r>
              <a:rPr lang="ru-RU" sz="1600">
                <a:latin typeface="Calibri" pitchFamily="34" charset="0"/>
                <a:cs typeface="Arial" charset="0"/>
              </a:rPr>
              <a:t>., 16, 11787-11805</a:t>
            </a:r>
            <a:r>
              <a:rPr lang="en-US" sz="1600">
                <a:latin typeface="Calibri" pitchFamily="34" charset="0"/>
                <a:cs typeface="Arial" charset="0"/>
              </a:rPr>
              <a:t>.</a:t>
            </a:r>
            <a:r>
              <a:rPr lang="ru-RU" sz="1600">
                <a:latin typeface="Calibri" pitchFamily="34" charset="0"/>
                <a:cs typeface="Arial" charset="0"/>
              </a:rPr>
              <a:t> </a:t>
            </a:r>
            <a:endParaRPr lang="en-US" sz="16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4"/>
          <p:cNvSpPr>
            <a:spLocks noChangeArrowheads="1"/>
          </p:cNvSpPr>
          <p:nvPr/>
        </p:nvSpPr>
        <p:spPr bwMode="auto">
          <a:xfrm>
            <a:off x="0" y="28575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3200" b="1">
                <a:solidFill>
                  <a:srgbClr val="376092"/>
                </a:solidFill>
                <a:latin typeface="Calibri" pitchFamily="34" charset="0"/>
              </a:rPr>
              <a:t>Main directions of work in 2018/2019</a:t>
            </a:r>
            <a:endParaRPr lang="ru-RU" altLang="ru-RU" sz="3200" b="1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29698" name="Прямоугольник 4"/>
          <p:cNvSpPr>
            <a:spLocks noChangeArrowheads="1"/>
          </p:cNvSpPr>
          <p:nvPr/>
        </p:nvSpPr>
        <p:spPr bwMode="auto">
          <a:xfrm>
            <a:off x="500063" y="1071563"/>
            <a:ext cx="8215312" cy="527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Assessment of HM and POP pollution on the new EMEP grid 2017/2018 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(official emission data)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Update GLEMOS parametrization of Hg and PAH atmospheric chemistry and exchange processes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Review and improvement of POP emissions data for modeling 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(CEIP/MSC-E joint report)</a:t>
            </a:r>
          </a:p>
          <a:p>
            <a:pPr marL="457200" indent="-457200">
              <a:spcAft>
                <a:spcPts val="800"/>
              </a:spcAft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Cooperation with countries (Case study</a:t>
            </a:r>
            <a:r>
              <a:rPr lang="ru-RU">
                <a:latin typeface="Calibri" pitchFamily="34" charset="0"/>
              </a:rPr>
              <a:t>):</a:t>
            </a:r>
            <a:r>
              <a:rPr lang="en-US">
                <a:latin typeface="Calibri" pitchFamily="34" charset="0"/>
              </a:rPr>
              <a:t> </a:t>
            </a:r>
            <a:endParaRPr lang="ru-RU">
              <a:latin typeface="Calibri" pitchFamily="34" charset="0"/>
            </a:endParaRPr>
          </a:p>
          <a:p>
            <a:pPr marL="914400" lvl="1" indent="-457200">
              <a:spcAft>
                <a:spcPts val="800"/>
              </a:spcAft>
            </a:pPr>
            <a:r>
              <a:rPr lang="ru-RU">
                <a:latin typeface="Calibri" pitchFamily="34" charset="0"/>
              </a:rPr>
              <a:t>	</a:t>
            </a:r>
            <a:r>
              <a:rPr lang="en-US">
                <a:latin typeface="Calibri" pitchFamily="34" charset="0"/>
              </a:rPr>
              <a:t>- to continue:  Spain</a:t>
            </a:r>
            <a:r>
              <a:rPr lang="ru-RU">
                <a:latin typeface="Calibri" pitchFamily="34" charset="0"/>
              </a:rPr>
              <a:t> (</a:t>
            </a:r>
            <a:r>
              <a:rPr lang="en-US">
                <a:latin typeface="Calibri" pitchFamily="34" charset="0"/>
              </a:rPr>
              <a:t>B(a)P</a:t>
            </a:r>
            <a:r>
              <a:rPr lang="ru-RU">
                <a:latin typeface="Calibri" pitchFamily="34" charset="0"/>
              </a:rPr>
              <a:t>)</a:t>
            </a:r>
            <a:r>
              <a:rPr lang="en-US">
                <a:latin typeface="Calibri" pitchFamily="34" charset="0"/>
              </a:rPr>
              <a:t>,  Poland (Cd),  UK (Pb)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>
                <a:latin typeface="Calibri" pitchFamily="34" charset="0"/>
              </a:rPr>
              <a:t>	- new proposal:  France (B(a)P) 	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§"/>
            </a:pPr>
            <a:r>
              <a:rPr lang="en-US">
                <a:latin typeface="Calibri" pitchFamily="34" charset="0"/>
              </a:rPr>
              <a:t>Cooperation with international bodies: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>
                <a:latin typeface="Calibri" pitchFamily="34" charset="0"/>
              </a:rPr>
              <a:t>	- updating information on modeling of atmospheric transport of mercury 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   (Global Mercury Assessment 2018) – </a:t>
            </a:r>
            <a:r>
              <a:rPr lang="en-US" i="1">
                <a:latin typeface="Calibri" pitchFamily="34" charset="0"/>
              </a:rPr>
              <a:t>AMAP/UNEP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>
                <a:latin typeface="Calibri" pitchFamily="34" charset="0"/>
              </a:rPr>
              <a:t>	- exchange of information on POP with </a:t>
            </a:r>
            <a:r>
              <a:rPr lang="en-US" i="1">
                <a:latin typeface="Calibri" pitchFamily="34" charset="0"/>
              </a:rPr>
              <a:t>Stockholm Convention</a:t>
            </a:r>
          </a:p>
          <a:p>
            <a:pPr marL="914400" lvl="1" indent="-457200">
              <a:spcAft>
                <a:spcPts val="1200"/>
              </a:spcAft>
            </a:pPr>
            <a:r>
              <a:rPr lang="en-US">
                <a:latin typeface="Calibri" pitchFamily="34" charset="0"/>
              </a:rPr>
              <a:t>	- evaluation of pollution of the Baltic Sea by HMs and POPs (</a:t>
            </a:r>
            <a:r>
              <a:rPr lang="en-US" i="1">
                <a:latin typeface="Calibri" pitchFamily="34" charset="0"/>
              </a:rPr>
              <a:t>HELCOM</a:t>
            </a:r>
            <a:r>
              <a:rPr lang="en-US">
                <a:latin typeface="Calibri" pitchFamily="34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376092"/>
                </a:solidFill>
                <a:latin typeface="Calibri" pitchFamily="34" charset="0"/>
              </a:rPr>
              <a:t>Transition to the new EMEP grid (lat, long)</a:t>
            </a:r>
          </a:p>
        </p:txBody>
      </p:sp>
      <p:pic>
        <p:nvPicPr>
          <p:cNvPr id="9218" name="Picture 7" descr="pb_wet_ant_2014_leg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5857875"/>
            <a:ext cx="30718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pb_tot_ant_2014_50x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712913"/>
            <a:ext cx="2678112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2" descr="pb_tot_ant_2014_02x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56038"/>
            <a:ext cx="3357563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963613" y="2574925"/>
            <a:ext cx="2036762" cy="3125788"/>
            <a:chOff x="963410" y="2575516"/>
            <a:chExt cx="2036538" cy="3125878"/>
          </a:xfrm>
        </p:grpSpPr>
        <p:grpSp>
          <p:nvGrpSpPr>
            <p:cNvPr id="9247" name="Group 12"/>
            <p:cNvGrpSpPr>
              <a:grpSpLocks/>
            </p:cNvGrpSpPr>
            <p:nvPr/>
          </p:nvGrpSpPr>
          <p:grpSpPr bwMode="auto">
            <a:xfrm>
              <a:off x="963410" y="2575516"/>
              <a:ext cx="1313120" cy="1286282"/>
              <a:chOff x="422" y="1831"/>
              <a:chExt cx="1266" cy="1263"/>
            </a:xfrm>
          </p:grpSpPr>
          <p:pic>
            <p:nvPicPr>
              <p:cNvPr id="9251" name="Picture 8" descr="pb_tot_ant_2014_50x50_zoo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31" y="1839"/>
                <a:ext cx="1247" cy="1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52" name="AutoShape 10"/>
              <p:cNvSpPr>
                <a:spLocks noChangeArrowheads="1"/>
              </p:cNvSpPr>
              <p:nvPr/>
            </p:nvSpPr>
            <p:spPr bwMode="auto">
              <a:xfrm>
                <a:off x="422" y="1831"/>
                <a:ext cx="1266" cy="1263"/>
              </a:xfrm>
              <a:custGeom>
                <a:avLst/>
                <a:gdLst>
                  <a:gd name="T0" fmla="*/ 37 w 21600"/>
                  <a:gd name="T1" fmla="*/ 0 h 21600"/>
                  <a:gd name="T2" fmla="*/ 11 w 21600"/>
                  <a:gd name="T3" fmla="*/ 11 h 21600"/>
                  <a:gd name="T4" fmla="*/ 0 w 21600"/>
                  <a:gd name="T5" fmla="*/ 37 h 21600"/>
                  <a:gd name="T6" fmla="*/ 11 w 21600"/>
                  <a:gd name="T7" fmla="*/ 63 h 21600"/>
                  <a:gd name="T8" fmla="*/ 37 w 21600"/>
                  <a:gd name="T9" fmla="*/ 74 h 21600"/>
                  <a:gd name="T10" fmla="*/ 63 w 21600"/>
                  <a:gd name="T11" fmla="*/ 63 h 21600"/>
                  <a:gd name="T12" fmla="*/ 74 w 21600"/>
                  <a:gd name="T13" fmla="*/ 37 h 21600"/>
                  <a:gd name="T14" fmla="*/ 63 w 21600"/>
                  <a:gd name="T15" fmla="*/ 11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6 w 21600"/>
                  <a:gd name="T25" fmla="*/ 3164 h 21600"/>
                  <a:gd name="T26" fmla="*/ 18444 w 21600"/>
                  <a:gd name="T27" fmla="*/ 1843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707" y="10800"/>
                    </a:moveTo>
                    <a:cubicBezTo>
                      <a:pt x="707" y="16374"/>
                      <a:pt x="5226" y="20893"/>
                      <a:pt x="10800" y="20893"/>
                    </a:cubicBezTo>
                    <a:cubicBezTo>
                      <a:pt x="16374" y="20893"/>
                      <a:pt x="20893" y="16374"/>
                      <a:pt x="20893" y="10800"/>
                    </a:cubicBezTo>
                    <a:cubicBezTo>
                      <a:pt x="20893" y="5226"/>
                      <a:pt x="16374" y="707"/>
                      <a:pt x="10800" y="707"/>
                    </a:cubicBezTo>
                    <a:cubicBezTo>
                      <a:pt x="5226" y="707"/>
                      <a:pt x="707" y="5226"/>
                      <a:pt x="707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9248" name="Group 13"/>
            <p:cNvGrpSpPr>
              <a:grpSpLocks/>
            </p:cNvGrpSpPr>
            <p:nvPr/>
          </p:nvGrpSpPr>
          <p:grpSpPr bwMode="auto">
            <a:xfrm>
              <a:off x="1608088" y="4366528"/>
              <a:ext cx="1391860" cy="1334866"/>
              <a:chOff x="3190" y="1824"/>
              <a:chExt cx="1203" cy="1263"/>
            </a:xfrm>
          </p:grpSpPr>
          <p:pic>
            <p:nvPicPr>
              <p:cNvPr id="9249" name="Picture 9" descr="pb_tot_ant_2014_02x02_zoom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199" y="1833"/>
                <a:ext cx="1194" cy="1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50" name="AutoShape 11"/>
              <p:cNvSpPr>
                <a:spLocks noChangeArrowheads="1"/>
              </p:cNvSpPr>
              <p:nvPr/>
            </p:nvSpPr>
            <p:spPr bwMode="auto">
              <a:xfrm>
                <a:off x="3190" y="1824"/>
                <a:ext cx="1203" cy="1263"/>
              </a:xfrm>
              <a:custGeom>
                <a:avLst/>
                <a:gdLst>
                  <a:gd name="T0" fmla="*/ 35 w 21600"/>
                  <a:gd name="T1" fmla="*/ 0 h 21600"/>
                  <a:gd name="T2" fmla="*/ 10 w 21600"/>
                  <a:gd name="T3" fmla="*/ 11 h 21600"/>
                  <a:gd name="T4" fmla="*/ 0 w 21600"/>
                  <a:gd name="T5" fmla="*/ 37 h 21600"/>
                  <a:gd name="T6" fmla="*/ 10 w 21600"/>
                  <a:gd name="T7" fmla="*/ 63 h 21600"/>
                  <a:gd name="T8" fmla="*/ 35 w 21600"/>
                  <a:gd name="T9" fmla="*/ 74 h 21600"/>
                  <a:gd name="T10" fmla="*/ 60 w 21600"/>
                  <a:gd name="T11" fmla="*/ 63 h 21600"/>
                  <a:gd name="T12" fmla="*/ 71 w 21600"/>
                  <a:gd name="T13" fmla="*/ 37 h 21600"/>
                  <a:gd name="T14" fmla="*/ 60 w 21600"/>
                  <a:gd name="T15" fmla="*/ 11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0 w 21600"/>
                  <a:gd name="T25" fmla="*/ 3164 h 21600"/>
                  <a:gd name="T26" fmla="*/ 18440 w 21600"/>
                  <a:gd name="T27" fmla="*/ 18436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707" y="10800"/>
                    </a:moveTo>
                    <a:cubicBezTo>
                      <a:pt x="707" y="16374"/>
                      <a:pt x="5226" y="20893"/>
                      <a:pt x="10800" y="20893"/>
                    </a:cubicBezTo>
                    <a:cubicBezTo>
                      <a:pt x="16374" y="20893"/>
                      <a:pt x="20893" y="16374"/>
                      <a:pt x="20893" y="10800"/>
                    </a:cubicBezTo>
                    <a:cubicBezTo>
                      <a:pt x="20893" y="5226"/>
                      <a:pt x="16374" y="707"/>
                      <a:pt x="10800" y="707"/>
                    </a:cubicBezTo>
                    <a:cubicBezTo>
                      <a:pt x="5226" y="707"/>
                      <a:pt x="707" y="5226"/>
                      <a:pt x="707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sp>
        <p:nvSpPr>
          <p:cNvPr id="9222" name="Text Box 15"/>
          <p:cNvSpPr txBox="1">
            <a:spLocks noChangeArrowheads="1"/>
          </p:cNvSpPr>
          <p:nvPr/>
        </p:nvSpPr>
        <p:spPr bwMode="auto">
          <a:xfrm>
            <a:off x="428625" y="6286500"/>
            <a:ext cx="8429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Modeling on the new grid show good agreement with previous results of the old grid  </a:t>
            </a:r>
            <a:endParaRPr lang="ru-RU">
              <a:latin typeface="Calibri" pitchFamily="34" charset="0"/>
            </a:endParaRPr>
          </a:p>
        </p:txBody>
      </p:sp>
      <p:sp>
        <p:nvSpPr>
          <p:cNvPr id="9223" name="Text Box 27"/>
          <p:cNvSpPr txBox="1">
            <a:spLocks noChangeArrowheads="1"/>
          </p:cNvSpPr>
          <p:nvPr/>
        </p:nvSpPr>
        <p:spPr bwMode="auto">
          <a:xfrm>
            <a:off x="142875" y="2286000"/>
            <a:ext cx="842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  <a:cs typeface="Arial" charset="0"/>
              </a:rPr>
              <a:t>Old grid</a:t>
            </a:r>
            <a:endParaRPr lang="ru-RU" sz="1600" i="1">
              <a:latin typeface="Calibri" pitchFamily="34" charset="0"/>
              <a:cs typeface="Arial" charset="0"/>
            </a:endParaRPr>
          </a:p>
        </p:txBody>
      </p:sp>
      <p:sp>
        <p:nvSpPr>
          <p:cNvPr id="9224" name="Text Box 28"/>
          <p:cNvSpPr txBox="1">
            <a:spLocks noChangeArrowheads="1"/>
          </p:cNvSpPr>
          <p:nvPr/>
        </p:nvSpPr>
        <p:spPr bwMode="auto">
          <a:xfrm>
            <a:off x="642938" y="4214813"/>
            <a:ext cx="936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Calibri" pitchFamily="34" charset="0"/>
                <a:cs typeface="Arial" charset="0"/>
              </a:rPr>
              <a:t>New grid</a:t>
            </a:r>
            <a:endParaRPr lang="ru-RU" sz="1600" i="1">
              <a:latin typeface="Calibri" pitchFamily="34" charset="0"/>
              <a:cs typeface="Arial" charset="0"/>
            </a:endParaRPr>
          </a:p>
        </p:txBody>
      </p:sp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5929313" y="157162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Hg air concentration</a:t>
            </a:r>
            <a:endParaRPr lang="ru-RU">
              <a:latin typeface="Calibri" pitchFamily="34" charset="0"/>
            </a:endParaRPr>
          </a:p>
        </p:txBody>
      </p:sp>
      <p:sp>
        <p:nvSpPr>
          <p:cNvPr id="9226" name="Прямоугольник 24"/>
          <p:cNvSpPr>
            <a:spLocks noChangeArrowheads="1"/>
          </p:cNvSpPr>
          <p:nvPr/>
        </p:nvSpPr>
        <p:spPr bwMode="auto">
          <a:xfrm>
            <a:off x="0" y="500063"/>
            <a:ext cx="914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376092"/>
                </a:solidFill>
                <a:latin typeface="Calibri" pitchFamily="34" charset="0"/>
              </a:rPr>
              <a:t>Pilot simulations of Pb, Cd and Hg</a:t>
            </a:r>
            <a:br>
              <a:rPr lang="en-US" sz="2800" b="1">
                <a:solidFill>
                  <a:srgbClr val="376092"/>
                </a:solidFill>
                <a:latin typeface="Calibri" pitchFamily="34" charset="0"/>
              </a:rPr>
            </a:br>
            <a:r>
              <a:rPr lang="en-US" sz="2400">
                <a:solidFill>
                  <a:srgbClr val="FF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2400">
                <a:solidFill>
                  <a:srgbClr val="376092"/>
                </a:solidFill>
                <a:latin typeface="Calibri" pitchFamily="34" charset="0"/>
              </a:rPr>
              <a:t>experimental emissions - 2014</a:t>
            </a:r>
            <a:endParaRPr lang="ru-RU" sz="2400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9227" name="Text Box 6"/>
          <p:cNvSpPr txBox="1">
            <a:spLocks noChangeArrowheads="1"/>
          </p:cNvSpPr>
          <p:nvPr/>
        </p:nvSpPr>
        <p:spPr bwMode="auto">
          <a:xfrm>
            <a:off x="0" y="1500188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Pb deposition</a:t>
            </a:r>
            <a:endParaRPr lang="ru-RU">
              <a:latin typeface="Calibri" pitchFamily="34" charset="0"/>
            </a:endParaRPr>
          </a:p>
        </p:txBody>
      </p:sp>
      <p:pic>
        <p:nvPicPr>
          <p:cNvPr id="9228" name="Picture 4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3" y="1857375"/>
            <a:ext cx="3054350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" name="Group 32"/>
          <p:cNvGraphicFramePr>
            <a:graphicFrameLocks noGrp="1"/>
          </p:cNvGraphicFramePr>
          <p:nvPr/>
        </p:nvGraphicFramePr>
        <p:xfrm>
          <a:off x="5219700" y="5084763"/>
          <a:ext cx="3365500" cy="1007110"/>
        </p:xfrm>
        <a:graphic>
          <a:graphicData uri="http://schemas.openxmlformats.org/drawingml/2006/table">
            <a:tbl>
              <a:tblPr/>
              <a:tblGrid>
                <a:gridCol w="1231900"/>
                <a:gridCol w="1087438"/>
                <a:gridCol w="1046162"/>
              </a:tblGrid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Hg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Old grid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 grid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Correlation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0.92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Reg. slope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1.40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1.35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4"/>
          <p:cNvSpPr txBox="1">
            <a:spLocks noChangeArrowheads="1"/>
          </p:cNvSpPr>
          <p:nvPr/>
        </p:nvSpPr>
        <p:spPr bwMode="auto">
          <a:xfrm>
            <a:off x="0" y="21431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376092"/>
                </a:solidFill>
                <a:latin typeface="Calibri" pitchFamily="34" charset="0"/>
              </a:rPr>
              <a:t>GLEMOS: open-source software</a:t>
            </a:r>
          </a:p>
          <a:p>
            <a:pPr algn="ctr"/>
            <a:r>
              <a:rPr lang="en-US" sz="2400" b="1">
                <a:solidFill>
                  <a:srgbClr val="376092"/>
                </a:solidFill>
                <a:latin typeface="Calibri" pitchFamily="34" charset="0"/>
              </a:rPr>
              <a:t>under preparation</a:t>
            </a:r>
            <a:endParaRPr lang="ru-RU" sz="2400" b="1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357188" y="1428750"/>
            <a:ext cx="3195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>
                <a:solidFill>
                  <a:schemeClr val="accent2"/>
                </a:solidFill>
                <a:latin typeface="Calibri" pitchFamily="34" charset="0"/>
                <a:ea typeface="宋体" charset="-122"/>
              </a:rPr>
              <a:t>Scheme of GLEMOS modules</a:t>
            </a:r>
            <a:endParaRPr lang="ru-RU" altLang="zh-CN" sz="200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10243" name="Picture 1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878013"/>
            <a:ext cx="3036888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4" name="Group 119"/>
          <p:cNvGrpSpPr>
            <a:grpSpLocks/>
          </p:cNvGrpSpPr>
          <p:nvPr/>
        </p:nvGrpSpPr>
        <p:grpSpPr bwMode="auto">
          <a:xfrm>
            <a:off x="142875" y="5715000"/>
            <a:ext cx="1050925" cy="915988"/>
            <a:chOff x="2163" y="3419"/>
            <a:chExt cx="662" cy="577"/>
          </a:xfrm>
        </p:grpSpPr>
        <p:pic>
          <p:nvPicPr>
            <p:cNvPr id="10247" name="Picture 1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63" y="3419"/>
              <a:ext cx="662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8" name="Picture 1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2" y="3749"/>
              <a:ext cx="603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5" name="Text Box 118"/>
          <p:cNvSpPr txBox="1">
            <a:spLocks noChangeArrowheads="1"/>
          </p:cNvSpPr>
          <p:nvPr/>
        </p:nvSpPr>
        <p:spPr bwMode="auto">
          <a:xfrm>
            <a:off x="1285875" y="5857875"/>
            <a:ext cx="7643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accent2"/>
                </a:solidFill>
              </a:rPr>
              <a:t>The GLEMOS open source version will be posted at the GitHub repository</a:t>
            </a:r>
            <a:endParaRPr lang="ru-RU" sz="2000">
              <a:solidFill>
                <a:schemeClr val="accent2"/>
              </a:solidFill>
            </a:endParaRP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3857625" y="2286000"/>
            <a:ext cx="4752975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>
              <a:lnSpc>
                <a:spcPct val="110000"/>
              </a:lnSpc>
              <a:spcBef>
                <a:spcPct val="40000"/>
              </a:spcBef>
              <a:spcAft>
                <a:spcPts val="600"/>
              </a:spcAft>
            </a:pPr>
            <a:r>
              <a:rPr lang="en-GB" altLang="zh-CN" b="1">
                <a:solidFill>
                  <a:schemeClr val="accent2"/>
                </a:solidFill>
                <a:latin typeface="Calibri" pitchFamily="34" charset="0"/>
                <a:ea typeface="宋体" charset="-122"/>
                <a:cs typeface="Arial" charset="0"/>
              </a:rPr>
              <a:t>   </a:t>
            </a:r>
            <a:r>
              <a:rPr lang="en-GB" altLang="zh-CN" sz="2000">
                <a:solidFill>
                  <a:schemeClr val="accent2"/>
                </a:solidFill>
                <a:latin typeface="Calibri" pitchFamily="34" charset="0"/>
                <a:ea typeface="宋体" charset="-122"/>
                <a:cs typeface="Arial" charset="0"/>
              </a:rPr>
              <a:t>Content: </a:t>
            </a:r>
            <a:endParaRPr lang="en-GB" altLang="zh-CN">
              <a:solidFill>
                <a:schemeClr val="accent2"/>
              </a:solidFill>
              <a:latin typeface="Calibri" pitchFamily="34" charset="0"/>
              <a:ea typeface="宋体" charset="-122"/>
              <a:cs typeface="Arial" charset="0"/>
            </a:endParaRPr>
          </a:p>
          <a:p>
            <a:pPr marL="357188" indent="-357188">
              <a:lnSpc>
                <a:spcPct val="110000"/>
              </a:lnSpc>
              <a:spcBef>
                <a:spcPct val="40000"/>
              </a:spcBef>
              <a:buFontTx/>
              <a:buChar char="•"/>
            </a:pPr>
            <a:r>
              <a:rPr lang="en-GB" altLang="zh-CN">
                <a:latin typeface="Calibri" pitchFamily="34" charset="0"/>
                <a:ea typeface="宋体" charset="-122"/>
                <a:cs typeface="Arial" charset="0"/>
              </a:rPr>
              <a:t>GLEMOS source code (FORTRAN 95)</a:t>
            </a:r>
          </a:p>
          <a:p>
            <a:pPr marL="357188" indent="-357188">
              <a:lnSpc>
                <a:spcPct val="110000"/>
              </a:lnSpc>
              <a:spcBef>
                <a:spcPct val="40000"/>
              </a:spcBef>
              <a:buFontTx/>
              <a:buChar char="•"/>
            </a:pPr>
            <a:r>
              <a:rPr lang="en-GB" altLang="zh-CN">
                <a:latin typeface="Calibri" pitchFamily="34" charset="0"/>
                <a:ea typeface="宋体" charset="-122"/>
                <a:cs typeface="Arial" charset="0"/>
              </a:rPr>
              <a:t>A set of control scripts for compilation and running the model (c-shell)</a:t>
            </a:r>
          </a:p>
          <a:p>
            <a:pPr marL="357188" indent="-357188">
              <a:lnSpc>
                <a:spcPct val="110000"/>
              </a:lnSpc>
              <a:spcBef>
                <a:spcPct val="40000"/>
              </a:spcBef>
              <a:buFontTx/>
              <a:buChar char="•"/>
            </a:pPr>
            <a:r>
              <a:rPr lang="en-GB" altLang="zh-CN">
                <a:latin typeface="Calibri" pitchFamily="34" charset="0"/>
                <a:ea typeface="宋体" charset="-122"/>
                <a:cs typeface="Arial" charset="0"/>
              </a:rPr>
              <a:t>A set of input data for test simulations </a:t>
            </a:r>
          </a:p>
          <a:p>
            <a:pPr marL="357188" indent="-357188">
              <a:lnSpc>
                <a:spcPct val="110000"/>
              </a:lnSpc>
              <a:spcBef>
                <a:spcPct val="40000"/>
              </a:spcBef>
              <a:buFontTx/>
              <a:buChar char="•"/>
            </a:pPr>
            <a:r>
              <a:rPr lang="en-GB" altLang="zh-CN">
                <a:latin typeface="Calibri" pitchFamily="34" charset="0"/>
                <a:ea typeface="宋体" charset="-122"/>
                <a:cs typeface="Arial" charset="0"/>
              </a:rPr>
              <a:t>Technical documentation</a:t>
            </a:r>
            <a:endParaRPr lang="ru-RU">
              <a:latin typeface="Calibri" pitchFamily="34" charset="0"/>
              <a:ea typeface="宋体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14750" y="3008313"/>
            <a:ext cx="4786313" cy="221456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68" name="TextBox 9"/>
          <p:cNvSpPr txBox="1">
            <a:spLocks noChangeArrowheads="1"/>
          </p:cNvSpPr>
          <p:nvPr/>
        </p:nvSpPr>
        <p:spPr bwMode="auto">
          <a:xfrm>
            <a:off x="0" y="142875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>
                <a:solidFill>
                  <a:srgbClr val="376092"/>
                </a:solidFill>
                <a:latin typeface="Calibri" pitchFamily="34" charset="0"/>
              </a:rPr>
              <a:t>Review and improvement of HM emissions data for modeling </a:t>
            </a:r>
            <a:r>
              <a:rPr lang="en-US" sz="2000">
                <a:solidFill>
                  <a:srgbClr val="376092"/>
                </a:solidFill>
                <a:latin typeface="Calibri" pitchFamily="34" charset="0"/>
              </a:rPr>
              <a:t>(CEIP/MSC-E joint report (</a:t>
            </a:r>
            <a:r>
              <a:rPr lang="en-US" sz="2000" b="1">
                <a:solidFill>
                  <a:srgbClr val="376092"/>
                </a:solidFill>
                <a:latin typeface="Calibri" pitchFamily="34" charset="0"/>
              </a:rPr>
              <a:t>Part I</a:t>
            </a:r>
            <a:r>
              <a:rPr lang="en-US" sz="2000">
                <a:solidFill>
                  <a:srgbClr val="376092"/>
                </a:solidFill>
                <a:latin typeface="Calibri" pitchFamily="34" charset="0"/>
              </a:rPr>
              <a:t>))</a:t>
            </a:r>
            <a:endParaRPr lang="ru-RU" sz="2000"/>
          </a:p>
        </p:txBody>
      </p:sp>
      <p:sp>
        <p:nvSpPr>
          <p:cNvPr id="11269" name="TextBox 10"/>
          <p:cNvSpPr txBox="1">
            <a:spLocks noChangeArrowheads="1"/>
          </p:cNvSpPr>
          <p:nvPr/>
        </p:nvSpPr>
        <p:spPr bwMode="auto">
          <a:xfrm>
            <a:off x="3786188" y="1428750"/>
            <a:ext cx="5000625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>
                <a:latin typeface="Calibri" pitchFamily="34" charset="0"/>
              </a:rPr>
              <a:t>CONTENTS</a:t>
            </a:r>
            <a:endParaRPr lang="ru-RU" sz="1600"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600">
                <a:latin typeface="Calibri" pitchFamily="34" charset="0"/>
              </a:rPr>
              <a:t>Introduction</a:t>
            </a:r>
            <a:endParaRPr lang="ru-RU" sz="1600">
              <a:latin typeface="Calibri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600">
                <a:latin typeface="Calibri" pitchFamily="34" charset="0"/>
              </a:rPr>
              <a:t>Chapter 1   Data assessment, methodologies and </a:t>
            </a:r>
            <a:br>
              <a:rPr lang="en-US" sz="1600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>                     improvements to deal with heavy metals in </a:t>
            </a:r>
            <a:br>
              <a:rPr lang="en-US" sz="1600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>                     the EMEP region (</a:t>
            </a:r>
            <a:r>
              <a:rPr lang="en-US" sz="1600">
                <a:solidFill>
                  <a:srgbClr val="C00000"/>
                </a:solidFill>
                <a:latin typeface="Calibri" pitchFamily="34" charset="0"/>
              </a:rPr>
              <a:t>CEIP contribution</a:t>
            </a:r>
            <a:r>
              <a:rPr lang="en-US" sz="1600">
                <a:latin typeface="Calibri" pitchFamily="34" charset="0"/>
              </a:rPr>
              <a:t>)</a:t>
            </a:r>
            <a:endParaRPr lang="ru-RU" sz="1600"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>
                <a:latin typeface="Calibri" pitchFamily="34" charset="0"/>
              </a:rPr>
              <a:t>Chapter 2   Emission data for heavy metals modeling </a:t>
            </a:r>
            <a:br>
              <a:rPr lang="en-US" sz="1600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>                    (</a:t>
            </a:r>
            <a:r>
              <a:rPr lang="en-US" sz="1600">
                <a:solidFill>
                  <a:srgbClr val="C00000"/>
                </a:solidFill>
                <a:latin typeface="Calibri" pitchFamily="34" charset="0"/>
              </a:rPr>
              <a:t>MSC-E contribution</a:t>
            </a:r>
            <a:r>
              <a:rPr lang="en-US" sz="1600">
                <a:latin typeface="Calibri" pitchFamily="34" charset="0"/>
              </a:rPr>
              <a:t>)</a:t>
            </a:r>
            <a:endParaRPr lang="ru-RU" sz="1600">
              <a:latin typeface="Calibri" pitchFamily="34" charset="0"/>
            </a:endParaRP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  </a:t>
            </a:r>
            <a:r>
              <a:rPr lang="ru-RU" sz="1600">
                <a:latin typeface="Calibri" pitchFamily="34" charset="0"/>
              </a:rPr>
              <a:t>С</a:t>
            </a:r>
            <a:r>
              <a:rPr lang="en-US" sz="1600">
                <a:latin typeface="Calibri" pitchFamily="34" charset="0"/>
              </a:rPr>
              <a:t>hemical composition of emissions</a:t>
            </a:r>
            <a:endParaRPr lang="ru-RU" sz="1600">
              <a:latin typeface="Calibri" pitchFamily="34" charset="0"/>
            </a:endParaRP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  Temporal variation of emissions</a:t>
            </a:r>
            <a:endParaRPr lang="ru-RU" sz="1600">
              <a:latin typeface="Calibri" pitchFamily="34" charset="0"/>
            </a:endParaRP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  Vertical distribution of emissions</a:t>
            </a:r>
          </a:p>
          <a:p>
            <a:pPr lvl="1">
              <a:spcAft>
                <a:spcPts val="600"/>
              </a:spcAft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  Global emission inventories</a:t>
            </a:r>
          </a:p>
          <a:p>
            <a:pPr lvl="1">
              <a:buFont typeface="Arial" charset="0"/>
              <a:buChar char="•"/>
            </a:pPr>
            <a:r>
              <a:rPr lang="en-US" sz="1600">
                <a:latin typeface="Calibri" pitchFamily="34" charset="0"/>
              </a:rPr>
              <a:t>  Historical and natural emissions		</a:t>
            </a:r>
          </a:p>
          <a:p>
            <a:pPr>
              <a:spcAft>
                <a:spcPts val="300"/>
              </a:spcAft>
            </a:pPr>
            <a:r>
              <a:rPr lang="en-US" sz="800">
                <a:latin typeface="Calibri" pitchFamily="34" charset="0"/>
              </a:rPr>
              <a:t>		</a:t>
            </a:r>
          </a:p>
          <a:p>
            <a:pPr>
              <a:spcAft>
                <a:spcPts val="300"/>
              </a:spcAft>
            </a:pPr>
            <a:r>
              <a:rPr lang="en-US" sz="1600">
                <a:latin typeface="Calibri" pitchFamily="34" charset="0"/>
              </a:rPr>
              <a:t>Recommendations</a:t>
            </a:r>
          </a:p>
          <a:p>
            <a:pPr>
              <a:spcAft>
                <a:spcPts val="300"/>
              </a:spcAft>
            </a:pPr>
            <a:endParaRPr lang="en-US" sz="1600">
              <a:latin typeface="Calibri" pitchFamily="34" charset="0"/>
            </a:endParaRPr>
          </a:p>
        </p:txBody>
      </p:sp>
      <p:pic>
        <p:nvPicPr>
          <p:cNvPr id="7" name="Рисунок 6" descr="новый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3" y="1797050"/>
            <a:ext cx="2786062" cy="3560763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28662" y="2571745"/>
          <a:ext cx="7072362" cy="2928958"/>
        </p:xfrm>
        <a:graphic>
          <a:graphicData uri="http://schemas.openxmlformats.org/drawingml/2006/table">
            <a:tbl>
              <a:tblPr/>
              <a:tblGrid>
                <a:gridCol w="3771927"/>
                <a:gridCol w="1885963"/>
                <a:gridCol w="1414472"/>
              </a:tblGrid>
              <a:tr h="273638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0" i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Emission parameter</a:t>
                      </a:r>
                      <a:endParaRPr lang="ru-RU" sz="2400" b="0" i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0" i="0" dirty="0" err="1">
                          <a:latin typeface="Calibri" pitchFamily="34" charset="0"/>
                          <a:ea typeface="Times New Roman"/>
                          <a:cs typeface="Times New Roman"/>
                        </a:rPr>
                        <a:t>Pb</a:t>
                      </a:r>
                      <a:r>
                        <a:rPr lang="en-US" sz="1600" b="0" i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and </a:t>
                      </a:r>
                      <a:r>
                        <a:rPr lang="en-US" sz="1600" b="0" i="0" dirty="0" err="1">
                          <a:latin typeface="Calibri" pitchFamily="34" charset="0"/>
                          <a:ea typeface="Times New Roman"/>
                          <a:cs typeface="Times New Roman"/>
                        </a:rPr>
                        <a:t>Cd</a:t>
                      </a:r>
                      <a:endParaRPr lang="ru-RU" sz="2400" b="0" i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0" i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Hg</a:t>
                      </a:r>
                      <a:endParaRPr lang="ru-RU" sz="2400" b="0" i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41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Quality of gridded anthropogenic emissions</a:t>
                      </a:r>
                      <a:endParaRPr lang="ru-RU" sz="2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latin typeface="Calibri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latin typeface="Calibri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</a:tr>
              <a:tr h="27241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latin typeface="Calibri" pitchFamily="34" charset="0"/>
                          <a:ea typeface="Times New Roman"/>
                          <a:cs typeface="Times New Roman"/>
                        </a:rPr>
                        <a:t>Chemical composition</a:t>
                      </a:r>
                      <a:endParaRPr lang="ru-RU" sz="20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latin typeface="Calibri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979"/>
                    </a:solidFill>
                  </a:tcPr>
                </a:tc>
              </a:tr>
              <a:tr h="27241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Temporal variation</a:t>
                      </a:r>
                      <a:endParaRPr lang="ru-RU" sz="2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7241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latin typeface="Calibri" pitchFamily="34" charset="0"/>
                          <a:ea typeface="Times New Roman"/>
                          <a:cs typeface="Times New Roman"/>
                        </a:rPr>
                        <a:t>Vertical distribution</a:t>
                      </a:r>
                      <a:endParaRPr lang="ru-RU" sz="20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highlight>
                            <a:srgbClr val="FFFF00"/>
                          </a:highlight>
                          <a:latin typeface="Calibri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7241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Global emissions inventory</a:t>
                      </a:r>
                      <a:endParaRPr lang="ru-RU" sz="2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highlight>
                            <a:srgbClr val="FFFF00"/>
                          </a:highlight>
                          <a:latin typeface="Calibri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857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latin typeface="Calibri" pitchFamily="34" charset="0"/>
                          <a:ea typeface="Times New Roman"/>
                          <a:cs typeface="Times New Roman"/>
                        </a:rPr>
                        <a:t>Historical emissions</a:t>
                      </a:r>
                      <a:endParaRPr lang="ru-RU" sz="20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241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Emissions to other media</a:t>
                      </a:r>
                      <a:endParaRPr lang="ru-RU" sz="2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latin typeface="Calibri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752232">
                <a:tc gridSpan="3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en-US" sz="1400" dirty="0" smtClean="0">
                          <a:latin typeface="Calibri" pitchFamily="34" charset="0"/>
                          <a:ea typeface="Times New Roman"/>
                          <a:cs typeface="Times New Roman"/>
                        </a:rPr>
                        <a:t>            First priority              Second priority              Third priority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endParaRPr lang="en-US" sz="600" dirty="0" smtClean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libri" pitchFamily="34" charset="0"/>
                        </a:rPr>
                        <a:t>Priority level for the emission parameters determines order of their implementation</a:t>
                      </a:r>
                      <a:endParaRPr lang="en-US" sz="14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4214813" y="4857750"/>
            <a:ext cx="263525" cy="9525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071563" y="4857750"/>
            <a:ext cx="263525" cy="95250"/>
          </a:xfrm>
          <a:prstGeom prst="rect">
            <a:avLst/>
          </a:prstGeom>
          <a:solidFill>
            <a:srgbClr val="FF797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2571750" y="4857750"/>
            <a:ext cx="263525" cy="9525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TextBox 12"/>
          <p:cNvSpPr txBox="1">
            <a:spLocks noChangeArrowheads="1"/>
          </p:cNvSpPr>
          <p:nvPr/>
        </p:nvSpPr>
        <p:spPr bwMode="auto">
          <a:xfrm>
            <a:off x="857250" y="1285875"/>
            <a:ext cx="7675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>
                <a:latin typeface="Calibri" pitchFamily="34" charset="0"/>
              </a:rPr>
              <a:t>Recommendation of the report for the development of emission strategy                                                              </a:t>
            </a:r>
            <a:endParaRPr lang="ru-RU" u="sng">
              <a:latin typeface="Calibri" pitchFamily="34" charset="0"/>
            </a:endParaRPr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0" y="142875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>
                <a:solidFill>
                  <a:srgbClr val="376092"/>
                </a:solidFill>
                <a:latin typeface="Calibri" pitchFamily="34" charset="0"/>
              </a:rPr>
              <a:t>Review and improvement of HM emissions data for modeling </a:t>
            </a:r>
            <a:r>
              <a:rPr lang="en-US" sz="2000">
                <a:solidFill>
                  <a:srgbClr val="376092"/>
                </a:solidFill>
                <a:latin typeface="Calibri" pitchFamily="34" charset="0"/>
              </a:rPr>
              <a:t>(CEIP/MSC-E joint report (</a:t>
            </a:r>
            <a:r>
              <a:rPr lang="en-US" sz="2000" b="1">
                <a:solidFill>
                  <a:srgbClr val="376092"/>
                </a:solidFill>
                <a:latin typeface="Calibri" pitchFamily="34" charset="0"/>
              </a:rPr>
              <a:t>Part I</a:t>
            </a:r>
            <a:r>
              <a:rPr lang="en-US" sz="2000">
                <a:solidFill>
                  <a:srgbClr val="376092"/>
                </a:solidFill>
                <a:latin typeface="Calibri" pitchFamily="34" charset="0"/>
              </a:rPr>
              <a:t>))</a:t>
            </a:r>
            <a:endParaRPr lang="ru-RU" sz="2000"/>
          </a:p>
        </p:txBody>
      </p:sp>
      <p:sp>
        <p:nvSpPr>
          <p:cNvPr id="12295" name="Прямоугольник 8"/>
          <p:cNvSpPr>
            <a:spLocks noChangeArrowheads="1"/>
          </p:cNvSpPr>
          <p:nvPr/>
        </p:nvSpPr>
        <p:spPr bwMode="auto">
          <a:xfrm>
            <a:off x="827088" y="5805488"/>
            <a:ext cx="785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Topics for discussion with TFEIP</a:t>
            </a:r>
          </a:p>
        </p:txBody>
      </p:sp>
      <p:sp>
        <p:nvSpPr>
          <p:cNvPr id="12296" name="Прямоугольник 9"/>
          <p:cNvSpPr>
            <a:spLocks noChangeArrowheads="1"/>
          </p:cNvSpPr>
          <p:nvPr/>
        </p:nvSpPr>
        <p:spPr bwMode="auto">
          <a:xfrm>
            <a:off x="857250" y="1785938"/>
            <a:ext cx="71437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b="1">
                <a:latin typeface="Calibri" pitchFamily="34" charset="0"/>
              </a:rPr>
              <a:t>List of priorities</a:t>
            </a:r>
          </a:p>
          <a:p>
            <a:r>
              <a:rPr lang="en-US" sz="1900">
                <a:latin typeface="Calibri" pitchFamily="34" charset="0"/>
                <a:cs typeface="Times New Roman" pitchFamily="18" charset="0"/>
              </a:rPr>
              <a:t>Key emission parameters affecting quality of model estimates</a:t>
            </a:r>
            <a:endParaRPr lang="en-US" sz="19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рямоугольник 2"/>
          <p:cNvSpPr>
            <a:spLocks noChangeArrowheads="1"/>
          </p:cNvSpPr>
          <p:nvPr/>
        </p:nvSpPr>
        <p:spPr bwMode="auto">
          <a:xfrm>
            <a:off x="0" y="1000125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1">
                <a:solidFill>
                  <a:srgbClr val="376092"/>
                </a:solidFill>
                <a:latin typeface="Calibri" pitchFamily="34" charset="0"/>
              </a:rPr>
              <a:t>under preparation</a:t>
            </a:r>
            <a:endParaRPr lang="ru-RU" sz="2000" i="1"/>
          </a:p>
        </p:txBody>
      </p:sp>
      <p:sp>
        <p:nvSpPr>
          <p:cNvPr id="13314" name="Прямоугольник 14"/>
          <p:cNvSpPr>
            <a:spLocks noChangeArrowheads="1"/>
          </p:cNvSpPr>
          <p:nvPr/>
        </p:nvSpPr>
        <p:spPr bwMode="auto">
          <a:xfrm>
            <a:off x="857250" y="2306638"/>
            <a:ext cx="792956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7350" indent="-387350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GB">
                <a:latin typeface="Calibri" pitchFamily="34" charset="0"/>
                <a:cs typeface="Times New Roman" pitchFamily="18" charset="0"/>
              </a:rPr>
              <a:t>Coverage of source categories (e.g. burning of agricultural residues)</a:t>
            </a:r>
            <a:endParaRPr lang="en-GB" baseline="-25000">
              <a:latin typeface="Calibri" pitchFamily="34" charset="0"/>
              <a:cs typeface="Times New Roman" pitchFamily="18" charset="0"/>
            </a:endParaRPr>
          </a:p>
          <a:p>
            <a:pPr marL="387350" indent="-387350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GB">
                <a:latin typeface="Calibri" pitchFamily="34" charset="0"/>
                <a:cs typeface="Times New Roman" pitchFamily="18" charset="0"/>
              </a:rPr>
              <a:t>Speciation of POP emissions (reporting emissions of B(a)P, B(b)F, B(k)F, IP)</a:t>
            </a:r>
          </a:p>
          <a:p>
            <a:pPr marL="387350" indent="-387350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GB">
                <a:latin typeface="Calibri" pitchFamily="34" charset="0"/>
                <a:cs typeface="Times New Roman" pitchFamily="18" charset="0"/>
              </a:rPr>
              <a:t>Vertical profiles of emissions</a:t>
            </a:r>
          </a:p>
          <a:p>
            <a:pPr marL="387350" indent="-387350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GB">
                <a:latin typeface="Calibri" pitchFamily="34" charset="0"/>
                <a:cs typeface="Times New Roman" pitchFamily="18" charset="0"/>
              </a:rPr>
              <a:t>Temporal disaggregation (seasonal, weekly, daily time factors)</a:t>
            </a:r>
          </a:p>
          <a:p>
            <a:pPr marL="387350" indent="-387350">
              <a:spcBef>
                <a:spcPct val="3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GB">
                <a:latin typeface="Calibri" pitchFamily="34" charset="0"/>
                <a:cs typeface="Times New Roman" pitchFamily="18" charset="0"/>
              </a:rPr>
              <a:t>Uncertainty range of emissions (e.g. totals, emission factors)</a:t>
            </a: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928688" y="1785938"/>
            <a:ext cx="7786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b="1">
                <a:latin typeface="Calibri" pitchFamily="34" charset="0"/>
                <a:cs typeface="Times New Roman" pitchFamily="18" charset="0"/>
              </a:rPr>
              <a:t>Key emission parameters affecting quality of POP model estimates</a:t>
            </a:r>
            <a:endParaRPr lang="en-US" sz="2000" b="1">
              <a:latin typeface="Calibri" pitchFamily="34" charset="0"/>
            </a:endParaRPr>
          </a:p>
        </p:txBody>
      </p:sp>
      <p:sp>
        <p:nvSpPr>
          <p:cNvPr id="13316" name="TextBox 9"/>
          <p:cNvSpPr txBox="1">
            <a:spLocks noChangeArrowheads="1"/>
          </p:cNvSpPr>
          <p:nvPr/>
        </p:nvSpPr>
        <p:spPr bwMode="auto">
          <a:xfrm>
            <a:off x="0" y="142875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>
                <a:solidFill>
                  <a:srgbClr val="376092"/>
                </a:solidFill>
                <a:latin typeface="Calibri" pitchFamily="34" charset="0"/>
              </a:rPr>
              <a:t>Review and improvement of POP emissions data for modeling </a:t>
            </a:r>
            <a:r>
              <a:rPr lang="en-US" sz="2000">
                <a:solidFill>
                  <a:srgbClr val="376092"/>
                </a:solidFill>
                <a:latin typeface="Calibri" pitchFamily="34" charset="0"/>
              </a:rPr>
              <a:t>(CEIP/MSC-E joint report (</a:t>
            </a:r>
            <a:r>
              <a:rPr lang="en-US" sz="2000" b="1">
                <a:solidFill>
                  <a:srgbClr val="376092"/>
                </a:solidFill>
                <a:latin typeface="Calibri" pitchFamily="34" charset="0"/>
              </a:rPr>
              <a:t>Part II</a:t>
            </a:r>
            <a:r>
              <a:rPr lang="en-US" sz="2000">
                <a:solidFill>
                  <a:srgbClr val="376092"/>
                </a:solidFill>
                <a:latin typeface="Calibri" pitchFamily="34" charset="0"/>
              </a:rPr>
              <a:t>))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1"/>
          <p:cNvSpPr>
            <a:spLocks noChangeArrowheads="1"/>
          </p:cNvSpPr>
          <p:nvPr/>
        </p:nvSpPr>
        <p:spPr bwMode="auto">
          <a:xfrm>
            <a:off x="0" y="14287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376092"/>
                </a:solidFill>
                <a:latin typeface="Calibri" pitchFamily="34" charset="0"/>
              </a:rPr>
              <a:t>Cooperation with countries</a:t>
            </a:r>
            <a:endParaRPr lang="ru-RU" sz="3200" b="1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25" y="857250"/>
            <a:ext cx="8358188" cy="5462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Spain</a:t>
            </a:r>
          </a:p>
          <a:p>
            <a:pPr>
              <a:defRPr/>
            </a:pPr>
            <a:r>
              <a:rPr lang="en-US" dirty="0">
                <a:latin typeface="Calibri" pitchFamily="34" charset="0"/>
              </a:rPr>
              <a:t>New item included in the work plan – 2017</a:t>
            </a:r>
            <a:endParaRPr lang="en-US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defRPr/>
            </a:pPr>
            <a:endParaRPr lang="en-US" sz="1100" dirty="0">
              <a:latin typeface="Calibri" pitchFamily="34" charset="0"/>
            </a:endParaRPr>
          </a:p>
          <a:p>
            <a:pPr>
              <a:defRPr/>
            </a:pPr>
            <a:r>
              <a:rPr lang="en-US" u="sng" dirty="0">
                <a:latin typeface="Calibri" pitchFamily="34" charset="0"/>
              </a:rPr>
              <a:t>Objective</a:t>
            </a:r>
            <a:r>
              <a:rPr lang="en-US" dirty="0">
                <a:latin typeface="Calibri" pitchFamily="34" charset="0"/>
              </a:rPr>
              <a:t>:  Analysis of B(a)P pollution on a country level using EMEP fine resolution modeling and national data (emissions, measurements and national modeling)</a:t>
            </a:r>
          </a:p>
          <a:p>
            <a:pPr>
              <a:defRPr/>
            </a:pPr>
            <a:endParaRPr lang="en-US" sz="2000" dirty="0">
              <a:latin typeface="Calibri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Poland</a:t>
            </a:r>
          </a:p>
          <a:p>
            <a:pPr>
              <a:defRPr/>
            </a:pPr>
            <a:r>
              <a:rPr lang="en-US" dirty="0">
                <a:latin typeface="Calibri" pitchFamily="34" charset="0"/>
              </a:rPr>
              <a:t>Case study</a:t>
            </a:r>
          </a:p>
          <a:p>
            <a:pPr>
              <a:defRPr/>
            </a:pPr>
            <a:endParaRPr lang="en-US" sz="1050" dirty="0">
              <a:latin typeface="Calibri" pitchFamily="34" charset="0"/>
            </a:endParaRPr>
          </a:p>
          <a:p>
            <a:pPr>
              <a:defRPr/>
            </a:pPr>
            <a:r>
              <a:rPr lang="en-US" u="sng" dirty="0">
                <a:latin typeface="Calibri" pitchFamily="34" charset="0"/>
              </a:rPr>
              <a:t>Objective</a:t>
            </a:r>
            <a:r>
              <a:rPr lang="en-US" dirty="0">
                <a:latin typeface="Calibri" pitchFamily="34" charset="0"/>
              </a:rPr>
              <a:t>:  </a:t>
            </a:r>
            <a:r>
              <a:rPr lang="en-US" dirty="0">
                <a:latin typeface="Calibri" pitchFamily="34" charset="0"/>
                <a:cs typeface="Arial" charset="0"/>
              </a:rPr>
              <a:t>Preparation of detailed country-specific information of </a:t>
            </a:r>
            <a:r>
              <a:rPr lang="en-US" dirty="0" err="1">
                <a:latin typeface="Calibri" pitchFamily="34" charset="0"/>
                <a:cs typeface="Arial" charset="0"/>
              </a:rPr>
              <a:t>Cd</a:t>
            </a:r>
            <a:r>
              <a:rPr lang="en-US" dirty="0">
                <a:latin typeface="Calibri" pitchFamily="34" charset="0"/>
                <a:cs typeface="Arial" charset="0"/>
              </a:rPr>
              <a:t> pollution with fine (0.1° x 0.1°) resolution for Poland based on national emission and monitoring data </a:t>
            </a:r>
          </a:p>
          <a:p>
            <a:pPr>
              <a:defRPr/>
            </a:pPr>
            <a:endParaRPr lang="en-US" sz="2400" dirty="0">
              <a:latin typeface="Calibri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Italy</a:t>
            </a:r>
          </a:p>
          <a:p>
            <a:pPr>
              <a:defRPr/>
            </a:pPr>
            <a:r>
              <a:rPr lang="en-US" dirty="0">
                <a:latin typeface="Calibri" pitchFamily="34" charset="0"/>
              </a:rPr>
              <a:t>Country proposal</a:t>
            </a:r>
          </a:p>
          <a:p>
            <a:pPr>
              <a:defRPr/>
            </a:pPr>
            <a:endParaRPr lang="en-US" sz="1050" dirty="0">
              <a:latin typeface="Calibri" pitchFamily="34" charset="0"/>
            </a:endParaRPr>
          </a:p>
          <a:p>
            <a:pPr>
              <a:defRPr/>
            </a:pPr>
            <a:r>
              <a:rPr lang="en-US" u="sng" dirty="0">
                <a:latin typeface="Calibri" pitchFamily="34" charset="0"/>
              </a:rPr>
              <a:t>Objective</a:t>
            </a:r>
            <a:r>
              <a:rPr lang="en-US" dirty="0">
                <a:latin typeface="Calibri" pitchFamily="34" charset="0"/>
              </a:rPr>
              <a:t>:  Assessment of HM pollution for </a:t>
            </a:r>
            <a:r>
              <a:rPr lang="en-US" b="1" dirty="0">
                <a:latin typeface="Calibri" pitchFamily="34" charset="0"/>
              </a:rPr>
              <a:t>Italy</a:t>
            </a:r>
            <a:r>
              <a:rPr lang="en-US" dirty="0">
                <a:latin typeface="Calibri" pitchFamily="34" charset="0"/>
              </a:rPr>
              <a:t> by GLEMOS and national model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(</a:t>
            </a:r>
            <a:r>
              <a:rPr lang="en-US" dirty="0" err="1">
                <a:latin typeface="Calibri" pitchFamily="34" charset="0"/>
              </a:rPr>
              <a:t>Minni</a:t>
            </a:r>
            <a:r>
              <a:rPr lang="en-US" dirty="0">
                <a:latin typeface="Calibri" pitchFamily="34" charset="0"/>
              </a:rPr>
              <a:t> model)</a:t>
            </a:r>
          </a:p>
          <a:p>
            <a:pPr>
              <a:defRPr/>
            </a:pPr>
            <a:r>
              <a:rPr lang="en-US" dirty="0">
                <a:latin typeface="Calibri" pitchFamily="34" charset="0"/>
              </a:rPr>
              <a:t>HM of the second priority : As, Ni, Cr, Cu, Zn, Se</a:t>
            </a:r>
          </a:p>
          <a:p>
            <a:pPr>
              <a:defRPr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27" descr="!ma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00" y="4189413"/>
            <a:ext cx="3571875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0" y="3643313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EMEP countries (Spain) B(a)P emissions 2014 (experimental data)</a:t>
            </a: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0" y="28575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376092"/>
                </a:solidFill>
                <a:latin typeface="Calibri" pitchFamily="34" charset="0"/>
              </a:rPr>
              <a:t>Analysis of B(a)P pollution levels in Spain</a:t>
            </a:r>
            <a:endParaRPr lang="ru-RU" sz="2000" b="1">
              <a:solidFill>
                <a:srgbClr val="376092"/>
              </a:solidFill>
              <a:latin typeface="Calibri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1268413" y="4500563"/>
            <a:ext cx="4500562" cy="114300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625600" y="6286500"/>
            <a:ext cx="4714875" cy="7143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0" y="0"/>
            <a:ext cx="271145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Cooperation with countries</a:t>
            </a:r>
            <a:endParaRPr lang="ru-RU" i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928688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Peculiarities of PAH emission changes in the EMEP region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2058" name="Picture 2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6213" y="1357313"/>
            <a:ext cx="25828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1263" y="1357313"/>
            <a:ext cx="25955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9075" y="1928813"/>
            <a:ext cx="17176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Рисунок 25" descr="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7538" y="4286250"/>
            <a:ext cx="28035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Рисунок 26" descr="!map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9788" y="4214813"/>
            <a:ext cx="642937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Рисунок 28" descr="!map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40350" y="4857750"/>
            <a:ext cx="642938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AutoShape 2"/>
          <p:cNvSpPr>
            <a:spLocks noChangeAspect="1" noChangeArrowheads="1"/>
          </p:cNvSpPr>
          <p:nvPr/>
        </p:nvSpPr>
        <p:spPr bwMode="auto">
          <a:xfrm>
            <a:off x="107950" y="4365625"/>
            <a:ext cx="2968625" cy="1728788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1966</TotalTime>
  <Words>1083</Words>
  <Application>Microsoft Office PowerPoint</Application>
  <PresentationFormat>Экран (4:3)</PresentationFormat>
  <Paragraphs>271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MSCE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iilyin</dc:creator>
  <cp:lastModifiedBy>SDutchak</cp:lastModifiedBy>
  <cp:revision>294</cp:revision>
  <dcterms:created xsi:type="dcterms:W3CDTF">2017-02-28T09:07:39Z</dcterms:created>
  <dcterms:modified xsi:type="dcterms:W3CDTF">2017-03-22T15:02:41Z</dcterms:modified>
</cp:coreProperties>
</file>