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4" r:id="rId3"/>
    <p:sldId id="278" r:id="rId4"/>
    <p:sldId id="261" r:id="rId5"/>
    <p:sldId id="263" r:id="rId6"/>
    <p:sldId id="301" r:id="rId7"/>
    <p:sldId id="266" r:id="rId8"/>
    <p:sldId id="305" r:id="rId9"/>
    <p:sldId id="300" r:id="rId10"/>
    <p:sldId id="297" r:id="rId11"/>
    <p:sldId id="299" r:id="rId12"/>
    <p:sldId id="296" r:id="rId13"/>
    <p:sldId id="267" r:id="rId14"/>
    <p:sldId id="306" r:id="rId15"/>
    <p:sldId id="304" r:id="rId16"/>
    <p:sldId id="298" r:id="rId17"/>
    <p:sldId id="303" r:id="rId18"/>
    <p:sldId id="282" r:id="rId19"/>
    <p:sldId id="284" r:id="rId20"/>
    <p:sldId id="285" r:id="rId21"/>
    <p:sldId id="286" r:id="rId22"/>
    <p:sldId id="287" r:id="rId23"/>
    <p:sldId id="289" r:id="rId24"/>
    <p:sldId id="269" r:id="rId25"/>
    <p:sldId id="279" r:id="rId26"/>
    <p:sldId id="270" r:id="rId27"/>
    <p:sldId id="302" r:id="rId28"/>
    <p:sldId id="277" r:id="rId2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45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101041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101950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256924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13987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411154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404304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128935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244252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294252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406755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C83C7B-35E2-42CE-8971-59C1BB87A7C1}" type="datetimeFigureOut">
              <a:rPr lang="en-US" smtClean="0"/>
              <a:t>3/21/2017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68C685D-753B-4038-A9E4-A7A1E1394A5E}" type="slidenum">
              <a:rPr lang="en-US" smtClean="0"/>
              <a:t>‹#›</a:t>
            </a:fld>
            <a:endParaRPr lang="en-US"/>
          </a:p>
        </p:txBody>
      </p:sp>
    </p:spTree>
    <p:extLst>
      <p:ext uri="{BB962C8B-B14F-4D97-AF65-F5344CB8AC3E}">
        <p14:creationId xmlns:p14="http://schemas.microsoft.com/office/powerpoint/2010/main" val="289515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83C7B-35E2-42CE-8971-59C1BB87A7C1}" type="datetimeFigureOut">
              <a:rPr lang="en-US" smtClean="0"/>
              <a:t>3/21/2017</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C685D-753B-4038-A9E4-A7A1E1394A5E}" type="slidenum">
              <a:rPr lang="en-US" smtClean="0"/>
              <a:t>‹#›</a:t>
            </a:fld>
            <a:endParaRPr lang="en-US"/>
          </a:p>
        </p:txBody>
      </p:sp>
    </p:spTree>
    <p:extLst>
      <p:ext uri="{BB962C8B-B14F-4D97-AF65-F5344CB8AC3E}">
        <p14:creationId xmlns:p14="http://schemas.microsoft.com/office/powerpoint/2010/main" val="329588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1916832"/>
            <a:ext cx="7848872" cy="2267287"/>
          </a:xfrm>
          <a:prstGeom prst="rect">
            <a:avLst/>
          </a:prstGeom>
          <a:ln w="25400" cmpd="tri">
            <a:solidFill>
              <a:schemeClr val="tx2"/>
            </a:solidFill>
          </a:ln>
        </p:spPr>
        <p:txBody>
          <a:bodyPr wrap="square">
            <a:spAutoFit/>
          </a:bodyPr>
          <a:lstStyle/>
          <a:p>
            <a:pPr lvl="0" algn="ctr">
              <a:spcBef>
                <a:spcPts val="1600"/>
              </a:spcBef>
            </a:pPr>
            <a:r>
              <a:rPr lang="en-US" sz="3200" b="1" dirty="0" smtClean="0">
                <a:solidFill>
                  <a:schemeClr val="accent1">
                    <a:lumMod val="75000"/>
                  </a:schemeClr>
                </a:solidFill>
                <a:latin typeface="Arial"/>
                <a:ea typeface="Arial"/>
                <a:cs typeface="Arial"/>
                <a:sym typeface="Arial"/>
              </a:rPr>
              <a:t>Joint Meeting of the Extended </a:t>
            </a:r>
            <a:r>
              <a:rPr lang="en-US" sz="3200" b="1" dirty="0" err="1" smtClean="0">
                <a:solidFill>
                  <a:schemeClr val="accent1">
                    <a:lumMod val="75000"/>
                  </a:schemeClr>
                </a:solidFill>
                <a:latin typeface="Arial"/>
                <a:ea typeface="Arial"/>
                <a:cs typeface="Arial"/>
                <a:sym typeface="Arial"/>
              </a:rPr>
              <a:t>Bureaux</a:t>
            </a:r>
            <a:r>
              <a:rPr lang="en-US" sz="3200" b="1" dirty="0" smtClean="0">
                <a:solidFill>
                  <a:schemeClr val="accent1">
                    <a:lumMod val="75000"/>
                  </a:schemeClr>
                </a:solidFill>
                <a:latin typeface="Arial"/>
                <a:ea typeface="Arial"/>
                <a:cs typeface="Arial"/>
                <a:sym typeface="Arial"/>
              </a:rPr>
              <a:t> of EMEP-Steering Body and the Working Group on Effects</a:t>
            </a:r>
          </a:p>
          <a:p>
            <a:pPr lvl="0" algn="ctr">
              <a:spcBef>
                <a:spcPts val="1600"/>
              </a:spcBef>
            </a:pPr>
            <a:r>
              <a:rPr lang="es-ES" sz="2800" b="1" dirty="0" smtClean="0">
                <a:solidFill>
                  <a:schemeClr val="accent1">
                    <a:lumMod val="75000"/>
                  </a:schemeClr>
                </a:solidFill>
                <a:latin typeface="Arial"/>
                <a:ea typeface="Arial"/>
                <a:cs typeface="Arial"/>
                <a:sym typeface="Arial"/>
              </a:rPr>
              <a:t>20-23 </a:t>
            </a:r>
            <a:r>
              <a:rPr lang="es-ES" sz="2800" b="1" dirty="0" err="1" smtClean="0">
                <a:solidFill>
                  <a:schemeClr val="accent1">
                    <a:lumMod val="75000"/>
                  </a:schemeClr>
                </a:solidFill>
                <a:latin typeface="Arial"/>
                <a:ea typeface="Arial"/>
                <a:cs typeface="Arial"/>
                <a:sym typeface="Arial"/>
              </a:rPr>
              <a:t>March</a:t>
            </a:r>
            <a:r>
              <a:rPr lang="es-ES" sz="2800" b="1" dirty="0" smtClean="0">
                <a:solidFill>
                  <a:schemeClr val="accent1">
                    <a:lumMod val="75000"/>
                  </a:schemeClr>
                </a:solidFill>
                <a:latin typeface="Arial"/>
                <a:ea typeface="Arial"/>
                <a:cs typeface="Arial"/>
                <a:sym typeface="Arial"/>
              </a:rPr>
              <a:t>, Geneva</a:t>
            </a:r>
            <a:endParaRPr lang="en-US" sz="2800" dirty="0">
              <a:solidFill>
                <a:schemeClr val="accent1">
                  <a:lumMod val="75000"/>
                </a:schemeClr>
              </a:solidFill>
              <a:latin typeface="Arial"/>
              <a:ea typeface="Arial"/>
              <a:cs typeface="Arial"/>
              <a:sym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 y="15732"/>
            <a:ext cx="9102725" cy="110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021189" y="4509120"/>
            <a:ext cx="2829621" cy="923330"/>
          </a:xfrm>
          <a:prstGeom prst="rect">
            <a:avLst/>
          </a:prstGeom>
          <a:noFill/>
        </p:spPr>
        <p:txBody>
          <a:bodyPr wrap="none" rtlCol="0">
            <a:spAutoFit/>
          </a:bodyPr>
          <a:lstStyle/>
          <a:p>
            <a:pPr algn="ctr"/>
            <a:r>
              <a:rPr lang="es-ES" dirty="0" smtClean="0">
                <a:solidFill>
                  <a:schemeClr val="accent1">
                    <a:lumMod val="75000"/>
                  </a:schemeClr>
                </a:solidFill>
                <a:latin typeface="Arial" panose="020B0604020202020204" pitchFamily="34" charset="0"/>
                <a:cs typeface="Arial" panose="020B0604020202020204" pitchFamily="34" charset="0"/>
              </a:rPr>
              <a:t>Isaura Rábago</a:t>
            </a:r>
          </a:p>
          <a:p>
            <a:pPr algn="ctr"/>
            <a:r>
              <a:rPr lang="es-ES" dirty="0" err="1" smtClean="0">
                <a:solidFill>
                  <a:schemeClr val="accent1">
                    <a:lumMod val="75000"/>
                  </a:schemeClr>
                </a:solidFill>
                <a:latin typeface="Arial" panose="020B0604020202020204" pitchFamily="34" charset="0"/>
                <a:cs typeface="Arial" panose="020B0604020202020204" pitchFamily="34" charset="0"/>
              </a:rPr>
              <a:t>Chair</a:t>
            </a:r>
            <a:r>
              <a:rPr lang="es-ES" dirty="0" smtClean="0">
                <a:solidFill>
                  <a:schemeClr val="accent1">
                    <a:lumMod val="75000"/>
                  </a:schemeClr>
                </a:solidFill>
                <a:latin typeface="Arial" panose="020B0604020202020204" pitchFamily="34" charset="0"/>
                <a:cs typeface="Arial" panose="020B0604020202020204" pitchFamily="34" charset="0"/>
              </a:rPr>
              <a:t> WGE</a:t>
            </a:r>
          </a:p>
          <a:p>
            <a:pPr algn="ctr"/>
            <a:r>
              <a:rPr lang="es-ES" dirty="0">
                <a:solidFill>
                  <a:schemeClr val="accent1">
                    <a:lumMod val="75000"/>
                  </a:schemeClr>
                </a:solidFill>
                <a:latin typeface="Arial" panose="020B0604020202020204" pitchFamily="34" charset="0"/>
                <a:cs typeface="Arial" panose="020B0604020202020204" pitchFamily="34" charset="0"/>
              </a:rPr>
              <a:t>i</a:t>
            </a:r>
            <a:r>
              <a:rPr lang="es-ES" dirty="0" smtClean="0">
                <a:solidFill>
                  <a:schemeClr val="accent1">
                    <a:lumMod val="75000"/>
                  </a:schemeClr>
                </a:solidFill>
                <a:latin typeface="Arial" panose="020B0604020202020204" pitchFamily="34" charset="0"/>
                <a:cs typeface="Arial" panose="020B0604020202020204" pitchFamily="34" charset="0"/>
              </a:rPr>
              <a:t>saura.rabago@ciemat.es</a:t>
            </a:r>
            <a:endParaRPr lang="en-US" dirty="0">
              <a:solidFill>
                <a:schemeClr val="accent1">
                  <a:lumMod val="75000"/>
                </a:schemeClr>
              </a:solidFill>
              <a:latin typeface="Arial" panose="020B0604020202020204" pitchFamily="34" charset="0"/>
              <a:cs typeface="Arial" panose="020B0604020202020204" pitchFamily="34" charset="0"/>
            </a:endParaRPr>
          </a:p>
        </p:txBody>
      </p:sp>
      <p:pic>
        <p:nvPicPr>
          <p:cNvPr id="6" name="image2.jpeg" descr="logo-ciemat"/>
          <p:cNvPicPr>
            <a:picLocks noChangeAspect="1"/>
          </p:cNvPicPr>
          <p:nvPr/>
        </p:nvPicPr>
        <p:blipFill rotWithShape="1">
          <a:blip r:embed="rId3">
            <a:extLst/>
          </a:blip>
          <a:srcRect l="65999"/>
          <a:stretch/>
        </p:blipFill>
        <p:spPr>
          <a:xfrm>
            <a:off x="7884369" y="6200352"/>
            <a:ext cx="1212256" cy="617500"/>
          </a:xfrm>
          <a:prstGeom prst="rect">
            <a:avLst/>
          </a:prstGeom>
          <a:ln>
            <a:solidFill>
              <a:srgbClr val="FFFFFF"/>
            </a:solidFill>
            <a:miter/>
          </a:ln>
        </p:spPr>
      </p:pic>
    </p:spTree>
    <p:extLst>
      <p:ext uri="{BB962C8B-B14F-4D97-AF65-F5344CB8AC3E}">
        <p14:creationId xmlns:p14="http://schemas.microsoft.com/office/powerpoint/2010/main" val="274607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971600" y="395372"/>
            <a:ext cx="7200800"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Follow up from the EB, WGSR, Joint EMEP/WGE 2016 meetings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Shape 119"/>
          <p:cNvSpPr/>
          <p:nvPr/>
        </p:nvSpPr>
        <p:spPr>
          <a:xfrm>
            <a:off x="107504" y="950179"/>
            <a:ext cx="2287097"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r>
              <a:rPr sz="2000" b="1" dirty="0" err="1" smtClean="0">
                <a:solidFill>
                  <a:schemeClr val="accent1">
                    <a:lumMod val="75000"/>
                  </a:schemeClr>
                </a:solidFill>
              </a:rPr>
              <a:t>Workplan</a:t>
            </a:r>
            <a:r>
              <a:rPr lang="es-ES" sz="2000" b="1" dirty="0" smtClean="0">
                <a:solidFill>
                  <a:schemeClr val="accent1">
                    <a:lumMod val="75000"/>
                  </a:schemeClr>
                </a:solidFill>
              </a:rPr>
              <a:t> 2018-2019</a:t>
            </a:r>
          </a:p>
        </p:txBody>
      </p:sp>
      <p:grpSp>
        <p:nvGrpSpPr>
          <p:cNvPr id="2" name="1 Grupo"/>
          <p:cNvGrpSpPr/>
          <p:nvPr/>
        </p:nvGrpSpPr>
        <p:grpSpPr>
          <a:xfrm>
            <a:off x="467544" y="1556792"/>
            <a:ext cx="8266106" cy="2442011"/>
            <a:chOff x="467544" y="1556792"/>
            <a:chExt cx="8266106" cy="2442011"/>
          </a:xfrm>
        </p:grpSpPr>
        <p:sp>
          <p:nvSpPr>
            <p:cNvPr id="7" name="Shape 119"/>
            <p:cNvSpPr/>
            <p:nvPr/>
          </p:nvSpPr>
          <p:spPr>
            <a:xfrm>
              <a:off x="467544" y="1556792"/>
              <a:ext cx="8266106" cy="244201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marL="401822" indent="-401822">
                <a:buFont typeface="Wingdings" panose="05000000000000000000" pitchFamily="2" charset="2"/>
                <a:buChar char="ü"/>
              </a:pPr>
              <a:r>
                <a:rPr lang="es-ES" sz="2200" dirty="0" err="1">
                  <a:solidFill>
                    <a:schemeClr val="accent1">
                      <a:lumMod val="75000"/>
                    </a:schemeClr>
                  </a:solidFill>
                </a:rPr>
                <a:t>According</a:t>
              </a:r>
              <a:r>
                <a:rPr lang="es-ES" sz="2200" dirty="0">
                  <a:solidFill>
                    <a:schemeClr val="accent1">
                      <a:lumMod val="75000"/>
                    </a:schemeClr>
                  </a:solidFill>
                </a:rPr>
                <a:t> to </a:t>
              </a:r>
              <a:r>
                <a:rPr lang="es-ES" sz="2200" dirty="0" err="1">
                  <a:solidFill>
                    <a:schemeClr val="accent1">
                      <a:lumMod val="75000"/>
                    </a:schemeClr>
                  </a:solidFill>
                </a:rPr>
                <a:t>recommendations</a:t>
              </a:r>
              <a:r>
                <a:rPr lang="es-ES" sz="2200" dirty="0">
                  <a:solidFill>
                    <a:schemeClr val="accent1">
                      <a:lumMod val="75000"/>
                    </a:schemeClr>
                  </a:solidFill>
                </a:rPr>
                <a:t> </a:t>
              </a:r>
              <a:r>
                <a:rPr lang="es-ES" sz="2200" dirty="0" err="1">
                  <a:solidFill>
                    <a:schemeClr val="accent1">
                      <a:lumMod val="75000"/>
                    </a:schemeClr>
                  </a:solidFill>
                </a:rPr>
                <a:t>from</a:t>
              </a:r>
              <a:r>
                <a:rPr lang="es-ES" sz="2200" dirty="0">
                  <a:solidFill>
                    <a:schemeClr val="accent1">
                      <a:lumMod val="75000"/>
                    </a:schemeClr>
                  </a:solidFill>
                </a:rPr>
                <a:t> </a:t>
              </a:r>
              <a:r>
                <a:rPr lang="es-ES" sz="2200" dirty="0" err="1">
                  <a:solidFill>
                    <a:schemeClr val="accent1">
                      <a:lumMod val="75000"/>
                    </a:schemeClr>
                  </a:solidFill>
                </a:rPr>
                <a:t>Policy</a:t>
              </a:r>
              <a:r>
                <a:rPr lang="es-ES" sz="2200" dirty="0">
                  <a:solidFill>
                    <a:schemeClr val="accent1">
                      <a:lumMod val="75000"/>
                    </a:schemeClr>
                  </a:solidFill>
                </a:rPr>
                <a:t> </a:t>
              </a:r>
              <a:r>
                <a:rPr lang="es-ES" sz="2200" dirty="0" err="1">
                  <a:solidFill>
                    <a:schemeClr val="accent1">
                      <a:lumMod val="75000"/>
                    </a:schemeClr>
                  </a:solidFill>
                </a:rPr>
                <a:t>Review</a:t>
              </a:r>
              <a:r>
                <a:rPr lang="es-ES" sz="2200" dirty="0">
                  <a:solidFill>
                    <a:schemeClr val="accent1">
                      <a:lumMod val="75000"/>
                    </a:schemeClr>
                  </a:solidFill>
                </a:rPr>
                <a:t> </a:t>
              </a:r>
              <a:r>
                <a:rPr lang="es-ES" sz="2200" dirty="0" err="1">
                  <a:solidFill>
                    <a:schemeClr val="accent1">
                      <a:lumMod val="75000"/>
                    </a:schemeClr>
                  </a:solidFill>
                </a:rPr>
                <a:t>Group</a:t>
              </a:r>
              <a:endParaRPr lang="es-ES" sz="2200" dirty="0">
                <a:solidFill>
                  <a:schemeClr val="accent1">
                    <a:lumMod val="75000"/>
                  </a:schemeClr>
                </a:solidFill>
              </a:endParaRPr>
            </a:p>
            <a:p>
              <a:pPr marL="401822" indent="-401822">
                <a:buFont typeface="Wingdings" panose="05000000000000000000" pitchFamily="2" charset="2"/>
                <a:buChar char="ü"/>
              </a:pPr>
              <a:endParaRPr lang="es-ES" sz="2200" dirty="0">
                <a:solidFill>
                  <a:schemeClr val="accent1">
                    <a:lumMod val="75000"/>
                  </a:schemeClr>
                </a:solidFill>
              </a:endParaRPr>
            </a:p>
            <a:p>
              <a:pPr marL="401822" indent="-401822">
                <a:buFont typeface="Wingdings" panose="05000000000000000000" pitchFamily="2" charset="2"/>
                <a:buChar char="ü"/>
              </a:pPr>
              <a:r>
                <a:rPr lang="es-ES" sz="2200" dirty="0" err="1">
                  <a:solidFill>
                    <a:schemeClr val="accent1">
                      <a:lumMod val="75000"/>
                    </a:schemeClr>
                  </a:solidFill>
                </a:rPr>
                <a:t>Biannual</a:t>
              </a:r>
              <a:r>
                <a:rPr lang="es-ES" sz="2200" dirty="0">
                  <a:solidFill>
                    <a:schemeClr val="accent1">
                      <a:lumMod val="75000"/>
                    </a:schemeClr>
                  </a:solidFill>
                </a:rPr>
                <a:t> </a:t>
              </a:r>
              <a:r>
                <a:rPr lang="es-ES" sz="2200" dirty="0" err="1">
                  <a:solidFill>
                    <a:schemeClr val="accent1">
                      <a:lumMod val="75000"/>
                    </a:schemeClr>
                  </a:solidFill>
                </a:rPr>
                <a:t>workplan</a:t>
              </a:r>
              <a:r>
                <a:rPr lang="es-ES" sz="2200" dirty="0">
                  <a:solidFill>
                    <a:schemeClr val="accent1">
                      <a:lumMod val="75000"/>
                    </a:schemeClr>
                  </a:solidFill>
                </a:rPr>
                <a:t>            </a:t>
              </a:r>
              <a:r>
                <a:rPr lang="es-ES" sz="2200" dirty="0" smtClean="0">
                  <a:solidFill>
                    <a:schemeClr val="accent1">
                      <a:lumMod val="75000"/>
                    </a:schemeClr>
                  </a:solidFill>
                </a:rPr>
                <a:t>	</a:t>
              </a:r>
              <a:r>
                <a:rPr lang="es-ES" sz="2200" dirty="0" err="1" smtClean="0">
                  <a:solidFill>
                    <a:schemeClr val="accent1">
                      <a:lumMod val="75000"/>
                    </a:schemeClr>
                  </a:solidFill>
                </a:rPr>
                <a:t>Biannual</a:t>
              </a:r>
              <a:r>
                <a:rPr lang="es-ES" sz="2200" dirty="0" smtClean="0">
                  <a:solidFill>
                    <a:schemeClr val="accent1">
                      <a:lumMod val="75000"/>
                    </a:schemeClr>
                  </a:solidFill>
                </a:rPr>
                <a:t> </a:t>
              </a:r>
              <a:r>
                <a:rPr lang="es-ES" sz="2200" dirty="0" err="1">
                  <a:solidFill>
                    <a:schemeClr val="accent1">
                      <a:lumMod val="75000"/>
                    </a:schemeClr>
                  </a:solidFill>
                </a:rPr>
                <a:t>deliverables</a:t>
              </a:r>
              <a:r>
                <a:rPr lang="es-ES" sz="2200" dirty="0">
                  <a:solidFill>
                    <a:schemeClr val="accent1">
                      <a:lumMod val="75000"/>
                    </a:schemeClr>
                  </a:solidFill>
                </a:rPr>
                <a:t> ??</a:t>
              </a:r>
            </a:p>
            <a:p>
              <a:r>
                <a:rPr lang="es-ES" sz="2200" dirty="0">
                  <a:solidFill>
                    <a:schemeClr val="accent1">
                      <a:lumMod val="75000"/>
                    </a:schemeClr>
                  </a:solidFill>
                </a:rPr>
                <a:t>			</a:t>
              </a:r>
              <a:r>
                <a:rPr lang="es-ES" sz="2200" dirty="0" smtClean="0">
                  <a:solidFill>
                    <a:schemeClr val="accent1">
                      <a:lumMod val="75000"/>
                    </a:schemeClr>
                  </a:solidFill>
                </a:rPr>
                <a:t>	</a:t>
              </a:r>
              <a:r>
                <a:rPr lang="es-ES" dirty="0" smtClean="0">
                  <a:solidFill>
                    <a:schemeClr val="accent1">
                      <a:lumMod val="75000"/>
                    </a:schemeClr>
                  </a:solidFill>
                </a:rPr>
                <a:t>(</a:t>
              </a:r>
              <a:r>
                <a:rPr lang="es-ES" dirty="0">
                  <a:solidFill>
                    <a:schemeClr val="accent1">
                      <a:lumMod val="75000"/>
                    </a:schemeClr>
                  </a:solidFill>
                </a:rPr>
                <a:t>1</a:t>
              </a:r>
              <a:r>
                <a:rPr lang="es-ES" baseline="30000" dirty="0">
                  <a:solidFill>
                    <a:schemeClr val="accent1">
                      <a:lumMod val="75000"/>
                    </a:schemeClr>
                  </a:solidFill>
                </a:rPr>
                <a:t>st</a:t>
              </a:r>
              <a:r>
                <a:rPr lang="es-ES" dirty="0">
                  <a:solidFill>
                    <a:schemeClr val="accent1">
                      <a:lumMod val="75000"/>
                    </a:schemeClr>
                  </a:solidFill>
                </a:rPr>
                <a:t> </a:t>
              </a:r>
              <a:r>
                <a:rPr lang="es-ES" dirty="0" err="1">
                  <a:solidFill>
                    <a:schemeClr val="accent1">
                      <a:lumMod val="75000"/>
                    </a:schemeClr>
                  </a:solidFill>
                </a:rPr>
                <a:t>year</a:t>
              </a:r>
              <a:r>
                <a:rPr lang="es-ES" dirty="0">
                  <a:solidFill>
                    <a:schemeClr val="accent1">
                      <a:lumMod val="75000"/>
                    </a:schemeClr>
                  </a:solidFill>
                </a:rPr>
                <a:t> global </a:t>
              </a:r>
              <a:r>
                <a:rPr lang="es-ES" dirty="0" err="1" smtClean="0">
                  <a:solidFill>
                    <a:schemeClr val="accent1">
                      <a:lumMod val="75000"/>
                    </a:schemeClr>
                  </a:solidFill>
                </a:rPr>
                <a:t>report</a:t>
              </a:r>
              <a:r>
                <a:rPr lang="es-ES" dirty="0" smtClean="0">
                  <a:solidFill>
                    <a:schemeClr val="accent1">
                      <a:lumMod val="75000"/>
                    </a:schemeClr>
                  </a:solidFill>
                </a:rPr>
                <a:t>?, </a:t>
              </a:r>
              <a:r>
                <a:rPr lang="es-ES" dirty="0">
                  <a:solidFill>
                    <a:schemeClr val="accent1">
                      <a:lumMod val="75000"/>
                    </a:schemeClr>
                  </a:solidFill>
                </a:rPr>
                <a:t>2</a:t>
              </a:r>
              <a:r>
                <a:rPr lang="es-ES" baseline="30000" dirty="0">
                  <a:solidFill>
                    <a:schemeClr val="accent1">
                      <a:lumMod val="75000"/>
                    </a:schemeClr>
                  </a:solidFill>
                </a:rPr>
                <a:t>nd</a:t>
              </a:r>
              <a:r>
                <a:rPr lang="es-ES" dirty="0">
                  <a:solidFill>
                    <a:schemeClr val="accent1">
                      <a:lumMod val="75000"/>
                    </a:schemeClr>
                  </a:solidFill>
                </a:rPr>
                <a:t> </a:t>
              </a:r>
              <a:r>
                <a:rPr lang="es-ES" dirty="0" err="1" smtClean="0">
                  <a:solidFill>
                    <a:schemeClr val="accent1">
                      <a:lumMod val="75000"/>
                    </a:schemeClr>
                  </a:solidFill>
                </a:rPr>
                <a:t>year</a:t>
              </a:r>
              <a:r>
                <a:rPr lang="es-ES" dirty="0" smtClean="0">
                  <a:solidFill>
                    <a:schemeClr val="accent1">
                      <a:lumMod val="75000"/>
                    </a:schemeClr>
                  </a:solidFill>
                </a:rPr>
                <a:t> </a:t>
              </a:r>
              <a:r>
                <a:rPr lang="es-ES" dirty="0" err="1" smtClean="0">
                  <a:solidFill>
                    <a:schemeClr val="accent1">
                      <a:lumMod val="75000"/>
                    </a:schemeClr>
                  </a:solidFill>
                </a:rPr>
                <a:t>specific</a:t>
              </a:r>
              <a:r>
                <a:rPr lang="es-ES" dirty="0" smtClean="0">
                  <a:solidFill>
                    <a:schemeClr val="accent1">
                      <a:lumMod val="75000"/>
                    </a:schemeClr>
                  </a:solidFill>
                </a:rPr>
                <a:t> </a:t>
              </a:r>
              <a:r>
                <a:rPr lang="es-ES" dirty="0" err="1">
                  <a:solidFill>
                    <a:schemeClr val="accent1">
                      <a:lumMod val="75000"/>
                    </a:schemeClr>
                  </a:solidFill>
                </a:rPr>
                <a:t>report</a:t>
              </a:r>
              <a:r>
                <a:rPr lang="es-ES" dirty="0">
                  <a:solidFill>
                    <a:schemeClr val="accent1">
                      <a:lumMod val="75000"/>
                    </a:schemeClr>
                  </a:solidFill>
                </a:rPr>
                <a:t>?)</a:t>
              </a:r>
            </a:p>
            <a:p>
              <a:pPr algn="l"/>
              <a:r>
                <a:rPr lang="es-ES" sz="2200" dirty="0">
                  <a:solidFill>
                    <a:schemeClr val="accent1">
                      <a:lumMod val="75000"/>
                    </a:schemeClr>
                  </a:solidFill>
                </a:rPr>
                <a:t>					</a:t>
              </a:r>
              <a:endParaRPr lang="es-ES" sz="1700" dirty="0">
                <a:solidFill>
                  <a:schemeClr val="accent1">
                    <a:lumMod val="75000"/>
                  </a:schemeClr>
                </a:solidFill>
              </a:endParaRPr>
            </a:p>
            <a:p>
              <a:pPr marL="401822" indent="-401822">
                <a:buFont typeface="Wingdings" panose="05000000000000000000" pitchFamily="2" charset="2"/>
                <a:buChar char="ü"/>
              </a:pPr>
              <a:r>
                <a:rPr lang="es-ES" sz="2200" dirty="0" err="1">
                  <a:solidFill>
                    <a:schemeClr val="accent1">
                      <a:lumMod val="75000"/>
                    </a:schemeClr>
                  </a:solidFill>
                </a:rPr>
                <a:t>Workplan</a:t>
              </a:r>
              <a:r>
                <a:rPr lang="es-ES" sz="2200" dirty="0">
                  <a:solidFill>
                    <a:schemeClr val="accent1">
                      <a:lumMod val="75000"/>
                    </a:schemeClr>
                  </a:solidFill>
                </a:rPr>
                <a:t>:	</a:t>
              </a:r>
              <a:r>
                <a:rPr lang="es-ES" sz="2200" dirty="0" err="1">
                  <a:solidFill>
                    <a:schemeClr val="accent1">
                      <a:lumMod val="75000"/>
                    </a:schemeClr>
                  </a:solidFill>
                </a:rPr>
                <a:t>Activities</a:t>
              </a:r>
              <a:r>
                <a:rPr lang="es-ES" sz="2200" dirty="0">
                  <a:solidFill>
                    <a:schemeClr val="accent1">
                      <a:lumMod val="75000"/>
                    </a:schemeClr>
                  </a:solidFill>
                </a:rPr>
                <a:t> </a:t>
              </a:r>
              <a:r>
                <a:rPr lang="es-ES" sz="2200" dirty="0" err="1">
                  <a:solidFill>
                    <a:schemeClr val="accent1">
                      <a:lumMod val="75000"/>
                    </a:schemeClr>
                  </a:solidFill>
                </a:rPr>
                <a:t>not</a:t>
              </a:r>
              <a:r>
                <a:rPr lang="es-ES" sz="2200" dirty="0">
                  <a:solidFill>
                    <a:schemeClr val="accent1">
                      <a:lumMod val="75000"/>
                    </a:schemeClr>
                  </a:solidFill>
                </a:rPr>
                <a:t> </a:t>
              </a:r>
              <a:r>
                <a:rPr lang="es-ES" sz="2200" dirty="0" err="1">
                  <a:solidFill>
                    <a:schemeClr val="accent1">
                      <a:lumMod val="75000"/>
                    </a:schemeClr>
                  </a:solidFill>
                </a:rPr>
                <a:t>included</a:t>
              </a:r>
              <a:r>
                <a:rPr lang="es-ES" sz="2200" dirty="0">
                  <a:solidFill>
                    <a:schemeClr val="accent1">
                      <a:lumMod val="75000"/>
                    </a:schemeClr>
                  </a:solidFill>
                </a:rPr>
                <a:t> in </a:t>
              </a:r>
              <a:r>
                <a:rPr lang="es-ES" sz="2200" dirty="0" err="1">
                  <a:solidFill>
                    <a:schemeClr val="accent1">
                      <a:lumMod val="75000"/>
                    </a:schemeClr>
                  </a:solidFill>
                </a:rPr>
                <a:t>the</a:t>
              </a:r>
              <a:r>
                <a:rPr lang="es-ES" sz="2200" dirty="0">
                  <a:solidFill>
                    <a:schemeClr val="accent1">
                      <a:lumMod val="75000"/>
                    </a:schemeClr>
                  </a:solidFill>
                </a:rPr>
                <a:t> Mandates</a:t>
              </a:r>
            </a:p>
            <a:p>
              <a:pPr lvl="4"/>
              <a:r>
                <a:rPr lang="es-ES" sz="2200" dirty="0" err="1" smtClean="0">
                  <a:solidFill>
                    <a:schemeClr val="accent1">
                      <a:lumMod val="75000"/>
                    </a:schemeClr>
                  </a:solidFill>
                </a:rPr>
                <a:t>Linked</a:t>
              </a:r>
              <a:r>
                <a:rPr lang="es-ES" sz="2200" dirty="0" smtClean="0">
                  <a:solidFill>
                    <a:schemeClr val="accent1">
                      <a:lumMod val="75000"/>
                    </a:schemeClr>
                  </a:solidFill>
                </a:rPr>
                <a:t> </a:t>
              </a:r>
              <a:r>
                <a:rPr lang="es-ES" sz="2200" dirty="0">
                  <a:solidFill>
                    <a:schemeClr val="accent1">
                      <a:lumMod val="75000"/>
                    </a:schemeClr>
                  </a:solidFill>
                </a:rPr>
                <a:t>to concrete </a:t>
              </a:r>
              <a:r>
                <a:rPr lang="es-ES" sz="2200" dirty="0" err="1">
                  <a:solidFill>
                    <a:schemeClr val="accent1">
                      <a:lumMod val="75000"/>
                    </a:schemeClr>
                  </a:solidFill>
                </a:rPr>
                <a:t>objectives</a:t>
              </a:r>
              <a:r>
                <a:rPr lang="es-ES" sz="2200" dirty="0">
                  <a:solidFill>
                    <a:schemeClr val="accent1">
                      <a:lumMod val="75000"/>
                    </a:schemeClr>
                  </a:solidFill>
                </a:rPr>
                <a:t> and </a:t>
              </a:r>
              <a:r>
                <a:rPr lang="es-ES" sz="2200" dirty="0" err="1">
                  <a:solidFill>
                    <a:schemeClr val="accent1">
                      <a:lumMod val="75000"/>
                    </a:schemeClr>
                  </a:solidFill>
                </a:rPr>
                <a:t>deliverables</a:t>
              </a:r>
              <a:endParaRPr lang="es-ES" sz="2200" dirty="0">
                <a:solidFill>
                  <a:schemeClr val="accent1">
                    <a:lumMod val="75000"/>
                  </a:schemeClr>
                </a:solidFill>
              </a:endParaRPr>
            </a:p>
          </p:txBody>
        </p:sp>
        <p:cxnSp>
          <p:nvCxnSpPr>
            <p:cNvPr id="9" name="8 Conector recto de flecha"/>
            <p:cNvCxnSpPr/>
            <p:nvPr/>
          </p:nvCxnSpPr>
          <p:spPr>
            <a:xfrm>
              <a:off x="3275856" y="2492896"/>
              <a:ext cx="556937" cy="0"/>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grpSp>
      <p:sp>
        <p:nvSpPr>
          <p:cNvPr id="10" name="Shape 119"/>
          <p:cNvSpPr/>
          <p:nvPr/>
        </p:nvSpPr>
        <p:spPr>
          <a:xfrm>
            <a:off x="1102985" y="4293096"/>
            <a:ext cx="6973526" cy="2103457"/>
          </a:xfrm>
          <a:prstGeom prst="rect">
            <a:avLst/>
          </a:prstGeom>
          <a:ln w="25400">
            <a:solidFill>
              <a:schemeClr val="accent1"/>
            </a:solidFill>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l"/>
            <a:r>
              <a:rPr lang="es-ES" sz="2200" dirty="0" err="1">
                <a:solidFill>
                  <a:schemeClr val="accent1">
                    <a:lumMod val="75000"/>
                  </a:schemeClr>
                </a:solidFill>
              </a:rPr>
              <a:t>Convention</a:t>
            </a:r>
            <a:r>
              <a:rPr lang="es-ES" sz="2200" dirty="0">
                <a:solidFill>
                  <a:schemeClr val="accent1">
                    <a:lumMod val="75000"/>
                  </a:schemeClr>
                </a:solidFill>
              </a:rPr>
              <a:t> </a:t>
            </a:r>
            <a:r>
              <a:rPr lang="es-ES" sz="2200" dirty="0" err="1">
                <a:solidFill>
                  <a:schemeClr val="accent1">
                    <a:lumMod val="75000"/>
                  </a:schemeClr>
                </a:solidFill>
              </a:rPr>
              <a:t>activities</a:t>
            </a:r>
            <a:r>
              <a:rPr lang="es-ES" sz="2200" dirty="0">
                <a:solidFill>
                  <a:schemeClr val="accent1">
                    <a:lumMod val="75000"/>
                  </a:schemeClr>
                </a:solidFill>
              </a:rPr>
              <a:t> </a:t>
            </a:r>
            <a:r>
              <a:rPr lang="es-ES" sz="2200" dirty="0" err="1">
                <a:solidFill>
                  <a:schemeClr val="accent1">
                    <a:lumMod val="75000"/>
                  </a:schemeClr>
                </a:solidFill>
              </a:rPr>
              <a:t>would</a:t>
            </a:r>
            <a:r>
              <a:rPr lang="es-ES" sz="2200" dirty="0">
                <a:solidFill>
                  <a:schemeClr val="accent1">
                    <a:lumMod val="75000"/>
                  </a:schemeClr>
                </a:solidFill>
              </a:rPr>
              <a:t> be </a:t>
            </a:r>
            <a:r>
              <a:rPr lang="es-ES" sz="2200" dirty="0" err="1">
                <a:solidFill>
                  <a:schemeClr val="accent1">
                    <a:lumMod val="75000"/>
                  </a:schemeClr>
                </a:solidFill>
              </a:rPr>
              <a:t>defineb</a:t>
            </a:r>
            <a:r>
              <a:rPr lang="es-ES" sz="2200" dirty="0">
                <a:solidFill>
                  <a:schemeClr val="accent1">
                    <a:lumMod val="75000"/>
                  </a:schemeClr>
                </a:solidFill>
              </a:rPr>
              <a:t> </a:t>
            </a:r>
            <a:r>
              <a:rPr lang="es-ES" sz="2200" dirty="0" err="1">
                <a:solidFill>
                  <a:schemeClr val="accent1">
                    <a:lumMod val="75000"/>
                  </a:schemeClr>
                </a:solidFill>
              </a:rPr>
              <a:t>by</a:t>
            </a:r>
            <a:r>
              <a:rPr lang="es-ES" sz="2200" dirty="0">
                <a:solidFill>
                  <a:schemeClr val="accent1">
                    <a:lumMod val="75000"/>
                  </a:schemeClr>
                </a:solidFill>
              </a:rPr>
              <a:t>:</a:t>
            </a:r>
          </a:p>
          <a:p>
            <a:pPr algn="l"/>
            <a:endParaRPr lang="es-ES" sz="2200" dirty="0">
              <a:solidFill>
                <a:schemeClr val="accent1">
                  <a:lumMod val="75000"/>
                </a:schemeClr>
              </a:solidFill>
            </a:endParaRPr>
          </a:p>
          <a:p>
            <a:pPr marL="538163" algn="l"/>
            <a:r>
              <a:rPr lang="es-ES" sz="2200" dirty="0" smtClean="0">
                <a:solidFill>
                  <a:schemeClr val="accent1">
                    <a:lumMod val="75000"/>
                  </a:schemeClr>
                </a:solidFill>
              </a:rPr>
              <a:t>- </a:t>
            </a:r>
            <a:r>
              <a:rPr lang="es-ES" sz="2200" dirty="0">
                <a:solidFill>
                  <a:schemeClr val="accent1">
                    <a:lumMod val="75000"/>
                  </a:schemeClr>
                </a:solidFill>
              </a:rPr>
              <a:t>TF Mandates</a:t>
            </a:r>
          </a:p>
          <a:p>
            <a:pPr marL="538163" algn="l"/>
            <a:r>
              <a:rPr lang="es-ES" sz="2200" dirty="0" smtClean="0">
                <a:solidFill>
                  <a:schemeClr val="accent1">
                    <a:lumMod val="75000"/>
                  </a:schemeClr>
                </a:solidFill>
              </a:rPr>
              <a:t>- </a:t>
            </a:r>
            <a:r>
              <a:rPr lang="es-ES" sz="2200" dirty="0" err="1">
                <a:solidFill>
                  <a:schemeClr val="accent1">
                    <a:lumMod val="75000"/>
                  </a:schemeClr>
                </a:solidFill>
              </a:rPr>
              <a:t>Biannual</a:t>
            </a:r>
            <a:r>
              <a:rPr lang="es-ES" sz="2200" dirty="0">
                <a:solidFill>
                  <a:schemeClr val="accent1">
                    <a:lumMod val="75000"/>
                  </a:schemeClr>
                </a:solidFill>
              </a:rPr>
              <a:t> </a:t>
            </a:r>
            <a:r>
              <a:rPr lang="es-ES" sz="2200" dirty="0" err="1">
                <a:solidFill>
                  <a:schemeClr val="accent1">
                    <a:lumMod val="75000"/>
                  </a:schemeClr>
                </a:solidFill>
              </a:rPr>
              <a:t>workplan</a:t>
            </a:r>
            <a:endParaRPr lang="es-ES" sz="2200" dirty="0">
              <a:solidFill>
                <a:schemeClr val="accent1">
                  <a:lumMod val="75000"/>
                </a:schemeClr>
              </a:solidFill>
            </a:endParaRPr>
          </a:p>
          <a:p>
            <a:pPr marL="717550" indent="-179388" algn="l"/>
            <a:r>
              <a:rPr lang="es-ES" sz="2200" dirty="0" smtClean="0">
                <a:solidFill>
                  <a:schemeClr val="accent1">
                    <a:lumMod val="75000"/>
                  </a:schemeClr>
                </a:solidFill>
              </a:rPr>
              <a:t>- </a:t>
            </a:r>
            <a:r>
              <a:rPr lang="es-ES" sz="2200" dirty="0" err="1">
                <a:solidFill>
                  <a:schemeClr val="accent1">
                    <a:lumMod val="75000"/>
                  </a:schemeClr>
                </a:solidFill>
              </a:rPr>
              <a:t>Brief</a:t>
            </a:r>
            <a:r>
              <a:rPr lang="es-ES" sz="2200" dirty="0">
                <a:solidFill>
                  <a:schemeClr val="accent1">
                    <a:lumMod val="75000"/>
                  </a:schemeClr>
                </a:solidFill>
              </a:rPr>
              <a:t> </a:t>
            </a:r>
            <a:r>
              <a:rPr lang="es-ES" sz="2200" dirty="0" err="1">
                <a:solidFill>
                  <a:schemeClr val="accent1">
                    <a:lumMod val="75000"/>
                  </a:schemeClr>
                </a:solidFill>
              </a:rPr>
              <a:t>synopsis</a:t>
            </a:r>
            <a:r>
              <a:rPr lang="es-ES" sz="2200" dirty="0">
                <a:solidFill>
                  <a:schemeClr val="accent1">
                    <a:lumMod val="75000"/>
                  </a:schemeClr>
                </a:solidFill>
              </a:rPr>
              <a:t> of </a:t>
            </a:r>
            <a:r>
              <a:rPr lang="es-ES" sz="2200" dirty="0" err="1">
                <a:solidFill>
                  <a:schemeClr val="accent1">
                    <a:lumMod val="75000"/>
                  </a:schemeClr>
                </a:solidFill>
              </a:rPr>
              <a:t>activities</a:t>
            </a:r>
            <a:r>
              <a:rPr lang="es-ES" sz="2200" dirty="0">
                <a:solidFill>
                  <a:schemeClr val="accent1">
                    <a:lumMod val="75000"/>
                  </a:schemeClr>
                </a:solidFill>
              </a:rPr>
              <a:t> (</a:t>
            </a:r>
            <a:r>
              <a:rPr lang="es-ES" sz="2200" dirty="0" err="1">
                <a:solidFill>
                  <a:schemeClr val="accent1">
                    <a:lumMod val="75000"/>
                  </a:schemeClr>
                </a:solidFill>
              </a:rPr>
              <a:t>integrated</a:t>
            </a:r>
            <a:r>
              <a:rPr lang="es-ES" sz="2200" dirty="0">
                <a:solidFill>
                  <a:schemeClr val="accent1">
                    <a:lumMod val="75000"/>
                  </a:schemeClr>
                </a:solidFill>
              </a:rPr>
              <a:t>, </a:t>
            </a:r>
            <a:r>
              <a:rPr lang="es-ES" sz="2200" dirty="0" err="1" smtClean="0">
                <a:solidFill>
                  <a:schemeClr val="accent1">
                    <a:lumMod val="75000"/>
                  </a:schemeClr>
                </a:solidFill>
              </a:rPr>
              <a:t>comprehensive</a:t>
            </a:r>
            <a:r>
              <a:rPr lang="es-ES" sz="2200" dirty="0">
                <a:solidFill>
                  <a:schemeClr val="accent1">
                    <a:lumMod val="75000"/>
                  </a:schemeClr>
                </a:solidFill>
              </a:rPr>
              <a:t>, </a:t>
            </a:r>
            <a:r>
              <a:rPr lang="es-ES" sz="2200" dirty="0" err="1" smtClean="0">
                <a:solidFill>
                  <a:schemeClr val="accent1">
                    <a:lumMod val="75000"/>
                  </a:schemeClr>
                </a:solidFill>
              </a:rPr>
              <a:t>highligthing</a:t>
            </a:r>
            <a:r>
              <a:rPr lang="es-ES" sz="2200" dirty="0" smtClean="0">
                <a:solidFill>
                  <a:schemeClr val="accent1">
                    <a:lumMod val="75000"/>
                  </a:schemeClr>
                </a:solidFill>
              </a:rPr>
              <a:t> </a:t>
            </a:r>
            <a:r>
              <a:rPr lang="es-ES" sz="2200" dirty="0" err="1" smtClean="0">
                <a:solidFill>
                  <a:schemeClr val="accent1">
                    <a:lumMod val="75000"/>
                  </a:schemeClr>
                </a:solidFill>
              </a:rPr>
              <a:t>interlinkages</a:t>
            </a:r>
            <a:r>
              <a:rPr lang="es-ES" sz="2200" dirty="0" smtClean="0">
                <a:solidFill>
                  <a:schemeClr val="accent1">
                    <a:lumMod val="75000"/>
                  </a:schemeClr>
                </a:solidFill>
              </a:rPr>
              <a:t>….) </a:t>
            </a:r>
            <a:endParaRPr lang="es-ES" sz="2200" dirty="0">
              <a:solidFill>
                <a:schemeClr val="accent1">
                  <a:lumMod val="75000"/>
                </a:schemeClr>
              </a:solidFill>
            </a:endParaRPr>
          </a:p>
        </p:txBody>
      </p:sp>
    </p:spTree>
    <p:extLst>
      <p:ext uri="{BB962C8B-B14F-4D97-AF65-F5344CB8AC3E}">
        <p14:creationId xmlns:p14="http://schemas.microsoft.com/office/powerpoint/2010/main" val="335352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971600" y="395372"/>
            <a:ext cx="7200800"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Follow up from the EB, WGSR, Joint EMEP/WGE 2016 meetings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Shape 119"/>
          <p:cNvSpPr/>
          <p:nvPr/>
        </p:nvSpPr>
        <p:spPr>
          <a:xfrm>
            <a:off x="251520" y="980728"/>
            <a:ext cx="4772393" cy="441463"/>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r>
              <a:rPr sz="2400" b="1" dirty="0">
                <a:solidFill>
                  <a:schemeClr val="accent1">
                    <a:lumMod val="75000"/>
                  </a:schemeClr>
                </a:solidFill>
              </a:rPr>
              <a:t>B</a:t>
            </a:r>
            <a:r>
              <a:rPr lang="es-ES" sz="2400" b="1" dirty="0" err="1">
                <a:solidFill>
                  <a:schemeClr val="accent1">
                    <a:lumMod val="75000"/>
                  </a:schemeClr>
                </a:solidFill>
              </a:rPr>
              <a:t>atumi</a:t>
            </a:r>
            <a:r>
              <a:rPr lang="es-ES" sz="2400" b="1" dirty="0">
                <a:solidFill>
                  <a:schemeClr val="accent1">
                    <a:lumMod val="75000"/>
                  </a:schemeClr>
                </a:solidFill>
              </a:rPr>
              <a:t> </a:t>
            </a:r>
            <a:r>
              <a:rPr sz="2400" b="1" dirty="0">
                <a:solidFill>
                  <a:schemeClr val="accent1">
                    <a:lumMod val="75000"/>
                  </a:schemeClr>
                </a:solidFill>
              </a:rPr>
              <a:t>A</a:t>
            </a:r>
            <a:r>
              <a:rPr lang="es-ES" sz="2400" b="1" dirty="0" err="1">
                <a:solidFill>
                  <a:schemeClr val="accent1">
                    <a:lumMod val="75000"/>
                  </a:schemeClr>
                </a:solidFill>
              </a:rPr>
              <a:t>ction</a:t>
            </a:r>
            <a:r>
              <a:rPr lang="es-ES" sz="2400" b="1" dirty="0">
                <a:solidFill>
                  <a:schemeClr val="accent1">
                    <a:lumMod val="75000"/>
                  </a:schemeClr>
                </a:solidFill>
              </a:rPr>
              <a:t> </a:t>
            </a:r>
            <a:r>
              <a:rPr lang="es-ES" sz="2400" b="1" dirty="0" err="1">
                <a:solidFill>
                  <a:schemeClr val="accent1">
                    <a:lumMod val="75000"/>
                  </a:schemeClr>
                </a:solidFill>
              </a:rPr>
              <a:t>for</a:t>
            </a:r>
            <a:r>
              <a:rPr lang="es-ES" sz="2400" b="1" dirty="0">
                <a:solidFill>
                  <a:schemeClr val="accent1">
                    <a:lumMod val="75000"/>
                  </a:schemeClr>
                </a:solidFill>
              </a:rPr>
              <a:t> </a:t>
            </a:r>
            <a:r>
              <a:rPr sz="2400" b="1" dirty="0">
                <a:solidFill>
                  <a:schemeClr val="accent1">
                    <a:lumMod val="75000"/>
                  </a:schemeClr>
                </a:solidFill>
              </a:rPr>
              <a:t>C</a:t>
            </a:r>
            <a:r>
              <a:rPr lang="es-ES" sz="2400" b="1" dirty="0" err="1">
                <a:solidFill>
                  <a:schemeClr val="accent1">
                    <a:lumMod val="75000"/>
                  </a:schemeClr>
                </a:solidFill>
              </a:rPr>
              <a:t>leaner</a:t>
            </a:r>
            <a:r>
              <a:rPr lang="es-ES" sz="2400" b="1" dirty="0">
                <a:solidFill>
                  <a:schemeClr val="accent1">
                    <a:lumMod val="75000"/>
                  </a:schemeClr>
                </a:solidFill>
              </a:rPr>
              <a:t> </a:t>
            </a:r>
            <a:r>
              <a:rPr sz="2400" b="1" dirty="0">
                <a:solidFill>
                  <a:schemeClr val="accent1">
                    <a:lumMod val="75000"/>
                  </a:schemeClr>
                </a:solidFill>
              </a:rPr>
              <a:t>A</a:t>
            </a:r>
            <a:r>
              <a:rPr lang="es-ES" sz="2400" b="1" dirty="0">
                <a:solidFill>
                  <a:schemeClr val="accent1">
                    <a:lumMod val="75000"/>
                  </a:schemeClr>
                </a:solidFill>
              </a:rPr>
              <a:t>ir (BACA)</a:t>
            </a:r>
            <a:endParaRPr sz="2400" b="1" dirty="0">
              <a:solidFill>
                <a:schemeClr val="accent1">
                  <a:lumMod val="75000"/>
                </a:schemeClr>
              </a:solidFill>
            </a:endParaRPr>
          </a:p>
        </p:txBody>
      </p:sp>
      <p:sp>
        <p:nvSpPr>
          <p:cNvPr id="7" name="6 Rectángulo"/>
          <p:cNvSpPr/>
          <p:nvPr/>
        </p:nvSpPr>
        <p:spPr>
          <a:xfrm>
            <a:off x="875964" y="4996985"/>
            <a:ext cx="7290810" cy="411170"/>
          </a:xfrm>
          <a:prstGeom prst="rect">
            <a:avLst/>
          </a:prstGeom>
          <a:ln w="25400">
            <a:solidFill>
              <a:schemeClr val="accent1"/>
            </a:solidFill>
          </a:ln>
        </p:spPr>
        <p:txBody>
          <a:bodyPr wrap="square" lIns="64291" tIns="32146" rIns="64291" bIns="32146">
            <a:spAutoFit/>
          </a:bodyPr>
          <a:lstStyle/>
          <a:p>
            <a:pPr algn="l"/>
            <a:r>
              <a:rPr lang="en-US" sz="2200" dirty="0">
                <a:solidFill>
                  <a:schemeClr val="accent1">
                    <a:lumMod val="75000"/>
                  </a:schemeClr>
                </a:solidFill>
              </a:rPr>
              <a:t>26 Countries have submitted 88 voluntary commitments</a:t>
            </a:r>
          </a:p>
        </p:txBody>
      </p:sp>
      <p:sp>
        <p:nvSpPr>
          <p:cNvPr id="9" name="8 Rectángulo"/>
          <p:cNvSpPr/>
          <p:nvPr/>
        </p:nvSpPr>
        <p:spPr>
          <a:xfrm>
            <a:off x="521550" y="1677261"/>
            <a:ext cx="8252792" cy="1103667"/>
          </a:xfrm>
          <a:prstGeom prst="rect">
            <a:avLst/>
          </a:prstGeom>
        </p:spPr>
        <p:txBody>
          <a:bodyPr wrap="square" lIns="64291" tIns="32146" rIns="64291" bIns="32146">
            <a:spAutoFit/>
          </a:bodyPr>
          <a:lstStyle/>
          <a:p>
            <a:pPr algn="l"/>
            <a:r>
              <a:rPr lang="en-US" sz="2200" dirty="0">
                <a:solidFill>
                  <a:schemeClr val="accent1">
                    <a:lumMod val="75000"/>
                  </a:schemeClr>
                </a:solidFill>
              </a:rPr>
              <a:t>Objective: to encourage and support Governments and other actors in their work to improve air quality (to protect public health and ecosystems) during the period 2016–2021.</a:t>
            </a:r>
          </a:p>
        </p:txBody>
      </p:sp>
      <p:sp>
        <p:nvSpPr>
          <p:cNvPr id="10" name="9 Rectángulo"/>
          <p:cNvSpPr/>
          <p:nvPr/>
        </p:nvSpPr>
        <p:spPr>
          <a:xfrm>
            <a:off x="875964" y="3326174"/>
            <a:ext cx="6842686" cy="757419"/>
          </a:xfrm>
          <a:prstGeom prst="rect">
            <a:avLst/>
          </a:prstGeom>
        </p:spPr>
        <p:txBody>
          <a:bodyPr wrap="square" lIns="64291" tIns="32146" rIns="64291" bIns="32146">
            <a:spAutoFit/>
          </a:bodyPr>
          <a:lstStyle/>
          <a:p>
            <a:pPr algn="l"/>
            <a:r>
              <a:rPr lang="en-US" sz="2200" dirty="0">
                <a:solidFill>
                  <a:schemeClr val="accent1">
                    <a:lumMod val="75000"/>
                  </a:schemeClr>
                </a:solidFill>
              </a:rPr>
              <a:t>- Action: invite Governments to </a:t>
            </a:r>
            <a:r>
              <a:rPr lang="en-US" sz="2200" u="sng" dirty="0">
                <a:solidFill>
                  <a:schemeClr val="accent1">
                    <a:lumMod val="75000"/>
                  </a:schemeClr>
                </a:solidFill>
              </a:rPr>
              <a:t>voluntarily</a:t>
            </a:r>
            <a:r>
              <a:rPr lang="en-US" sz="2200" dirty="0">
                <a:solidFill>
                  <a:schemeClr val="accent1">
                    <a:lumMod val="75000"/>
                  </a:schemeClr>
                </a:solidFill>
              </a:rPr>
              <a:t> commit to implementing specific actions</a:t>
            </a:r>
          </a:p>
        </p:txBody>
      </p:sp>
      <p:sp>
        <p:nvSpPr>
          <p:cNvPr id="11" name="10 Rectángulo"/>
          <p:cNvSpPr/>
          <p:nvPr/>
        </p:nvSpPr>
        <p:spPr>
          <a:xfrm>
            <a:off x="1691680" y="5895393"/>
            <a:ext cx="5101759" cy="372696"/>
          </a:xfrm>
          <a:prstGeom prst="rect">
            <a:avLst/>
          </a:prstGeom>
        </p:spPr>
        <p:txBody>
          <a:bodyPr wrap="square" lIns="64291" tIns="32146" rIns="64291" bIns="32146">
            <a:spAutoFit/>
          </a:bodyPr>
          <a:lstStyle/>
          <a:p>
            <a:pPr algn="l"/>
            <a:r>
              <a:rPr lang="en-US" sz="2000" dirty="0" smtClean="0">
                <a:solidFill>
                  <a:schemeClr val="accent1">
                    <a:lumMod val="75000"/>
                  </a:schemeClr>
                </a:solidFill>
              </a:rPr>
              <a:t>Follow-up of commitments within the CLRTAP</a:t>
            </a:r>
            <a:endParaRPr lang="en-US" sz="2000" dirty="0">
              <a:solidFill>
                <a:schemeClr val="accent1">
                  <a:lumMod val="75000"/>
                </a:schemeClr>
              </a:solidFill>
            </a:endParaRPr>
          </a:p>
        </p:txBody>
      </p:sp>
      <p:sp>
        <p:nvSpPr>
          <p:cNvPr id="12" name="11 Flecha abajo"/>
          <p:cNvSpPr/>
          <p:nvPr/>
        </p:nvSpPr>
        <p:spPr>
          <a:xfrm>
            <a:off x="4369478" y="4377847"/>
            <a:ext cx="405045" cy="433800"/>
          </a:xfrm>
          <a:prstGeom prst="downArrow">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endParaRPr lang="en-US" sz="1700">
              <a:solidFill>
                <a:srgbClr val="FFFFFF"/>
              </a:solidFill>
              <a:sym typeface="Helvetica Light"/>
            </a:endParaRPr>
          </a:p>
        </p:txBody>
      </p:sp>
      <p:sp>
        <p:nvSpPr>
          <p:cNvPr id="13" name="12 Rectángulo"/>
          <p:cNvSpPr/>
          <p:nvPr/>
        </p:nvSpPr>
        <p:spPr>
          <a:xfrm>
            <a:off x="521550" y="3189309"/>
            <a:ext cx="7938882" cy="2448272"/>
          </a:xfrm>
          <a:prstGeom prst="rect">
            <a:avLst/>
          </a:prstGeom>
          <a:noFill/>
          <a:ln w="25400" cap="flat">
            <a:solidFill>
              <a:schemeClr val="accent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endParaRPr lang="en-US" sz="1700">
              <a:solidFill>
                <a:srgbClr val="FFFFFF"/>
              </a:solidFill>
              <a:sym typeface="Helvetica Light"/>
            </a:endParaRPr>
          </a:p>
        </p:txBody>
      </p:sp>
    </p:spTree>
    <p:extLst>
      <p:ext uri="{BB962C8B-B14F-4D97-AF65-F5344CB8AC3E}">
        <p14:creationId xmlns:p14="http://schemas.microsoft.com/office/powerpoint/2010/main" val="121001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971600" y="395372"/>
            <a:ext cx="7200800"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Follow up from the EB, WGSR, Joint EMEP/WGE 2016 meetings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2" name="1 Rectángulo"/>
          <p:cNvSpPr/>
          <p:nvPr/>
        </p:nvSpPr>
        <p:spPr>
          <a:xfrm>
            <a:off x="54140" y="764704"/>
            <a:ext cx="9198380" cy="1415772"/>
          </a:xfrm>
          <a:prstGeom prst="rect">
            <a:avLst/>
          </a:prstGeom>
        </p:spPr>
        <p:txBody>
          <a:bodyPr wrap="square">
            <a:spAutoFit/>
          </a:bodyPr>
          <a:lstStyle/>
          <a:p>
            <a:r>
              <a:rPr lang="en-US" sz="3200" dirty="0" smtClean="0">
                <a:solidFill>
                  <a:schemeClr val="accent1">
                    <a:lumMod val="75000"/>
                  </a:schemeClr>
                </a:solidFill>
              </a:rPr>
              <a:t>SDG:</a:t>
            </a:r>
            <a:r>
              <a:rPr lang="en-US" dirty="0" smtClean="0"/>
              <a:t> 17 </a:t>
            </a:r>
            <a:r>
              <a:rPr lang="en-US" dirty="0"/>
              <a:t>Sustainable Development Goals and 169 targets </a:t>
            </a:r>
            <a:endParaRPr lang="en-US" dirty="0" smtClean="0"/>
          </a:p>
          <a:p>
            <a:pPr lvl="1"/>
            <a:r>
              <a:rPr lang="en-US" dirty="0" smtClean="0"/>
              <a:t>Three </a:t>
            </a:r>
            <a:r>
              <a:rPr lang="en-US" dirty="0"/>
              <a:t>dimensions of sustainable development: </a:t>
            </a:r>
            <a:r>
              <a:rPr lang="en-US" dirty="0" smtClean="0"/>
              <a:t>the economic</a:t>
            </a:r>
            <a:r>
              <a:rPr lang="en-US" dirty="0"/>
              <a:t>, social and environmental</a:t>
            </a:r>
            <a:r>
              <a:rPr lang="en-US" dirty="0" smtClean="0"/>
              <a:t>. Goals and </a:t>
            </a:r>
            <a:r>
              <a:rPr lang="en-US" dirty="0"/>
              <a:t>targets will stimulate action over the next 15 </a:t>
            </a:r>
            <a:r>
              <a:rPr lang="en-US" dirty="0" smtClean="0"/>
              <a:t>years</a:t>
            </a:r>
          </a:p>
          <a:p>
            <a:endParaRPr lang="es-ES" dirty="0"/>
          </a:p>
        </p:txBody>
      </p:sp>
      <p:sp>
        <p:nvSpPr>
          <p:cNvPr id="3" name="2 Rectángulo"/>
          <p:cNvSpPr/>
          <p:nvPr/>
        </p:nvSpPr>
        <p:spPr>
          <a:xfrm>
            <a:off x="395536" y="5157192"/>
            <a:ext cx="7848872" cy="1508105"/>
          </a:xfrm>
          <a:prstGeom prst="rect">
            <a:avLst/>
          </a:prstGeom>
        </p:spPr>
        <p:txBody>
          <a:bodyPr wrap="square">
            <a:spAutoFit/>
          </a:bodyPr>
          <a:lstStyle/>
          <a:p>
            <a:r>
              <a:rPr lang="es-ES" sz="2000" b="1" dirty="0">
                <a:solidFill>
                  <a:schemeClr val="accent1">
                    <a:lumMod val="75000"/>
                  </a:schemeClr>
                </a:solidFill>
              </a:rPr>
              <a:t>CLRTAP: </a:t>
            </a:r>
            <a:r>
              <a:rPr lang="es-ES" sz="2000" b="1" dirty="0" err="1">
                <a:solidFill>
                  <a:schemeClr val="accent1">
                    <a:lumMod val="75000"/>
                  </a:schemeClr>
                </a:solidFill>
              </a:rPr>
              <a:t>contribution</a:t>
            </a:r>
            <a:r>
              <a:rPr lang="es-ES" sz="2000" b="1" dirty="0">
                <a:solidFill>
                  <a:schemeClr val="accent1">
                    <a:lumMod val="75000"/>
                  </a:schemeClr>
                </a:solidFill>
              </a:rPr>
              <a:t> to </a:t>
            </a:r>
            <a:r>
              <a:rPr lang="es-ES" sz="2000" b="1" dirty="0" err="1">
                <a:solidFill>
                  <a:schemeClr val="accent1">
                    <a:lumMod val="75000"/>
                  </a:schemeClr>
                </a:solidFill>
              </a:rPr>
              <a:t>the</a:t>
            </a:r>
            <a:r>
              <a:rPr lang="es-ES" sz="2000" b="1" dirty="0">
                <a:solidFill>
                  <a:schemeClr val="accent1">
                    <a:lumMod val="75000"/>
                  </a:schemeClr>
                </a:solidFill>
              </a:rPr>
              <a:t> </a:t>
            </a:r>
            <a:r>
              <a:rPr lang="es-ES" sz="2000" b="1" dirty="0" smtClean="0">
                <a:solidFill>
                  <a:schemeClr val="accent1">
                    <a:lumMod val="75000"/>
                  </a:schemeClr>
                </a:solidFill>
              </a:rPr>
              <a:t>SDG </a:t>
            </a:r>
            <a:r>
              <a:rPr lang="es-ES" sz="2000" b="1" dirty="0" err="1" smtClean="0">
                <a:solidFill>
                  <a:schemeClr val="accent1">
                    <a:lumMod val="75000"/>
                  </a:schemeClr>
                </a:solidFill>
              </a:rPr>
              <a:t>implementation</a:t>
            </a:r>
            <a:endParaRPr lang="es-ES" dirty="0" smtClean="0"/>
          </a:p>
          <a:p>
            <a:pPr lvl="1"/>
            <a:r>
              <a:rPr lang="en-GB" dirty="0" smtClean="0"/>
              <a:t>The </a:t>
            </a:r>
            <a:r>
              <a:rPr lang="en-GB" dirty="0"/>
              <a:t>Executive Body recognized the numerous linkages between the SDGs and the Convention, in particular SDGs 2, 3, 7, 9, 11, 12, 13, 14 and 15, and recommended to increasingly reflect these linkages in the future work of the Convention, including in the </a:t>
            </a:r>
            <a:r>
              <a:rPr lang="en-GB" dirty="0" err="1"/>
              <a:t>workplan</a:t>
            </a:r>
            <a:r>
              <a:rPr lang="en-GB" dirty="0"/>
              <a:t>.</a:t>
            </a:r>
            <a:endParaRPr lang="en-US" dirty="0"/>
          </a:p>
        </p:txBody>
      </p:sp>
      <p:grpSp>
        <p:nvGrpSpPr>
          <p:cNvPr id="7" name="6 Grupo"/>
          <p:cNvGrpSpPr/>
          <p:nvPr/>
        </p:nvGrpSpPr>
        <p:grpSpPr>
          <a:xfrm>
            <a:off x="1274298" y="1916832"/>
            <a:ext cx="5889990" cy="2967525"/>
            <a:chOff x="626226" y="1556792"/>
            <a:chExt cx="6610070" cy="3316656"/>
          </a:xfrm>
        </p:grpSpPr>
        <p:sp>
          <p:nvSpPr>
            <p:cNvPr id="6" name="Shape 119"/>
            <p:cNvSpPr/>
            <p:nvPr/>
          </p:nvSpPr>
          <p:spPr>
            <a:xfrm>
              <a:off x="626226" y="1556792"/>
              <a:ext cx="72196"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05923"/>
              <a:ext cx="6408712" cy="296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Elipse"/>
            <p:cNvSpPr/>
            <p:nvPr/>
          </p:nvSpPr>
          <p:spPr>
            <a:xfrm>
              <a:off x="1863649" y="1877648"/>
              <a:ext cx="432048" cy="438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Elipse"/>
            <p:cNvSpPr/>
            <p:nvPr/>
          </p:nvSpPr>
          <p:spPr>
            <a:xfrm>
              <a:off x="2964648" y="1877648"/>
              <a:ext cx="432048" cy="438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Elipse"/>
            <p:cNvSpPr/>
            <p:nvPr/>
          </p:nvSpPr>
          <p:spPr>
            <a:xfrm>
              <a:off x="2949352" y="2852936"/>
              <a:ext cx="432048" cy="438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Elipse"/>
            <p:cNvSpPr/>
            <p:nvPr/>
          </p:nvSpPr>
          <p:spPr>
            <a:xfrm>
              <a:off x="798727" y="2852936"/>
              <a:ext cx="432048" cy="438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Elipse"/>
            <p:cNvSpPr/>
            <p:nvPr/>
          </p:nvSpPr>
          <p:spPr>
            <a:xfrm>
              <a:off x="5148064" y="2852936"/>
              <a:ext cx="432048" cy="438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4 Elipse"/>
            <p:cNvSpPr/>
            <p:nvPr/>
          </p:nvSpPr>
          <p:spPr>
            <a:xfrm>
              <a:off x="798727" y="3850919"/>
              <a:ext cx="432048" cy="438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Elipse"/>
            <p:cNvSpPr/>
            <p:nvPr/>
          </p:nvSpPr>
          <p:spPr>
            <a:xfrm>
              <a:off x="6228184" y="2852936"/>
              <a:ext cx="432048" cy="438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Elipse"/>
            <p:cNvSpPr/>
            <p:nvPr/>
          </p:nvSpPr>
          <p:spPr>
            <a:xfrm>
              <a:off x="1863649" y="3861048"/>
              <a:ext cx="432048" cy="438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Elipse"/>
            <p:cNvSpPr/>
            <p:nvPr/>
          </p:nvSpPr>
          <p:spPr>
            <a:xfrm>
              <a:off x="2949352" y="3861048"/>
              <a:ext cx="432048" cy="438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10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971600" y="395372"/>
            <a:ext cx="7200800"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Follow up from the EB, WGSR, Joint EMEP/WGE 2016 meetings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2" name="1 CuadroTexto"/>
          <p:cNvSpPr txBox="1"/>
          <p:nvPr/>
        </p:nvSpPr>
        <p:spPr>
          <a:xfrm>
            <a:off x="363901" y="1484784"/>
            <a:ext cx="7839005" cy="2051267"/>
          </a:xfrm>
          <a:prstGeom prst="rect">
            <a:avLst/>
          </a:prstGeom>
          <a:noFill/>
          <a:ln>
            <a:solidFill>
              <a:schemeClr val="accent1">
                <a:shade val="50000"/>
              </a:schemeClr>
            </a:solidFill>
          </a:ln>
        </p:spPr>
        <p:txBody>
          <a:bodyPr wrap="none" rtlCol="0">
            <a:spAutoFit/>
          </a:bodyPr>
          <a:lstStyle/>
          <a:p>
            <a:pPr>
              <a:lnSpc>
                <a:spcPct val="130000"/>
              </a:lnSpc>
            </a:pPr>
            <a:r>
              <a:rPr lang="es-ES" sz="2000" dirty="0" err="1" smtClean="0">
                <a:solidFill>
                  <a:schemeClr val="accent1">
                    <a:lumMod val="75000"/>
                  </a:schemeClr>
                </a:solidFill>
                <a:latin typeface="Arial" panose="020B0604020202020204" pitchFamily="34" charset="0"/>
                <a:cs typeface="Arial" panose="020B0604020202020204" pitchFamily="34" charset="0"/>
              </a:rPr>
              <a:t>Clean</a:t>
            </a:r>
            <a:r>
              <a:rPr lang="es-ES" sz="2000" dirty="0" smtClean="0">
                <a:solidFill>
                  <a:schemeClr val="accent1">
                    <a:lumMod val="75000"/>
                  </a:schemeClr>
                </a:solidFill>
                <a:latin typeface="Arial" panose="020B0604020202020204" pitchFamily="34" charset="0"/>
                <a:cs typeface="Arial" panose="020B0604020202020204" pitchFamily="34" charset="0"/>
              </a:rPr>
              <a:t> Air </a:t>
            </a:r>
            <a:r>
              <a:rPr lang="es-ES" sz="2000" dirty="0" err="1" smtClean="0">
                <a:solidFill>
                  <a:schemeClr val="accent1">
                    <a:lumMod val="75000"/>
                  </a:schemeClr>
                </a:solidFill>
                <a:latin typeface="Arial" panose="020B0604020202020204" pitchFamily="34" charset="0"/>
                <a:cs typeface="Arial" panose="020B0604020202020204" pitchFamily="34" charset="0"/>
              </a:rPr>
              <a:t>Forum</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European</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Union</a:t>
            </a:r>
            <a:endParaRPr lang="es-ES" sz="2000" dirty="0" smtClean="0">
              <a:solidFill>
                <a:schemeClr val="accent1">
                  <a:lumMod val="75000"/>
                </a:schemeClr>
              </a:solidFill>
              <a:latin typeface="Arial" panose="020B0604020202020204" pitchFamily="34" charset="0"/>
              <a:cs typeface="Arial" panose="020B0604020202020204" pitchFamily="34" charset="0"/>
            </a:endParaRPr>
          </a:p>
          <a:p>
            <a:pPr>
              <a:lnSpc>
                <a:spcPct val="130000"/>
              </a:lnSpc>
            </a:pPr>
            <a:r>
              <a:rPr lang="es-ES" sz="2000" dirty="0">
                <a:solidFill>
                  <a:schemeClr val="accent1">
                    <a:lumMod val="75000"/>
                  </a:schemeClr>
                </a:solidFill>
                <a:latin typeface="Arial" panose="020B0604020202020204" pitchFamily="34" charset="0"/>
                <a:cs typeface="Arial" panose="020B0604020202020204" pitchFamily="34" charset="0"/>
              </a:rPr>
              <a:t>	</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November</a:t>
            </a:r>
            <a:r>
              <a:rPr lang="es-ES" sz="2000" dirty="0" smtClean="0">
                <a:solidFill>
                  <a:schemeClr val="accent1">
                    <a:lumMod val="75000"/>
                  </a:schemeClr>
                </a:solidFill>
                <a:latin typeface="Arial" panose="020B0604020202020204" pitchFamily="34" charset="0"/>
                <a:cs typeface="Arial" panose="020B0604020202020204" pitchFamily="34" charset="0"/>
              </a:rPr>
              <a:t> 2017</a:t>
            </a:r>
          </a:p>
          <a:p>
            <a:pPr>
              <a:lnSpc>
                <a:spcPct val="130000"/>
              </a:lnSpc>
            </a:pPr>
            <a:r>
              <a:rPr lang="es-ES" sz="2000" dirty="0">
                <a:solidFill>
                  <a:schemeClr val="accent1">
                    <a:lumMod val="75000"/>
                  </a:schemeClr>
                </a:solidFill>
                <a:latin typeface="Arial" panose="020B0604020202020204" pitchFamily="34" charset="0"/>
                <a:cs typeface="Arial" panose="020B0604020202020204" pitchFamily="34" charset="0"/>
              </a:rPr>
              <a:t>	</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Issues</a:t>
            </a:r>
            <a:r>
              <a:rPr lang="es-ES" sz="2000" dirty="0" smtClean="0">
                <a:solidFill>
                  <a:schemeClr val="accent1">
                    <a:lumMod val="75000"/>
                  </a:schemeClr>
                </a:solidFill>
                <a:latin typeface="Arial" panose="020B0604020202020204" pitchFamily="34" charset="0"/>
                <a:cs typeface="Arial" panose="020B0604020202020204" pitchFamily="34" charset="0"/>
              </a:rPr>
              <a:t>:	Air </a:t>
            </a:r>
            <a:r>
              <a:rPr lang="es-ES" sz="2000" dirty="0" err="1" smtClean="0">
                <a:solidFill>
                  <a:schemeClr val="accent1">
                    <a:lumMod val="75000"/>
                  </a:schemeClr>
                </a:solidFill>
                <a:latin typeface="Arial" panose="020B0604020202020204" pitchFamily="34" charset="0"/>
                <a:cs typeface="Arial" panose="020B0604020202020204" pitchFamily="34" charset="0"/>
              </a:rPr>
              <a:t>quality</a:t>
            </a:r>
            <a:r>
              <a:rPr lang="es-ES" sz="2000" dirty="0" smtClean="0">
                <a:solidFill>
                  <a:schemeClr val="accent1">
                    <a:lumMod val="75000"/>
                  </a:schemeClr>
                </a:solidFill>
                <a:latin typeface="Arial" panose="020B0604020202020204" pitchFamily="34" charset="0"/>
                <a:cs typeface="Arial" panose="020B0604020202020204" pitchFamily="34" charset="0"/>
              </a:rPr>
              <a:t> in </a:t>
            </a:r>
            <a:r>
              <a:rPr lang="es-ES" sz="2000" dirty="0" err="1" smtClean="0">
                <a:solidFill>
                  <a:schemeClr val="accent1">
                    <a:lumMod val="75000"/>
                  </a:schemeClr>
                </a:solidFill>
                <a:latin typeface="Arial" panose="020B0604020202020204" pitchFamily="34" charset="0"/>
                <a:cs typeface="Arial" panose="020B0604020202020204" pitchFamily="34" charset="0"/>
              </a:rPr>
              <a:t>cities</a:t>
            </a:r>
            <a:endParaRPr lang="es-ES" sz="2000" dirty="0" smtClean="0">
              <a:solidFill>
                <a:schemeClr val="accent1">
                  <a:lumMod val="75000"/>
                </a:schemeClr>
              </a:solidFill>
              <a:latin typeface="Arial" panose="020B0604020202020204" pitchFamily="34" charset="0"/>
              <a:cs typeface="Arial" panose="020B0604020202020204" pitchFamily="34" charset="0"/>
            </a:endParaRPr>
          </a:p>
          <a:p>
            <a:pPr>
              <a:lnSpc>
                <a:spcPct val="130000"/>
              </a:lnSpc>
            </a:pPr>
            <a:r>
              <a:rPr lang="es-ES" sz="2000" dirty="0">
                <a:solidFill>
                  <a:schemeClr val="accent1">
                    <a:lumMod val="75000"/>
                  </a:schemeClr>
                </a:solidFill>
                <a:latin typeface="Arial" panose="020B0604020202020204" pitchFamily="34" charset="0"/>
                <a:cs typeface="Arial" panose="020B0604020202020204" pitchFamily="34" charset="0"/>
              </a:rPr>
              <a:t>	</a:t>
            </a:r>
            <a:r>
              <a:rPr lang="es-ES" sz="2000" dirty="0" smtClean="0">
                <a:solidFill>
                  <a:schemeClr val="accent1">
                    <a:lumMod val="75000"/>
                  </a:schemeClr>
                </a:solidFill>
                <a:latin typeface="Arial" panose="020B0604020202020204" pitchFamily="34" charset="0"/>
                <a:cs typeface="Arial" panose="020B0604020202020204" pitchFamily="34" charset="0"/>
              </a:rPr>
              <a:t>			Air </a:t>
            </a:r>
            <a:r>
              <a:rPr lang="es-ES" sz="2000" dirty="0" err="1" smtClean="0">
                <a:solidFill>
                  <a:schemeClr val="accent1">
                    <a:lumMod val="75000"/>
                  </a:schemeClr>
                </a:solidFill>
                <a:latin typeface="Arial" panose="020B0604020202020204" pitchFamily="34" charset="0"/>
                <a:cs typeface="Arial" panose="020B0604020202020204" pitchFamily="34" charset="0"/>
              </a:rPr>
              <a:t>Pollution</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from</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agricultiral</a:t>
            </a:r>
            <a:r>
              <a:rPr lang="es-ES" sz="2000" dirty="0" smtClean="0">
                <a:solidFill>
                  <a:schemeClr val="accent1">
                    <a:lumMod val="75000"/>
                  </a:schemeClr>
                </a:solidFill>
                <a:latin typeface="Arial" panose="020B0604020202020204" pitchFamily="34" charset="0"/>
                <a:cs typeface="Arial" panose="020B0604020202020204" pitchFamily="34" charset="0"/>
              </a:rPr>
              <a:t> sector</a:t>
            </a:r>
          </a:p>
          <a:p>
            <a:pPr>
              <a:lnSpc>
                <a:spcPct val="130000"/>
              </a:lnSpc>
            </a:pPr>
            <a:r>
              <a:rPr lang="es-ES" sz="2000" dirty="0">
                <a:solidFill>
                  <a:schemeClr val="accent1">
                    <a:lumMod val="75000"/>
                  </a:schemeClr>
                </a:solidFill>
                <a:latin typeface="Arial" panose="020B0604020202020204" pitchFamily="34" charset="0"/>
                <a:cs typeface="Arial" panose="020B0604020202020204" pitchFamily="34" charset="0"/>
              </a:rPr>
              <a:t>	</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Clean</a:t>
            </a:r>
            <a:r>
              <a:rPr lang="es-ES" sz="2000" dirty="0" smtClean="0">
                <a:solidFill>
                  <a:schemeClr val="accent1">
                    <a:lumMod val="75000"/>
                  </a:schemeClr>
                </a:solidFill>
                <a:latin typeface="Arial" panose="020B0604020202020204" pitchFamily="34" charset="0"/>
                <a:cs typeface="Arial" panose="020B0604020202020204" pitchFamily="34" charset="0"/>
              </a:rPr>
              <a:t> Air </a:t>
            </a:r>
            <a:r>
              <a:rPr lang="es-ES" sz="2000" dirty="0" err="1" smtClean="0">
                <a:solidFill>
                  <a:schemeClr val="accent1">
                    <a:lumMod val="75000"/>
                  </a:schemeClr>
                </a:solidFill>
                <a:latin typeface="Arial" panose="020B0604020202020204" pitchFamily="34" charset="0"/>
                <a:cs typeface="Arial" panose="020B0604020202020204" pitchFamily="34" charset="0"/>
              </a:rPr>
              <a:t>bussiness</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opportunities</a:t>
            </a:r>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12" name="11 CuadroTexto"/>
          <p:cNvSpPr txBox="1"/>
          <p:nvPr/>
        </p:nvSpPr>
        <p:spPr>
          <a:xfrm>
            <a:off x="363901" y="4005064"/>
            <a:ext cx="7808499" cy="1692771"/>
          </a:xfrm>
          <a:prstGeom prst="rect">
            <a:avLst/>
          </a:prstGeom>
          <a:noFill/>
          <a:ln>
            <a:solidFill>
              <a:schemeClr val="accent1">
                <a:shade val="50000"/>
              </a:schemeClr>
            </a:solidFill>
          </a:ln>
        </p:spPr>
        <p:txBody>
          <a:bodyPr wrap="square" rtlCol="0">
            <a:spAutoFit/>
          </a:bodyPr>
          <a:lstStyle/>
          <a:p>
            <a:pPr>
              <a:lnSpc>
                <a:spcPct val="130000"/>
              </a:lnSpc>
            </a:pPr>
            <a:r>
              <a:rPr lang="es-ES" sz="2000" dirty="0" err="1" smtClean="0">
                <a:solidFill>
                  <a:schemeClr val="accent1">
                    <a:lumMod val="75000"/>
                  </a:schemeClr>
                </a:solidFill>
                <a:latin typeface="Arial" panose="020B0604020202020204" pitchFamily="34" charset="0"/>
                <a:cs typeface="Arial" panose="020B0604020202020204" pitchFamily="34" charset="0"/>
              </a:rPr>
              <a:t>Saltsjöbaden</a:t>
            </a:r>
            <a:r>
              <a:rPr lang="es-ES" sz="2000" dirty="0" smtClean="0">
                <a:solidFill>
                  <a:schemeClr val="accent1">
                    <a:lumMod val="75000"/>
                  </a:schemeClr>
                </a:solidFill>
                <a:latin typeface="Arial" panose="020B0604020202020204" pitchFamily="34" charset="0"/>
                <a:cs typeface="Arial" panose="020B0604020202020204" pitchFamily="34" charset="0"/>
              </a:rPr>
              <a:t> 		Spring 2018</a:t>
            </a:r>
          </a:p>
          <a:p>
            <a:pPr>
              <a:lnSpc>
                <a:spcPct val="130000"/>
              </a:lnSpc>
            </a:pPr>
            <a:r>
              <a:rPr lang="es-ES" sz="2000" dirty="0">
                <a:solidFill>
                  <a:schemeClr val="accent1">
                    <a:lumMod val="75000"/>
                  </a:schemeClr>
                </a:solidFill>
                <a:latin typeface="Arial" panose="020B0604020202020204" pitchFamily="34" charset="0"/>
                <a:cs typeface="Arial" panose="020B0604020202020204" pitchFamily="34" charset="0"/>
              </a:rPr>
              <a:t>	</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Gothenburg</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Sweden</a:t>
            </a:r>
            <a:r>
              <a:rPr lang="es-ES" sz="2000" dirty="0" smtClean="0">
                <a:solidFill>
                  <a:schemeClr val="accent1">
                    <a:lumMod val="75000"/>
                  </a:schemeClr>
                </a:solidFill>
                <a:latin typeface="Arial" panose="020B0604020202020204" pitchFamily="34" charset="0"/>
                <a:cs typeface="Arial" panose="020B0604020202020204" pitchFamily="34" charset="0"/>
              </a:rPr>
              <a:t>)</a:t>
            </a:r>
          </a:p>
          <a:p>
            <a:pPr>
              <a:lnSpc>
                <a:spcPct val="130000"/>
              </a:lnSpc>
            </a:pPr>
            <a:r>
              <a:rPr lang="es-ES" sz="2000" dirty="0">
                <a:solidFill>
                  <a:schemeClr val="accent1">
                    <a:lumMod val="75000"/>
                  </a:schemeClr>
                </a:solidFill>
                <a:latin typeface="Arial" panose="020B0604020202020204" pitchFamily="34" charset="0"/>
                <a:cs typeface="Arial" panose="020B0604020202020204" pitchFamily="34" charset="0"/>
              </a:rPr>
              <a:t>	</a:t>
            </a:r>
            <a:r>
              <a:rPr lang="es-ES" sz="2000" dirty="0" smtClean="0">
                <a:solidFill>
                  <a:schemeClr val="accent1">
                    <a:lumMod val="75000"/>
                  </a:schemeClr>
                </a:solidFill>
                <a:latin typeface="Arial" panose="020B0604020202020204" pitchFamily="34" charset="0"/>
                <a:cs typeface="Arial" panose="020B0604020202020204" pitchFamily="34" charset="0"/>
              </a:rPr>
              <a:t>		(Air </a:t>
            </a:r>
            <a:r>
              <a:rPr lang="es-ES" sz="2000" dirty="0" err="1" smtClean="0">
                <a:solidFill>
                  <a:schemeClr val="accent1">
                    <a:lumMod val="75000"/>
                  </a:schemeClr>
                </a:solidFill>
                <a:latin typeface="Arial" panose="020B0604020202020204" pitchFamily="34" charset="0"/>
                <a:cs typeface="Arial" panose="020B0604020202020204" pitchFamily="34" charset="0"/>
              </a:rPr>
              <a:t>pollution</a:t>
            </a:r>
            <a:r>
              <a:rPr lang="es-ES" sz="2000" dirty="0" smtClean="0">
                <a:solidFill>
                  <a:schemeClr val="accent1">
                    <a:lumMod val="75000"/>
                  </a:schemeClr>
                </a:solidFill>
                <a:latin typeface="Arial" panose="020B0604020202020204" pitchFamily="34" charset="0"/>
                <a:cs typeface="Arial" panose="020B0604020202020204" pitchFamily="34" charset="0"/>
              </a:rPr>
              <a:t>)</a:t>
            </a:r>
          </a:p>
          <a:p>
            <a:pPr>
              <a:lnSpc>
                <a:spcPct val="130000"/>
              </a:lnSpc>
            </a:pPr>
            <a:r>
              <a:rPr lang="es-ES" sz="2000" dirty="0">
                <a:solidFill>
                  <a:schemeClr val="accent1">
                    <a:lumMod val="75000"/>
                  </a:schemeClr>
                </a:solidFill>
                <a:latin typeface="Arial" panose="020B0604020202020204" pitchFamily="34" charset="0"/>
                <a:cs typeface="Arial" panose="020B0604020202020204" pitchFamily="34" charset="0"/>
              </a:rPr>
              <a:t>	</a:t>
            </a:r>
            <a:r>
              <a:rPr lang="es-ES" sz="2000" dirty="0" smtClean="0">
                <a:solidFill>
                  <a:schemeClr val="accent1">
                    <a:lumMod val="75000"/>
                  </a:schemeClr>
                </a:solidFill>
                <a:latin typeface="Arial" panose="020B0604020202020204" pitchFamily="34" charset="0"/>
                <a:cs typeface="Arial" panose="020B0604020202020204" pitchFamily="34" charset="0"/>
              </a:rPr>
              <a:t>		</a:t>
            </a:r>
            <a:endParaRPr lang="en-US"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73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971600" y="395372"/>
            <a:ext cx="7200800"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Follow up from the EB, WGSR, Joint EMEP/WGE 2016 meetings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3" name="2 Rectángulo"/>
          <p:cNvSpPr/>
          <p:nvPr/>
        </p:nvSpPr>
        <p:spPr>
          <a:xfrm>
            <a:off x="1022013" y="1109057"/>
            <a:ext cx="8374523" cy="5632311"/>
          </a:xfrm>
          <a:prstGeom prst="rect">
            <a:avLst/>
          </a:prstGeom>
        </p:spPr>
        <p:txBody>
          <a:bodyPr wrap="square">
            <a:spAutoFit/>
          </a:bodyPr>
          <a:lstStyle/>
          <a:p>
            <a:r>
              <a:rPr lang="en-US" dirty="0" err="1" smtClean="0">
                <a:latin typeface="+mj-lt"/>
                <a:cs typeface="Arial" panose="020B0604020202020204" pitchFamily="34" charset="0"/>
              </a:rPr>
              <a:t>i</a:t>
            </a:r>
            <a:r>
              <a:rPr lang="en-US" dirty="0" smtClean="0">
                <a:latin typeface="+mj-lt"/>
                <a:cs typeface="Arial" panose="020B0604020202020204" pitchFamily="34" charset="0"/>
              </a:rPr>
              <a:t>. </a:t>
            </a:r>
            <a:r>
              <a:rPr lang="en-US" i="1" dirty="0" smtClean="0">
                <a:solidFill>
                  <a:schemeClr val="accent1">
                    <a:lumMod val="75000"/>
                  </a:schemeClr>
                </a:solidFill>
                <a:latin typeface="+mj-lt"/>
                <a:cs typeface="Arial" panose="020B0604020202020204" pitchFamily="34" charset="0"/>
              </a:rPr>
              <a:t>Enabling </a:t>
            </a:r>
            <a:r>
              <a:rPr lang="en-US" i="1" dirty="0">
                <a:solidFill>
                  <a:schemeClr val="accent1">
                    <a:lumMod val="75000"/>
                  </a:schemeClr>
                </a:solidFill>
                <a:latin typeface="+mj-lt"/>
                <a:cs typeface="Arial" panose="020B0604020202020204" pitchFamily="34" charset="0"/>
              </a:rPr>
              <a:t>sound policy decisions </a:t>
            </a:r>
          </a:p>
          <a:p>
            <a:pPr lvl="1"/>
            <a:r>
              <a:rPr lang="en-US" dirty="0">
                <a:latin typeface="+mj-lt"/>
                <a:cs typeface="Arial" panose="020B0604020202020204" pitchFamily="34" charset="0"/>
              </a:rPr>
              <a:t>1.	Human health effects</a:t>
            </a:r>
          </a:p>
          <a:p>
            <a:pPr lvl="1"/>
            <a:r>
              <a:rPr lang="en-US" dirty="0">
                <a:latin typeface="+mj-lt"/>
                <a:cs typeface="Arial" panose="020B0604020202020204" pitchFamily="34" charset="0"/>
              </a:rPr>
              <a:t>2.	Integrated environmental policy</a:t>
            </a:r>
          </a:p>
          <a:p>
            <a:pPr lvl="3"/>
            <a:r>
              <a:rPr lang="en-US" dirty="0">
                <a:latin typeface="+mj-lt"/>
                <a:cs typeface="Arial" panose="020B0604020202020204" pitchFamily="34" charset="0"/>
              </a:rPr>
              <a:t>a.	Ozone – nitrogen – climate –biodiversity interactions</a:t>
            </a:r>
          </a:p>
          <a:p>
            <a:pPr lvl="3"/>
            <a:r>
              <a:rPr lang="en-US" dirty="0">
                <a:latin typeface="+mj-lt"/>
                <a:cs typeface="Arial" panose="020B0604020202020204" pitchFamily="34" charset="0"/>
              </a:rPr>
              <a:t>b.	Nitrogen management</a:t>
            </a:r>
          </a:p>
          <a:p>
            <a:pPr lvl="3"/>
            <a:r>
              <a:rPr lang="en-US" dirty="0">
                <a:latin typeface="+mj-lt"/>
                <a:cs typeface="Arial" panose="020B0604020202020204" pitchFamily="34" charset="0"/>
              </a:rPr>
              <a:t>c.	Integrated approach for the development of air pollution and climate change policies and measures</a:t>
            </a:r>
          </a:p>
          <a:p>
            <a:pPr marL="800100" lvl="1" indent="-342900">
              <a:buAutoNum type="arabicPeriod" startAt="3"/>
            </a:pPr>
            <a:r>
              <a:rPr lang="en-US" dirty="0" smtClean="0">
                <a:latin typeface="+mj-lt"/>
                <a:cs typeface="Arial" panose="020B0604020202020204" pitchFamily="34" charset="0"/>
              </a:rPr>
              <a:t>Cost-effective </a:t>
            </a:r>
            <a:r>
              <a:rPr lang="en-US" dirty="0">
                <a:latin typeface="+mj-lt"/>
                <a:cs typeface="Arial" panose="020B0604020202020204" pitchFamily="34" charset="0"/>
              </a:rPr>
              <a:t>control </a:t>
            </a:r>
            <a:r>
              <a:rPr lang="en-US" dirty="0" smtClean="0">
                <a:latin typeface="+mj-lt"/>
                <a:cs typeface="Arial" panose="020B0604020202020204" pitchFamily="34" charset="0"/>
              </a:rPr>
              <a:t>measures</a:t>
            </a:r>
          </a:p>
          <a:p>
            <a:endParaRPr lang="en-US" dirty="0" smtClean="0">
              <a:latin typeface="+mj-lt"/>
              <a:cs typeface="Arial" panose="020B0604020202020204" pitchFamily="34" charset="0"/>
            </a:endParaRPr>
          </a:p>
          <a:p>
            <a:r>
              <a:rPr lang="en-US" dirty="0" smtClean="0">
                <a:latin typeface="+mj-lt"/>
                <a:cs typeface="Arial" panose="020B0604020202020204" pitchFamily="34" charset="0"/>
              </a:rPr>
              <a:t>ii. </a:t>
            </a:r>
            <a:r>
              <a:rPr lang="en-US" i="1" dirty="0" smtClean="0">
                <a:solidFill>
                  <a:schemeClr val="accent1">
                    <a:lumMod val="75000"/>
                  </a:schemeClr>
                </a:solidFill>
                <a:latin typeface="+mj-lt"/>
                <a:cs typeface="Arial" panose="020B0604020202020204" pitchFamily="34" charset="0"/>
              </a:rPr>
              <a:t>Maximizing </a:t>
            </a:r>
            <a:r>
              <a:rPr lang="en-US" i="1" dirty="0">
                <a:solidFill>
                  <a:schemeClr val="accent1">
                    <a:lumMod val="75000"/>
                  </a:schemeClr>
                </a:solidFill>
                <a:latin typeface="+mj-lt"/>
                <a:cs typeface="Arial" panose="020B0604020202020204" pitchFamily="34" charset="0"/>
              </a:rPr>
              <a:t>the impact of the Convention and its </a:t>
            </a:r>
            <a:r>
              <a:rPr lang="en-US" i="1" dirty="0" smtClean="0">
                <a:solidFill>
                  <a:schemeClr val="accent1">
                    <a:lumMod val="75000"/>
                  </a:schemeClr>
                </a:solidFill>
                <a:latin typeface="+mj-lt"/>
                <a:cs typeface="Arial" panose="020B0604020202020204" pitchFamily="34" charset="0"/>
              </a:rPr>
              <a:t>protocols</a:t>
            </a:r>
          </a:p>
          <a:p>
            <a:endParaRPr lang="en-US" dirty="0">
              <a:latin typeface="+mj-lt"/>
              <a:cs typeface="Arial" panose="020B0604020202020204" pitchFamily="34" charset="0"/>
            </a:endParaRPr>
          </a:p>
          <a:p>
            <a:r>
              <a:rPr lang="en-US" dirty="0" smtClean="0">
                <a:latin typeface="+mj-lt"/>
                <a:cs typeface="Arial" panose="020B0604020202020204" pitchFamily="34" charset="0"/>
              </a:rPr>
              <a:t>iii. </a:t>
            </a:r>
            <a:r>
              <a:rPr lang="en-US" i="1" dirty="0" smtClean="0">
                <a:solidFill>
                  <a:schemeClr val="accent1">
                    <a:lumMod val="75000"/>
                  </a:schemeClr>
                </a:solidFill>
                <a:latin typeface="+mj-lt"/>
                <a:cs typeface="Arial" panose="020B0604020202020204" pitchFamily="34" charset="0"/>
              </a:rPr>
              <a:t>Improving </a:t>
            </a:r>
            <a:r>
              <a:rPr lang="en-US" i="1" dirty="0">
                <a:solidFill>
                  <a:schemeClr val="accent1">
                    <a:lumMod val="75000"/>
                  </a:schemeClr>
                </a:solidFill>
                <a:latin typeface="+mj-lt"/>
                <a:cs typeface="Arial" panose="020B0604020202020204" pitchFamily="34" charset="0"/>
              </a:rPr>
              <a:t>the technical and scientific basis</a:t>
            </a:r>
          </a:p>
          <a:p>
            <a:pPr lvl="1"/>
            <a:r>
              <a:rPr lang="en-US" dirty="0">
                <a:latin typeface="+mj-lt"/>
                <a:cs typeface="Arial" panose="020B0604020202020204" pitchFamily="34" charset="0"/>
              </a:rPr>
              <a:t>1.	Emission data</a:t>
            </a:r>
          </a:p>
          <a:p>
            <a:pPr lvl="1"/>
            <a:r>
              <a:rPr lang="en-US" dirty="0">
                <a:latin typeface="+mj-lt"/>
                <a:cs typeface="Arial" panose="020B0604020202020204" pitchFamily="34" charset="0"/>
              </a:rPr>
              <a:t>2.	Dispersion modelling</a:t>
            </a:r>
          </a:p>
          <a:p>
            <a:pPr lvl="1"/>
            <a:r>
              <a:rPr lang="en-US" dirty="0">
                <a:latin typeface="+mj-lt"/>
                <a:cs typeface="Arial" panose="020B0604020202020204" pitchFamily="34" charset="0"/>
              </a:rPr>
              <a:t>3.	Scope of monitoring and challenges to the existing monitoring system</a:t>
            </a:r>
          </a:p>
          <a:p>
            <a:pPr lvl="1"/>
            <a:r>
              <a:rPr lang="en-US" dirty="0">
                <a:latin typeface="+mj-lt"/>
                <a:cs typeface="Arial" panose="020B0604020202020204" pitchFamily="34" charset="0"/>
              </a:rPr>
              <a:t>4.	Improving the functions of WGE and EMEP and their subsidiary bodies</a:t>
            </a:r>
          </a:p>
          <a:p>
            <a:pPr lvl="1"/>
            <a:r>
              <a:rPr lang="en-US" dirty="0">
                <a:latin typeface="+mj-lt"/>
                <a:cs typeface="Arial" panose="020B0604020202020204" pitchFamily="34" charset="0"/>
              </a:rPr>
              <a:t>5.	Linked, multipurpose CLRTAP monitoring</a:t>
            </a:r>
          </a:p>
          <a:p>
            <a:pPr marL="800100" lvl="1" indent="-342900">
              <a:buAutoNum type="arabicPeriod" startAt="6"/>
            </a:pPr>
            <a:r>
              <a:rPr lang="en-US" dirty="0" smtClean="0">
                <a:latin typeface="+mj-lt"/>
                <a:cs typeface="Arial" panose="020B0604020202020204" pitchFamily="34" charset="0"/>
              </a:rPr>
              <a:t>Hemispheric </a:t>
            </a:r>
            <a:r>
              <a:rPr lang="en-US" dirty="0">
                <a:latin typeface="+mj-lt"/>
                <a:cs typeface="Arial" panose="020B0604020202020204" pitchFamily="34" charset="0"/>
              </a:rPr>
              <a:t>air </a:t>
            </a:r>
            <a:r>
              <a:rPr lang="en-US" dirty="0" smtClean="0">
                <a:latin typeface="+mj-lt"/>
                <a:cs typeface="Arial" panose="020B0604020202020204" pitchFamily="34" charset="0"/>
              </a:rPr>
              <a:t>pollution</a:t>
            </a:r>
          </a:p>
          <a:p>
            <a:pPr lvl="1"/>
            <a:endParaRPr lang="en-US" dirty="0">
              <a:latin typeface="+mj-lt"/>
              <a:cs typeface="Arial" panose="020B0604020202020204" pitchFamily="34" charset="0"/>
            </a:endParaRPr>
          </a:p>
          <a:p>
            <a:r>
              <a:rPr lang="en-US" dirty="0" smtClean="0">
                <a:latin typeface="+mj-lt"/>
                <a:cs typeface="Arial" panose="020B0604020202020204" pitchFamily="34" charset="0"/>
              </a:rPr>
              <a:t>iv. </a:t>
            </a:r>
            <a:r>
              <a:rPr lang="en-US" i="1" dirty="0" smtClean="0">
                <a:solidFill>
                  <a:schemeClr val="accent1">
                    <a:lumMod val="75000"/>
                  </a:schemeClr>
                </a:solidFill>
                <a:latin typeface="+mj-lt"/>
                <a:cs typeface="Arial" panose="020B0604020202020204" pitchFamily="34" charset="0"/>
              </a:rPr>
              <a:t>Improving </a:t>
            </a:r>
            <a:r>
              <a:rPr lang="en-US" i="1" dirty="0">
                <a:solidFill>
                  <a:schemeClr val="accent1">
                    <a:lumMod val="75000"/>
                  </a:schemeClr>
                </a:solidFill>
                <a:latin typeface="+mj-lt"/>
                <a:cs typeface="Arial" panose="020B0604020202020204" pitchFamily="34" charset="0"/>
              </a:rPr>
              <a:t>communication, outreach and cooperation </a:t>
            </a:r>
          </a:p>
        </p:txBody>
      </p:sp>
      <p:sp>
        <p:nvSpPr>
          <p:cNvPr id="6" name="5 Rectángulo"/>
          <p:cNvSpPr/>
          <p:nvPr/>
        </p:nvSpPr>
        <p:spPr>
          <a:xfrm>
            <a:off x="179512" y="772825"/>
            <a:ext cx="6390456" cy="400110"/>
          </a:xfrm>
          <a:prstGeom prst="rect">
            <a:avLst/>
          </a:prstGeom>
        </p:spPr>
        <p:txBody>
          <a:bodyPr wrap="square">
            <a:spAutoFit/>
          </a:bodyPr>
          <a:lstStyle/>
          <a:p>
            <a:r>
              <a:rPr lang="en-GB" sz="2000" dirty="0">
                <a:solidFill>
                  <a:schemeClr val="accent1">
                    <a:lumMod val="75000"/>
                  </a:schemeClr>
                </a:solidFill>
              </a:rPr>
              <a:t>Policy response to the 2016 Scientific Assessment</a:t>
            </a:r>
            <a:endParaRPr lang="en-US" sz="2000" dirty="0">
              <a:solidFill>
                <a:schemeClr val="accent1">
                  <a:lumMod val="75000"/>
                </a:schemeClr>
              </a:solidFill>
            </a:endParaRPr>
          </a:p>
        </p:txBody>
      </p:sp>
    </p:spTree>
    <p:extLst>
      <p:ext uri="{BB962C8B-B14F-4D97-AF65-F5344CB8AC3E}">
        <p14:creationId xmlns:p14="http://schemas.microsoft.com/office/powerpoint/2010/main" val="246315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875965" y="292006"/>
            <a:ext cx="3312368"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NEC Directive 2016/2284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Shape 126"/>
          <p:cNvSpPr/>
          <p:nvPr/>
        </p:nvSpPr>
        <p:spPr>
          <a:xfrm>
            <a:off x="132292" y="4360749"/>
            <a:ext cx="9011708" cy="204190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l"/>
          </a:lstStyle>
          <a:p>
            <a:r>
              <a:rPr lang="es-ES" sz="2000" u="sng" dirty="0" err="1" smtClean="0">
                <a:solidFill>
                  <a:schemeClr val="accent1">
                    <a:lumMod val="75000"/>
                  </a:schemeClr>
                </a:solidFill>
              </a:rPr>
              <a:t>European</a:t>
            </a:r>
            <a:r>
              <a:rPr lang="es-ES" sz="2000" u="sng" dirty="0" smtClean="0">
                <a:solidFill>
                  <a:schemeClr val="accent1">
                    <a:lumMod val="75000"/>
                  </a:schemeClr>
                </a:solidFill>
              </a:rPr>
              <a:t> </a:t>
            </a:r>
            <a:r>
              <a:rPr lang="es-ES" sz="2000" u="sng" dirty="0" err="1" smtClean="0">
                <a:solidFill>
                  <a:schemeClr val="accent1">
                    <a:lumMod val="75000"/>
                  </a:schemeClr>
                </a:solidFill>
              </a:rPr>
              <a:t>Commission</a:t>
            </a:r>
            <a:r>
              <a:rPr lang="es-ES" sz="2000" u="sng" dirty="0" smtClean="0">
                <a:solidFill>
                  <a:schemeClr val="accent1">
                    <a:lumMod val="75000"/>
                  </a:schemeClr>
                </a:solidFill>
              </a:rPr>
              <a:t> </a:t>
            </a:r>
          </a:p>
          <a:p>
            <a:endParaRPr lang="es-ES" dirty="0" smtClean="0">
              <a:solidFill>
                <a:schemeClr val="accent1">
                  <a:lumMod val="75000"/>
                </a:schemeClr>
              </a:solidFill>
            </a:endParaRPr>
          </a:p>
          <a:p>
            <a:pPr lvl="1"/>
            <a:r>
              <a:rPr lang="es-ES" dirty="0" err="1" smtClean="0">
                <a:solidFill>
                  <a:schemeClr val="accent1">
                    <a:lumMod val="75000"/>
                  </a:schemeClr>
                </a:solidFill>
              </a:rPr>
              <a:t>February</a:t>
            </a:r>
            <a:r>
              <a:rPr lang="es-ES" dirty="0" smtClean="0">
                <a:solidFill>
                  <a:schemeClr val="accent1">
                    <a:lumMod val="75000"/>
                  </a:schemeClr>
                </a:solidFill>
              </a:rPr>
              <a:t>: </a:t>
            </a:r>
            <a:r>
              <a:rPr lang="es-ES" dirty="0" err="1" smtClean="0">
                <a:solidFill>
                  <a:schemeClr val="accent1">
                    <a:lumMod val="75000"/>
                  </a:schemeClr>
                </a:solidFill>
              </a:rPr>
              <a:t>contactd</a:t>
            </a:r>
            <a:r>
              <a:rPr lang="es-ES" dirty="0" smtClean="0">
                <a:solidFill>
                  <a:schemeClr val="accent1">
                    <a:lumMod val="75000"/>
                  </a:schemeClr>
                </a:solidFill>
              </a:rPr>
              <a:t> ICP-</a:t>
            </a:r>
            <a:r>
              <a:rPr lang="es-ES" dirty="0" err="1" smtClean="0">
                <a:solidFill>
                  <a:schemeClr val="accent1">
                    <a:lumMod val="75000"/>
                  </a:schemeClr>
                </a:solidFill>
              </a:rPr>
              <a:t>Vegetation</a:t>
            </a:r>
            <a:r>
              <a:rPr lang="es-ES" dirty="0" smtClean="0">
                <a:solidFill>
                  <a:schemeClr val="accent1">
                    <a:lumMod val="75000"/>
                  </a:schemeClr>
                </a:solidFill>
              </a:rPr>
              <a:t>, ICP </a:t>
            </a:r>
            <a:r>
              <a:rPr lang="es-ES" dirty="0" err="1" smtClean="0">
                <a:solidFill>
                  <a:schemeClr val="accent1">
                    <a:lumMod val="75000"/>
                  </a:schemeClr>
                </a:solidFill>
              </a:rPr>
              <a:t>Forests</a:t>
            </a:r>
            <a:r>
              <a:rPr lang="es-ES" dirty="0" smtClean="0">
                <a:solidFill>
                  <a:schemeClr val="accent1">
                    <a:lumMod val="75000"/>
                  </a:schemeClr>
                </a:solidFill>
              </a:rPr>
              <a:t>, ICP-</a:t>
            </a:r>
            <a:r>
              <a:rPr lang="es-ES" dirty="0" err="1" smtClean="0">
                <a:solidFill>
                  <a:schemeClr val="accent1">
                    <a:lumMod val="75000"/>
                  </a:schemeClr>
                </a:solidFill>
              </a:rPr>
              <a:t>Waters</a:t>
            </a:r>
            <a:r>
              <a:rPr lang="es-ES" dirty="0" smtClean="0">
                <a:solidFill>
                  <a:schemeClr val="accent1">
                    <a:lumMod val="75000"/>
                  </a:schemeClr>
                </a:solidFill>
              </a:rPr>
              <a:t>, ICP </a:t>
            </a:r>
            <a:r>
              <a:rPr lang="es-ES" dirty="0" err="1" smtClean="0">
                <a:solidFill>
                  <a:schemeClr val="accent1">
                    <a:lumMod val="75000"/>
                  </a:schemeClr>
                </a:solidFill>
              </a:rPr>
              <a:t>Integrated</a:t>
            </a:r>
            <a:r>
              <a:rPr lang="es-ES" dirty="0" smtClean="0">
                <a:solidFill>
                  <a:schemeClr val="accent1">
                    <a:lumMod val="75000"/>
                  </a:schemeClr>
                </a:solidFill>
              </a:rPr>
              <a:t>  </a:t>
            </a:r>
            <a:r>
              <a:rPr lang="es-ES" dirty="0" err="1" smtClean="0">
                <a:solidFill>
                  <a:schemeClr val="accent1">
                    <a:lumMod val="75000"/>
                  </a:schemeClr>
                </a:solidFill>
              </a:rPr>
              <a:t>Monitoring</a:t>
            </a:r>
            <a:endParaRPr lang="es-ES" dirty="0" smtClean="0">
              <a:solidFill>
                <a:schemeClr val="accent1">
                  <a:lumMod val="75000"/>
                </a:schemeClr>
              </a:solidFill>
            </a:endParaRPr>
          </a:p>
          <a:p>
            <a:pPr lvl="1"/>
            <a:endParaRPr lang="es-ES" dirty="0">
              <a:solidFill>
                <a:schemeClr val="accent1">
                  <a:lumMod val="75000"/>
                </a:schemeClr>
              </a:solidFill>
            </a:endParaRPr>
          </a:p>
          <a:p>
            <a:pPr lvl="1"/>
            <a:r>
              <a:rPr lang="es-ES" dirty="0" err="1" smtClean="0">
                <a:solidFill>
                  <a:schemeClr val="accent1">
                    <a:lumMod val="75000"/>
                  </a:schemeClr>
                </a:solidFill>
              </a:rPr>
              <a:t>March</a:t>
            </a:r>
            <a:r>
              <a:rPr lang="es-ES" dirty="0" smtClean="0">
                <a:solidFill>
                  <a:schemeClr val="accent1">
                    <a:lumMod val="75000"/>
                  </a:schemeClr>
                </a:solidFill>
              </a:rPr>
              <a:t>: </a:t>
            </a:r>
            <a:r>
              <a:rPr lang="es-ES" dirty="0" err="1" smtClean="0">
                <a:solidFill>
                  <a:schemeClr val="accent1">
                    <a:lumMod val="75000"/>
                  </a:schemeClr>
                </a:solidFill>
              </a:rPr>
              <a:t>Informed</a:t>
            </a:r>
            <a:r>
              <a:rPr lang="es-ES" dirty="0" smtClean="0">
                <a:solidFill>
                  <a:schemeClr val="accent1">
                    <a:lumMod val="75000"/>
                  </a:schemeClr>
                </a:solidFill>
              </a:rPr>
              <a:t>  </a:t>
            </a:r>
            <a:r>
              <a:rPr lang="es-ES" dirty="0" err="1" smtClean="0">
                <a:solidFill>
                  <a:schemeClr val="accent1">
                    <a:lumMod val="75000"/>
                  </a:schemeClr>
                </a:solidFill>
              </a:rPr>
              <a:t>the</a:t>
            </a:r>
            <a:r>
              <a:rPr lang="es-ES" dirty="0" smtClean="0">
                <a:solidFill>
                  <a:schemeClr val="accent1">
                    <a:lumMod val="75000"/>
                  </a:schemeClr>
                </a:solidFill>
              </a:rPr>
              <a:t> </a:t>
            </a:r>
            <a:r>
              <a:rPr lang="es-ES" dirty="0" err="1" smtClean="0">
                <a:solidFill>
                  <a:schemeClr val="accent1">
                    <a:lumMod val="75000"/>
                  </a:schemeClr>
                </a:solidFill>
              </a:rPr>
              <a:t>Executive</a:t>
            </a:r>
            <a:r>
              <a:rPr lang="es-ES" dirty="0" smtClean="0">
                <a:solidFill>
                  <a:schemeClr val="accent1">
                    <a:lumMod val="75000"/>
                  </a:schemeClr>
                </a:solidFill>
              </a:rPr>
              <a:t> </a:t>
            </a:r>
            <a:r>
              <a:rPr lang="es-ES" dirty="0" err="1" smtClean="0">
                <a:solidFill>
                  <a:schemeClr val="accent1">
                    <a:lumMod val="75000"/>
                  </a:schemeClr>
                </a:solidFill>
              </a:rPr>
              <a:t>Body</a:t>
            </a:r>
            <a:r>
              <a:rPr lang="es-ES" dirty="0" smtClean="0">
                <a:solidFill>
                  <a:schemeClr val="accent1">
                    <a:lumMod val="75000"/>
                  </a:schemeClr>
                </a:solidFill>
              </a:rPr>
              <a:t> Bureau </a:t>
            </a:r>
          </a:p>
          <a:p>
            <a:pPr lvl="1"/>
            <a:endParaRPr lang="es-ES" i="1" dirty="0">
              <a:solidFill>
                <a:schemeClr val="accent1">
                  <a:lumMod val="75000"/>
                </a:schemeClr>
              </a:solidFill>
            </a:endParaRPr>
          </a:p>
          <a:p>
            <a:pPr lvl="1"/>
            <a:r>
              <a:rPr lang="es-ES" dirty="0" smtClean="0">
                <a:solidFill>
                  <a:schemeClr val="accent1">
                    <a:lumMod val="75000"/>
                  </a:schemeClr>
                </a:solidFill>
              </a:rPr>
              <a:t>3-4 </a:t>
            </a:r>
            <a:r>
              <a:rPr lang="es-ES" dirty="0" err="1" smtClean="0">
                <a:solidFill>
                  <a:schemeClr val="accent1">
                    <a:lumMod val="75000"/>
                  </a:schemeClr>
                </a:solidFill>
              </a:rPr>
              <a:t>April</a:t>
            </a:r>
            <a:r>
              <a:rPr lang="es-ES" dirty="0" smtClean="0">
                <a:solidFill>
                  <a:schemeClr val="accent1">
                    <a:lumMod val="75000"/>
                  </a:schemeClr>
                </a:solidFill>
              </a:rPr>
              <a:t> :  EU Meeting </a:t>
            </a:r>
            <a:r>
              <a:rPr lang="es-ES" dirty="0" err="1" smtClean="0">
                <a:solidFill>
                  <a:schemeClr val="accent1">
                    <a:lumMod val="75000"/>
                  </a:schemeClr>
                </a:solidFill>
              </a:rPr>
              <a:t>relating</a:t>
            </a:r>
            <a:r>
              <a:rPr lang="es-ES" dirty="0" smtClean="0">
                <a:solidFill>
                  <a:schemeClr val="accent1">
                    <a:lumMod val="75000"/>
                  </a:schemeClr>
                </a:solidFill>
              </a:rPr>
              <a:t> to </a:t>
            </a:r>
            <a:r>
              <a:rPr lang="es-ES" dirty="0" err="1" smtClean="0">
                <a:solidFill>
                  <a:schemeClr val="accent1">
                    <a:lumMod val="75000"/>
                  </a:schemeClr>
                </a:solidFill>
              </a:rPr>
              <a:t>the</a:t>
            </a:r>
            <a:r>
              <a:rPr lang="es-ES" dirty="0" smtClean="0">
                <a:solidFill>
                  <a:schemeClr val="accent1">
                    <a:lumMod val="75000"/>
                  </a:schemeClr>
                </a:solidFill>
              </a:rPr>
              <a:t> (new) NEC </a:t>
            </a:r>
            <a:r>
              <a:rPr lang="es-ES" dirty="0" err="1" smtClean="0">
                <a:solidFill>
                  <a:schemeClr val="accent1">
                    <a:lumMod val="75000"/>
                  </a:schemeClr>
                </a:solidFill>
              </a:rPr>
              <a:t>Directive</a:t>
            </a:r>
            <a:endParaRPr lang="es-ES" dirty="0" smtClean="0">
              <a:solidFill>
                <a:schemeClr val="accent1">
                  <a:lumMod val="75000"/>
                </a:schemeClr>
              </a:solidFill>
            </a:endParaRPr>
          </a:p>
        </p:txBody>
      </p:sp>
      <p:sp>
        <p:nvSpPr>
          <p:cNvPr id="2" name="1 Rectángulo"/>
          <p:cNvSpPr/>
          <p:nvPr/>
        </p:nvSpPr>
        <p:spPr>
          <a:xfrm>
            <a:off x="345568" y="1052736"/>
            <a:ext cx="8618920" cy="2169825"/>
          </a:xfrm>
          <a:prstGeom prst="rect">
            <a:avLst/>
          </a:prstGeom>
        </p:spPr>
        <p:txBody>
          <a:bodyPr wrap="square">
            <a:spAutoFit/>
          </a:bodyPr>
          <a:lstStyle/>
          <a:p>
            <a:r>
              <a:rPr lang="en-US" i="1" dirty="0">
                <a:latin typeface="Arial" panose="020B0604020202020204" pitchFamily="34" charset="0"/>
                <a:cs typeface="Arial" panose="020B0604020202020204" pitchFamily="34" charset="0"/>
              </a:rPr>
              <a:t>Article 9 </a:t>
            </a:r>
            <a:endParaRPr lang="en-US" i="1" dirty="0" smtClean="0">
              <a:latin typeface="Arial" panose="020B0604020202020204" pitchFamily="34" charset="0"/>
              <a:cs typeface="Arial" panose="020B0604020202020204" pitchFamily="34" charset="0"/>
            </a:endParaRPr>
          </a:p>
          <a:p>
            <a:pPr>
              <a:lnSpc>
                <a:spcPct val="130000"/>
              </a:lnSpc>
            </a:pPr>
            <a:r>
              <a:rPr lang="en-US" b="1" dirty="0" smtClean="0">
                <a:latin typeface="Arial" panose="020B0604020202020204" pitchFamily="34" charset="0"/>
                <a:cs typeface="Arial" panose="020B0604020202020204" pitchFamily="34" charset="0"/>
              </a:rPr>
              <a:t>Monitoring </a:t>
            </a:r>
            <a:r>
              <a:rPr lang="en-US" b="1" dirty="0">
                <a:latin typeface="Arial" panose="020B0604020202020204" pitchFamily="34" charset="0"/>
                <a:cs typeface="Arial" panose="020B0604020202020204" pitchFamily="34" charset="0"/>
              </a:rPr>
              <a:t>air pollution </a:t>
            </a:r>
            <a:r>
              <a:rPr lang="en-US" b="1" dirty="0" smtClean="0">
                <a:latin typeface="Arial" panose="020B0604020202020204" pitchFamily="34" charset="0"/>
                <a:cs typeface="Arial" panose="020B0604020202020204" pitchFamily="34" charset="0"/>
              </a:rPr>
              <a:t>impacts</a:t>
            </a:r>
          </a:p>
          <a:p>
            <a:pPr>
              <a:lnSpc>
                <a:spcPct val="130000"/>
              </a:lnSpc>
            </a:pPr>
            <a:r>
              <a:rPr lang="en-US" dirty="0" smtClean="0">
                <a:latin typeface="Arial" panose="020B0604020202020204" pitchFamily="34" charset="0"/>
                <a:cs typeface="Arial" panose="020B0604020202020204" pitchFamily="34" charset="0"/>
              </a:rPr>
              <a:t>1.Member </a:t>
            </a:r>
            <a:r>
              <a:rPr lang="en-US" dirty="0">
                <a:latin typeface="Arial" panose="020B0604020202020204" pitchFamily="34" charset="0"/>
                <a:cs typeface="Arial" panose="020B0604020202020204" pitchFamily="34" charset="0"/>
              </a:rPr>
              <a:t>States shall </a:t>
            </a:r>
            <a:r>
              <a:rPr lang="en-US" dirty="0">
                <a:solidFill>
                  <a:schemeClr val="accent1">
                    <a:lumMod val="75000"/>
                  </a:schemeClr>
                </a:solidFill>
                <a:latin typeface="Arial" panose="020B0604020202020204" pitchFamily="34" charset="0"/>
                <a:cs typeface="Arial" panose="020B0604020202020204" pitchFamily="34" charset="0"/>
              </a:rPr>
              <a:t>ensure the monitoring of negative impacts of air pollution </a:t>
            </a:r>
            <a:r>
              <a:rPr lang="en-US" dirty="0">
                <a:latin typeface="Arial" panose="020B0604020202020204" pitchFamily="34" charset="0"/>
                <a:cs typeface="Arial" panose="020B0604020202020204" pitchFamily="34" charset="0"/>
              </a:rPr>
              <a:t>upon ecosystems </a:t>
            </a:r>
            <a:r>
              <a:rPr lang="en-US" dirty="0">
                <a:solidFill>
                  <a:schemeClr val="accent1">
                    <a:lumMod val="75000"/>
                  </a:schemeClr>
                </a:solidFill>
                <a:latin typeface="Arial" panose="020B0604020202020204" pitchFamily="34" charset="0"/>
                <a:cs typeface="Arial" panose="020B0604020202020204" pitchFamily="34" charset="0"/>
              </a:rPr>
              <a:t>based on a network of monitoring sites </a:t>
            </a:r>
            <a:r>
              <a:rPr lang="en-US" dirty="0">
                <a:latin typeface="Arial" panose="020B0604020202020204" pitchFamily="34" charset="0"/>
                <a:cs typeface="Arial" panose="020B0604020202020204" pitchFamily="34" charset="0"/>
              </a:rPr>
              <a:t>that is representative of their freshwater, natural and semi-natural habitats and forest ecosystem types, taking a cost-effective and risk-based approach. </a:t>
            </a:r>
          </a:p>
        </p:txBody>
      </p:sp>
      <p:sp>
        <p:nvSpPr>
          <p:cNvPr id="3" name="2 Rectángulo"/>
          <p:cNvSpPr/>
          <p:nvPr/>
        </p:nvSpPr>
        <p:spPr>
          <a:xfrm>
            <a:off x="251520" y="3356992"/>
            <a:ext cx="8352928" cy="646331"/>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Annex </a:t>
            </a:r>
            <a:r>
              <a:rPr lang="en-US" b="1"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Optional indicators for monitoring air pollution impacts referred 		to in article 9 </a:t>
            </a:r>
            <a:endParaRPr lang="en-US" dirty="0">
              <a:latin typeface="Arial" panose="020B0604020202020204" pitchFamily="34" charset="0"/>
              <a:cs typeface="Arial" panose="020B0604020202020204" pitchFamily="34" charset="0"/>
            </a:endParaRPr>
          </a:p>
        </p:txBody>
      </p:sp>
      <p:sp>
        <p:nvSpPr>
          <p:cNvPr id="7" name="6 Rectángulo"/>
          <p:cNvSpPr/>
          <p:nvPr/>
        </p:nvSpPr>
        <p:spPr>
          <a:xfrm>
            <a:off x="251520" y="1052736"/>
            <a:ext cx="8568952" cy="2950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32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875965" y="292006"/>
            <a:ext cx="3312368"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NEC Directive 2016/2284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2" name="1 Rectángulo"/>
          <p:cNvSpPr/>
          <p:nvPr/>
        </p:nvSpPr>
        <p:spPr>
          <a:xfrm>
            <a:off x="345568" y="836712"/>
            <a:ext cx="8618920" cy="3693319"/>
          </a:xfrm>
          <a:prstGeom prst="rect">
            <a:avLst/>
          </a:prstGeom>
        </p:spPr>
        <p:txBody>
          <a:bodyPr wrap="square">
            <a:spAutoFit/>
          </a:bodyPr>
          <a:lstStyle/>
          <a:p>
            <a:pPr>
              <a:lnSpc>
                <a:spcPct val="130000"/>
              </a:lnSpc>
            </a:pPr>
            <a:r>
              <a:rPr lang="en-US" sz="2000" i="1" dirty="0" smtClean="0">
                <a:solidFill>
                  <a:schemeClr val="accent1">
                    <a:lumMod val="75000"/>
                  </a:schemeClr>
                </a:solidFill>
                <a:latin typeface="Arial" panose="020B0604020202020204" pitchFamily="34" charset="0"/>
                <a:cs typeface="Arial" panose="020B0604020202020204" pitchFamily="34" charset="0"/>
              </a:rPr>
              <a:t>Document on the overview of CLRTAP ecosystem monitoring</a:t>
            </a:r>
          </a:p>
          <a:p>
            <a:pPr marL="800100" lvl="1" indent="-342900">
              <a:lnSpc>
                <a:spcPct val="130000"/>
              </a:lnSpc>
              <a:buFont typeface="Arial" panose="020B0604020202020204" pitchFamily="34" charset="0"/>
              <a:buChar char="•"/>
            </a:pPr>
            <a:r>
              <a:rPr lang="en-US" sz="2000" dirty="0" smtClean="0">
                <a:solidFill>
                  <a:schemeClr val="accent1">
                    <a:lumMod val="75000"/>
                  </a:schemeClr>
                </a:solidFill>
                <a:latin typeface="Arial" panose="020B0604020202020204" pitchFamily="34" charset="0"/>
                <a:cs typeface="Arial" panose="020B0604020202020204" pitchFamily="34" charset="0"/>
              </a:rPr>
              <a:t>Asses </a:t>
            </a:r>
            <a:r>
              <a:rPr lang="en-US" sz="2000" dirty="0">
                <a:solidFill>
                  <a:schemeClr val="accent1">
                    <a:lumMod val="75000"/>
                  </a:schemeClr>
                </a:solidFill>
                <a:latin typeface="Arial" panose="020B0604020202020204" pitchFamily="34" charset="0"/>
                <a:cs typeface="Arial" panose="020B0604020202020204" pitchFamily="34" charset="0"/>
              </a:rPr>
              <a:t>the extent to which current monitoring under the LRTAP ICPs meets the requirements of the </a:t>
            </a:r>
            <a:r>
              <a:rPr lang="en-US" sz="2000" dirty="0" smtClean="0">
                <a:solidFill>
                  <a:schemeClr val="accent1">
                    <a:lumMod val="75000"/>
                  </a:schemeClr>
                </a:solidFill>
                <a:latin typeface="Arial" panose="020B0604020202020204" pitchFamily="34" charset="0"/>
                <a:cs typeface="Arial" panose="020B0604020202020204" pitchFamily="34" charset="0"/>
              </a:rPr>
              <a:t>Directive (Annex V)</a:t>
            </a:r>
          </a:p>
          <a:p>
            <a:pPr marL="800100" lvl="1" indent="-342900">
              <a:lnSpc>
                <a:spcPct val="130000"/>
              </a:lnSpc>
              <a:buFont typeface="Arial" panose="020B0604020202020204" pitchFamily="34" charset="0"/>
              <a:buChar char="•"/>
            </a:pPr>
            <a:r>
              <a:rPr lang="es-ES" sz="2000" dirty="0" err="1" smtClean="0">
                <a:solidFill>
                  <a:schemeClr val="accent1">
                    <a:lumMod val="75000"/>
                  </a:schemeClr>
                </a:solidFill>
                <a:latin typeface="Arial" panose="020B0604020202020204" pitchFamily="34" charset="0"/>
                <a:cs typeface="Arial" panose="020B0604020202020204" pitchFamily="34" charset="0"/>
              </a:rPr>
              <a:t>Available</a:t>
            </a:r>
            <a:r>
              <a:rPr lang="en-US"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information on historic and current monitoring </a:t>
            </a:r>
            <a:endParaRPr lang="en-US" sz="2000" dirty="0" smtClean="0">
              <a:solidFill>
                <a:schemeClr val="accent1">
                  <a:lumMod val="75000"/>
                </a:schemeClr>
              </a:solidFill>
              <a:latin typeface="Arial" panose="020B0604020202020204" pitchFamily="34" charset="0"/>
              <a:cs typeface="Arial" panose="020B0604020202020204" pitchFamily="34" charset="0"/>
            </a:endParaRPr>
          </a:p>
          <a:p>
            <a:pPr marL="800100" lvl="1" indent="-342900">
              <a:lnSpc>
                <a:spcPct val="130000"/>
              </a:lnSpc>
              <a:buFont typeface="Arial" panose="020B0604020202020204" pitchFamily="34" charset="0"/>
              <a:buChar char="•"/>
            </a:pPr>
            <a:r>
              <a:rPr lang="es-ES" sz="2000" dirty="0" err="1" smtClean="0">
                <a:solidFill>
                  <a:schemeClr val="accent1">
                    <a:lumMod val="75000"/>
                  </a:schemeClr>
                </a:solidFill>
                <a:latin typeface="Arial" panose="020B0604020202020204" pitchFamily="34" charset="0"/>
                <a:cs typeface="Arial" panose="020B0604020202020204" pitchFamily="34" charset="0"/>
              </a:rPr>
              <a:t>Environmental</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compartments</a:t>
            </a:r>
            <a:r>
              <a:rPr lang="es-ES" sz="2000" dirty="0" smtClean="0">
                <a:solidFill>
                  <a:schemeClr val="accent1">
                    <a:lumMod val="75000"/>
                  </a:schemeClr>
                </a:solidFill>
                <a:latin typeface="Arial" panose="020B0604020202020204" pitchFamily="34" charset="0"/>
                <a:cs typeface="Arial" panose="020B0604020202020204" pitchFamily="34" charset="0"/>
              </a:rPr>
              <a:t> of </a:t>
            </a:r>
            <a:r>
              <a:rPr lang="es-ES" sz="2000" dirty="0" err="1" smtClean="0">
                <a:solidFill>
                  <a:schemeClr val="accent1">
                    <a:lumMod val="75000"/>
                  </a:schemeClr>
                </a:solidFill>
                <a:latin typeface="Arial" panose="020B0604020202020204" pitchFamily="34" charset="0"/>
                <a:cs typeface="Arial" panose="020B0604020202020204" pitchFamily="34" charset="0"/>
              </a:rPr>
              <a:t>interest</a:t>
            </a:r>
            <a:r>
              <a:rPr lang="en-US"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 freshwater, natural and semi-natural habitats and forest </a:t>
            </a:r>
            <a:r>
              <a:rPr lang="en-US" sz="2000" dirty="0" smtClean="0">
                <a:solidFill>
                  <a:schemeClr val="accent1">
                    <a:lumMod val="75000"/>
                  </a:schemeClr>
                </a:solidFill>
                <a:latin typeface="Arial" panose="020B0604020202020204" pitchFamily="34" charset="0"/>
                <a:cs typeface="Arial" panose="020B0604020202020204" pitchFamily="34" charset="0"/>
              </a:rPr>
              <a:t>ecosystems (including </a:t>
            </a:r>
            <a:r>
              <a:rPr lang="en-US" sz="2000" dirty="0">
                <a:solidFill>
                  <a:schemeClr val="accent1">
                    <a:lumMod val="75000"/>
                  </a:schemeClr>
                </a:solidFill>
                <a:latin typeface="Arial" panose="020B0604020202020204" pitchFamily="34" charset="0"/>
                <a:cs typeface="Arial" panose="020B0604020202020204" pitchFamily="34" charset="0"/>
              </a:rPr>
              <a:t>integrated </a:t>
            </a:r>
            <a:r>
              <a:rPr lang="en-US" sz="2000" dirty="0" smtClean="0">
                <a:solidFill>
                  <a:schemeClr val="accent1">
                    <a:lumMod val="75000"/>
                  </a:schemeClr>
                </a:solidFill>
                <a:latin typeface="Arial" panose="020B0604020202020204" pitchFamily="34" charset="0"/>
                <a:cs typeface="Arial" panose="020B0604020202020204" pitchFamily="34" charset="0"/>
              </a:rPr>
              <a:t>monitoring)</a:t>
            </a:r>
          </a:p>
          <a:p>
            <a:pPr marL="800100" lvl="1" indent="-342900">
              <a:lnSpc>
                <a:spcPct val="130000"/>
              </a:lnSpc>
              <a:buFont typeface="Arial" panose="020B0604020202020204" pitchFamily="34" charset="0"/>
              <a:buChar char="•"/>
            </a:pPr>
            <a:r>
              <a:rPr lang="es-ES" sz="2000" dirty="0" err="1" smtClean="0">
                <a:solidFill>
                  <a:schemeClr val="accent1">
                    <a:lumMod val="75000"/>
                  </a:schemeClr>
                </a:solidFill>
                <a:latin typeface="Arial" panose="020B0604020202020204" pitchFamily="34" charset="0"/>
                <a:cs typeface="Arial" panose="020B0604020202020204" pitchFamily="34" charset="0"/>
              </a:rPr>
              <a:t>Geographical</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coverage</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frequency</a:t>
            </a:r>
            <a:r>
              <a:rPr lang="es-ES" sz="2000" dirty="0" smtClean="0">
                <a:solidFill>
                  <a:schemeClr val="accent1">
                    <a:lumMod val="75000"/>
                  </a:schemeClr>
                </a:solidFill>
                <a:latin typeface="Arial" panose="020B0604020202020204" pitchFamily="34" charset="0"/>
                <a:cs typeface="Arial" panose="020B0604020202020204" pitchFamily="34" charset="0"/>
              </a:rPr>
              <a:t> of </a:t>
            </a:r>
            <a:r>
              <a:rPr lang="es-ES" sz="2000" dirty="0" err="1" smtClean="0">
                <a:solidFill>
                  <a:schemeClr val="accent1">
                    <a:lumMod val="75000"/>
                  </a:schemeClr>
                </a:solidFill>
                <a:latin typeface="Arial" panose="020B0604020202020204" pitchFamily="34" charset="0"/>
                <a:cs typeface="Arial" panose="020B0604020202020204" pitchFamily="34" charset="0"/>
              </a:rPr>
              <a:t>sampling</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participation</a:t>
            </a:r>
            <a:r>
              <a:rPr lang="es-ES" sz="2000" dirty="0" smtClean="0">
                <a:solidFill>
                  <a:schemeClr val="accent1">
                    <a:lumMod val="75000"/>
                  </a:schemeClr>
                </a:solidFill>
                <a:latin typeface="Arial" panose="020B0604020202020204" pitchFamily="34" charset="0"/>
                <a:cs typeface="Arial" panose="020B0604020202020204" pitchFamily="34" charset="0"/>
              </a:rPr>
              <a:t> </a:t>
            </a:r>
            <a:r>
              <a:rPr lang="es-ES" sz="2000" dirty="0" err="1" smtClean="0">
                <a:solidFill>
                  <a:schemeClr val="accent1">
                    <a:lumMod val="75000"/>
                  </a:schemeClr>
                </a:solidFill>
                <a:latin typeface="Arial" panose="020B0604020202020204" pitchFamily="34" charset="0"/>
                <a:cs typeface="Arial" panose="020B0604020202020204" pitchFamily="34" charset="0"/>
              </a:rPr>
              <a:t>by</a:t>
            </a:r>
            <a:r>
              <a:rPr lang="es-ES" sz="2000" dirty="0" smtClean="0">
                <a:solidFill>
                  <a:schemeClr val="accent1">
                    <a:lumMod val="75000"/>
                  </a:schemeClr>
                </a:solidFill>
                <a:latin typeface="Arial" panose="020B0604020202020204" pitchFamily="34" charset="0"/>
                <a:cs typeface="Arial" panose="020B0604020202020204" pitchFamily="34" charset="0"/>
              </a:rPr>
              <a:t> MMSS</a:t>
            </a:r>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10" name="9 Rectángulo"/>
          <p:cNvSpPr/>
          <p:nvPr/>
        </p:nvSpPr>
        <p:spPr>
          <a:xfrm>
            <a:off x="337869" y="5103416"/>
            <a:ext cx="8537300" cy="1421928"/>
          </a:xfrm>
          <a:prstGeom prst="rect">
            <a:avLst/>
          </a:prstGeom>
          <a:ln>
            <a:solidFill>
              <a:schemeClr val="accent1">
                <a:shade val="50000"/>
              </a:schemeClr>
            </a:solidFill>
          </a:ln>
        </p:spPr>
        <p:txBody>
          <a:bodyPr wrap="square">
            <a:spAutoFit/>
          </a:bodyPr>
          <a:lstStyle/>
          <a:p>
            <a:pPr>
              <a:lnSpc>
                <a:spcPct val="120000"/>
              </a:lnSpc>
            </a:pPr>
            <a:r>
              <a:rPr lang="en-US" dirty="0" smtClean="0">
                <a:solidFill>
                  <a:schemeClr val="accent1">
                    <a:lumMod val="75000"/>
                  </a:schemeClr>
                </a:solidFill>
                <a:latin typeface="Arial" panose="020B0604020202020204" pitchFamily="34" charset="0"/>
                <a:cs typeface="Arial" panose="020B0604020202020204" pitchFamily="34" charset="0"/>
              </a:rPr>
              <a:t>Needs to meet the requirements of the Directive: </a:t>
            </a:r>
          </a:p>
          <a:p>
            <a:pPr marL="285750" indent="-285750">
              <a:lnSpc>
                <a:spcPct val="120000"/>
              </a:lnSpc>
              <a:buFont typeface="Arial" panose="020B0604020202020204" pitchFamily="34" charset="0"/>
              <a:buChar char="•"/>
            </a:pPr>
            <a:r>
              <a:rPr lang="es-ES" dirty="0" err="1" smtClean="0">
                <a:solidFill>
                  <a:schemeClr val="accent1">
                    <a:lumMod val="75000"/>
                  </a:schemeClr>
                </a:solidFill>
                <a:latin typeface="Arial" panose="020B0604020202020204" pitchFamily="34" charset="0"/>
                <a:cs typeface="Arial" panose="020B0604020202020204" pitchFamily="34" charset="0"/>
              </a:rPr>
              <a:t>Increase</a:t>
            </a:r>
            <a:r>
              <a:rPr lang="es-ES" dirty="0" smtClean="0">
                <a:solidFill>
                  <a:schemeClr val="accent1">
                    <a:lumMod val="75000"/>
                  </a:schemeClr>
                </a:solidFill>
                <a:latin typeface="Arial" panose="020B0604020202020204" pitchFamily="34" charset="0"/>
                <a:cs typeface="Arial" panose="020B0604020202020204" pitchFamily="34" charset="0"/>
              </a:rPr>
              <a:t> </a:t>
            </a:r>
            <a:r>
              <a:rPr lang="es-ES" dirty="0" err="1" smtClean="0">
                <a:solidFill>
                  <a:schemeClr val="accent1">
                    <a:lumMod val="75000"/>
                  </a:schemeClr>
                </a:solidFill>
                <a:latin typeface="Arial" panose="020B0604020202020204" pitchFamily="34" charset="0"/>
                <a:cs typeface="Arial" panose="020B0604020202020204" pitchFamily="34" charset="0"/>
              </a:rPr>
              <a:t>the</a:t>
            </a:r>
            <a:r>
              <a:rPr lang="es-ES" dirty="0" smtClean="0">
                <a:solidFill>
                  <a:schemeClr val="accent1">
                    <a:lumMod val="75000"/>
                  </a:schemeClr>
                </a:solidFill>
                <a:latin typeface="Arial" panose="020B0604020202020204" pitchFamily="34" charset="0"/>
                <a:cs typeface="Arial" panose="020B0604020202020204" pitchFamily="34" charset="0"/>
              </a:rPr>
              <a:t> </a:t>
            </a:r>
            <a:r>
              <a:rPr lang="es-ES" dirty="0" err="1" smtClean="0">
                <a:solidFill>
                  <a:schemeClr val="accent1">
                    <a:lumMod val="75000"/>
                  </a:schemeClr>
                </a:solidFill>
                <a:latin typeface="Arial" panose="020B0604020202020204" pitchFamily="34" charset="0"/>
                <a:cs typeface="Arial" panose="020B0604020202020204" pitchFamily="34" charset="0"/>
              </a:rPr>
              <a:t>monitoring</a:t>
            </a:r>
            <a:r>
              <a:rPr lang="es-ES" dirty="0" smtClean="0">
                <a:solidFill>
                  <a:schemeClr val="accent1">
                    <a:lumMod val="75000"/>
                  </a:schemeClr>
                </a:solidFill>
                <a:latin typeface="Arial" panose="020B0604020202020204" pitchFamily="34" charset="0"/>
                <a:cs typeface="Arial" panose="020B0604020202020204" pitchFamily="34" charset="0"/>
              </a:rPr>
              <a:t> </a:t>
            </a:r>
            <a:r>
              <a:rPr lang="es-ES" dirty="0" err="1" smtClean="0">
                <a:solidFill>
                  <a:schemeClr val="accent1">
                    <a:lumMod val="75000"/>
                  </a:schemeClr>
                </a:solidFill>
                <a:latin typeface="Arial" panose="020B0604020202020204" pitchFamily="34" charset="0"/>
                <a:cs typeface="Arial" panose="020B0604020202020204" pitchFamily="34" charset="0"/>
              </a:rPr>
              <a:t>sites</a:t>
            </a:r>
            <a:r>
              <a:rPr lang="es-ES" dirty="0" smtClean="0">
                <a:solidFill>
                  <a:schemeClr val="accent1">
                    <a:lumMod val="75000"/>
                  </a:schemeClr>
                </a:solidFill>
                <a:latin typeface="Arial" panose="020B0604020202020204" pitchFamily="34" charset="0"/>
                <a:cs typeface="Arial" panose="020B0604020202020204" pitchFamily="34" charset="0"/>
              </a:rPr>
              <a:t> </a:t>
            </a:r>
            <a:r>
              <a:rPr lang="en-US" dirty="0">
                <a:solidFill>
                  <a:schemeClr val="accent1">
                    <a:lumMod val="75000"/>
                  </a:schemeClr>
                </a:solidFill>
                <a:latin typeface="Arial" panose="020B0604020202020204" pitchFamily="34" charset="0"/>
                <a:cs typeface="Arial" panose="020B0604020202020204" pitchFamily="34" charset="0"/>
              </a:rPr>
              <a:t>to ensure ecosystem </a:t>
            </a:r>
            <a:r>
              <a:rPr lang="en-US" dirty="0" err="1">
                <a:solidFill>
                  <a:schemeClr val="accent1">
                    <a:lumMod val="75000"/>
                  </a:schemeClr>
                </a:solidFill>
                <a:latin typeface="Arial" panose="020B0604020202020204" pitchFamily="34" charset="0"/>
                <a:cs typeface="Arial" panose="020B0604020202020204" pitchFamily="34" charset="0"/>
              </a:rPr>
              <a:t>representativity</a:t>
            </a:r>
            <a:endParaRPr lang="en-US" dirty="0" smtClean="0">
              <a:solidFill>
                <a:schemeClr val="accent1">
                  <a:lumMod val="75000"/>
                </a:schemeClr>
              </a:solidFill>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dirty="0" smtClean="0">
                <a:solidFill>
                  <a:schemeClr val="accent1">
                    <a:lumMod val="75000"/>
                  </a:schemeClr>
                </a:solidFill>
                <a:latin typeface="Arial" panose="020B0604020202020204" pitchFamily="34" charset="0"/>
                <a:cs typeface="Arial" panose="020B0604020202020204" pitchFamily="34" charset="0"/>
              </a:rPr>
              <a:t>Increase </a:t>
            </a:r>
            <a:r>
              <a:rPr lang="en-US" dirty="0">
                <a:solidFill>
                  <a:schemeClr val="accent1">
                    <a:lumMod val="75000"/>
                  </a:schemeClr>
                </a:solidFill>
                <a:latin typeface="Arial" panose="020B0604020202020204" pitchFamily="34" charset="0"/>
                <a:cs typeface="Arial" panose="020B0604020202020204" pitchFamily="34" charset="0"/>
              </a:rPr>
              <a:t>the participation </a:t>
            </a:r>
            <a:r>
              <a:rPr lang="en-US" dirty="0" smtClean="0">
                <a:solidFill>
                  <a:schemeClr val="accent1">
                    <a:lumMod val="75000"/>
                  </a:schemeClr>
                </a:solidFill>
                <a:latin typeface="Arial" panose="020B0604020202020204" pitchFamily="34" charset="0"/>
                <a:cs typeface="Arial" panose="020B0604020202020204" pitchFamily="34" charset="0"/>
              </a:rPr>
              <a:t>in </a:t>
            </a:r>
            <a:r>
              <a:rPr lang="en-US" dirty="0">
                <a:solidFill>
                  <a:schemeClr val="accent1">
                    <a:lumMod val="75000"/>
                  </a:schemeClr>
                </a:solidFill>
                <a:latin typeface="Arial" panose="020B0604020202020204" pitchFamily="34" charset="0"/>
                <a:cs typeface="Arial" panose="020B0604020202020204" pitchFamily="34" charset="0"/>
              </a:rPr>
              <a:t>each of the relevant </a:t>
            </a:r>
            <a:r>
              <a:rPr lang="en-US" dirty="0" smtClean="0">
                <a:solidFill>
                  <a:schemeClr val="accent1">
                    <a:lumMod val="75000"/>
                  </a:schemeClr>
                </a:solidFill>
                <a:latin typeface="Arial" panose="020B0604020202020204" pitchFamily="34" charset="0"/>
                <a:cs typeface="Arial" panose="020B0604020202020204" pitchFamily="34" charset="0"/>
              </a:rPr>
              <a:t>networks (ICPs)</a:t>
            </a:r>
          </a:p>
          <a:p>
            <a:pPr marL="285750" indent="-285750">
              <a:lnSpc>
                <a:spcPct val="120000"/>
              </a:lnSpc>
              <a:buFont typeface="Arial" panose="020B0604020202020204"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M</a:t>
            </a:r>
            <a:r>
              <a:rPr lang="en-US" dirty="0" smtClean="0">
                <a:solidFill>
                  <a:schemeClr val="accent1">
                    <a:lumMod val="75000"/>
                  </a:schemeClr>
                </a:solidFill>
                <a:latin typeface="Arial" panose="020B0604020202020204" pitchFamily="34" charset="0"/>
                <a:cs typeface="Arial" panose="020B0604020202020204" pitchFamily="34" charset="0"/>
              </a:rPr>
              <a:t>aintain </a:t>
            </a:r>
            <a:r>
              <a:rPr lang="en-US" dirty="0">
                <a:solidFill>
                  <a:schemeClr val="accent1">
                    <a:lumMod val="75000"/>
                  </a:schemeClr>
                </a:solidFill>
                <a:latin typeface="Arial" panose="020B0604020202020204" pitchFamily="34" charset="0"/>
                <a:cs typeface="Arial" panose="020B0604020202020204" pitchFamily="34" charset="0"/>
              </a:rPr>
              <a:t>the funding of the ICPs and the Coordinating Centre for </a:t>
            </a:r>
            <a:r>
              <a:rPr lang="en-US" dirty="0" smtClean="0">
                <a:solidFill>
                  <a:schemeClr val="accent1">
                    <a:lumMod val="75000"/>
                  </a:schemeClr>
                </a:solidFill>
                <a:latin typeface="Arial" panose="020B0604020202020204" pitchFamily="34" charset="0"/>
                <a:cs typeface="Arial" panose="020B0604020202020204" pitchFamily="34" charset="0"/>
              </a:rPr>
              <a:t>Effects</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11" name="10 Flecha abajo"/>
          <p:cNvSpPr/>
          <p:nvPr/>
        </p:nvSpPr>
        <p:spPr>
          <a:xfrm>
            <a:off x="4211960" y="4509121"/>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14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6" name="Shape 126"/>
          <p:cNvSpPr/>
          <p:nvPr/>
        </p:nvSpPr>
        <p:spPr>
          <a:xfrm>
            <a:off x="284446" y="1268760"/>
            <a:ext cx="8501619" cy="4504114"/>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a:lstStyle>
          <a:p>
            <a:pPr>
              <a:lnSpc>
                <a:spcPct val="150000"/>
              </a:lnSpc>
            </a:pPr>
            <a:r>
              <a:rPr lang="es-ES" sz="2400" dirty="0" err="1" smtClean="0">
                <a:solidFill>
                  <a:schemeClr val="accent1">
                    <a:lumMod val="75000"/>
                  </a:schemeClr>
                </a:solidFill>
              </a:rPr>
              <a:t>From</a:t>
            </a:r>
            <a:r>
              <a:rPr lang="es-ES" sz="2400" dirty="0" smtClean="0">
                <a:solidFill>
                  <a:schemeClr val="accent1">
                    <a:lumMod val="75000"/>
                  </a:schemeClr>
                </a:solidFill>
              </a:rPr>
              <a:t> </a:t>
            </a:r>
            <a:r>
              <a:rPr lang="es-ES" sz="2400" dirty="0" err="1" smtClean="0">
                <a:solidFill>
                  <a:schemeClr val="accent1">
                    <a:lumMod val="75000"/>
                  </a:schemeClr>
                </a:solidFill>
              </a:rPr>
              <a:t>the</a:t>
            </a:r>
            <a:r>
              <a:rPr lang="es-ES" sz="2400" dirty="0" smtClean="0">
                <a:solidFill>
                  <a:schemeClr val="accent1">
                    <a:lumMod val="75000"/>
                  </a:schemeClr>
                </a:solidFill>
              </a:rPr>
              <a:t> WGE to </a:t>
            </a:r>
            <a:r>
              <a:rPr lang="es-ES" sz="2400" dirty="0" err="1" smtClean="0">
                <a:solidFill>
                  <a:schemeClr val="accent1">
                    <a:lumMod val="75000"/>
                  </a:schemeClr>
                </a:solidFill>
              </a:rPr>
              <a:t>the</a:t>
            </a:r>
            <a:r>
              <a:rPr lang="es-ES" sz="2400" dirty="0" smtClean="0">
                <a:solidFill>
                  <a:schemeClr val="accent1">
                    <a:lumMod val="75000"/>
                  </a:schemeClr>
                </a:solidFill>
              </a:rPr>
              <a:t> </a:t>
            </a:r>
            <a:r>
              <a:rPr lang="es-ES" sz="2400" dirty="0" err="1" smtClean="0">
                <a:solidFill>
                  <a:schemeClr val="accent1">
                    <a:lumMod val="75000"/>
                  </a:schemeClr>
                </a:solidFill>
              </a:rPr>
              <a:t>European</a:t>
            </a:r>
            <a:r>
              <a:rPr lang="es-ES" sz="2400" dirty="0" smtClean="0">
                <a:solidFill>
                  <a:schemeClr val="accent1">
                    <a:lumMod val="75000"/>
                  </a:schemeClr>
                </a:solidFill>
              </a:rPr>
              <a:t> </a:t>
            </a:r>
            <a:r>
              <a:rPr lang="es-ES" sz="2400" dirty="0" err="1" smtClean="0">
                <a:solidFill>
                  <a:schemeClr val="accent1">
                    <a:lumMod val="75000"/>
                  </a:schemeClr>
                </a:solidFill>
              </a:rPr>
              <a:t>Commission</a:t>
            </a:r>
            <a:r>
              <a:rPr lang="es-ES" sz="2400" dirty="0" smtClean="0">
                <a:solidFill>
                  <a:schemeClr val="accent1">
                    <a:lumMod val="75000"/>
                  </a:schemeClr>
                </a:solidFill>
              </a:rPr>
              <a:t>:</a:t>
            </a:r>
          </a:p>
          <a:p>
            <a:pPr lvl="1">
              <a:lnSpc>
                <a:spcPct val="150000"/>
              </a:lnSpc>
            </a:pPr>
            <a:r>
              <a:rPr lang="es-ES" sz="2400" dirty="0" err="1" smtClean="0">
                <a:solidFill>
                  <a:schemeClr val="accent1">
                    <a:lumMod val="75000"/>
                  </a:schemeClr>
                </a:solidFill>
              </a:rPr>
              <a:t>Strengths</a:t>
            </a:r>
            <a:r>
              <a:rPr lang="es-ES" sz="2400" dirty="0" smtClean="0">
                <a:solidFill>
                  <a:schemeClr val="accent1">
                    <a:lumMod val="75000"/>
                  </a:schemeClr>
                </a:solidFill>
              </a:rPr>
              <a:t> of </a:t>
            </a:r>
            <a:r>
              <a:rPr lang="es-ES" sz="2400" dirty="0" err="1" smtClean="0">
                <a:solidFill>
                  <a:schemeClr val="accent1">
                    <a:lumMod val="75000"/>
                  </a:schemeClr>
                </a:solidFill>
              </a:rPr>
              <a:t>our</a:t>
            </a:r>
            <a:r>
              <a:rPr lang="es-ES" sz="2400" dirty="0" smtClean="0">
                <a:solidFill>
                  <a:schemeClr val="accent1">
                    <a:lumMod val="75000"/>
                  </a:schemeClr>
                </a:solidFill>
              </a:rPr>
              <a:t> WGE </a:t>
            </a:r>
            <a:r>
              <a:rPr lang="es-ES" sz="2400" dirty="0" err="1" smtClean="0">
                <a:solidFill>
                  <a:schemeClr val="accent1">
                    <a:lumMod val="75000"/>
                  </a:schemeClr>
                </a:solidFill>
              </a:rPr>
              <a:t>Monitoring</a:t>
            </a:r>
            <a:r>
              <a:rPr lang="es-ES" sz="2400" dirty="0" smtClean="0">
                <a:solidFill>
                  <a:schemeClr val="accent1">
                    <a:lumMod val="75000"/>
                  </a:schemeClr>
                </a:solidFill>
              </a:rPr>
              <a:t> Network (</a:t>
            </a:r>
            <a:r>
              <a:rPr lang="es-ES" sz="2000" dirty="0" smtClean="0">
                <a:solidFill>
                  <a:schemeClr val="accent1">
                    <a:lumMod val="75000"/>
                  </a:schemeClr>
                </a:solidFill>
              </a:rPr>
              <a:t>and </a:t>
            </a:r>
            <a:r>
              <a:rPr lang="es-ES" sz="2000" dirty="0" err="1" smtClean="0">
                <a:solidFill>
                  <a:schemeClr val="accent1">
                    <a:lumMod val="75000"/>
                  </a:schemeClr>
                </a:solidFill>
              </a:rPr>
              <a:t>modelling</a:t>
            </a:r>
            <a:r>
              <a:rPr lang="es-ES" sz="2400" dirty="0" smtClean="0">
                <a:solidFill>
                  <a:schemeClr val="accent1">
                    <a:lumMod val="75000"/>
                  </a:schemeClr>
                </a:solidFill>
              </a:rPr>
              <a:t>)</a:t>
            </a:r>
          </a:p>
          <a:p>
            <a:pPr marL="1257300" lvl="2" indent="-342900">
              <a:buFont typeface="Arial" panose="020B0604020202020204" pitchFamily="34" charset="0"/>
              <a:buChar char="•"/>
            </a:pPr>
            <a:r>
              <a:rPr lang="es-ES" sz="2400" dirty="0" err="1" smtClean="0">
                <a:solidFill>
                  <a:schemeClr val="accent1">
                    <a:lumMod val="75000"/>
                  </a:schemeClr>
                </a:solidFill>
              </a:rPr>
              <a:t>Specific</a:t>
            </a:r>
            <a:r>
              <a:rPr lang="es-ES" sz="2400" dirty="0" smtClean="0">
                <a:solidFill>
                  <a:schemeClr val="accent1">
                    <a:lumMod val="75000"/>
                  </a:schemeClr>
                </a:solidFill>
              </a:rPr>
              <a:t> </a:t>
            </a:r>
            <a:r>
              <a:rPr lang="es-ES" sz="2400" dirty="0" err="1" smtClean="0">
                <a:solidFill>
                  <a:schemeClr val="accent1">
                    <a:lumMod val="75000"/>
                  </a:schemeClr>
                </a:solidFill>
              </a:rPr>
              <a:t>for</a:t>
            </a:r>
            <a:r>
              <a:rPr lang="es-ES" sz="2400" dirty="0" smtClean="0">
                <a:solidFill>
                  <a:schemeClr val="accent1">
                    <a:lumMod val="75000"/>
                  </a:schemeClr>
                </a:solidFill>
              </a:rPr>
              <a:t> air </a:t>
            </a:r>
            <a:r>
              <a:rPr lang="es-ES" sz="2400" dirty="0" err="1" smtClean="0">
                <a:solidFill>
                  <a:schemeClr val="accent1">
                    <a:lumMod val="75000"/>
                  </a:schemeClr>
                </a:solidFill>
              </a:rPr>
              <a:t>pollution</a:t>
            </a:r>
            <a:r>
              <a:rPr lang="es-ES" sz="2400" dirty="0" smtClean="0">
                <a:solidFill>
                  <a:schemeClr val="accent1">
                    <a:lumMod val="75000"/>
                  </a:schemeClr>
                </a:solidFill>
              </a:rPr>
              <a:t> </a:t>
            </a:r>
            <a:r>
              <a:rPr lang="es-ES" sz="2400" dirty="0" err="1" smtClean="0">
                <a:solidFill>
                  <a:schemeClr val="accent1">
                    <a:lumMod val="75000"/>
                  </a:schemeClr>
                </a:solidFill>
              </a:rPr>
              <a:t>impacts</a:t>
            </a:r>
            <a:endParaRPr lang="es-ES" sz="2400" dirty="0" smtClean="0">
              <a:solidFill>
                <a:schemeClr val="accent1">
                  <a:lumMod val="75000"/>
                </a:schemeClr>
              </a:solidFill>
            </a:endParaRPr>
          </a:p>
          <a:p>
            <a:pPr marL="1257300" lvl="2" indent="-342900">
              <a:buFont typeface="Arial" panose="020B0604020202020204" pitchFamily="34" charset="0"/>
              <a:buChar char="•"/>
            </a:pPr>
            <a:r>
              <a:rPr lang="es-ES" sz="2400" dirty="0" err="1" smtClean="0">
                <a:solidFill>
                  <a:schemeClr val="accent1">
                    <a:lumMod val="75000"/>
                  </a:schemeClr>
                </a:solidFill>
              </a:rPr>
              <a:t>Harmonised</a:t>
            </a:r>
            <a:r>
              <a:rPr lang="es-ES" sz="2400" dirty="0" smtClean="0">
                <a:solidFill>
                  <a:schemeClr val="accent1">
                    <a:lumMod val="75000"/>
                  </a:schemeClr>
                </a:solidFill>
              </a:rPr>
              <a:t> </a:t>
            </a:r>
            <a:r>
              <a:rPr lang="es-ES" sz="2400" dirty="0" err="1" smtClean="0">
                <a:solidFill>
                  <a:schemeClr val="accent1">
                    <a:lumMod val="75000"/>
                  </a:schemeClr>
                </a:solidFill>
              </a:rPr>
              <a:t>methodologies</a:t>
            </a:r>
            <a:endParaRPr lang="es-ES" sz="2400" dirty="0" smtClean="0">
              <a:solidFill>
                <a:schemeClr val="accent1">
                  <a:lumMod val="75000"/>
                </a:schemeClr>
              </a:solidFill>
            </a:endParaRPr>
          </a:p>
          <a:p>
            <a:pPr marL="1257300" lvl="2" indent="-342900">
              <a:buFont typeface="Arial" panose="020B0604020202020204" pitchFamily="34" charset="0"/>
              <a:buChar char="•"/>
            </a:pPr>
            <a:r>
              <a:rPr lang="es-ES" sz="2400" dirty="0" err="1" smtClean="0">
                <a:solidFill>
                  <a:schemeClr val="accent1">
                    <a:lumMod val="75000"/>
                  </a:schemeClr>
                </a:solidFill>
              </a:rPr>
              <a:t>Manuals</a:t>
            </a:r>
            <a:r>
              <a:rPr lang="es-ES" sz="2400" dirty="0" smtClean="0">
                <a:solidFill>
                  <a:schemeClr val="accent1">
                    <a:lumMod val="75000"/>
                  </a:schemeClr>
                </a:solidFill>
              </a:rPr>
              <a:t> </a:t>
            </a:r>
            <a:r>
              <a:rPr lang="es-ES" sz="2400" dirty="0" err="1" smtClean="0">
                <a:solidFill>
                  <a:schemeClr val="accent1">
                    <a:lumMod val="75000"/>
                  </a:schemeClr>
                </a:solidFill>
              </a:rPr>
              <a:t>available</a:t>
            </a:r>
            <a:endParaRPr lang="es-ES" sz="2400" dirty="0" smtClean="0">
              <a:solidFill>
                <a:schemeClr val="accent1">
                  <a:lumMod val="75000"/>
                </a:schemeClr>
              </a:solidFill>
            </a:endParaRPr>
          </a:p>
          <a:p>
            <a:pPr marL="1257300" lvl="2" indent="-342900">
              <a:buFont typeface="Arial" panose="020B0604020202020204" pitchFamily="34" charset="0"/>
              <a:buChar char="•"/>
            </a:pPr>
            <a:r>
              <a:rPr lang="es-ES" sz="2400" dirty="0" err="1" smtClean="0">
                <a:solidFill>
                  <a:schemeClr val="accent1">
                    <a:lumMod val="75000"/>
                  </a:schemeClr>
                </a:solidFill>
              </a:rPr>
              <a:t>Historical</a:t>
            </a:r>
            <a:r>
              <a:rPr lang="es-ES" sz="2400" dirty="0" smtClean="0">
                <a:solidFill>
                  <a:schemeClr val="accent1">
                    <a:lumMod val="75000"/>
                  </a:schemeClr>
                </a:solidFill>
              </a:rPr>
              <a:t> data sets</a:t>
            </a:r>
          </a:p>
          <a:p>
            <a:pPr marL="1257300" lvl="2" indent="-342900">
              <a:buFont typeface="Arial" panose="020B0604020202020204" pitchFamily="34" charset="0"/>
              <a:buChar char="•"/>
            </a:pPr>
            <a:r>
              <a:rPr lang="es-ES" sz="2400" dirty="0" err="1" smtClean="0">
                <a:solidFill>
                  <a:schemeClr val="accent1">
                    <a:lumMod val="75000"/>
                  </a:schemeClr>
                </a:solidFill>
              </a:rPr>
              <a:t>Indicators</a:t>
            </a:r>
            <a:r>
              <a:rPr lang="es-ES" sz="2400" dirty="0" smtClean="0">
                <a:solidFill>
                  <a:schemeClr val="accent1">
                    <a:lumMod val="75000"/>
                  </a:schemeClr>
                </a:solidFill>
              </a:rPr>
              <a:t> (of </a:t>
            </a:r>
            <a:r>
              <a:rPr lang="es-ES" sz="2400" dirty="0" err="1" smtClean="0">
                <a:solidFill>
                  <a:schemeClr val="accent1">
                    <a:lumMod val="75000"/>
                  </a:schemeClr>
                </a:solidFill>
              </a:rPr>
              <a:t>Annex</a:t>
            </a:r>
            <a:r>
              <a:rPr lang="es-ES" sz="2400" dirty="0" smtClean="0">
                <a:solidFill>
                  <a:schemeClr val="accent1">
                    <a:lumMod val="75000"/>
                  </a:schemeClr>
                </a:solidFill>
              </a:rPr>
              <a:t> V) </a:t>
            </a:r>
            <a:r>
              <a:rPr lang="es-ES" sz="2400" dirty="0" err="1" smtClean="0">
                <a:solidFill>
                  <a:schemeClr val="accent1">
                    <a:lumMod val="75000"/>
                  </a:schemeClr>
                </a:solidFill>
              </a:rPr>
              <a:t>monitored</a:t>
            </a:r>
            <a:r>
              <a:rPr lang="es-ES" sz="2400" dirty="0" smtClean="0">
                <a:solidFill>
                  <a:schemeClr val="accent1">
                    <a:lumMod val="75000"/>
                  </a:schemeClr>
                </a:solidFill>
              </a:rPr>
              <a:t> </a:t>
            </a:r>
            <a:r>
              <a:rPr lang="es-ES" sz="2400" dirty="0" err="1" smtClean="0">
                <a:solidFill>
                  <a:schemeClr val="accent1">
                    <a:lumMod val="75000"/>
                  </a:schemeClr>
                </a:solidFill>
              </a:rPr>
              <a:t>together</a:t>
            </a:r>
            <a:r>
              <a:rPr lang="es-ES" sz="2400" dirty="0" smtClean="0">
                <a:solidFill>
                  <a:schemeClr val="accent1">
                    <a:lumMod val="75000"/>
                  </a:schemeClr>
                </a:solidFill>
              </a:rPr>
              <a:t> </a:t>
            </a:r>
            <a:r>
              <a:rPr lang="es-ES" sz="2400" dirty="0" err="1" smtClean="0">
                <a:solidFill>
                  <a:schemeClr val="accent1">
                    <a:lumMod val="75000"/>
                  </a:schemeClr>
                </a:solidFill>
              </a:rPr>
              <a:t>with</a:t>
            </a:r>
            <a:r>
              <a:rPr lang="es-ES" sz="2400" dirty="0" smtClean="0">
                <a:solidFill>
                  <a:schemeClr val="accent1">
                    <a:lumMod val="75000"/>
                  </a:schemeClr>
                </a:solidFill>
              </a:rPr>
              <a:t> </a:t>
            </a:r>
            <a:r>
              <a:rPr lang="es-ES" sz="2400" dirty="0" err="1" smtClean="0">
                <a:solidFill>
                  <a:schemeClr val="accent1">
                    <a:lumMod val="75000"/>
                  </a:schemeClr>
                </a:solidFill>
              </a:rPr>
              <a:t>relevant</a:t>
            </a:r>
            <a:r>
              <a:rPr lang="es-ES" sz="2400" dirty="0" smtClean="0">
                <a:solidFill>
                  <a:schemeClr val="accent1">
                    <a:lumMod val="75000"/>
                  </a:schemeClr>
                </a:solidFill>
              </a:rPr>
              <a:t> </a:t>
            </a:r>
          </a:p>
          <a:p>
            <a:pPr lvl="2"/>
            <a:r>
              <a:rPr lang="es-ES" sz="2400" dirty="0" err="1" smtClean="0">
                <a:solidFill>
                  <a:schemeClr val="accent1">
                    <a:lumMod val="75000"/>
                  </a:schemeClr>
                </a:solidFill>
              </a:rPr>
              <a:t>complementary</a:t>
            </a:r>
            <a:r>
              <a:rPr lang="es-ES" sz="2400" dirty="0" smtClean="0">
                <a:solidFill>
                  <a:schemeClr val="accent1">
                    <a:lumMod val="75000"/>
                  </a:schemeClr>
                </a:solidFill>
              </a:rPr>
              <a:t> data </a:t>
            </a:r>
          </a:p>
          <a:p>
            <a:pPr lvl="2"/>
            <a:r>
              <a:rPr lang="es-ES" sz="2400" dirty="0" smtClean="0">
                <a:solidFill>
                  <a:schemeClr val="accent1">
                    <a:lumMod val="75000"/>
                  </a:schemeClr>
                </a:solidFill>
              </a:rPr>
              <a:t>…….</a:t>
            </a:r>
            <a:r>
              <a:rPr lang="es-ES" sz="2400" dirty="0" err="1" smtClean="0">
                <a:solidFill>
                  <a:schemeClr val="accent1">
                    <a:lumMod val="75000"/>
                  </a:schemeClr>
                </a:solidFill>
              </a:rPr>
              <a:t>Others</a:t>
            </a:r>
            <a:r>
              <a:rPr lang="es-ES" sz="2400" dirty="0" smtClean="0">
                <a:solidFill>
                  <a:schemeClr val="accent1">
                    <a:lumMod val="75000"/>
                  </a:schemeClr>
                </a:solidFill>
              </a:rPr>
              <a:t>??</a:t>
            </a:r>
          </a:p>
          <a:p>
            <a:pPr lvl="1"/>
            <a:endParaRPr lang="es-ES" sz="2400" dirty="0">
              <a:solidFill>
                <a:schemeClr val="accent1">
                  <a:lumMod val="75000"/>
                </a:schemeClr>
              </a:solidFill>
            </a:endParaRPr>
          </a:p>
          <a:p>
            <a:pPr lvl="1"/>
            <a:r>
              <a:rPr lang="es-ES" sz="2400" dirty="0" err="1" smtClean="0">
                <a:solidFill>
                  <a:schemeClr val="accent1">
                    <a:lumMod val="75000"/>
                  </a:schemeClr>
                </a:solidFill>
              </a:rPr>
              <a:t>Any</a:t>
            </a:r>
            <a:r>
              <a:rPr lang="es-ES" sz="2400" dirty="0" smtClean="0">
                <a:solidFill>
                  <a:schemeClr val="accent1">
                    <a:lumMod val="75000"/>
                  </a:schemeClr>
                </a:solidFill>
              </a:rPr>
              <a:t> </a:t>
            </a:r>
            <a:r>
              <a:rPr lang="es-ES" sz="2400" dirty="0" err="1" smtClean="0">
                <a:solidFill>
                  <a:schemeClr val="accent1">
                    <a:lumMod val="75000"/>
                  </a:schemeClr>
                </a:solidFill>
              </a:rPr>
              <a:t>specific</a:t>
            </a:r>
            <a:r>
              <a:rPr lang="es-ES" sz="2400" dirty="0" smtClean="0">
                <a:solidFill>
                  <a:schemeClr val="accent1">
                    <a:lumMod val="75000"/>
                  </a:schemeClr>
                </a:solidFill>
              </a:rPr>
              <a:t> </a:t>
            </a:r>
            <a:r>
              <a:rPr lang="es-ES" sz="2400" dirty="0" err="1" smtClean="0">
                <a:solidFill>
                  <a:schemeClr val="accent1">
                    <a:lumMod val="75000"/>
                  </a:schemeClr>
                </a:solidFill>
              </a:rPr>
              <a:t>proposal</a:t>
            </a:r>
            <a:r>
              <a:rPr lang="es-ES" sz="2400" dirty="0" smtClean="0">
                <a:solidFill>
                  <a:schemeClr val="accent1">
                    <a:lumMod val="75000"/>
                  </a:schemeClr>
                </a:solidFill>
              </a:rPr>
              <a:t> of </a:t>
            </a:r>
            <a:r>
              <a:rPr lang="es-ES" sz="2400" dirty="0" err="1" smtClean="0">
                <a:solidFill>
                  <a:schemeClr val="accent1">
                    <a:lumMod val="75000"/>
                  </a:schemeClr>
                </a:solidFill>
              </a:rPr>
              <a:t>collaboration</a:t>
            </a:r>
            <a:r>
              <a:rPr lang="es-ES" sz="2400" dirty="0" smtClean="0">
                <a:solidFill>
                  <a:schemeClr val="accent1">
                    <a:lumMod val="75000"/>
                  </a:schemeClr>
                </a:solidFill>
              </a:rPr>
              <a:t>??</a:t>
            </a:r>
            <a:endParaRPr sz="2400" dirty="0">
              <a:solidFill>
                <a:schemeClr val="accent1">
                  <a:lumMod val="75000"/>
                </a:schemeClr>
              </a:solidFill>
            </a:endParaRPr>
          </a:p>
        </p:txBody>
      </p:sp>
      <p:sp>
        <p:nvSpPr>
          <p:cNvPr id="7" name="6 Rectángulo"/>
          <p:cNvSpPr/>
          <p:nvPr/>
        </p:nvSpPr>
        <p:spPr>
          <a:xfrm>
            <a:off x="2875965" y="292006"/>
            <a:ext cx="3312368"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NEC Directive 2016/2284</a:t>
            </a:r>
            <a:endParaRPr lang="en-US"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42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738182" y="332656"/>
            <a:ext cx="3706026"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Coordination Centre for Effects</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620986"/>
            <a:ext cx="8248650" cy="483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36830" y="862653"/>
            <a:ext cx="8973354" cy="523220"/>
          </a:xfrm>
          <a:prstGeom prst="rect">
            <a:avLst/>
          </a:prstGeom>
          <a:noFill/>
        </p:spPr>
        <p:txBody>
          <a:bodyPr wrap="none" rtlCol="0">
            <a:spAutoFit/>
          </a:bodyPr>
          <a:lstStyle/>
          <a:p>
            <a:r>
              <a:rPr lang="es-ES" sz="1600" dirty="0" err="1" smtClean="0">
                <a:solidFill>
                  <a:schemeClr val="accent1">
                    <a:lumMod val="75000"/>
                  </a:schemeClr>
                </a:solidFill>
              </a:rPr>
              <a:t>Source</a:t>
            </a:r>
            <a:r>
              <a:rPr lang="es-ES" sz="1600" dirty="0" smtClean="0">
                <a:solidFill>
                  <a:schemeClr val="accent1">
                    <a:lumMod val="75000"/>
                  </a:schemeClr>
                </a:solidFill>
              </a:rPr>
              <a:t>: Peringe Grennfelt </a:t>
            </a:r>
            <a:r>
              <a:rPr lang="es-ES" sz="1600" dirty="0" err="1" smtClean="0">
                <a:solidFill>
                  <a:schemeClr val="accent1">
                    <a:lumMod val="75000"/>
                  </a:schemeClr>
                </a:solidFill>
              </a:rPr>
              <a:t>presentation</a:t>
            </a:r>
            <a:r>
              <a:rPr lang="es-ES" sz="1600" dirty="0" smtClean="0">
                <a:solidFill>
                  <a:schemeClr val="accent1">
                    <a:lumMod val="75000"/>
                  </a:schemeClr>
                </a:solidFill>
              </a:rPr>
              <a:t> to </a:t>
            </a:r>
            <a:r>
              <a:rPr lang="es-ES" sz="1600" dirty="0" err="1" smtClean="0">
                <a:solidFill>
                  <a:schemeClr val="accent1">
                    <a:lumMod val="75000"/>
                  </a:schemeClr>
                </a:solidFill>
              </a:rPr>
              <a:t>the</a:t>
            </a:r>
            <a:r>
              <a:rPr lang="es-ES" sz="1600" dirty="0" smtClean="0">
                <a:solidFill>
                  <a:schemeClr val="accent1">
                    <a:lumMod val="75000"/>
                  </a:schemeClr>
                </a:solidFill>
              </a:rPr>
              <a:t> EB, 36th </a:t>
            </a:r>
            <a:r>
              <a:rPr lang="es-ES" sz="1600" dirty="0" err="1" smtClean="0">
                <a:solidFill>
                  <a:schemeClr val="accent1">
                    <a:lumMod val="75000"/>
                  </a:schemeClr>
                </a:solidFill>
              </a:rPr>
              <a:t>session</a:t>
            </a:r>
            <a:r>
              <a:rPr lang="es-ES" sz="1600" dirty="0" smtClean="0">
                <a:solidFill>
                  <a:schemeClr val="accent1">
                    <a:lumMod val="75000"/>
                  </a:schemeClr>
                </a:solidFill>
              </a:rPr>
              <a:t>, 2016</a:t>
            </a:r>
            <a:endParaRPr lang="en-US" sz="1600" dirty="0" smtClean="0">
              <a:solidFill>
                <a:schemeClr val="accent1">
                  <a:lumMod val="75000"/>
                </a:schemeClr>
              </a:solidFill>
            </a:endParaRPr>
          </a:p>
          <a:p>
            <a:r>
              <a:rPr lang="en-US" sz="1200" dirty="0" smtClean="0"/>
              <a:t>//</a:t>
            </a:r>
            <a:r>
              <a:rPr lang="en-US" sz="1200" dirty="0"/>
              <a:t>www.unece.org/fileadmin/DAM/env/documents/2016/AIR/EB/PPT/36th_session_PPT/Item_6/Presentation_on_the_financing_of_CCE.pdf</a:t>
            </a:r>
          </a:p>
        </p:txBody>
      </p:sp>
    </p:spTree>
    <p:extLst>
      <p:ext uri="{BB962C8B-B14F-4D97-AF65-F5344CB8AC3E}">
        <p14:creationId xmlns:p14="http://schemas.microsoft.com/office/powerpoint/2010/main" val="312916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738182" y="332656"/>
            <a:ext cx="3706026"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Coordination Centre for Effects</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28800"/>
            <a:ext cx="82740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6830" y="862653"/>
            <a:ext cx="8973354" cy="523220"/>
          </a:xfrm>
          <a:prstGeom prst="rect">
            <a:avLst/>
          </a:prstGeom>
          <a:noFill/>
        </p:spPr>
        <p:txBody>
          <a:bodyPr wrap="none" rtlCol="0">
            <a:spAutoFit/>
          </a:bodyPr>
          <a:lstStyle/>
          <a:p>
            <a:r>
              <a:rPr lang="es-ES" sz="1600" dirty="0" err="1" smtClean="0">
                <a:solidFill>
                  <a:schemeClr val="accent1">
                    <a:lumMod val="75000"/>
                  </a:schemeClr>
                </a:solidFill>
              </a:rPr>
              <a:t>Source</a:t>
            </a:r>
            <a:r>
              <a:rPr lang="es-ES" sz="1600" dirty="0" smtClean="0">
                <a:solidFill>
                  <a:schemeClr val="accent1">
                    <a:lumMod val="75000"/>
                  </a:schemeClr>
                </a:solidFill>
              </a:rPr>
              <a:t>: Peringe Grennfelt </a:t>
            </a:r>
            <a:r>
              <a:rPr lang="es-ES" sz="1600" dirty="0" err="1" smtClean="0">
                <a:solidFill>
                  <a:schemeClr val="accent1">
                    <a:lumMod val="75000"/>
                  </a:schemeClr>
                </a:solidFill>
              </a:rPr>
              <a:t>presentation</a:t>
            </a:r>
            <a:r>
              <a:rPr lang="es-ES" sz="1600" dirty="0" smtClean="0">
                <a:solidFill>
                  <a:schemeClr val="accent1">
                    <a:lumMod val="75000"/>
                  </a:schemeClr>
                </a:solidFill>
              </a:rPr>
              <a:t> to </a:t>
            </a:r>
            <a:r>
              <a:rPr lang="es-ES" sz="1600" dirty="0" err="1" smtClean="0">
                <a:solidFill>
                  <a:schemeClr val="accent1">
                    <a:lumMod val="75000"/>
                  </a:schemeClr>
                </a:solidFill>
              </a:rPr>
              <a:t>the</a:t>
            </a:r>
            <a:r>
              <a:rPr lang="es-ES" sz="1600" dirty="0" smtClean="0">
                <a:solidFill>
                  <a:schemeClr val="accent1">
                    <a:lumMod val="75000"/>
                  </a:schemeClr>
                </a:solidFill>
              </a:rPr>
              <a:t> EB, 36th </a:t>
            </a:r>
            <a:r>
              <a:rPr lang="es-ES" sz="1600" dirty="0" err="1" smtClean="0">
                <a:solidFill>
                  <a:schemeClr val="accent1">
                    <a:lumMod val="75000"/>
                  </a:schemeClr>
                </a:solidFill>
              </a:rPr>
              <a:t>session</a:t>
            </a:r>
            <a:r>
              <a:rPr lang="es-ES" sz="1600" dirty="0" smtClean="0">
                <a:solidFill>
                  <a:schemeClr val="accent1">
                    <a:lumMod val="75000"/>
                  </a:schemeClr>
                </a:solidFill>
              </a:rPr>
              <a:t>, 2016</a:t>
            </a:r>
            <a:endParaRPr lang="en-US" sz="1600" dirty="0" smtClean="0">
              <a:solidFill>
                <a:schemeClr val="accent1">
                  <a:lumMod val="75000"/>
                </a:schemeClr>
              </a:solidFill>
            </a:endParaRPr>
          </a:p>
          <a:p>
            <a:r>
              <a:rPr lang="en-US" sz="1200" dirty="0" smtClean="0"/>
              <a:t>//</a:t>
            </a:r>
            <a:r>
              <a:rPr lang="en-US" sz="1200" dirty="0"/>
              <a:t>www.unece.org/fileadmin/DAM/env/documents/2016/AIR/EB/PPT/36th_session_PPT/Item_6/Presentation_on_the_financing_of_CCE.pdf</a:t>
            </a:r>
          </a:p>
        </p:txBody>
      </p:sp>
    </p:spTree>
    <p:extLst>
      <p:ext uri="{BB962C8B-B14F-4D97-AF65-F5344CB8AC3E}">
        <p14:creationId xmlns:p14="http://schemas.microsoft.com/office/powerpoint/2010/main" val="411296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843808" y="251356"/>
            <a:ext cx="3096344"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Organizational Issues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5 CuadroTexto"/>
          <p:cNvSpPr txBox="1"/>
          <p:nvPr/>
        </p:nvSpPr>
        <p:spPr>
          <a:xfrm>
            <a:off x="49842" y="983188"/>
            <a:ext cx="8964614" cy="5686172"/>
          </a:xfrm>
          <a:prstGeom prst="rect">
            <a:avLst/>
          </a:prstGeom>
          <a:noFill/>
          <a:ln w="25400" cmpd="tri">
            <a:noFill/>
          </a:ln>
        </p:spPr>
        <p:txBody>
          <a:bodyPr wrap="square" rtlCol="0">
            <a:spAutoFit/>
          </a:bodyPr>
          <a:lstStyle/>
          <a:p>
            <a:r>
              <a:rPr lang="es-ES" sz="2400" b="1" dirty="0" err="1" smtClean="0">
                <a:solidFill>
                  <a:schemeClr val="accent1">
                    <a:lumMod val="75000"/>
                  </a:schemeClr>
                </a:solidFill>
                <a:latin typeface="Arial" panose="020B0604020202020204" pitchFamily="34" charset="0"/>
                <a:cs typeface="Arial" panose="020B0604020202020204" pitchFamily="34" charset="0"/>
              </a:rPr>
              <a:t>Objectives</a:t>
            </a:r>
            <a:r>
              <a:rPr lang="es-ES" sz="2400" b="1" dirty="0" smtClean="0">
                <a:solidFill>
                  <a:schemeClr val="accent1">
                    <a:lumMod val="75000"/>
                  </a:schemeClr>
                </a:solidFill>
                <a:latin typeface="Arial" panose="020B0604020202020204" pitchFamily="34" charset="0"/>
                <a:cs typeface="Arial" panose="020B0604020202020204" pitchFamily="34" charset="0"/>
              </a:rPr>
              <a:t> of </a:t>
            </a:r>
            <a:r>
              <a:rPr lang="es-ES" sz="2400" b="1" dirty="0" err="1" smtClean="0">
                <a:solidFill>
                  <a:schemeClr val="accent1">
                    <a:lumMod val="75000"/>
                  </a:schemeClr>
                </a:solidFill>
                <a:latin typeface="Arial" panose="020B0604020202020204" pitchFamily="34" charset="0"/>
                <a:cs typeface="Arial" panose="020B0604020202020204" pitchFamily="34" charset="0"/>
              </a:rPr>
              <a:t>the</a:t>
            </a:r>
            <a:r>
              <a:rPr lang="es-ES" sz="2400" b="1" dirty="0" smtClean="0">
                <a:solidFill>
                  <a:schemeClr val="accent1">
                    <a:lumMod val="75000"/>
                  </a:schemeClr>
                </a:solidFill>
                <a:latin typeface="Arial" panose="020B0604020202020204" pitchFamily="34" charset="0"/>
                <a:cs typeface="Arial" panose="020B0604020202020204" pitchFamily="34" charset="0"/>
              </a:rPr>
              <a:t> meeting</a:t>
            </a:r>
          </a:p>
          <a:p>
            <a:pPr marR="378605" lvl="1" indent="584467" defTabSz="253148">
              <a:lnSpc>
                <a:spcPct val="115000"/>
              </a:lnSpc>
              <a:tabLst>
                <a:tab pos="1134030" algn="l"/>
                <a:tab pos="3536031" algn="l"/>
              </a:tabLst>
              <a:defRPr sz="2000">
                <a:uFill>
                  <a:solidFill>
                    <a:srgbClr val="000000"/>
                  </a:solidFill>
                </a:uFill>
                <a:latin typeface="Times New Roman"/>
                <a:ea typeface="Times New Roman"/>
                <a:cs typeface="Times New Roman"/>
                <a:sym typeface="Times New Roman"/>
              </a:defRPr>
            </a:pPr>
            <a:endParaRPr lang="en-US" sz="1400" dirty="0" smtClean="0">
              <a:solidFill>
                <a:schemeClr val="accent1">
                  <a:lumMod val="75000"/>
                </a:schemeClr>
              </a:solidFill>
              <a:latin typeface="Arial" panose="020B0604020202020204" pitchFamily="34" charset="0"/>
              <a:cs typeface="Arial" panose="020B0604020202020204" pitchFamily="34" charset="0"/>
            </a:endParaRPr>
          </a:p>
          <a:p>
            <a:pPr marL="358775" marR="378605" lvl="1" defTabSz="253148">
              <a:lnSpc>
                <a:spcPct val="150000"/>
              </a:lnSpc>
              <a:tabLst>
                <a:tab pos="1134030" algn="l"/>
                <a:tab pos="3536031" algn="l"/>
              </a:tabLst>
              <a:defRPr sz="2000">
                <a:uFill>
                  <a:solidFill>
                    <a:srgbClr val="000000"/>
                  </a:solidFill>
                </a:uFill>
                <a:latin typeface="Times New Roman"/>
                <a:ea typeface="Times New Roman"/>
                <a:cs typeface="Times New Roman"/>
                <a:sym typeface="Times New Roman"/>
              </a:defRPr>
            </a:pPr>
            <a:r>
              <a:rPr lang="en-US" sz="2200" dirty="0" smtClean="0">
                <a:solidFill>
                  <a:schemeClr val="accent1">
                    <a:lumMod val="75000"/>
                  </a:schemeClr>
                </a:solidFill>
                <a:latin typeface="Arial" panose="020B0604020202020204" pitchFamily="34" charset="0"/>
                <a:cs typeface="Arial" panose="020B0604020202020204" pitchFamily="34" charset="0"/>
              </a:rPr>
              <a:t>Inform </a:t>
            </a:r>
            <a:r>
              <a:rPr lang="en-US" sz="2200" dirty="0">
                <a:solidFill>
                  <a:schemeClr val="accent1">
                    <a:lumMod val="75000"/>
                  </a:schemeClr>
                </a:solidFill>
                <a:latin typeface="Arial" panose="020B0604020202020204" pitchFamily="34" charset="0"/>
                <a:cs typeface="Arial" panose="020B0604020202020204" pitchFamily="34" charset="0"/>
              </a:rPr>
              <a:t>about last news from </a:t>
            </a:r>
            <a:r>
              <a:rPr lang="en-US" sz="2200" dirty="0" smtClean="0">
                <a:solidFill>
                  <a:schemeClr val="accent1">
                    <a:lumMod val="75000"/>
                  </a:schemeClr>
                </a:solidFill>
                <a:latin typeface="Arial" panose="020B0604020202020204" pitchFamily="34" charset="0"/>
                <a:cs typeface="Arial" panose="020B0604020202020204" pitchFamily="34" charset="0"/>
              </a:rPr>
              <a:t>EB, WGSR, Secretariat.</a:t>
            </a:r>
            <a:endParaRPr lang="en-US" sz="2200" dirty="0">
              <a:solidFill>
                <a:schemeClr val="accent1">
                  <a:lumMod val="75000"/>
                </a:schemeClr>
              </a:solidFill>
              <a:latin typeface="Arial" panose="020B0604020202020204" pitchFamily="34" charset="0"/>
              <a:cs typeface="Arial" panose="020B0604020202020204" pitchFamily="34" charset="0"/>
            </a:endParaRPr>
          </a:p>
          <a:p>
            <a:pPr marL="358775" marR="378605" lvl="1" defTabSz="253148">
              <a:lnSpc>
                <a:spcPct val="150000"/>
              </a:lnSpc>
              <a:tabLst>
                <a:tab pos="1134030" algn="l"/>
                <a:tab pos="3536031" algn="l"/>
              </a:tabLst>
              <a:defRPr sz="2000">
                <a:uFill>
                  <a:solidFill>
                    <a:srgbClr val="000000"/>
                  </a:solidFill>
                </a:uFill>
                <a:latin typeface="Times New Roman"/>
                <a:ea typeface="Times New Roman"/>
                <a:cs typeface="Times New Roman"/>
                <a:sym typeface="Times New Roman"/>
              </a:defRPr>
            </a:pPr>
            <a:r>
              <a:rPr lang="en-US" sz="2200" dirty="0">
                <a:solidFill>
                  <a:schemeClr val="accent1">
                    <a:lumMod val="75000"/>
                  </a:schemeClr>
                </a:solidFill>
                <a:latin typeface="Arial" panose="020B0604020202020204" pitchFamily="34" charset="0"/>
                <a:cs typeface="Arial" panose="020B0604020202020204" pitchFamily="34" charset="0"/>
              </a:rPr>
              <a:t>Review </a:t>
            </a:r>
            <a:r>
              <a:rPr lang="en-US" sz="2200" dirty="0" smtClean="0">
                <a:solidFill>
                  <a:schemeClr val="accent1">
                    <a:lumMod val="75000"/>
                  </a:schemeClr>
                </a:solidFill>
                <a:latin typeface="Arial" panose="020B0604020202020204" pitchFamily="34" charset="0"/>
                <a:cs typeface="Arial" panose="020B0604020202020204" pitchFamily="34" charset="0"/>
              </a:rPr>
              <a:t>ICPs/TF/JEG·DM activities</a:t>
            </a:r>
          </a:p>
          <a:p>
            <a:pPr marL="358775" marR="378605" lvl="1" defTabSz="253148">
              <a:lnSpc>
                <a:spcPct val="150000"/>
              </a:lnSpc>
              <a:tabLst>
                <a:tab pos="1134030" algn="l"/>
                <a:tab pos="3536031" algn="l"/>
              </a:tabLst>
              <a:defRPr sz="2000">
                <a:uFill>
                  <a:solidFill>
                    <a:srgbClr val="000000"/>
                  </a:solidFill>
                </a:uFill>
                <a:latin typeface="Times New Roman"/>
                <a:ea typeface="Times New Roman"/>
                <a:cs typeface="Times New Roman"/>
                <a:sym typeface="Times New Roman"/>
              </a:defRPr>
            </a:pPr>
            <a:r>
              <a:rPr lang="en-US" sz="2200" dirty="0" smtClean="0">
                <a:solidFill>
                  <a:schemeClr val="accent1">
                    <a:lumMod val="75000"/>
                  </a:schemeClr>
                </a:solidFill>
                <a:latin typeface="Arial" panose="020B0604020202020204" pitchFamily="34" charset="0"/>
                <a:cs typeface="Arial" panose="020B0604020202020204" pitchFamily="34" charset="0"/>
              </a:rPr>
              <a:t>Review </a:t>
            </a:r>
            <a:r>
              <a:rPr lang="en-US" sz="2200" dirty="0">
                <a:solidFill>
                  <a:schemeClr val="accent1">
                    <a:lumMod val="75000"/>
                  </a:schemeClr>
                </a:solidFill>
                <a:latin typeface="Arial" panose="020B0604020202020204" pitchFamily="34" charset="0"/>
                <a:cs typeface="Arial" panose="020B0604020202020204" pitchFamily="34" charset="0"/>
              </a:rPr>
              <a:t>compliance of </a:t>
            </a:r>
            <a:r>
              <a:rPr lang="en-US" sz="2200" dirty="0" err="1">
                <a:solidFill>
                  <a:schemeClr val="accent1">
                    <a:lumMod val="75000"/>
                  </a:schemeClr>
                </a:solidFill>
                <a:latin typeface="Arial" panose="020B0604020202020204" pitchFamily="34" charset="0"/>
                <a:cs typeface="Arial" panose="020B0604020202020204" pitchFamily="34" charset="0"/>
              </a:rPr>
              <a:t>Workplan</a:t>
            </a:r>
            <a:r>
              <a:rPr lang="en-US" sz="2200" dirty="0">
                <a:solidFill>
                  <a:schemeClr val="accent1">
                    <a:lumMod val="75000"/>
                  </a:schemeClr>
                </a:solidFill>
                <a:latin typeface="Arial" panose="020B0604020202020204" pitchFamily="34" charset="0"/>
                <a:cs typeface="Arial" panose="020B0604020202020204" pitchFamily="34" charset="0"/>
              </a:rPr>
              <a:t> 2016-2017:  activities, </a:t>
            </a:r>
            <a:r>
              <a:rPr lang="en-US" sz="2200" dirty="0" smtClean="0">
                <a:solidFill>
                  <a:schemeClr val="accent1">
                    <a:lumMod val="75000"/>
                  </a:schemeClr>
                </a:solidFill>
                <a:latin typeface="Arial" panose="020B0604020202020204" pitchFamily="34" charset="0"/>
                <a:cs typeface="Arial" panose="020B0604020202020204" pitchFamily="34" charset="0"/>
              </a:rPr>
              <a:t>problems</a:t>
            </a:r>
            <a:endParaRPr lang="en-US" sz="2200" dirty="0">
              <a:solidFill>
                <a:schemeClr val="accent1">
                  <a:lumMod val="75000"/>
                </a:schemeClr>
              </a:solidFill>
              <a:latin typeface="Arial" panose="020B0604020202020204" pitchFamily="34" charset="0"/>
              <a:cs typeface="Arial" panose="020B0604020202020204" pitchFamily="34" charset="0"/>
            </a:endParaRPr>
          </a:p>
          <a:p>
            <a:pPr marL="358775" marR="378605" lvl="1" defTabSz="253148">
              <a:lnSpc>
                <a:spcPct val="150000"/>
              </a:lnSpc>
              <a:tabLst>
                <a:tab pos="1134030" algn="l"/>
                <a:tab pos="3536031" algn="l"/>
              </a:tabLst>
              <a:defRPr sz="2000">
                <a:uFill>
                  <a:solidFill>
                    <a:srgbClr val="000000"/>
                  </a:solidFill>
                </a:uFill>
                <a:latin typeface="Times New Roman"/>
                <a:ea typeface="Times New Roman"/>
                <a:cs typeface="Times New Roman"/>
                <a:sym typeface="Times New Roman"/>
              </a:defRPr>
            </a:pPr>
            <a:r>
              <a:rPr lang="en-US" sz="2200" dirty="0" smtClean="0">
                <a:solidFill>
                  <a:schemeClr val="accent1">
                    <a:lumMod val="75000"/>
                  </a:schemeClr>
                </a:solidFill>
                <a:latin typeface="Arial" panose="020B0604020202020204" pitchFamily="34" charset="0"/>
                <a:cs typeface="Arial" panose="020B0604020202020204" pitchFamily="34" charset="0"/>
              </a:rPr>
              <a:t>Update </a:t>
            </a:r>
            <a:r>
              <a:rPr lang="en-US" sz="2200" dirty="0">
                <a:solidFill>
                  <a:schemeClr val="accent1">
                    <a:lumMod val="75000"/>
                  </a:schemeClr>
                </a:solidFill>
                <a:latin typeface="Arial" panose="020B0604020202020204" pitchFamily="34" charset="0"/>
                <a:cs typeface="Arial" panose="020B0604020202020204" pitchFamily="34" charset="0"/>
              </a:rPr>
              <a:t>Mandates for ICPs, TFH and JEG</a:t>
            </a:r>
          </a:p>
          <a:p>
            <a:pPr marL="358775" marR="378605" lvl="1" defTabSz="253148">
              <a:lnSpc>
                <a:spcPct val="150000"/>
              </a:lnSpc>
              <a:tabLst>
                <a:tab pos="1134030" algn="l"/>
                <a:tab pos="3536031" algn="l"/>
              </a:tabLst>
              <a:defRPr sz="2000">
                <a:uFill>
                  <a:solidFill>
                    <a:srgbClr val="000000"/>
                  </a:solidFill>
                </a:uFill>
                <a:latin typeface="Times New Roman"/>
                <a:ea typeface="Times New Roman"/>
                <a:cs typeface="Times New Roman"/>
                <a:sym typeface="Times New Roman"/>
              </a:defRPr>
            </a:pPr>
            <a:r>
              <a:rPr lang="en-US" sz="2200" dirty="0" err="1" smtClean="0">
                <a:solidFill>
                  <a:schemeClr val="accent1">
                    <a:lumMod val="75000"/>
                  </a:schemeClr>
                </a:solidFill>
                <a:latin typeface="Arial" panose="020B0604020202020204" pitchFamily="34" charset="0"/>
                <a:cs typeface="Arial" panose="020B0604020202020204" pitchFamily="34" charset="0"/>
              </a:rPr>
              <a:t>Workplan</a:t>
            </a:r>
            <a:r>
              <a:rPr lang="en-US" sz="2200" dirty="0" smtClean="0">
                <a:solidFill>
                  <a:schemeClr val="accent1">
                    <a:lumMod val="75000"/>
                  </a:schemeClr>
                </a:solidFill>
                <a:latin typeface="Arial" panose="020B0604020202020204" pitchFamily="34" charset="0"/>
                <a:cs typeface="Arial" panose="020B0604020202020204" pitchFamily="34" charset="0"/>
              </a:rPr>
              <a:t> </a:t>
            </a:r>
            <a:r>
              <a:rPr lang="en-US" sz="2200" dirty="0">
                <a:solidFill>
                  <a:schemeClr val="accent1">
                    <a:lumMod val="75000"/>
                  </a:schemeClr>
                </a:solidFill>
                <a:latin typeface="Arial" panose="020B0604020202020204" pitchFamily="34" charset="0"/>
                <a:cs typeface="Arial" panose="020B0604020202020204" pitchFamily="34" charset="0"/>
              </a:rPr>
              <a:t>2018-2019: D</a:t>
            </a:r>
            <a:r>
              <a:rPr lang="en-US" sz="2200" dirty="0" smtClean="0">
                <a:solidFill>
                  <a:schemeClr val="accent1">
                    <a:lumMod val="75000"/>
                  </a:schemeClr>
                </a:solidFill>
                <a:latin typeface="Arial" panose="020B0604020202020204" pitchFamily="34" charset="0"/>
                <a:cs typeface="Arial" panose="020B0604020202020204" pitchFamily="34" charset="0"/>
              </a:rPr>
              <a:t>efine </a:t>
            </a:r>
            <a:r>
              <a:rPr lang="en-US" sz="2200" dirty="0">
                <a:solidFill>
                  <a:schemeClr val="accent1">
                    <a:lumMod val="75000"/>
                  </a:schemeClr>
                </a:solidFill>
                <a:latin typeface="Arial" panose="020B0604020202020204" pitchFamily="34" charset="0"/>
                <a:cs typeface="Arial" panose="020B0604020202020204" pitchFamily="34" charset="0"/>
              </a:rPr>
              <a:t>the elements</a:t>
            </a:r>
          </a:p>
          <a:p>
            <a:pPr marL="358775" marR="378605" lvl="1" defTabSz="253148">
              <a:lnSpc>
                <a:spcPct val="150000"/>
              </a:lnSpc>
              <a:tabLst>
                <a:tab pos="1134030" algn="l"/>
                <a:tab pos="3536031" algn="l"/>
              </a:tabLst>
              <a:defRPr sz="2000">
                <a:uFill>
                  <a:solidFill>
                    <a:srgbClr val="000000"/>
                  </a:solidFill>
                </a:uFill>
                <a:latin typeface="Times New Roman"/>
                <a:ea typeface="Times New Roman"/>
                <a:cs typeface="Times New Roman"/>
                <a:sym typeface="Times New Roman"/>
              </a:defRPr>
            </a:pPr>
            <a:r>
              <a:rPr lang="en-US" sz="2200" dirty="0">
                <a:solidFill>
                  <a:schemeClr val="accent1">
                    <a:lumMod val="75000"/>
                  </a:schemeClr>
                </a:solidFill>
                <a:latin typeface="Arial" panose="020B0604020202020204" pitchFamily="34" charset="0"/>
                <a:cs typeface="Arial" panose="020B0604020202020204" pitchFamily="34" charset="0"/>
              </a:rPr>
              <a:t>                                    </a:t>
            </a:r>
            <a:r>
              <a:rPr lang="en-US" sz="2200" dirty="0" smtClean="0">
                <a:solidFill>
                  <a:schemeClr val="accent1">
                    <a:lumMod val="75000"/>
                  </a:schemeClr>
                </a:solidFill>
                <a:latin typeface="Arial" panose="020B0604020202020204" pitchFamily="34" charset="0"/>
                <a:cs typeface="Arial" panose="020B0604020202020204" pitchFamily="34" charset="0"/>
              </a:rPr>
              <a:t>Identify </a:t>
            </a:r>
            <a:r>
              <a:rPr lang="en-US" sz="2200" dirty="0">
                <a:solidFill>
                  <a:schemeClr val="accent1">
                    <a:lumMod val="75000"/>
                  </a:schemeClr>
                </a:solidFill>
                <a:latin typeface="Arial" panose="020B0604020202020204" pitchFamily="34" charset="0"/>
                <a:cs typeface="Arial" panose="020B0604020202020204" pitchFamily="34" charset="0"/>
              </a:rPr>
              <a:t>and describe future activities</a:t>
            </a:r>
          </a:p>
          <a:p>
            <a:pPr marL="358775" marR="378605" lvl="1" defTabSz="253148">
              <a:lnSpc>
                <a:spcPct val="150000"/>
              </a:lnSpc>
              <a:tabLst>
                <a:tab pos="1134030" algn="l"/>
                <a:tab pos="3536031" algn="l"/>
              </a:tabLst>
              <a:defRPr sz="2000">
                <a:uFill>
                  <a:solidFill>
                    <a:srgbClr val="000000"/>
                  </a:solidFill>
                </a:uFill>
                <a:latin typeface="Times New Roman"/>
                <a:ea typeface="Times New Roman"/>
                <a:cs typeface="Times New Roman"/>
                <a:sym typeface="Times New Roman"/>
              </a:defRPr>
            </a:pPr>
            <a:r>
              <a:rPr lang="en-US" sz="2200" dirty="0" smtClean="0">
                <a:solidFill>
                  <a:schemeClr val="accent1">
                    <a:lumMod val="75000"/>
                  </a:schemeClr>
                </a:solidFill>
                <a:latin typeface="Arial" panose="020B0604020202020204" pitchFamily="34" charset="0"/>
                <a:cs typeface="Arial" panose="020B0604020202020204" pitchFamily="34" charset="0"/>
              </a:rPr>
              <a:t>Prepare </a:t>
            </a:r>
            <a:r>
              <a:rPr lang="en-US" sz="2200" dirty="0">
                <a:solidFill>
                  <a:schemeClr val="accent1">
                    <a:lumMod val="75000"/>
                  </a:schemeClr>
                </a:solidFill>
                <a:latin typeface="Arial" panose="020B0604020202020204" pitchFamily="34" charset="0"/>
                <a:cs typeface="Arial" panose="020B0604020202020204" pitchFamily="34" charset="0"/>
              </a:rPr>
              <a:t>the 3</a:t>
            </a:r>
            <a:r>
              <a:rPr lang="en-US" sz="2200" baseline="30000" dirty="0">
                <a:solidFill>
                  <a:schemeClr val="accent1">
                    <a:lumMod val="75000"/>
                  </a:schemeClr>
                </a:solidFill>
                <a:latin typeface="Arial" panose="020B0604020202020204" pitchFamily="34" charset="0"/>
                <a:cs typeface="Arial" panose="020B0604020202020204" pitchFamily="34" charset="0"/>
              </a:rPr>
              <a:t>rd</a:t>
            </a:r>
            <a:r>
              <a:rPr lang="en-US" sz="2200" dirty="0">
                <a:solidFill>
                  <a:schemeClr val="accent1">
                    <a:lumMod val="75000"/>
                  </a:schemeClr>
                </a:solidFill>
                <a:latin typeface="Arial" panose="020B0604020202020204" pitchFamily="34" charset="0"/>
                <a:cs typeface="Arial" panose="020B0604020202020204" pitchFamily="34" charset="0"/>
              </a:rPr>
              <a:t> joint session EMEP/WGE</a:t>
            </a:r>
          </a:p>
          <a:p>
            <a:pPr marL="358775" marR="378605" lvl="1" defTabSz="253148">
              <a:lnSpc>
                <a:spcPct val="150000"/>
              </a:lnSpc>
              <a:tabLst>
                <a:tab pos="1134030" algn="l"/>
                <a:tab pos="3536031" algn="l"/>
              </a:tabLst>
              <a:defRPr sz="2000">
                <a:uFill>
                  <a:solidFill>
                    <a:srgbClr val="000000"/>
                  </a:solidFill>
                </a:uFill>
                <a:latin typeface="Times New Roman"/>
                <a:ea typeface="Times New Roman"/>
                <a:cs typeface="Times New Roman"/>
                <a:sym typeface="Times New Roman"/>
              </a:defRPr>
            </a:pPr>
            <a:r>
              <a:rPr lang="en-US" sz="2200" dirty="0" smtClean="0">
                <a:solidFill>
                  <a:schemeClr val="accent1">
                    <a:lumMod val="75000"/>
                  </a:schemeClr>
                </a:solidFill>
                <a:latin typeface="Arial" panose="020B0604020202020204" pitchFamily="34" charset="0"/>
                <a:cs typeface="Arial" panose="020B0604020202020204" pitchFamily="34" charset="0"/>
              </a:rPr>
              <a:t>Key </a:t>
            </a:r>
            <a:r>
              <a:rPr lang="en-US" sz="2200" dirty="0">
                <a:solidFill>
                  <a:schemeClr val="accent1">
                    <a:lumMod val="75000"/>
                  </a:schemeClr>
                </a:solidFill>
                <a:latin typeface="Arial" panose="020B0604020202020204" pitchFamily="34" charset="0"/>
                <a:cs typeface="Arial" panose="020B0604020202020204" pitchFamily="34" charset="0"/>
              </a:rPr>
              <a:t>points to improve links WGE - policy </a:t>
            </a:r>
            <a:r>
              <a:rPr lang="en-US" sz="2200" dirty="0" smtClean="0">
                <a:solidFill>
                  <a:schemeClr val="accent1">
                    <a:lumMod val="75000"/>
                  </a:schemeClr>
                </a:solidFill>
                <a:latin typeface="Arial" panose="020B0604020202020204" pitchFamily="34" charset="0"/>
                <a:cs typeface="Arial" panose="020B0604020202020204" pitchFamily="34" charset="0"/>
              </a:rPr>
              <a:t>makers (national level)</a:t>
            </a:r>
          </a:p>
          <a:p>
            <a:pPr marL="358775" marR="378605" lvl="1" defTabSz="253148">
              <a:lnSpc>
                <a:spcPct val="150000"/>
              </a:lnSpc>
              <a:tabLst>
                <a:tab pos="1134030" algn="l"/>
                <a:tab pos="3536031" algn="l"/>
              </a:tabLst>
              <a:defRPr sz="2000">
                <a:uFill>
                  <a:solidFill>
                    <a:srgbClr val="000000"/>
                  </a:solidFill>
                </a:uFill>
                <a:latin typeface="Times New Roman"/>
                <a:ea typeface="Times New Roman"/>
                <a:cs typeface="Times New Roman"/>
                <a:sym typeface="Times New Roman"/>
              </a:defRPr>
            </a:pPr>
            <a:r>
              <a:rPr lang="es-ES" sz="2200" dirty="0" smtClean="0">
                <a:solidFill>
                  <a:schemeClr val="accent1">
                    <a:lumMod val="75000"/>
                  </a:schemeClr>
                </a:solidFill>
                <a:latin typeface="Arial" panose="020B0604020202020204" pitchFamily="34" charset="0"/>
                <a:cs typeface="Arial" panose="020B0604020202020204" pitchFamily="34" charset="0"/>
              </a:rPr>
              <a:t>WGE </a:t>
            </a:r>
            <a:r>
              <a:rPr lang="es-ES" sz="2200" dirty="0" err="1" smtClean="0">
                <a:solidFill>
                  <a:schemeClr val="accent1">
                    <a:lumMod val="75000"/>
                  </a:schemeClr>
                </a:solidFill>
                <a:latin typeface="Arial" panose="020B0604020202020204" pitchFamily="34" charset="0"/>
                <a:cs typeface="Arial" panose="020B0604020202020204" pitchFamily="34" charset="0"/>
              </a:rPr>
              <a:t>cooperation</a:t>
            </a:r>
            <a:r>
              <a:rPr lang="es-ES" sz="2200" dirty="0" smtClean="0">
                <a:solidFill>
                  <a:schemeClr val="accent1">
                    <a:lumMod val="75000"/>
                  </a:schemeClr>
                </a:solidFill>
                <a:latin typeface="Arial" panose="020B0604020202020204" pitchFamily="34" charset="0"/>
                <a:cs typeface="Arial" panose="020B0604020202020204" pitchFamily="34" charset="0"/>
              </a:rPr>
              <a:t> </a:t>
            </a:r>
            <a:r>
              <a:rPr lang="es-ES" sz="2200" dirty="0" err="1" smtClean="0">
                <a:solidFill>
                  <a:schemeClr val="accent1">
                    <a:lumMod val="75000"/>
                  </a:schemeClr>
                </a:solidFill>
                <a:latin typeface="Arial" panose="020B0604020202020204" pitchFamily="34" charset="0"/>
                <a:cs typeface="Arial" panose="020B0604020202020204" pitchFamily="34" charset="0"/>
              </a:rPr>
              <a:t>for</a:t>
            </a:r>
            <a:r>
              <a:rPr lang="es-ES" sz="2200" dirty="0" smtClean="0">
                <a:solidFill>
                  <a:schemeClr val="accent1">
                    <a:lumMod val="75000"/>
                  </a:schemeClr>
                </a:solidFill>
                <a:latin typeface="Arial" panose="020B0604020202020204" pitchFamily="34" charset="0"/>
                <a:cs typeface="Arial" panose="020B0604020202020204" pitchFamily="34" charset="0"/>
              </a:rPr>
              <a:t> </a:t>
            </a:r>
            <a:r>
              <a:rPr lang="es-ES" sz="2200" dirty="0" err="1" smtClean="0">
                <a:solidFill>
                  <a:schemeClr val="accent1">
                    <a:lumMod val="75000"/>
                  </a:schemeClr>
                </a:solidFill>
                <a:latin typeface="Arial" panose="020B0604020202020204" pitchFamily="34" charset="0"/>
                <a:cs typeface="Arial" panose="020B0604020202020204" pitchFamily="34" charset="0"/>
              </a:rPr>
              <a:t>the</a:t>
            </a:r>
            <a:r>
              <a:rPr lang="es-ES" sz="2200" dirty="0" smtClean="0">
                <a:solidFill>
                  <a:schemeClr val="accent1">
                    <a:lumMod val="75000"/>
                  </a:schemeClr>
                </a:solidFill>
                <a:latin typeface="Arial" panose="020B0604020202020204" pitchFamily="34" charset="0"/>
                <a:cs typeface="Arial" panose="020B0604020202020204" pitchFamily="34" charset="0"/>
              </a:rPr>
              <a:t> </a:t>
            </a:r>
            <a:r>
              <a:rPr lang="es-ES" sz="2200" dirty="0" err="1" smtClean="0">
                <a:solidFill>
                  <a:schemeClr val="accent1">
                    <a:lumMod val="75000"/>
                  </a:schemeClr>
                </a:solidFill>
                <a:latin typeface="Arial" panose="020B0604020202020204" pitchFamily="34" charset="0"/>
                <a:cs typeface="Arial" panose="020B0604020202020204" pitchFamily="34" charset="0"/>
              </a:rPr>
              <a:t>implementation</a:t>
            </a:r>
            <a:r>
              <a:rPr lang="es-ES" sz="2200" dirty="0" smtClean="0">
                <a:solidFill>
                  <a:schemeClr val="accent1">
                    <a:lumMod val="75000"/>
                  </a:schemeClr>
                </a:solidFill>
                <a:latin typeface="Arial" panose="020B0604020202020204" pitchFamily="34" charset="0"/>
                <a:cs typeface="Arial" panose="020B0604020202020204" pitchFamily="34" charset="0"/>
              </a:rPr>
              <a:t> of </a:t>
            </a:r>
            <a:r>
              <a:rPr lang="es-ES" sz="2200" dirty="0" err="1" smtClean="0">
                <a:solidFill>
                  <a:schemeClr val="accent1">
                    <a:lumMod val="75000"/>
                  </a:schemeClr>
                </a:solidFill>
                <a:latin typeface="Arial" panose="020B0604020202020204" pitchFamily="34" charset="0"/>
                <a:cs typeface="Arial" panose="020B0604020202020204" pitchFamily="34" charset="0"/>
              </a:rPr>
              <a:t>the</a:t>
            </a:r>
            <a:r>
              <a:rPr lang="es-ES" sz="2200" dirty="0" smtClean="0">
                <a:solidFill>
                  <a:schemeClr val="accent1">
                    <a:lumMod val="75000"/>
                  </a:schemeClr>
                </a:solidFill>
                <a:latin typeface="Arial" panose="020B0604020202020204" pitchFamily="34" charset="0"/>
                <a:cs typeface="Arial" panose="020B0604020202020204" pitchFamily="34" charset="0"/>
              </a:rPr>
              <a:t> NEC </a:t>
            </a:r>
            <a:r>
              <a:rPr lang="es-ES" sz="2200" dirty="0" err="1" smtClean="0">
                <a:solidFill>
                  <a:schemeClr val="accent1">
                    <a:lumMod val="75000"/>
                  </a:schemeClr>
                </a:solidFill>
                <a:latin typeface="Arial" panose="020B0604020202020204" pitchFamily="34" charset="0"/>
                <a:cs typeface="Arial" panose="020B0604020202020204" pitchFamily="34" charset="0"/>
              </a:rPr>
              <a:t>Directive</a:t>
            </a:r>
            <a:endParaRPr lang="es-ES" sz="2200" dirty="0" smtClean="0">
              <a:solidFill>
                <a:schemeClr val="accent1">
                  <a:lumMod val="75000"/>
                </a:schemeClr>
              </a:solidFill>
              <a:latin typeface="Arial" panose="020B0604020202020204" pitchFamily="34" charset="0"/>
              <a:cs typeface="Arial" panose="020B0604020202020204" pitchFamily="34" charset="0"/>
            </a:endParaRPr>
          </a:p>
          <a:p>
            <a:pPr marL="358775" marR="378605" lvl="1" defTabSz="253148">
              <a:lnSpc>
                <a:spcPct val="120000"/>
              </a:lnSpc>
              <a:tabLst>
                <a:tab pos="1134030" algn="l"/>
                <a:tab pos="3536031" algn="l"/>
              </a:tabLst>
              <a:defRPr sz="2000">
                <a:uFill>
                  <a:solidFill>
                    <a:srgbClr val="000000"/>
                  </a:solidFill>
                </a:uFill>
                <a:latin typeface="Times New Roman"/>
                <a:ea typeface="Times New Roman"/>
                <a:cs typeface="Times New Roman"/>
                <a:sym typeface="Times New Roman"/>
              </a:defRPr>
            </a:pPr>
            <a:endParaRPr lang="en-US" sz="2200" dirty="0">
              <a:solidFill>
                <a:schemeClr val="accent1">
                  <a:lumMod val="75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4624"/>
            <a:ext cx="90900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17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738182" y="332656"/>
            <a:ext cx="3706026"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Coordination Centre for Effects</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88840"/>
            <a:ext cx="8274050" cy="38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6830" y="862653"/>
            <a:ext cx="8973354" cy="523220"/>
          </a:xfrm>
          <a:prstGeom prst="rect">
            <a:avLst/>
          </a:prstGeom>
          <a:noFill/>
        </p:spPr>
        <p:txBody>
          <a:bodyPr wrap="none" rtlCol="0">
            <a:spAutoFit/>
          </a:bodyPr>
          <a:lstStyle/>
          <a:p>
            <a:r>
              <a:rPr lang="es-ES" sz="1600" dirty="0" err="1" smtClean="0">
                <a:solidFill>
                  <a:schemeClr val="accent1">
                    <a:lumMod val="75000"/>
                  </a:schemeClr>
                </a:solidFill>
              </a:rPr>
              <a:t>Source</a:t>
            </a:r>
            <a:r>
              <a:rPr lang="es-ES" sz="1600" dirty="0" smtClean="0">
                <a:solidFill>
                  <a:schemeClr val="accent1">
                    <a:lumMod val="75000"/>
                  </a:schemeClr>
                </a:solidFill>
              </a:rPr>
              <a:t>: Peringe Grennfelt </a:t>
            </a:r>
            <a:r>
              <a:rPr lang="es-ES" sz="1600" dirty="0" err="1" smtClean="0">
                <a:solidFill>
                  <a:schemeClr val="accent1">
                    <a:lumMod val="75000"/>
                  </a:schemeClr>
                </a:solidFill>
              </a:rPr>
              <a:t>presentation</a:t>
            </a:r>
            <a:r>
              <a:rPr lang="es-ES" sz="1600" dirty="0" smtClean="0">
                <a:solidFill>
                  <a:schemeClr val="accent1">
                    <a:lumMod val="75000"/>
                  </a:schemeClr>
                </a:solidFill>
              </a:rPr>
              <a:t> to </a:t>
            </a:r>
            <a:r>
              <a:rPr lang="es-ES" sz="1600" dirty="0" err="1" smtClean="0">
                <a:solidFill>
                  <a:schemeClr val="accent1">
                    <a:lumMod val="75000"/>
                  </a:schemeClr>
                </a:solidFill>
              </a:rPr>
              <a:t>the</a:t>
            </a:r>
            <a:r>
              <a:rPr lang="es-ES" sz="1600" dirty="0" smtClean="0">
                <a:solidFill>
                  <a:schemeClr val="accent1">
                    <a:lumMod val="75000"/>
                  </a:schemeClr>
                </a:solidFill>
              </a:rPr>
              <a:t> EB, 36th </a:t>
            </a:r>
            <a:r>
              <a:rPr lang="es-ES" sz="1600" dirty="0" err="1" smtClean="0">
                <a:solidFill>
                  <a:schemeClr val="accent1">
                    <a:lumMod val="75000"/>
                  </a:schemeClr>
                </a:solidFill>
              </a:rPr>
              <a:t>session</a:t>
            </a:r>
            <a:r>
              <a:rPr lang="es-ES" sz="1600" dirty="0" smtClean="0">
                <a:solidFill>
                  <a:schemeClr val="accent1">
                    <a:lumMod val="75000"/>
                  </a:schemeClr>
                </a:solidFill>
              </a:rPr>
              <a:t>, 2016</a:t>
            </a:r>
            <a:endParaRPr lang="en-US" sz="1600" dirty="0" smtClean="0">
              <a:solidFill>
                <a:schemeClr val="accent1">
                  <a:lumMod val="75000"/>
                </a:schemeClr>
              </a:solidFill>
            </a:endParaRPr>
          </a:p>
          <a:p>
            <a:r>
              <a:rPr lang="en-US" sz="1200" dirty="0" smtClean="0"/>
              <a:t>//</a:t>
            </a:r>
            <a:r>
              <a:rPr lang="en-US" sz="1200" dirty="0"/>
              <a:t>www.unece.org/fileadmin/DAM/env/documents/2016/AIR/EB/PPT/36th_session_PPT/Item_6/Presentation_on_the_financing_of_CCE.pdf</a:t>
            </a:r>
          </a:p>
        </p:txBody>
      </p:sp>
    </p:spTree>
    <p:extLst>
      <p:ext uri="{BB962C8B-B14F-4D97-AF65-F5344CB8AC3E}">
        <p14:creationId xmlns:p14="http://schemas.microsoft.com/office/powerpoint/2010/main" val="41491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738182" y="332656"/>
            <a:ext cx="3706026"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Coordination Centre for Effects</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589236"/>
            <a:ext cx="8413750" cy="486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6830" y="862653"/>
            <a:ext cx="8973354" cy="523220"/>
          </a:xfrm>
          <a:prstGeom prst="rect">
            <a:avLst/>
          </a:prstGeom>
          <a:noFill/>
        </p:spPr>
        <p:txBody>
          <a:bodyPr wrap="none" rtlCol="0">
            <a:spAutoFit/>
          </a:bodyPr>
          <a:lstStyle/>
          <a:p>
            <a:r>
              <a:rPr lang="es-ES" sz="1600" dirty="0" err="1" smtClean="0">
                <a:solidFill>
                  <a:schemeClr val="accent1">
                    <a:lumMod val="75000"/>
                  </a:schemeClr>
                </a:solidFill>
              </a:rPr>
              <a:t>Source</a:t>
            </a:r>
            <a:r>
              <a:rPr lang="es-ES" sz="1600" dirty="0" smtClean="0">
                <a:solidFill>
                  <a:schemeClr val="accent1">
                    <a:lumMod val="75000"/>
                  </a:schemeClr>
                </a:solidFill>
              </a:rPr>
              <a:t>: Peringe Grennfelt </a:t>
            </a:r>
            <a:r>
              <a:rPr lang="es-ES" sz="1600" dirty="0" err="1" smtClean="0">
                <a:solidFill>
                  <a:schemeClr val="accent1">
                    <a:lumMod val="75000"/>
                  </a:schemeClr>
                </a:solidFill>
              </a:rPr>
              <a:t>presentation</a:t>
            </a:r>
            <a:r>
              <a:rPr lang="es-ES" sz="1600" dirty="0" smtClean="0">
                <a:solidFill>
                  <a:schemeClr val="accent1">
                    <a:lumMod val="75000"/>
                  </a:schemeClr>
                </a:solidFill>
              </a:rPr>
              <a:t> to </a:t>
            </a:r>
            <a:r>
              <a:rPr lang="es-ES" sz="1600" dirty="0" err="1" smtClean="0">
                <a:solidFill>
                  <a:schemeClr val="accent1">
                    <a:lumMod val="75000"/>
                  </a:schemeClr>
                </a:solidFill>
              </a:rPr>
              <a:t>the</a:t>
            </a:r>
            <a:r>
              <a:rPr lang="es-ES" sz="1600" dirty="0" smtClean="0">
                <a:solidFill>
                  <a:schemeClr val="accent1">
                    <a:lumMod val="75000"/>
                  </a:schemeClr>
                </a:solidFill>
              </a:rPr>
              <a:t> EB, 36th </a:t>
            </a:r>
            <a:r>
              <a:rPr lang="es-ES" sz="1600" dirty="0" err="1" smtClean="0">
                <a:solidFill>
                  <a:schemeClr val="accent1">
                    <a:lumMod val="75000"/>
                  </a:schemeClr>
                </a:solidFill>
              </a:rPr>
              <a:t>session</a:t>
            </a:r>
            <a:r>
              <a:rPr lang="es-ES" sz="1600" dirty="0" smtClean="0">
                <a:solidFill>
                  <a:schemeClr val="accent1">
                    <a:lumMod val="75000"/>
                  </a:schemeClr>
                </a:solidFill>
              </a:rPr>
              <a:t>, 2016</a:t>
            </a:r>
            <a:endParaRPr lang="en-US" sz="1600" dirty="0" smtClean="0">
              <a:solidFill>
                <a:schemeClr val="accent1">
                  <a:lumMod val="75000"/>
                </a:schemeClr>
              </a:solidFill>
            </a:endParaRPr>
          </a:p>
          <a:p>
            <a:r>
              <a:rPr lang="en-US" sz="1200" dirty="0" smtClean="0"/>
              <a:t>//</a:t>
            </a:r>
            <a:r>
              <a:rPr lang="en-US" sz="1200" dirty="0"/>
              <a:t>www.unece.org/fileadmin/DAM/env/documents/2016/AIR/EB/PPT/36th_session_PPT/Item_6/Presentation_on_the_financing_of_CCE.pdf</a:t>
            </a:r>
          </a:p>
        </p:txBody>
      </p:sp>
    </p:spTree>
    <p:extLst>
      <p:ext uri="{BB962C8B-B14F-4D97-AF65-F5344CB8AC3E}">
        <p14:creationId xmlns:p14="http://schemas.microsoft.com/office/powerpoint/2010/main" val="112889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738182" y="332656"/>
            <a:ext cx="3706026"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Coordination Centre for Effects</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8527"/>
          <a:stretch/>
        </p:blipFill>
        <p:spPr bwMode="auto">
          <a:xfrm>
            <a:off x="203200" y="1584796"/>
            <a:ext cx="8737600" cy="232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6830" y="862653"/>
            <a:ext cx="8973354" cy="523220"/>
          </a:xfrm>
          <a:prstGeom prst="rect">
            <a:avLst/>
          </a:prstGeom>
          <a:noFill/>
        </p:spPr>
        <p:txBody>
          <a:bodyPr wrap="none" rtlCol="0">
            <a:spAutoFit/>
          </a:bodyPr>
          <a:lstStyle/>
          <a:p>
            <a:r>
              <a:rPr lang="es-ES" sz="1600" dirty="0" err="1" smtClean="0">
                <a:solidFill>
                  <a:schemeClr val="accent1">
                    <a:lumMod val="75000"/>
                  </a:schemeClr>
                </a:solidFill>
              </a:rPr>
              <a:t>Source</a:t>
            </a:r>
            <a:r>
              <a:rPr lang="es-ES" sz="1600" dirty="0" smtClean="0">
                <a:solidFill>
                  <a:schemeClr val="accent1">
                    <a:lumMod val="75000"/>
                  </a:schemeClr>
                </a:solidFill>
              </a:rPr>
              <a:t>: Peringe Grennfelt </a:t>
            </a:r>
            <a:r>
              <a:rPr lang="es-ES" sz="1600" dirty="0" err="1" smtClean="0">
                <a:solidFill>
                  <a:schemeClr val="accent1">
                    <a:lumMod val="75000"/>
                  </a:schemeClr>
                </a:solidFill>
              </a:rPr>
              <a:t>presentation</a:t>
            </a:r>
            <a:r>
              <a:rPr lang="es-ES" sz="1600" dirty="0" smtClean="0">
                <a:solidFill>
                  <a:schemeClr val="accent1">
                    <a:lumMod val="75000"/>
                  </a:schemeClr>
                </a:solidFill>
              </a:rPr>
              <a:t> to </a:t>
            </a:r>
            <a:r>
              <a:rPr lang="es-ES" sz="1600" dirty="0" err="1" smtClean="0">
                <a:solidFill>
                  <a:schemeClr val="accent1">
                    <a:lumMod val="75000"/>
                  </a:schemeClr>
                </a:solidFill>
              </a:rPr>
              <a:t>the</a:t>
            </a:r>
            <a:r>
              <a:rPr lang="es-ES" sz="1600" dirty="0" smtClean="0">
                <a:solidFill>
                  <a:schemeClr val="accent1">
                    <a:lumMod val="75000"/>
                  </a:schemeClr>
                </a:solidFill>
              </a:rPr>
              <a:t> EB, 36th </a:t>
            </a:r>
            <a:r>
              <a:rPr lang="es-ES" sz="1600" dirty="0" err="1" smtClean="0">
                <a:solidFill>
                  <a:schemeClr val="accent1">
                    <a:lumMod val="75000"/>
                  </a:schemeClr>
                </a:solidFill>
              </a:rPr>
              <a:t>session</a:t>
            </a:r>
            <a:r>
              <a:rPr lang="es-ES" sz="1600" dirty="0" smtClean="0">
                <a:solidFill>
                  <a:schemeClr val="accent1">
                    <a:lumMod val="75000"/>
                  </a:schemeClr>
                </a:solidFill>
              </a:rPr>
              <a:t>, 2016</a:t>
            </a:r>
            <a:endParaRPr lang="en-US" sz="1600" dirty="0" smtClean="0">
              <a:solidFill>
                <a:schemeClr val="accent1">
                  <a:lumMod val="75000"/>
                </a:schemeClr>
              </a:solidFill>
            </a:endParaRPr>
          </a:p>
          <a:p>
            <a:r>
              <a:rPr lang="en-US" sz="1200" dirty="0" smtClean="0"/>
              <a:t>//</a:t>
            </a:r>
            <a:r>
              <a:rPr lang="en-US" sz="1200" dirty="0"/>
              <a:t>www.unece.org/fileadmin/DAM/env/documents/2016/AIR/EB/PPT/36th_session_PPT/Item_6/Presentation_on_the_financing_of_CCE.pdf</a:t>
            </a:r>
          </a:p>
        </p:txBody>
      </p:sp>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70359"/>
          <a:stretch/>
        </p:blipFill>
        <p:spPr bwMode="auto">
          <a:xfrm>
            <a:off x="222125" y="3963924"/>
            <a:ext cx="8742363" cy="133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136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738182" y="332656"/>
            <a:ext cx="3706026"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Coordination Centre for Effects</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38"/>
          <a:stretch/>
        </p:blipFill>
        <p:spPr bwMode="auto">
          <a:xfrm>
            <a:off x="639278" y="1340768"/>
            <a:ext cx="818119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2 Conector recto"/>
          <p:cNvCxnSpPr/>
          <p:nvPr/>
        </p:nvCxnSpPr>
        <p:spPr>
          <a:xfrm>
            <a:off x="303495" y="4436521"/>
            <a:ext cx="85889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rot="16200000">
            <a:off x="-890290" y="2678569"/>
            <a:ext cx="3033902" cy="646331"/>
          </a:xfrm>
          <a:prstGeom prst="rect">
            <a:avLst/>
          </a:prstGeom>
          <a:noFill/>
        </p:spPr>
        <p:txBody>
          <a:bodyPr wrap="square" rtlCol="0">
            <a:spAutoFit/>
          </a:bodyPr>
          <a:lstStyle/>
          <a:p>
            <a:pPr algn="ctr"/>
            <a:r>
              <a:rPr lang="es-ES" dirty="0" smtClean="0">
                <a:solidFill>
                  <a:schemeClr val="accent1">
                    <a:lumMod val="75000"/>
                  </a:schemeClr>
                </a:solidFill>
              </a:rPr>
              <a:t>CCE 2017 </a:t>
            </a:r>
            <a:r>
              <a:rPr lang="es-ES" dirty="0" err="1" smtClean="0">
                <a:solidFill>
                  <a:schemeClr val="accent1">
                    <a:lumMod val="75000"/>
                  </a:schemeClr>
                </a:solidFill>
              </a:rPr>
              <a:t>activities</a:t>
            </a:r>
            <a:r>
              <a:rPr lang="es-ES" dirty="0" smtClean="0">
                <a:solidFill>
                  <a:schemeClr val="accent1">
                    <a:lumMod val="75000"/>
                  </a:schemeClr>
                </a:solidFill>
              </a:rPr>
              <a:t> </a:t>
            </a:r>
          </a:p>
          <a:p>
            <a:pPr algn="ctr"/>
            <a:r>
              <a:rPr lang="es-ES" dirty="0" smtClean="0">
                <a:solidFill>
                  <a:schemeClr val="accent1">
                    <a:lumMod val="75000"/>
                  </a:schemeClr>
                </a:solidFill>
              </a:rPr>
              <a:t>(</a:t>
            </a:r>
            <a:r>
              <a:rPr lang="es-ES" dirty="0" err="1" smtClean="0">
                <a:solidFill>
                  <a:schemeClr val="accent1">
                    <a:lumMod val="75000"/>
                  </a:schemeClr>
                </a:solidFill>
              </a:rPr>
              <a:t>Adopted</a:t>
            </a:r>
            <a:r>
              <a:rPr lang="es-ES" dirty="0" smtClean="0">
                <a:solidFill>
                  <a:schemeClr val="accent1">
                    <a:lumMod val="75000"/>
                  </a:schemeClr>
                </a:solidFill>
              </a:rPr>
              <a:t> at EB, </a:t>
            </a:r>
            <a:r>
              <a:rPr lang="es-ES" dirty="0" err="1" smtClean="0">
                <a:solidFill>
                  <a:schemeClr val="accent1">
                    <a:lumMod val="75000"/>
                  </a:schemeClr>
                </a:solidFill>
              </a:rPr>
              <a:t>dec</a:t>
            </a:r>
            <a:r>
              <a:rPr lang="es-ES" dirty="0" smtClean="0">
                <a:solidFill>
                  <a:schemeClr val="accent1">
                    <a:lumMod val="75000"/>
                  </a:schemeClr>
                </a:solidFill>
              </a:rPr>
              <a:t> 2016)</a:t>
            </a:r>
            <a:endParaRPr lang="en-US" dirty="0">
              <a:solidFill>
                <a:schemeClr val="accent1">
                  <a:lumMod val="75000"/>
                </a:schemeClr>
              </a:solidFill>
            </a:endParaRPr>
          </a:p>
        </p:txBody>
      </p:sp>
    </p:spTree>
    <p:extLst>
      <p:ext uri="{BB962C8B-B14F-4D97-AF65-F5344CB8AC3E}">
        <p14:creationId xmlns:p14="http://schemas.microsoft.com/office/powerpoint/2010/main" val="53706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899293" cy="581988"/>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195736" y="332656"/>
            <a:ext cx="4642130"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Strengthening EMEP-WGE cooperation</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5 CuadroTexto"/>
          <p:cNvSpPr txBox="1"/>
          <p:nvPr/>
        </p:nvSpPr>
        <p:spPr>
          <a:xfrm>
            <a:off x="199544" y="1700808"/>
            <a:ext cx="8673660" cy="3465564"/>
          </a:xfrm>
          <a:prstGeom prst="rect">
            <a:avLst/>
          </a:prstGeom>
          <a:noFill/>
          <a:ln>
            <a:solidFill>
              <a:schemeClr val="accent1">
                <a:shade val="95000"/>
                <a:satMod val="105000"/>
              </a:schemeClr>
            </a:solidFill>
          </a:ln>
        </p:spPr>
        <p:txBody>
          <a:bodyPr wrap="square" rtlCol="0">
            <a:spAutoFit/>
          </a:bodyPr>
          <a:lstStyle/>
          <a:p>
            <a:pPr marL="179388" lvl="1" algn="ctr">
              <a:lnSpc>
                <a:spcPct val="120000"/>
              </a:lnSpc>
            </a:pPr>
            <a:r>
              <a:rPr lang="es-ES" sz="1600" b="1" dirty="0" smtClean="0">
                <a:solidFill>
                  <a:schemeClr val="tx2"/>
                </a:solidFill>
                <a:latin typeface="Arial" panose="020B0604020202020204" pitchFamily="34" charset="0"/>
                <a:cs typeface="Arial" panose="020B0604020202020204" pitchFamily="34" charset="0"/>
              </a:rPr>
              <a:t>LARGE-SCALE </a:t>
            </a:r>
            <a:r>
              <a:rPr lang="es-ES" sz="1600" b="1" dirty="0">
                <a:solidFill>
                  <a:schemeClr val="tx2"/>
                </a:solidFill>
                <a:latin typeface="Arial" panose="020B0604020202020204" pitchFamily="34" charset="0"/>
                <a:cs typeface="Arial" panose="020B0604020202020204" pitchFamily="34" charset="0"/>
              </a:rPr>
              <a:t>(IAM) OZONE RISK ASSESSMENT </a:t>
            </a:r>
            <a:endParaRPr lang="es-ES" sz="1600" b="1" dirty="0" smtClean="0">
              <a:solidFill>
                <a:schemeClr val="tx2"/>
              </a:solidFill>
              <a:latin typeface="Arial" panose="020B0604020202020204" pitchFamily="34" charset="0"/>
              <a:cs typeface="Arial" panose="020B0604020202020204" pitchFamily="34" charset="0"/>
            </a:endParaRPr>
          </a:p>
          <a:p>
            <a:pPr marL="179388" lvl="1" algn="ctr">
              <a:lnSpc>
                <a:spcPct val="120000"/>
              </a:lnSpc>
            </a:pPr>
            <a:r>
              <a:rPr lang="es-ES" sz="1600" b="1" dirty="0" smtClean="0">
                <a:solidFill>
                  <a:schemeClr val="tx2"/>
                </a:solidFill>
                <a:latin typeface="Arial" panose="020B0604020202020204" pitchFamily="34" charset="0"/>
                <a:cs typeface="Arial" panose="020B0604020202020204" pitchFamily="34" charset="0"/>
              </a:rPr>
              <a:t>IN </a:t>
            </a:r>
            <a:r>
              <a:rPr lang="es-ES" sz="1600" b="1" dirty="0">
                <a:solidFill>
                  <a:schemeClr val="tx2"/>
                </a:solidFill>
                <a:latin typeface="Arial" panose="020B0604020202020204" pitchFamily="34" charset="0"/>
                <a:cs typeface="Arial" panose="020B0604020202020204" pitchFamily="34" charset="0"/>
              </a:rPr>
              <a:t>SOIL MOISTURE LIMITED AREAS</a:t>
            </a:r>
          </a:p>
          <a:p>
            <a:pPr marL="179388" lvl="1" algn="ctr">
              <a:lnSpc>
                <a:spcPct val="120000"/>
              </a:lnSpc>
            </a:pPr>
            <a:r>
              <a:rPr lang="es-ES" sz="1200" dirty="0" smtClean="0">
                <a:solidFill>
                  <a:schemeClr val="tx2"/>
                </a:solidFill>
                <a:latin typeface="Arial" panose="020B0604020202020204" pitchFamily="34" charset="0"/>
                <a:cs typeface="Arial" panose="020B0604020202020204" pitchFamily="34" charset="0"/>
              </a:rPr>
              <a:t>(</a:t>
            </a:r>
            <a:r>
              <a:rPr lang="es-ES" sz="1200" dirty="0" err="1" smtClean="0">
                <a:solidFill>
                  <a:schemeClr val="tx2"/>
                </a:solidFill>
                <a:latin typeface="Arial" panose="020B0604020202020204" pitchFamily="34" charset="0"/>
                <a:cs typeface="Arial" panose="020B0604020202020204" pitchFamily="34" charset="0"/>
              </a:rPr>
              <a:t>Draft</a:t>
            </a:r>
            <a:r>
              <a:rPr lang="es-ES" sz="1200" dirty="0" smtClean="0">
                <a:solidFill>
                  <a:schemeClr val="tx2"/>
                </a:solidFill>
                <a:latin typeface="Arial" panose="020B0604020202020204" pitchFamily="34" charset="0"/>
                <a:cs typeface="Arial" panose="020B0604020202020204" pitchFamily="34" charset="0"/>
              </a:rPr>
              <a:t> </a:t>
            </a:r>
            <a:r>
              <a:rPr lang="es-ES" sz="1200" dirty="0" err="1" smtClean="0">
                <a:solidFill>
                  <a:schemeClr val="tx2"/>
                </a:solidFill>
                <a:latin typeface="Arial" panose="020B0604020202020204" pitchFamily="34" charset="0"/>
                <a:cs typeface="Arial" panose="020B0604020202020204" pitchFamily="34" charset="0"/>
              </a:rPr>
              <a:t>workplan</a:t>
            </a:r>
            <a:r>
              <a:rPr lang="es-ES" sz="1200" dirty="0" smtClean="0">
                <a:solidFill>
                  <a:schemeClr val="tx2"/>
                </a:solidFill>
                <a:latin typeface="Arial" panose="020B0604020202020204" pitchFamily="34" charset="0"/>
                <a:cs typeface="Arial" panose="020B0604020202020204" pitchFamily="34" charset="0"/>
              </a:rPr>
              <a:t> 2017-2019)</a:t>
            </a:r>
            <a:endParaRPr lang="es-ES" sz="1200" dirty="0">
              <a:solidFill>
                <a:schemeClr val="tx2"/>
              </a:solidFill>
              <a:latin typeface="Arial" panose="020B0604020202020204" pitchFamily="34" charset="0"/>
              <a:cs typeface="Arial" panose="020B0604020202020204" pitchFamily="34" charset="0"/>
            </a:endParaRPr>
          </a:p>
          <a:p>
            <a:pPr marL="179388" lvl="1">
              <a:lnSpc>
                <a:spcPct val="120000"/>
              </a:lnSpc>
            </a:pPr>
            <a:endParaRPr lang="es-ES" sz="1600" dirty="0" smtClean="0">
              <a:solidFill>
                <a:schemeClr val="tx2"/>
              </a:solidFill>
              <a:latin typeface="Arial" panose="020B0604020202020204" pitchFamily="34" charset="0"/>
              <a:cs typeface="Arial" panose="020B0604020202020204" pitchFamily="34" charset="0"/>
            </a:endParaRPr>
          </a:p>
          <a:p>
            <a:pPr marL="179388" lvl="1">
              <a:lnSpc>
                <a:spcPct val="120000"/>
              </a:lnSpc>
            </a:pPr>
            <a:r>
              <a:rPr lang="es-ES" sz="1600" b="1" i="1" dirty="0" err="1" smtClean="0">
                <a:solidFill>
                  <a:schemeClr val="tx2"/>
                </a:solidFill>
                <a:latin typeface="Arial" panose="020B0604020202020204" pitchFamily="34" charset="0"/>
                <a:cs typeface="Arial" panose="020B0604020202020204" pitchFamily="34" charset="0"/>
              </a:rPr>
              <a:t>Main</a:t>
            </a:r>
            <a:r>
              <a:rPr lang="es-ES" sz="1600" b="1" i="1" dirty="0" smtClean="0">
                <a:solidFill>
                  <a:schemeClr val="tx2"/>
                </a:solidFill>
                <a:latin typeface="Arial" panose="020B0604020202020204" pitchFamily="34" charset="0"/>
                <a:cs typeface="Arial" panose="020B0604020202020204" pitchFamily="34" charset="0"/>
              </a:rPr>
              <a:t> </a:t>
            </a:r>
            <a:r>
              <a:rPr lang="es-ES" sz="1600" b="1" i="1" dirty="0" err="1">
                <a:solidFill>
                  <a:schemeClr val="tx2"/>
                </a:solidFill>
                <a:latin typeface="Arial" panose="020B0604020202020204" pitchFamily="34" charset="0"/>
                <a:cs typeface="Arial" panose="020B0604020202020204" pitchFamily="34" charset="0"/>
              </a:rPr>
              <a:t>goal</a:t>
            </a:r>
            <a:r>
              <a:rPr lang="es-ES" sz="1600" b="1" i="1" dirty="0">
                <a:solidFill>
                  <a:schemeClr val="tx2"/>
                </a:solidFill>
                <a:latin typeface="Arial" panose="020B0604020202020204" pitchFamily="34" charset="0"/>
                <a:cs typeface="Arial" panose="020B0604020202020204" pitchFamily="34" charset="0"/>
              </a:rPr>
              <a:t>:</a:t>
            </a:r>
          </a:p>
          <a:p>
            <a:pPr marL="465138" lvl="1" indent="-285750">
              <a:lnSpc>
                <a:spcPct val="200000"/>
              </a:lnSpc>
              <a:buFont typeface="Wingdings" panose="05000000000000000000" pitchFamily="2" charset="2"/>
              <a:buChar char="ü"/>
            </a:pPr>
            <a:r>
              <a:rPr lang="es-ES" sz="1600" u="sng" dirty="0" err="1">
                <a:solidFill>
                  <a:schemeClr val="tx2"/>
                </a:solidFill>
                <a:latin typeface="Arial" panose="020B0604020202020204" pitchFamily="34" charset="0"/>
                <a:cs typeface="Arial" panose="020B0604020202020204" pitchFamily="34" charset="0"/>
              </a:rPr>
              <a:t>Collaboration</a:t>
            </a:r>
            <a:r>
              <a:rPr lang="es-ES" sz="1600" u="sng" dirty="0">
                <a:solidFill>
                  <a:schemeClr val="tx2"/>
                </a:solidFill>
                <a:latin typeface="Arial" panose="020B0604020202020204" pitchFamily="34" charset="0"/>
                <a:cs typeface="Arial" panose="020B0604020202020204" pitchFamily="34" charset="0"/>
              </a:rPr>
              <a:t> </a:t>
            </a:r>
            <a:r>
              <a:rPr lang="es-ES" sz="1600" dirty="0" err="1">
                <a:solidFill>
                  <a:schemeClr val="tx2"/>
                </a:solidFill>
                <a:latin typeface="Arial" panose="020B0604020202020204" pitchFamily="34" charset="0"/>
                <a:cs typeface="Arial" panose="020B0604020202020204" pitchFamily="34" charset="0"/>
              </a:rPr>
              <a:t>between</a:t>
            </a:r>
            <a:r>
              <a:rPr lang="es-ES" sz="1600" dirty="0">
                <a:solidFill>
                  <a:schemeClr val="tx2"/>
                </a:solidFill>
                <a:latin typeface="Arial" panose="020B0604020202020204" pitchFamily="34" charset="0"/>
                <a:cs typeface="Arial" panose="020B0604020202020204" pitchFamily="34" charset="0"/>
              </a:rPr>
              <a:t> ICP-</a:t>
            </a:r>
            <a:r>
              <a:rPr lang="es-ES" sz="1600" dirty="0" err="1">
                <a:solidFill>
                  <a:schemeClr val="tx2"/>
                </a:solidFill>
                <a:latin typeface="Arial" panose="020B0604020202020204" pitchFamily="34" charset="0"/>
                <a:cs typeface="Arial" panose="020B0604020202020204" pitchFamily="34" charset="0"/>
              </a:rPr>
              <a:t>Vegetation</a:t>
            </a:r>
            <a:r>
              <a:rPr lang="es-ES" sz="1600" dirty="0">
                <a:solidFill>
                  <a:schemeClr val="tx2"/>
                </a:solidFill>
                <a:latin typeface="Arial" panose="020B0604020202020204" pitchFamily="34" charset="0"/>
                <a:cs typeface="Arial" panose="020B0604020202020204" pitchFamily="34" charset="0"/>
              </a:rPr>
              <a:t> and EMEP MSC-W </a:t>
            </a:r>
            <a:r>
              <a:rPr lang="es-ES" sz="1600" dirty="0" err="1">
                <a:solidFill>
                  <a:schemeClr val="tx2"/>
                </a:solidFill>
                <a:latin typeface="Arial" panose="020B0604020202020204" pitchFamily="34" charset="0"/>
                <a:cs typeface="Arial" panose="020B0604020202020204" pitchFamily="34" charset="0"/>
              </a:rPr>
              <a:t>for</a:t>
            </a:r>
            <a:r>
              <a:rPr lang="es-ES" sz="1600" dirty="0">
                <a:solidFill>
                  <a:schemeClr val="tx2"/>
                </a:solidFill>
                <a:latin typeface="Arial" panose="020B0604020202020204" pitchFamily="34" charset="0"/>
                <a:cs typeface="Arial" panose="020B0604020202020204" pitchFamily="34" charset="0"/>
              </a:rPr>
              <a:t> </a:t>
            </a:r>
            <a:r>
              <a:rPr lang="es-ES" sz="1600" dirty="0" err="1">
                <a:solidFill>
                  <a:schemeClr val="tx2"/>
                </a:solidFill>
                <a:latin typeface="Arial" panose="020B0604020202020204" pitchFamily="34" charset="0"/>
                <a:cs typeface="Arial" panose="020B0604020202020204" pitchFamily="34" charset="0"/>
              </a:rPr>
              <a:t>improving</a:t>
            </a:r>
            <a:r>
              <a:rPr lang="es-ES" sz="1600" dirty="0">
                <a:solidFill>
                  <a:schemeClr val="tx2"/>
                </a:solidFill>
                <a:latin typeface="Arial" panose="020B0604020202020204" pitchFamily="34" charset="0"/>
                <a:cs typeface="Arial" panose="020B0604020202020204" pitchFamily="34" charset="0"/>
              </a:rPr>
              <a:t> </a:t>
            </a:r>
            <a:endParaRPr lang="es-ES" sz="1600" dirty="0" smtClean="0">
              <a:solidFill>
                <a:schemeClr val="tx2"/>
              </a:solidFill>
              <a:latin typeface="Arial" panose="020B0604020202020204" pitchFamily="34" charset="0"/>
              <a:cs typeface="Arial" panose="020B0604020202020204" pitchFamily="34" charset="0"/>
            </a:endParaRPr>
          </a:p>
          <a:p>
            <a:pPr marL="644525" lvl="1" indent="-285750">
              <a:lnSpc>
                <a:spcPct val="200000"/>
              </a:lnSpc>
              <a:buFont typeface="Wingdings" panose="05000000000000000000" pitchFamily="2" charset="2"/>
              <a:buChar char="ü"/>
            </a:pPr>
            <a:r>
              <a:rPr lang="es-ES" sz="1600" dirty="0" err="1" smtClean="0">
                <a:solidFill>
                  <a:schemeClr val="tx2"/>
                </a:solidFill>
                <a:latin typeface="Arial" panose="020B0604020202020204" pitchFamily="34" charset="0"/>
                <a:cs typeface="Arial" panose="020B0604020202020204" pitchFamily="34" charset="0"/>
              </a:rPr>
              <a:t>current</a:t>
            </a:r>
            <a:r>
              <a:rPr lang="es-ES" sz="1600" dirty="0" smtClean="0">
                <a:solidFill>
                  <a:schemeClr val="tx2"/>
                </a:solidFill>
                <a:latin typeface="Arial" panose="020B0604020202020204" pitchFamily="34" charset="0"/>
                <a:cs typeface="Arial" panose="020B0604020202020204" pitchFamily="34" charset="0"/>
              </a:rPr>
              <a:t> </a:t>
            </a:r>
            <a:r>
              <a:rPr lang="es-ES" sz="1600" dirty="0">
                <a:solidFill>
                  <a:schemeClr val="tx2"/>
                </a:solidFill>
                <a:latin typeface="Arial" panose="020B0604020202020204" pitchFamily="34" charset="0"/>
                <a:cs typeface="Arial" panose="020B0604020202020204" pitchFamily="34" charset="0"/>
              </a:rPr>
              <a:t>flux-</a:t>
            </a:r>
            <a:r>
              <a:rPr lang="es-ES" sz="1600" dirty="0" err="1">
                <a:solidFill>
                  <a:schemeClr val="tx2"/>
                </a:solidFill>
                <a:latin typeface="Arial" panose="020B0604020202020204" pitchFamily="34" charset="0"/>
                <a:cs typeface="Arial" panose="020B0604020202020204" pitchFamily="34" charset="0"/>
              </a:rPr>
              <a:t>based</a:t>
            </a:r>
            <a:r>
              <a:rPr lang="es-ES" sz="1600" dirty="0">
                <a:solidFill>
                  <a:schemeClr val="tx2"/>
                </a:solidFill>
                <a:latin typeface="Arial" panose="020B0604020202020204" pitchFamily="34" charset="0"/>
                <a:cs typeface="Arial" panose="020B0604020202020204" pitchFamily="34" charset="0"/>
              </a:rPr>
              <a:t> ozone </a:t>
            </a:r>
            <a:r>
              <a:rPr lang="es-ES" sz="1600" dirty="0" err="1">
                <a:solidFill>
                  <a:schemeClr val="tx2"/>
                </a:solidFill>
                <a:latin typeface="Arial" panose="020B0604020202020204" pitchFamily="34" charset="0"/>
                <a:cs typeface="Arial" panose="020B0604020202020204" pitchFamily="34" charset="0"/>
              </a:rPr>
              <a:t>risk</a:t>
            </a:r>
            <a:r>
              <a:rPr lang="es-ES" sz="1600" dirty="0">
                <a:solidFill>
                  <a:schemeClr val="tx2"/>
                </a:solidFill>
                <a:latin typeface="Arial" panose="020B0604020202020204" pitchFamily="34" charset="0"/>
                <a:cs typeface="Arial" panose="020B0604020202020204" pitchFamily="34" charset="0"/>
              </a:rPr>
              <a:t> </a:t>
            </a:r>
            <a:r>
              <a:rPr lang="es-ES" sz="1600" dirty="0" err="1">
                <a:solidFill>
                  <a:schemeClr val="tx2"/>
                </a:solidFill>
                <a:latin typeface="Arial" panose="020B0604020202020204" pitchFamily="34" charset="0"/>
                <a:cs typeface="Arial" panose="020B0604020202020204" pitchFamily="34" charset="0"/>
              </a:rPr>
              <a:t>assessment</a:t>
            </a:r>
            <a:r>
              <a:rPr lang="es-ES" sz="1600" dirty="0">
                <a:solidFill>
                  <a:schemeClr val="tx2"/>
                </a:solidFill>
                <a:latin typeface="Arial" panose="020B0604020202020204" pitchFamily="34" charset="0"/>
                <a:cs typeface="Arial" panose="020B0604020202020204" pitchFamily="34" charset="0"/>
              </a:rPr>
              <a:t> </a:t>
            </a:r>
            <a:r>
              <a:rPr lang="es-ES" sz="1600" u="sng" dirty="0" err="1">
                <a:solidFill>
                  <a:schemeClr val="tx2"/>
                </a:solidFill>
                <a:latin typeface="Arial" panose="020B0604020202020204" pitchFamily="34" charset="0"/>
                <a:cs typeface="Arial" panose="020B0604020202020204" pitchFamily="34" charset="0"/>
              </a:rPr>
              <a:t>applications</a:t>
            </a:r>
            <a:r>
              <a:rPr lang="es-ES" sz="1600" u="sng" dirty="0">
                <a:solidFill>
                  <a:schemeClr val="tx2"/>
                </a:solidFill>
                <a:latin typeface="Arial" panose="020B0604020202020204" pitchFamily="34" charset="0"/>
                <a:cs typeface="Arial" panose="020B0604020202020204" pitchFamily="34" charset="0"/>
              </a:rPr>
              <a:t> </a:t>
            </a:r>
            <a:r>
              <a:rPr lang="es-ES" sz="1600" u="sng" dirty="0" err="1">
                <a:solidFill>
                  <a:schemeClr val="tx2"/>
                </a:solidFill>
                <a:latin typeface="Arial" panose="020B0604020202020204" pitchFamily="34" charset="0"/>
                <a:cs typeface="Arial" panose="020B0604020202020204" pitchFamily="34" charset="0"/>
              </a:rPr>
              <a:t>for</a:t>
            </a:r>
            <a:r>
              <a:rPr lang="es-ES" sz="1600" u="sng" dirty="0">
                <a:solidFill>
                  <a:schemeClr val="tx2"/>
                </a:solidFill>
                <a:latin typeface="Arial" panose="020B0604020202020204" pitchFamily="34" charset="0"/>
                <a:cs typeface="Arial" panose="020B0604020202020204" pitchFamily="34" charset="0"/>
              </a:rPr>
              <a:t> </a:t>
            </a:r>
            <a:r>
              <a:rPr lang="es-ES" sz="1600" u="sng" dirty="0" err="1">
                <a:solidFill>
                  <a:schemeClr val="tx2"/>
                </a:solidFill>
                <a:latin typeface="Arial" panose="020B0604020202020204" pitchFamily="34" charset="0"/>
                <a:cs typeface="Arial" panose="020B0604020202020204" pitchFamily="34" charset="0"/>
              </a:rPr>
              <a:t>large</a:t>
            </a:r>
            <a:r>
              <a:rPr lang="es-ES" sz="1600" u="sng" dirty="0">
                <a:solidFill>
                  <a:schemeClr val="tx2"/>
                </a:solidFill>
                <a:latin typeface="Arial" panose="020B0604020202020204" pitchFamily="34" charset="0"/>
                <a:cs typeface="Arial" panose="020B0604020202020204" pitchFamily="34" charset="0"/>
              </a:rPr>
              <a:t> </a:t>
            </a:r>
            <a:r>
              <a:rPr lang="es-ES" sz="1600" u="sng" dirty="0" err="1">
                <a:solidFill>
                  <a:schemeClr val="tx2"/>
                </a:solidFill>
                <a:latin typeface="Arial" panose="020B0604020202020204" pitchFamily="34" charset="0"/>
                <a:cs typeface="Arial" panose="020B0604020202020204" pitchFamily="34" charset="0"/>
              </a:rPr>
              <a:t>scales</a:t>
            </a:r>
            <a:r>
              <a:rPr lang="es-ES" sz="1600" u="sng" dirty="0">
                <a:solidFill>
                  <a:schemeClr val="tx2"/>
                </a:solidFill>
                <a:latin typeface="Arial" panose="020B0604020202020204" pitchFamily="34" charset="0"/>
                <a:cs typeface="Arial" panose="020B0604020202020204" pitchFamily="34" charset="0"/>
              </a:rPr>
              <a:t> </a:t>
            </a:r>
            <a:r>
              <a:rPr lang="es-ES" sz="1600" dirty="0">
                <a:solidFill>
                  <a:schemeClr val="tx2"/>
                </a:solidFill>
                <a:latin typeface="Arial" panose="020B0604020202020204" pitchFamily="34" charset="0"/>
                <a:cs typeface="Arial" panose="020B0604020202020204" pitchFamily="34" charset="0"/>
              </a:rPr>
              <a:t>(IAM), </a:t>
            </a:r>
            <a:endParaRPr lang="es-ES" sz="1600" dirty="0" smtClean="0">
              <a:solidFill>
                <a:schemeClr val="tx2"/>
              </a:solidFill>
              <a:latin typeface="Arial" panose="020B0604020202020204" pitchFamily="34" charset="0"/>
              <a:cs typeface="Arial" panose="020B0604020202020204" pitchFamily="34" charset="0"/>
            </a:endParaRPr>
          </a:p>
          <a:p>
            <a:pPr marL="909638" lvl="1" indent="-285750">
              <a:lnSpc>
                <a:spcPct val="200000"/>
              </a:lnSpc>
              <a:buFont typeface="Wingdings" panose="05000000000000000000" pitchFamily="2" charset="2"/>
              <a:buChar char="ü"/>
            </a:pPr>
            <a:r>
              <a:rPr lang="es-ES" sz="1600" dirty="0" err="1" smtClean="0">
                <a:solidFill>
                  <a:schemeClr val="tx2"/>
                </a:solidFill>
                <a:latin typeface="Arial" panose="020B0604020202020204" pitchFamily="34" charset="0"/>
                <a:cs typeface="Arial" panose="020B0604020202020204" pitchFamily="34" charset="0"/>
              </a:rPr>
              <a:t>especially</a:t>
            </a:r>
            <a:r>
              <a:rPr lang="es-ES" sz="1600" dirty="0" smtClean="0">
                <a:solidFill>
                  <a:schemeClr val="tx2"/>
                </a:solidFill>
                <a:latin typeface="Arial" panose="020B0604020202020204" pitchFamily="34" charset="0"/>
                <a:cs typeface="Arial" panose="020B0604020202020204" pitchFamily="34" charset="0"/>
              </a:rPr>
              <a:t> </a:t>
            </a:r>
            <a:r>
              <a:rPr lang="es-ES" sz="1600" dirty="0" err="1">
                <a:solidFill>
                  <a:schemeClr val="tx2"/>
                </a:solidFill>
                <a:latin typeface="Arial" panose="020B0604020202020204" pitchFamily="34" charset="0"/>
                <a:cs typeface="Arial" panose="020B0604020202020204" pitchFamily="34" charset="0"/>
              </a:rPr>
              <a:t>for</a:t>
            </a:r>
            <a:r>
              <a:rPr lang="es-ES" sz="1600" dirty="0">
                <a:solidFill>
                  <a:schemeClr val="tx2"/>
                </a:solidFill>
                <a:latin typeface="Arial" panose="020B0604020202020204" pitchFamily="34" charset="0"/>
                <a:cs typeface="Arial" panose="020B0604020202020204" pitchFamily="34" charset="0"/>
              </a:rPr>
              <a:t> </a:t>
            </a:r>
            <a:r>
              <a:rPr lang="es-ES" sz="1600" u="sng" dirty="0" err="1">
                <a:solidFill>
                  <a:schemeClr val="tx2"/>
                </a:solidFill>
                <a:latin typeface="Arial" panose="020B0604020202020204" pitchFamily="34" charset="0"/>
                <a:cs typeface="Arial" panose="020B0604020202020204" pitchFamily="34" charset="0"/>
              </a:rPr>
              <a:t>soil</a:t>
            </a:r>
            <a:r>
              <a:rPr lang="es-ES" sz="1600" u="sng" dirty="0">
                <a:solidFill>
                  <a:schemeClr val="tx2"/>
                </a:solidFill>
                <a:latin typeface="Arial" panose="020B0604020202020204" pitchFamily="34" charset="0"/>
                <a:cs typeface="Arial" panose="020B0604020202020204" pitchFamily="34" charset="0"/>
              </a:rPr>
              <a:t> </a:t>
            </a:r>
            <a:r>
              <a:rPr lang="es-ES" sz="1600" u="sng" dirty="0" err="1">
                <a:solidFill>
                  <a:schemeClr val="tx2"/>
                </a:solidFill>
                <a:latin typeface="Arial" panose="020B0604020202020204" pitchFamily="34" charset="0"/>
                <a:cs typeface="Arial" panose="020B0604020202020204" pitchFamily="34" charset="0"/>
              </a:rPr>
              <a:t>moisture</a:t>
            </a:r>
            <a:r>
              <a:rPr lang="es-ES" sz="1600" u="sng" dirty="0">
                <a:solidFill>
                  <a:schemeClr val="tx2"/>
                </a:solidFill>
                <a:latin typeface="Arial" panose="020B0604020202020204" pitchFamily="34" charset="0"/>
                <a:cs typeface="Arial" panose="020B0604020202020204" pitchFamily="34" charset="0"/>
              </a:rPr>
              <a:t> </a:t>
            </a:r>
            <a:r>
              <a:rPr lang="es-ES" sz="1600" u="sng" dirty="0" err="1">
                <a:solidFill>
                  <a:schemeClr val="tx2"/>
                </a:solidFill>
                <a:latin typeface="Arial" panose="020B0604020202020204" pitchFamily="34" charset="0"/>
                <a:cs typeface="Arial" panose="020B0604020202020204" pitchFamily="34" charset="0"/>
              </a:rPr>
              <a:t>limited</a:t>
            </a:r>
            <a:r>
              <a:rPr lang="es-ES" sz="1600" u="sng" dirty="0">
                <a:solidFill>
                  <a:schemeClr val="tx2"/>
                </a:solidFill>
                <a:latin typeface="Arial" panose="020B0604020202020204" pitchFamily="34" charset="0"/>
                <a:cs typeface="Arial" panose="020B0604020202020204" pitchFamily="34" charset="0"/>
              </a:rPr>
              <a:t> </a:t>
            </a:r>
            <a:r>
              <a:rPr lang="es-ES" sz="1600" u="sng" dirty="0" err="1">
                <a:solidFill>
                  <a:schemeClr val="tx2"/>
                </a:solidFill>
                <a:latin typeface="Arial" panose="020B0604020202020204" pitchFamily="34" charset="0"/>
                <a:cs typeface="Arial" panose="020B0604020202020204" pitchFamily="34" charset="0"/>
              </a:rPr>
              <a:t>areas</a:t>
            </a:r>
            <a:r>
              <a:rPr lang="es-ES" sz="1600" u="sng" dirty="0">
                <a:solidFill>
                  <a:schemeClr val="tx2"/>
                </a:solidFill>
                <a:latin typeface="Arial" panose="020B0604020202020204" pitchFamily="34" charset="0"/>
                <a:cs typeface="Arial" panose="020B0604020202020204" pitchFamily="34" charset="0"/>
              </a:rPr>
              <a:t> </a:t>
            </a:r>
            <a:r>
              <a:rPr lang="es-ES" sz="1400" dirty="0" smtClean="0">
                <a:solidFill>
                  <a:schemeClr val="tx2"/>
                </a:solidFill>
                <a:latin typeface="Arial" panose="020B0604020202020204" pitchFamily="34" charset="0"/>
                <a:cs typeface="Arial" panose="020B0604020202020204" pitchFamily="34" charset="0"/>
              </a:rPr>
              <a:t>(</a:t>
            </a:r>
            <a:r>
              <a:rPr lang="es-ES" sz="1400" dirty="0" err="1" smtClean="0">
                <a:solidFill>
                  <a:schemeClr val="tx2"/>
                </a:solidFill>
                <a:latin typeface="Arial" panose="020B0604020202020204" pitchFamily="34" charset="0"/>
                <a:cs typeface="Arial" panose="020B0604020202020204" pitchFamily="34" charset="0"/>
              </a:rPr>
              <a:t>Mediterranean</a:t>
            </a:r>
            <a:r>
              <a:rPr lang="es-ES" sz="1400" dirty="0">
                <a:solidFill>
                  <a:schemeClr val="tx2"/>
                </a:solidFill>
                <a:latin typeface="Arial" panose="020B0604020202020204" pitchFamily="34" charset="0"/>
                <a:cs typeface="Arial" panose="020B0604020202020204" pitchFamily="34" charset="0"/>
              </a:rPr>
              <a:t>, </a:t>
            </a:r>
            <a:r>
              <a:rPr lang="es-ES" sz="1400" dirty="0" smtClean="0">
                <a:solidFill>
                  <a:schemeClr val="tx2"/>
                </a:solidFill>
                <a:latin typeface="Arial" panose="020B0604020202020204" pitchFamily="34" charset="0"/>
                <a:cs typeface="Arial" panose="020B0604020202020204" pitchFamily="34" charset="0"/>
              </a:rPr>
              <a:t>and Central </a:t>
            </a:r>
            <a:r>
              <a:rPr lang="es-ES" sz="1400" dirty="0">
                <a:solidFill>
                  <a:schemeClr val="tx2"/>
                </a:solidFill>
                <a:latin typeface="Arial" panose="020B0604020202020204" pitchFamily="34" charset="0"/>
                <a:cs typeface="Arial" panose="020B0604020202020204" pitchFamily="34" charset="0"/>
              </a:rPr>
              <a:t>and Eastern </a:t>
            </a:r>
            <a:r>
              <a:rPr lang="es-ES" sz="1400" dirty="0" err="1" smtClean="0">
                <a:solidFill>
                  <a:schemeClr val="tx2"/>
                </a:solidFill>
                <a:latin typeface="Arial" panose="020B0604020202020204" pitchFamily="34" charset="0"/>
                <a:cs typeface="Arial" panose="020B0604020202020204" pitchFamily="34" charset="0"/>
              </a:rPr>
              <a:t>Europe</a:t>
            </a:r>
            <a:r>
              <a:rPr lang="es-ES" sz="1400" dirty="0" smtClean="0">
                <a:solidFill>
                  <a:schemeClr val="tx2"/>
                </a:solidFill>
                <a:latin typeface="Arial" panose="020B0604020202020204" pitchFamily="34" charset="0"/>
                <a:cs typeface="Arial" panose="020B0604020202020204" pitchFamily="34" charset="0"/>
              </a:rPr>
              <a:t>) </a:t>
            </a:r>
          </a:p>
          <a:p>
            <a:pPr marL="1182688" lvl="1" indent="-285750">
              <a:lnSpc>
                <a:spcPct val="200000"/>
              </a:lnSpc>
              <a:buFont typeface="Wingdings" panose="05000000000000000000" pitchFamily="2" charset="2"/>
              <a:buChar char="ü"/>
            </a:pPr>
            <a:r>
              <a:rPr lang="es-ES" sz="1600" dirty="0" smtClean="0">
                <a:solidFill>
                  <a:schemeClr val="tx2"/>
                </a:solidFill>
                <a:latin typeface="Arial" panose="020B0604020202020204" pitchFamily="34" charset="0"/>
                <a:cs typeface="Arial" panose="020B0604020202020204" pitchFamily="34" charset="0"/>
              </a:rPr>
              <a:t>and </a:t>
            </a:r>
            <a:r>
              <a:rPr lang="es-ES" sz="1600" dirty="0">
                <a:solidFill>
                  <a:schemeClr val="tx2"/>
                </a:solidFill>
                <a:latin typeface="Arial" panose="020B0604020202020204" pitchFamily="34" charset="0"/>
                <a:cs typeface="Arial" panose="020B0604020202020204" pitchFamily="34" charset="0"/>
              </a:rPr>
              <a:t>in </a:t>
            </a:r>
            <a:r>
              <a:rPr lang="es-ES" sz="1600" dirty="0" err="1">
                <a:solidFill>
                  <a:schemeClr val="tx2"/>
                </a:solidFill>
                <a:latin typeface="Arial" panose="020B0604020202020204" pitchFamily="34" charset="0"/>
                <a:cs typeface="Arial" panose="020B0604020202020204" pitchFamily="34" charset="0"/>
              </a:rPr>
              <a:t>most</a:t>
            </a:r>
            <a:r>
              <a:rPr lang="es-ES" sz="1600" dirty="0">
                <a:solidFill>
                  <a:schemeClr val="tx2"/>
                </a:solidFill>
                <a:latin typeface="Arial" panose="020B0604020202020204" pitchFamily="34" charset="0"/>
                <a:cs typeface="Arial" panose="020B0604020202020204" pitchFamily="34" charset="0"/>
              </a:rPr>
              <a:t> of </a:t>
            </a:r>
            <a:r>
              <a:rPr lang="es-ES" sz="1600" dirty="0" err="1">
                <a:solidFill>
                  <a:schemeClr val="tx2"/>
                </a:solidFill>
                <a:latin typeface="Arial" panose="020B0604020202020204" pitchFamily="34" charset="0"/>
                <a:cs typeface="Arial" panose="020B0604020202020204" pitchFamily="34" charset="0"/>
              </a:rPr>
              <a:t>Europe</a:t>
            </a:r>
            <a:r>
              <a:rPr lang="es-ES" sz="1600" dirty="0">
                <a:solidFill>
                  <a:schemeClr val="tx2"/>
                </a:solidFill>
                <a:latin typeface="Arial" panose="020B0604020202020204" pitchFamily="34" charset="0"/>
                <a:cs typeface="Arial" panose="020B0604020202020204" pitchFamily="34" charset="0"/>
              </a:rPr>
              <a:t> </a:t>
            </a:r>
            <a:r>
              <a:rPr lang="es-ES" sz="1600" dirty="0" err="1">
                <a:solidFill>
                  <a:schemeClr val="tx2"/>
                </a:solidFill>
                <a:latin typeface="Arial" panose="020B0604020202020204" pitchFamily="34" charset="0"/>
                <a:cs typeface="Arial" panose="020B0604020202020204" pitchFamily="34" charset="0"/>
              </a:rPr>
              <a:t>under</a:t>
            </a:r>
            <a:r>
              <a:rPr lang="es-ES" sz="1600" dirty="0">
                <a:solidFill>
                  <a:schemeClr val="tx2"/>
                </a:solidFill>
                <a:latin typeface="Arial" panose="020B0604020202020204" pitchFamily="34" charset="0"/>
                <a:cs typeface="Arial" panose="020B0604020202020204" pitchFamily="34" charset="0"/>
              </a:rPr>
              <a:t> </a:t>
            </a:r>
            <a:r>
              <a:rPr lang="es-ES" sz="1600" dirty="0" err="1">
                <a:solidFill>
                  <a:schemeClr val="tx2"/>
                </a:solidFill>
                <a:latin typeface="Arial" panose="020B0604020202020204" pitchFamily="34" charset="0"/>
                <a:cs typeface="Arial" panose="020B0604020202020204" pitchFamily="34" charset="0"/>
              </a:rPr>
              <a:t>future</a:t>
            </a:r>
            <a:r>
              <a:rPr lang="es-ES" sz="1600" dirty="0">
                <a:solidFill>
                  <a:schemeClr val="tx2"/>
                </a:solidFill>
                <a:latin typeface="Arial" panose="020B0604020202020204" pitchFamily="34" charset="0"/>
                <a:cs typeface="Arial" panose="020B0604020202020204" pitchFamily="34" charset="0"/>
              </a:rPr>
              <a:t> </a:t>
            </a:r>
            <a:r>
              <a:rPr lang="es-ES" sz="1600" dirty="0" err="1">
                <a:solidFill>
                  <a:schemeClr val="tx2"/>
                </a:solidFill>
                <a:latin typeface="Arial" panose="020B0604020202020204" pitchFamily="34" charset="0"/>
                <a:cs typeface="Arial" panose="020B0604020202020204" pitchFamily="34" charset="0"/>
              </a:rPr>
              <a:t>scenarios</a:t>
            </a:r>
            <a:r>
              <a:rPr lang="es-ES" sz="1600" dirty="0">
                <a:solidFill>
                  <a:schemeClr val="tx2"/>
                </a:solidFill>
                <a:latin typeface="Arial" panose="020B0604020202020204" pitchFamily="34" charset="0"/>
                <a:cs typeface="Arial" panose="020B0604020202020204" pitchFamily="34" charset="0"/>
              </a:rPr>
              <a:t> of </a:t>
            </a:r>
            <a:r>
              <a:rPr lang="es-ES" sz="1600" u="sng" dirty="0" err="1">
                <a:solidFill>
                  <a:schemeClr val="tx2"/>
                </a:solidFill>
                <a:latin typeface="Arial" panose="020B0604020202020204" pitchFamily="34" charset="0"/>
                <a:cs typeface="Arial" panose="020B0604020202020204" pitchFamily="34" charset="0"/>
              </a:rPr>
              <a:t>climate</a:t>
            </a:r>
            <a:r>
              <a:rPr lang="es-ES" sz="1600" u="sng" dirty="0">
                <a:solidFill>
                  <a:schemeClr val="tx2"/>
                </a:solidFill>
                <a:latin typeface="Arial" panose="020B0604020202020204" pitchFamily="34" charset="0"/>
                <a:cs typeface="Arial" panose="020B0604020202020204" pitchFamily="34" charset="0"/>
              </a:rPr>
              <a:t> </a:t>
            </a:r>
            <a:r>
              <a:rPr lang="es-ES" sz="1600" u="sng" dirty="0" err="1">
                <a:solidFill>
                  <a:schemeClr val="tx2"/>
                </a:solidFill>
                <a:latin typeface="Arial" panose="020B0604020202020204" pitchFamily="34" charset="0"/>
                <a:cs typeface="Arial" panose="020B0604020202020204" pitchFamily="34" charset="0"/>
              </a:rPr>
              <a:t>change</a:t>
            </a:r>
            <a:r>
              <a:rPr lang="es-ES" sz="16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64628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195736" y="332656"/>
            <a:ext cx="4642130"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Strengthening EMEP-WGE cooperation</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3" name="2 Rectángulo"/>
          <p:cNvSpPr/>
          <p:nvPr/>
        </p:nvSpPr>
        <p:spPr>
          <a:xfrm>
            <a:off x="146834" y="799422"/>
            <a:ext cx="8770630" cy="6013954"/>
          </a:xfrm>
          <a:prstGeom prst="rect">
            <a:avLst/>
          </a:prstGeom>
        </p:spPr>
        <p:txBody>
          <a:bodyPr wrap="square">
            <a:spAutoFit/>
          </a:bodyPr>
          <a:lstStyle/>
          <a:p>
            <a:pPr marL="179388" lvl="1">
              <a:lnSpc>
                <a:spcPct val="120000"/>
              </a:lnSpc>
            </a:pPr>
            <a:r>
              <a:rPr lang="es-ES" sz="1200" b="1" dirty="0">
                <a:solidFill>
                  <a:schemeClr val="tx2"/>
                </a:solidFill>
                <a:latin typeface="Arial" panose="020B0604020202020204" pitchFamily="34" charset="0"/>
                <a:cs typeface="Arial" panose="020B0604020202020204" pitchFamily="34" charset="0"/>
              </a:rPr>
              <a:t>LARGE-SCALE (IAM) OZONE RISK ASSESSMENT </a:t>
            </a:r>
            <a:r>
              <a:rPr lang="es-ES" sz="1200" b="1" dirty="0" smtClean="0">
                <a:solidFill>
                  <a:schemeClr val="tx2"/>
                </a:solidFill>
                <a:latin typeface="Arial" panose="020B0604020202020204" pitchFamily="34" charset="0"/>
                <a:cs typeface="Arial" panose="020B0604020202020204" pitchFamily="34" charset="0"/>
              </a:rPr>
              <a:t>IN </a:t>
            </a:r>
            <a:r>
              <a:rPr lang="es-ES" sz="1200" b="1" dirty="0">
                <a:solidFill>
                  <a:schemeClr val="tx2"/>
                </a:solidFill>
                <a:latin typeface="Arial" panose="020B0604020202020204" pitchFamily="34" charset="0"/>
                <a:cs typeface="Arial" panose="020B0604020202020204" pitchFamily="34" charset="0"/>
              </a:rPr>
              <a:t>SOIL MOISTURE LIMITED </a:t>
            </a:r>
            <a:r>
              <a:rPr lang="es-ES" sz="1200" b="1" dirty="0" smtClean="0">
                <a:solidFill>
                  <a:schemeClr val="tx2"/>
                </a:solidFill>
                <a:latin typeface="Arial" panose="020B0604020202020204" pitchFamily="34" charset="0"/>
                <a:cs typeface="Arial" panose="020B0604020202020204" pitchFamily="34" charset="0"/>
              </a:rPr>
              <a:t>AREAS (cont.)</a:t>
            </a:r>
          </a:p>
          <a:p>
            <a:pPr marL="179388" lvl="1">
              <a:lnSpc>
                <a:spcPct val="120000"/>
              </a:lnSpc>
            </a:pPr>
            <a:endParaRPr lang="es-ES" sz="1200" b="1" dirty="0">
              <a:solidFill>
                <a:schemeClr val="tx2"/>
              </a:solidFill>
              <a:latin typeface="Arial" panose="020B0604020202020204" pitchFamily="34" charset="0"/>
              <a:cs typeface="Arial" panose="020B0604020202020204" pitchFamily="34" charset="0"/>
            </a:endParaRPr>
          </a:p>
          <a:p>
            <a:r>
              <a:rPr lang="en-US" sz="1600" b="1" dirty="0" smtClean="0"/>
              <a:t>Objective </a:t>
            </a:r>
            <a:r>
              <a:rPr lang="en-US" sz="1600" b="1" dirty="0"/>
              <a:t>1. Check Soil Moisture Index (SMI) performance in soil moisture limited areas (2017-2018)</a:t>
            </a:r>
            <a:endParaRPr lang="en-US" sz="1600" dirty="0"/>
          </a:p>
          <a:p>
            <a:pPr marL="358775"/>
            <a:endParaRPr lang="en-US" sz="1200" b="1" dirty="0" smtClean="0"/>
          </a:p>
          <a:p>
            <a:pPr marL="358775"/>
            <a:r>
              <a:rPr lang="en-US" sz="1200" b="1" dirty="0" smtClean="0"/>
              <a:t>Activity </a:t>
            </a:r>
            <a:r>
              <a:rPr lang="en-US" sz="1200" b="1" dirty="0"/>
              <a:t>1.1.</a:t>
            </a:r>
            <a:r>
              <a:rPr lang="en-US" sz="1200" dirty="0"/>
              <a:t>- Analyze spatial and temporal variability of the current SMI index across Europe and at field scale for selected sites in Activity 1.2 (EMEP) 2017 (started in 2016)</a:t>
            </a:r>
          </a:p>
          <a:p>
            <a:pPr marL="358775"/>
            <a:r>
              <a:rPr lang="en-US" sz="1200" b="1" dirty="0"/>
              <a:t>Activity 1.2.</a:t>
            </a:r>
            <a:r>
              <a:rPr lang="en-US" sz="1200" dirty="0"/>
              <a:t> Collate field data with soil moisture measurements for different vegetation covers (CIEMAT, other partners?). 2017 (started in 2016 already)</a:t>
            </a:r>
          </a:p>
          <a:p>
            <a:pPr marL="358775"/>
            <a:r>
              <a:rPr lang="en-US" sz="1200" b="1" dirty="0"/>
              <a:t>Activity 1.3. </a:t>
            </a:r>
            <a:r>
              <a:rPr lang="en-US" sz="1200" dirty="0"/>
              <a:t>Compare SMI estimates with field data (EMEP). 2017/2018 (started in 2016 already)</a:t>
            </a:r>
          </a:p>
          <a:p>
            <a:pPr marL="358775"/>
            <a:r>
              <a:rPr lang="en-US" sz="1200" dirty="0"/>
              <a:t> </a:t>
            </a:r>
          </a:p>
          <a:p>
            <a:r>
              <a:rPr lang="en-US" sz="1600" b="1" dirty="0"/>
              <a:t>Objective 2. Parameterize SMI limitations to ozone flux for common European vegetation species from soil moisture limited areas (2018-2019</a:t>
            </a:r>
            <a:r>
              <a:rPr lang="en-US" sz="1600" b="1" dirty="0" smtClean="0"/>
              <a:t>)</a:t>
            </a:r>
          </a:p>
          <a:p>
            <a:endParaRPr lang="en-US" sz="1600" dirty="0"/>
          </a:p>
          <a:p>
            <a:pPr marL="358775"/>
            <a:r>
              <a:rPr lang="en-US" sz="1200" b="1" dirty="0"/>
              <a:t>Activity 2.1.</a:t>
            </a:r>
            <a:r>
              <a:rPr lang="en-US" sz="1200" dirty="0"/>
              <a:t> Study relationship between SMI and other soil moisture indices with gas exchange and rooting depth for species from soil moisture limited areas (CIEMAT, other partners?). 2017-2018</a:t>
            </a:r>
          </a:p>
          <a:p>
            <a:pPr marL="358775"/>
            <a:r>
              <a:rPr lang="en-US" sz="1200" b="1" dirty="0"/>
              <a:t>Activity 2.2.</a:t>
            </a:r>
            <a:r>
              <a:rPr lang="en-US" sz="1200" dirty="0"/>
              <a:t> Parameterize SMI (and if appropriate </a:t>
            </a:r>
            <a:r>
              <a:rPr lang="en-US" sz="1200" dirty="0" err="1"/>
              <a:t>fphen</a:t>
            </a:r>
            <a:r>
              <a:rPr lang="en-US" sz="1200" dirty="0"/>
              <a:t>) based on field data of gas exchange and soil water content for common Mediterranean species (CIEMAT, other partners?). 2018</a:t>
            </a:r>
          </a:p>
          <a:p>
            <a:pPr marL="358775"/>
            <a:r>
              <a:rPr lang="en-US" sz="1200" b="1" dirty="0"/>
              <a:t>Activity 2.3.</a:t>
            </a:r>
            <a:r>
              <a:rPr lang="en-US" sz="1200" dirty="0"/>
              <a:t> Compare ozone flux maps with new/current SMI parameterization (EMEP?). 2019?</a:t>
            </a:r>
          </a:p>
          <a:p>
            <a:r>
              <a:rPr lang="en-US" sz="1200" dirty="0"/>
              <a:t> </a:t>
            </a:r>
          </a:p>
          <a:p>
            <a:r>
              <a:rPr lang="en-US" sz="1600" b="1" dirty="0"/>
              <a:t>Objective 3. Update for parameterizations for large scale ozone flux estimation in European soil moisture limited areas (2018-2019</a:t>
            </a:r>
            <a:r>
              <a:rPr lang="en-US" sz="1600" b="1" dirty="0" smtClean="0"/>
              <a:t>)</a:t>
            </a:r>
          </a:p>
          <a:p>
            <a:endParaRPr lang="en-US" sz="1600" dirty="0"/>
          </a:p>
          <a:p>
            <a:pPr marL="358775"/>
            <a:r>
              <a:rPr lang="en-US" sz="1200" b="1" dirty="0" smtClean="0"/>
              <a:t>Activity </a:t>
            </a:r>
            <a:r>
              <a:rPr lang="en-US" sz="1200" b="1" dirty="0"/>
              <a:t>3.1.</a:t>
            </a:r>
            <a:r>
              <a:rPr lang="en-US" sz="1200" dirty="0"/>
              <a:t> Adapt/update flux parameterizations available for common European vegetation species from soil moisture limited areas for their use by EMEP in large scale flux estimation (IAM) (CIEMAT/EMEP). 2018</a:t>
            </a:r>
          </a:p>
          <a:p>
            <a:pPr marL="358775"/>
            <a:r>
              <a:rPr lang="en-US" sz="1200" b="1" dirty="0" smtClean="0"/>
              <a:t>Activity </a:t>
            </a:r>
            <a:r>
              <a:rPr lang="en-US" sz="1200" b="1" dirty="0"/>
              <a:t>3.2.</a:t>
            </a:r>
            <a:r>
              <a:rPr lang="en-US" sz="1200" dirty="0"/>
              <a:t> Produce ozone flux maps adapted for European vegetation from soil moisture limited areas (EMEP). 2019</a:t>
            </a:r>
          </a:p>
          <a:p>
            <a:r>
              <a:rPr lang="en-US" sz="1200" dirty="0"/>
              <a:t> </a:t>
            </a:r>
          </a:p>
          <a:p>
            <a:r>
              <a:rPr lang="en-US" sz="1200" dirty="0"/>
              <a:t> </a:t>
            </a:r>
            <a:r>
              <a:rPr lang="en-US" sz="1600" b="1" dirty="0" smtClean="0"/>
              <a:t>Final </a:t>
            </a:r>
            <a:r>
              <a:rPr lang="en-US" sz="1600" b="1" dirty="0"/>
              <a:t>products (2019):</a:t>
            </a:r>
            <a:endParaRPr lang="en-US" sz="1600" dirty="0"/>
          </a:p>
          <a:p>
            <a:r>
              <a:rPr lang="en-US" sz="1200" dirty="0"/>
              <a:t>1. Parameterization of SMI function tested in water limited regions of Europe.</a:t>
            </a:r>
          </a:p>
          <a:p>
            <a:r>
              <a:rPr lang="en-US" sz="1200" dirty="0"/>
              <a:t>2. Ozone flux maps adapted for soil moisture limited areas including the Mediterranean</a:t>
            </a:r>
          </a:p>
        </p:txBody>
      </p:sp>
      <p:pic>
        <p:nvPicPr>
          <p:cNvPr id="9" name="image4.png"/>
          <p:cNvPicPr>
            <a:picLocks noChangeAspect="1"/>
          </p:cNvPicPr>
          <p:nvPr/>
        </p:nvPicPr>
        <p:blipFill>
          <a:blip r:embed="rId2">
            <a:extLst/>
          </a:blip>
          <a:stretch>
            <a:fillRect/>
          </a:stretch>
        </p:blipFill>
        <p:spPr>
          <a:xfrm>
            <a:off x="35496" y="38700"/>
            <a:ext cx="1899293" cy="581988"/>
          </a:xfrm>
          <a:prstGeom prst="rect">
            <a:avLst/>
          </a:prstGeom>
          <a:ln w="12700">
            <a:miter lim="400000"/>
          </a:ln>
        </p:spPr>
      </p:pic>
    </p:spTree>
    <p:extLst>
      <p:ext uri="{BB962C8B-B14F-4D97-AF65-F5344CB8AC3E}">
        <p14:creationId xmlns:p14="http://schemas.microsoft.com/office/powerpoint/2010/main" val="405311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1403648" y="332656"/>
            <a:ext cx="5434218"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Agenda for the 3</a:t>
            </a:r>
            <a:r>
              <a:rPr lang="en-US" b="1" baseline="30000" dirty="0" smtClean="0">
                <a:solidFill>
                  <a:schemeClr val="accent1">
                    <a:lumMod val="75000"/>
                  </a:schemeClr>
                </a:solidFill>
                <a:latin typeface="Arial" panose="020B0604020202020204" pitchFamily="34" charset="0"/>
                <a:cs typeface="Arial" panose="020B0604020202020204" pitchFamily="34" charset="0"/>
              </a:rPr>
              <a:t>rd</a:t>
            </a:r>
            <a:r>
              <a:rPr lang="en-US" b="1" dirty="0" smtClean="0">
                <a:solidFill>
                  <a:schemeClr val="accent1">
                    <a:lumMod val="75000"/>
                  </a:schemeClr>
                </a:solidFill>
                <a:latin typeface="Arial" panose="020B0604020202020204" pitchFamily="34" charset="0"/>
                <a:cs typeface="Arial" panose="020B0604020202020204" pitchFamily="34" charset="0"/>
              </a:rPr>
              <a:t> joint session EMEP-SB/WGE</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5 CuadroTexto"/>
          <p:cNvSpPr txBox="1"/>
          <p:nvPr/>
        </p:nvSpPr>
        <p:spPr>
          <a:xfrm>
            <a:off x="1835696" y="1484784"/>
            <a:ext cx="4735260" cy="3046988"/>
          </a:xfrm>
          <a:prstGeom prst="rect">
            <a:avLst/>
          </a:prstGeom>
          <a:noFill/>
          <a:ln>
            <a:noFill/>
          </a:ln>
        </p:spPr>
        <p:txBody>
          <a:bodyPr wrap="square" rtlCol="0">
            <a:spAutoFit/>
          </a:bodyPr>
          <a:lstStyle/>
          <a:p>
            <a:pPr marL="179388" lvl="1">
              <a:lnSpc>
                <a:spcPct val="120000"/>
              </a:lnSpc>
            </a:pPr>
            <a:r>
              <a:rPr lang="es-ES" sz="1600" dirty="0" smtClean="0">
                <a:solidFill>
                  <a:schemeClr val="tx2"/>
                </a:solidFill>
                <a:latin typeface="Arial" panose="020B0604020202020204" pitchFamily="34" charset="0"/>
                <a:cs typeface="Arial" panose="020B0604020202020204" pitchFamily="34" charset="0"/>
              </a:rPr>
              <a:t>Mandates</a:t>
            </a:r>
          </a:p>
          <a:p>
            <a:pPr marL="179388" lvl="1">
              <a:lnSpc>
                <a:spcPct val="120000"/>
              </a:lnSpc>
            </a:pPr>
            <a:r>
              <a:rPr lang="es-ES" sz="1600" dirty="0" err="1" smtClean="0">
                <a:solidFill>
                  <a:schemeClr val="tx2"/>
                </a:solidFill>
                <a:latin typeface="Arial" panose="020B0604020202020204" pitchFamily="34" charset="0"/>
                <a:cs typeface="Arial" panose="020B0604020202020204" pitchFamily="34" charset="0"/>
              </a:rPr>
              <a:t>Thematic</a:t>
            </a:r>
            <a:r>
              <a:rPr lang="es-ES" sz="1600" dirty="0" smtClean="0">
                <a:solidFill>
                  <a:schemeClr val="tx2"/>
                </a:solidFill>
                <a:latin typeface="Arial" panose="020B0604020202020204" pitchFamily="34" charset="0"/>
                <a:cs typeface="Arial" panose="020B0604020202020204" pitchFamily="34" charset="0"/>
              </a:rPr>
              <a:t> </a:t>
            </a:r>
            <a:r>
              <a:rPr lang="es-ES" sz="1600" dirty="0" err="1" smtClean="0">
                <a:solidFill>
                  <a:schemeClr val="tx2"/>
                </a:solidFill>
                <a:latin typeface="Arial" panose="020B0604020202020204" pitchFamily="34" charset="0"/>
                <a:cs typeface="Arial" panose="020B0604020202020204" pitchFamily="34" charset="0"/>
              </a:rPr>
              <a:t>Sessions</a:t>
            </a:r>
            <a:endParaRPr lang="es-ES" sz="1600" dirty="0" smtClean="0">
              <a:solidFill>
                <a:schemeClr val="tx2"/>
              </a:solidFill>
              <a:latin typeface="Arial" panose="020B0604020202020204" pitchFamily="34" charset="0"/>
              <a:cs typeface="Arial" panose="020B0604020202020204" pitchFamily="34" charset="0"/>
            </a:endParaRPr>
          </a:p>
          <a:p>
            <a:pPr marL="179388" lvl="1">
              <a:lnSpc>
                <a:spcPct val="120000"/>
              </a:lnSpc>
            </a:pPr>
            <a:r>
              <a:rPr lang="es-ES" sz="1600" dirty="0" err="1" smtClean="0">
                <a:solidFill>
                  <a:schemeClr val="tx2"/>
                </a:solidFill>
                <a:latin typeface="Arial" panose="020B0604020202020204" pitchFamily="34" charset="0"/>
                <a:cs typeface="Arial" panose="020B0604020202020204" pitchFamily="34" charset="0"/>
              </a:rPr>
              <a:t>Workplan</a:t>
            </a:r>
            <a:r>
              <a:rPr lang="es-ES" sz="1600" dirty="0" smtClean="0">
                <a:solidFill>
                  <a:schemeClr val="tx2"/>
                </a:solidFill>
                <a:latin typeface="Arial" panose="020B0604020202020204" pitchFamily="34" charset="0"/>
                <a:cs typeface="Arial" panose="020B0604020202020204" pitchFamily="34" charset="0"/>
              </a:rPr>
              <a:t> 2016-2017</a:t>
            </a:r>
          </a:p>
          <a:p>
            <a:pPr marL="179388" lvl="1">
              <a:lnSpc>
                <a:spcPct val="120000"/>
              </a:lnSpc>
            </a:pPr>
            <a:r>
              <a:rPr lang="es-ES" sz="1600" dirty="0" err="1" smtClean="0">
                <a:solidFill>
                  <a:schemeClr val="tx2"/>
                </a:solidFill>
                <a:latin typeface="Arial" panose="020B0604020202020204" pitchFamily="34" charset="0"/>
                <a:cs typeface="Arial" panose="020B0604020202020204" pitchFamily="34" charset="0"/>
              </a:rPr>
              <a:t>Workplan</a:t>
            </a:r>
            <a:r>
              <a:rPr lang="es-ES" sz="1600" dirty="0" smtClean="0">
                <a:solidFill>
                  <a:schemeClr val="tx2"/>
                </a:solidFill>
                <a:latin typeface="Arial" panose="020B0604020202020204" pitchFamily="34" charset="0"/>
                <a:cs typeface="Arial" panose="020B0604020202020204" pitchFamily="34" charset="0"/>
              </a:rPr>
              <a:t> 2018-2019</a:t>
            </a:r>
          </a:p>
          <a:p>
            <a:pPr marL="179388" lvl="1">
              <a:lnSpc>
                <a:spcPct val="120000"/>
              </a:lnSpc>
            </a:pPr>
            <a:endParaRPr lang="es-ES" sz="1600" dirty="0">
              <a:solidFill>
                <a:schemeClr val="tx2"/>
              </a:solidFill>
              <a:latin typeface="Arial" panose="020B0604020202020204" pitchFamily="34" charset="0"/>
              <a:cs typeface="Arial" panose="020B0604020202020204" pitchFamily="34" charset="0"/>
            </a:endParaRPr>
          </a:p>
          <a:p>
            <a:pPr marL="179388" lvl="1">
              <a:lnSpc>
                <a:spcPct val="120000"/>
              </a:lnSpc>
            </a:pPr>
            <a:endParaRPr lang="es-ES" sz="1600" dirty="0" smtClean="0">
              <a:solidFill>
                <a:schemeClr val="tx2"/>
              </a:solidFill>
              <a:latin typeface="Arial" panose="020B0604020202020204" pitchFamily="34" charset="0"/>
              <a:cs typeface="Arial" panose="020B0604020202020204" pitchFamily="34" charset="0"/>
            </a:endParaRPr>
          </a:p>
          <a:p>
            <a:pPr marL="179388" lvl="1">
              <a:lnSpc>
                <a:spcPct val="120000"/>
              </a:lnSpc>
            </a:pPr>
            <a:r>
              <a:rPr lang="es-ES" sz="1600" dirty="0" err="1" smtClean="0">
                <a:solidFill>
                  <a:schemeClr val="tx2"/>
                </a:solidFill>
                <a:latin typeface="Arial" panose="020B0604020202020204" pitchFamily="34" charset="0"/>
                <a:cs typeface="Arial" panose="020B0604020202020204" pitchFamily="34" charset="0"/>
              </a:rPr>
              <a:t>Documents</a:t>
            </a:r>
            <a:r>
              <a:rPr lang="es-ES" sz="1600" dirty="0" smtClean="0">
                <a:solidFill>
                  <a:schemeClr val="tx2"/>
                </a:solidFill>
                <a:latin typeface="Arial" panose="020B0604020202020204" pitchFamily="34" charset="0"/>
                <a:cs typeface="Arial" panose="020B0604020202020204" pitchFamily="34" charset="0"/>
              </a:rPr>
              <a:t>:</a:t>
            </a:r>
          </a:p>
          <a:p>
            <a:pPr marL="179388" lvl="1">
              <a:lnSpc>
                <a:spcPct val="120000"/>
              </a:lnSpc>
            </a:pPr>
            <a:r>
              <a:rPr lang="es-ES" sz="1600" dirty="0">
                <a:solidFill>
                  <a:schemeClr val="tx2"/>
                </a:solidFill>
                <a:latin typeface="Arial" panose="020B0604020202020204" pitchFamily="34" charset="0"/>
                <a:cs typeface="Arial" panose="020B0604020202020204" pitchFamily="34" charset="0"/>
              </a:rPr>
              <a:t>	</a:t>
            </a:r>
            <a:r>
              <a:rPr lang="es-ES" sz="1600" dirty="0" err="1" smtClean="0">
                <a:solidFill>
                  <a:schemeClr val="tx2"/>
                </a:solidFill>
                <a:latin typeface="Arial" panose="020B0604020202020204" pitchFamily="34" charset="0"/>
                <a:cs typeface="Arial" panose="020B0604020202020204" pitchFamily="34" charset="0"/>
              </a:rPr>
              <a:t>Joint</a:t>
            </a:r>
            <a:r>
              <a:rPr lang="es-ES" sz="1600" dirty="0" smtClean="0">
                <a:solidFill>
                  <a:schemeClr val="tx2"/>
                </a:solidFill>
                <a:latin typeface="Arial" panose="020B0604020202020204" pitchFamily="34" charset="0"/>
                <a:cs typeface="Arial" panose="020B0604020202020204" pitchFamily="34" charset="0"/>
              </a:rPr>
              <a:t> </a:t>
            </a:r>
            <a:r>
              <a:rPr lang="es-ES" sz="1600" dirty="0" err="1" smtClean="0">
                <a:solidFill>
                  <a:schemeClr val="tx2"/>
                </a:solidFill>
                <a:latin typeface="Arial" panose="020B0604020202020204" pitchFamily="34" charset="0"/>
                <a:cs typeface="Arial" panose="020B0604020202020204" pitchFamily="34" charset="0"/>
              </a:rPr>
              <a:t>report</a:t>
            </a:r>
            <a:endParaRPr lang="es-ES" sz="1600" dirty="0" smtClean="0">
              <a:solidFill>
                <a:schemeClr val="tx2"/>
              </a:solidFill>
              <a:latin typeface="Arial" panose="020B0604020202020204" pitchFamily="34" charset="0"/>
              <a:cs typeface="Arial" panose="020B0604020202020204" pitchFamily="34" charset="0"/>
            </a:endParaRPr>
          </a:p>
          <a:p>
            <a:pPr marL="179388" lvl="1">
              <a:lnSpc>
                <a:spcPct val="120000"/>
              </a:lnSpc>
            </a:pPr>
            <a:r>
              <a:rPr lang="es-ES" sz="1600" dirty="0">
                <a:solidFill>
                  <a:schemeClr val="tx2"/>
                </a:solidFill>
                <a:latin typeface="Arial" panose="020B0604020202020204" pitchFamily="34" charset="0"/>
                <a:cs typeface="Arial" panose="020B0604020202020204" pitchFamily="34" charset="0"/>
              </a:rPr>
              <a:t>	</a:t>
            </a:r>
            <a:r>
              <a:rPr lang="es-ES" sz="1600" dirty="0" err="1" smtClean="0">
                <a:solidFill>
                  <a:schemeClr val="tx2"/>
                </a:solidFill>
                <a:latin typeface="Arial" panose="020B0604020202020204" pitchFamily="34" charset="0"/>
                <a:cs typeface="Arial" panose="020B0604020202020204" pitchFamily="34" charset="0"/>
              </a:rPr>
              <a:t>ICPs</a:t>
            </a:r>
            <a:r>
              <a:rPr lang="es-ES" sz="1600" dirty="0" smtClean="0">
                <a:solidFill>
                  <a:schemeClr val="tx2"/>
                </a:solidFill>
                <a:latin typeface="Arial" panose="020B0604020202020204" pitchFamily="34" charset="0"/>
                <a:cs typeface="Arial" panose="020B0604020202020204" pitchFamily="34" charset="0"/>
              </a:rPr>
              <a:t> </a:t>
            </a:r>
            <a:r>
              <a:rPr lang="es-ES" sz="1600" dirty="0" err="1" smtClean="0">
                <a:solidFill>
                  <a:schemeClr val="tx2"/>
                </a:solidFill>
                <a:latin typeface="Arial" panose="020B0604020202020204" pitchFamily="34" charset="0"/>
                <a:cs typeface="Arial" panose="020B0604020202020204" pitchFamily="34" charset="0"/>
              </a:rPr>
              <a:t>reports</a:t>
            </a:r>
            <a:endParaRPr lang="es-ES" sz="1600" dirty="0" smtClean="0">
              <a:solidFill>
                <a:schemeClr val="tx2"/>
              </a:solidFill>
              <a:latin typeface="Arial" panose="020B0604020202020204" pitchFamily="34" charset="0"/>
              <a:cs typeface="Arial" panose="020B0604020202020204" pitchFamily="34" charset="0"/>
            </a:endParaRPr>
          </a:p>
          <a:p>
            <a:pPr marL="179388" lvl="1">
              <a:lnSpc>
                <a:spcPct val="120000"/>
              </a:lnSpc>
            </a:pPr>
            <a:r>
              <a:rPr lang="es-ES" sz="1600" dirty="0">
                <a:solidFill>
                  <a:schemeClr val="tx2"/>
                </a:solidFill>
                <a:latin typeface="Arial" panose="020B0604020202020204" pitchFamily="34" charset="0"/>
                <a:cs typeface="Arial" panose="020B0604020202020204" pitchFamily="34" charset="0"/>
              </a:rPr>
              <a:t>	</a:t>
            </a:r>
            <a:r>
              <a:rPr lang="es-ES" sz="1600" dirty="0" smtClean="0">
                <a:solidFill>
                  <a:schemeClr val="tx2"/>
                </a:solidFill>
                <a:latin typeface="Arial" panose="020B0604020202020204" pitchFamily="34" charset="0"/>
                <a:cs typeface="Arial" panose="020B0604020202020204" pitchFamily="34" charset="0"/>
              </a:rPr>
              <a:t>Minutes of </a:t>
            </a:r>
            <a:r>
              <a:rPr lang="es-ES" sz="1600" dirty="0" err="1" smtClean="0">
                <a:solidFill>
                  <a:schemeClr val="tx2"/>
                </a:solidFill>
                <a:latin typeface="Arial" panose="020B0604020202020204" pitchFamily="34" charset="0"/>
                <a:cs typeface="Arial" panose="020B0604020202020204" pitchFamily="34" charset="0"/>
              </a:rPr>
              <a:t>the</a:t>
            </a:r>
            <a:r>
              <a:rPr lang="es-ES" sz="1600" dirty="0" smtClean="0">
                <a:solidFill>
                  <a:schemeClr val="tx2"/>
                </a:solidFill>
                <a:latin typeface="Arial" panose="020B0604020202020204" pitchFamily="34" charset="0"/>
                <a:cs typeface="Arial" panose="020B0604020202020204" pitchFamily="34" charset="0"/>
              </a:rPr>
              <a:t> </a:t>
            </a:r>
            <a:r>
              <a:rPr lang="es-ES" sz="1600" dirty="0" err="1" smtClean="0">
                <a:solidFill>
                  <a:schemeClr val="tx2"/>
                </a:solidFill>
                <a:latin typeface="Arial" panose="020B0604020202020204" pitchFamily="34" charset="0"/>
                <a:cs typeface="Arial" panose="020B0604020202020204" pitchFamily="34" charset="0"/>
              </a:rPr>
              <a:t>session</a:t>
            </a:r>
            <a:endParaRPr lang="es-ES" sz="1600"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52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39" y="692696"/>
            <a:ext cx="8806199" cy="572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23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843808" y="251356"/>
            <a:ext cx="3096344"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Organizational Issues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5 CuadroTexto"/>
          <p:cNvSpPr txBox="1"/>
          <p:nvPr/>
        </p:nvSpPr>
        <p:spPr>
          <a:xfrm>
            <a:off x="98495" y="866909"/>
            <a:ext cx="1268296" cy="369332"/>
          </a:xfrm>
          <a:prstGeom prst="rect">
            <a:avLst/>
          </a:prstGeom>
          <a:noFill/>
        </p:spPr>
        <p:txBody>
          <a:bodyPr wrap="none" rtlCol="0">
            <a:spAutoFit/>
          </a:bodyPr>
          <a:lstStyle/>
          <a:p>
            <a:pPr marL="285750" indent="-285750">
              <a:buFont typeface="Wingdings" panose="05000000000000000000" pitchFamily="2" charset="2"/>
              <a:buChar char="Ø"/>
            </a:pPr>
            <a:r>
              <a:rPr lang="es-ES" dirty="0" smtClean="0">
                <a:solidFill>
                  <a:schemeClr val="accent1">
                    <a:lumMod val="75000"/>
                  </a:schemeClr>
                </a:solidFill>
                <a:latin typeface="Arial" panose="020B0604020202020204" pitchFamily="34" charset="0"/>
                <a:cs typeface="Arial" panose="020B0604020202020204" pitchFamily="34" charset="0"/>
              </a:rPr>
              <a:t>Agenda</a:t>
            </a:r>
          </a:p>
        </p:txBody>
      </p:sp>
      <p:sp>
        <p:nvSpPr>
          <p:cNvPr id="11" name="Shape 127"/>
          <p:cNvSpPr/>
          <p:nvPr/>
        </p:nvSpPr>
        <p:spPr>
          <a:xfrm>
            <a:off x="593304" y="1340768"/>
            <a:ext cx="7992887" cy="4331759"/>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R="378605" defTabSz="253148">
              <a:lnSpc>
                <a:spcPct val="115000"/>
              </a:lnSpc>
              <a:tabLst>
                <a:tab pos="1134030" algn="l"/>
                <a:tab pos="3536031" algn="l"/>
              </a:tabLst>
              <a:defRPr sz="2000">
                <a:uFill>
                  <a:solidFill>
                    <a:srgbClr val="000000"/>
                  </a:solidFill>
                </a:uFill>
                <a:latin typeface="Times New Roman"/>
                <a:ea typeface="Times New Roman"/>
                <a:cs typeface="Times New Roman"/>
                <a:sym typeface="Times New Roman"/>
              </a:defRPr>
            </a:pPr>
            <a:r>
              <a:rPr sz="1600" b="1" dirty="0">
                <a:solidFill>
                  <a:schemeClr val="accent1">
                    <a:lumMod val="75000"/>
                  </a:schemeClr>
                </a:solidFill>
              </a:rPr>
              <a:t>Tuesday, 21 March, 14.30-18.00; Wednesday, 22 March, 9.00-13.00 </a:t>
            </a:r>
          </a:p>
          <a:p>
            <a:pPr marR="378605" defTabSz="253148">
              <a:lnSpc>
                <a:spcPct val="115000"/>
              </a:lnSpc>
              <a:tabLst>
                <a:tab pos="1134030" algn="l"/>
                <a:tab pos="3536031" algn="l"/>
              </a:tabLst>
              <a:defRPr sz="2000">
                <a:uFill>
                  <a:solidFill>
                    <a:srgbClr val="000000"/>
                  </a:solidFill>
                </a:uFill>
                <a:latin typeface="Times New Roman"/>
                <a:ea typeface="Times New Roman"/>
                <a:cs typeface="Times New Roman"/>
                <a:sym typeface="Times New Roman"/>
              </a:defRPr>
            </a:pPr>
            <a:r>
              <a:rPr sz="1600" b="1" dirty="0">
                <a:solidFill>
                  <a:schemeClr val="accent1">
                    <a:lumMod val="75000"/>
                  </a:schemeClr>
                </a:solidFill>
              </a:rPr>
              <a:t>Common EMEP and WGE issues</a:t>
            </a: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Follow up from the Executive Body and the Working Group on Strategies and Review (December 2016) and the 2nd joint session of the EMEP/WGE (September 2016), EB Bureau meeting March (2017)</a:t>
            </a: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Hemispheric transport of air pollution</a:t>
            </a: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Coordination Centre for </a:t>
            </a:r>
            <a:r>
              <a:rPr sz="1600" dirty="0" smtClean="0">
                <a:solidFill>
                  <a:schemeClr val="accent1">
                    <a:lumMod val="75000"/>
                  </a:schemeClr>
                </a:solidFill>
              </a:rPr>
              <a:t>Effects</a:t>
            </a:r>
            <a:r>
              <a:rPr lang="es-ES" sz="1600" dirty="0" smtClean="0">
                <a:solidFill>
                  <a:schemeClr val="accent1">
                    <a:lumMod val="75000"/>
                  </a:schemeClr>
                </a:solidFill>
              </a:rPr>
              <a:t> (CCE)</a:t>
            </a:r>
            <a:endParaRPr sz="1600" dirty="0">
              <a:solidFill>
                <a:schemeClr val="accent1">
                  <a:lumMod val="75000"/>
                </a:schemeClr>
              </a:solidFill>
            </a:endParaRP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Integrated Assessment Modelling (TFIAM/CIAM)</a:t>
            </a: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EECCA activities including capacity building (secretariat)</a:t>
            </a: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Cooperation with other bodies (AMAP, WHO, UNEP, Stockholm and </a:t>
            </a:r>
            <a:r>
              <a:rPr sz="1600" dirty="0" err="1">
                <a:solidFill>
                  <a:schemeClr val="accent1">
                    <a:lumMod val="75000"/>
                  </a:schemeClr>
                </a:solidFill>
              </a:rPr>
              <a:t>Minamata</a:t>
            </a:r>
            <a:r>
              <a:rPr sz="1600" dirty="0">
                <a:solidFill>
                  <a:schemeClr val="accent1">
                    <a:lumMod val="75000"/>
                  </a:schemeClr>
                </a:solidFill>
              </a:rPr>
              <a:t> Conventions, CCAC); Information about: UN Environment Assembly (UNEA 3); the WHO Global Platform – 3</a:t>
            </a:r>
            <a:r>
              <a:rPr sz="1600" baseline="31999" dirty="0">
                <a:solidFill>
                  <a:schemeClr val="accent1">
                    <a:lumMod val="75000"/>
                  </a:schemeClr>
                </a:solidFill>
              </a:rPr>
              <a:t>rd</a:t>
            </a:r>
            <a:r>
              <a:rPr sz="1600" dirty="0">
                <a:solidFill>
                  <a:schemeClr val="accent1">
                    <a:lumMod val="75000"/>
                  </a:schemeClr>
                </a:solidFill>
              </a:rPr>
              <a:t> meeting (secretariat)</a:t>
            </a: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Elements of the 2018-2019 </a:t>
            </a:r>
            <a:r>
              <a:rPr sz="1600" dirty="0" err="1">
                <a:solidFill>
                  <a:schemeClr val="accent1">
                    <a:lumMod val="75000"/>
                  </a:schemeClr>
                </a:solidFill>
              </a:rPr>
              <a:t>workplan</a:t>
            </a:r>
            <a:r>
              <a:rPr sz="1600" dirty="0">
                <a:solidFill>
                  <a:schemeClr val="accent1">
                    <a:lumMod val="75000"/>
                  </a:schemeClr>
                </a:solidFill>
              </a:rPr>
              <a:t>  </a:t>
            </a: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Strengthening EMEP-WGE cooperation; future scientific work under the Convention; review of the Long-term Strategy of the Convention</a:t>
            </a: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Agenda for the 3</a:t>
            </a:r>
            <a:r>
              <a:rPr sz="1600" baseline="31999" dirty="0">
                <a:solidFill>
                  <a:schemeClr val="accent1">
                    <a:lumMod val="75000"/>
                  </a:schemeClr>
                </a:solidFill>
              </a:rPr>
              <a:t>rd</a:t>
            </a:r>
            <a:r>
              <a:rPr sz="1600" dirty="0">
                <a:solidFill>
                  <a:schemeClr val="accent1">
                    <a:lumMod val="75000"/>
                  </a:schemeClr>
                </a:solidFill>
              </a:rPr>
              <a:t> joint session of the EMEP SB/WGE 11-15 September 2017</a:t>
            </a:r>
          </a:p>
          <a:p>
            <a:pPr marL="292234" indent="-292234" defTabSz="253148">
              <a:buSzPct val="100000"/>
              <a:buAutoNum type="arabicPeriod"/>
              <a:defRPr sz="2000">
                <a:uFill>
                  <a:solidFill>
                    <a:srgbClr val="000000"/>
                  </a:solidFill>
                </a:uFill>
                <a:latin typeface="Times New Roman"/>
                <a:ea typeface="Times New Roman"/>
                <a:cs typeface="Times New Roman"/>
                <a:sym typeface="Times New Roman"/>
              </a:defRPr>
            </a:pPr>
            <a:r>
              <a:rPr sz="1600" dirty="0">
                <a:solidFill>
                  <a:schemeClr val="accent1">
                    <a:lumMod val="75000"/>
                  </a:schemeClr>
                </a:solidFill>
              </a:rPr>
              <a:t>Other business</a:t>
            </a:r>
          </a:p>
        </p:txBody>
      </p:sp>
    </p:spTree>
    <p:extLst>
      <p:ext uri="{BB962C8B-B14F-4D97-AF65-F5344CB8AC3E}">
        <p14:creationId xmlns:p14="http://schemas.microsoft.com/office/powerpoint/2010/main" val="1014103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843808" y="251356"/>
            <a:ext cx="3096344"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Organizational Issues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10" name="Shape 121"/>
          <p:cNvSpPr/>
          <p:nvPr/>
        </p:nvSpPr>
        <p:spPr>
          <a:xfrm>
            <a:off x="858994" y="6030213"/>
            <a:ext cx="7065972" cy="397670"/>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marR="538480" algn="l" defTabSz="360045">
              <a:lnSpc>
                <a:spcPct val="115000"/>
              </a:lnSpc>
              <a:tabLst>
                <a:tab pos="1612900" algn="l"/>
                <a:tab pos="5029200" algn="l"/>
              </a:tabLst>
              <a:defRPr sz="2200" b="1">
                <a:uFill>
                  <a:solidFill>
                    <a:srgbClr val="000000"/>
                  </a:solidFill>
                </a:uFill>
                <a:latin typeface="Times New Roman"/>
                <a:ea typeface="Times New Roman"/>
                <a:cs typeface="Times New Roman"/>
                <a:sym typeface="Times New Roman"/>
              </a:defRPr>
            </a:lvl1pPr>
          </a:lstStyle>
          <a:p>
            <a:r>
              <a:rPr sz="2000" b="0" dirty="0" err="1">
                <a:solidFill>
                  <a:schemeClr val="accent1">
                    <a:lumMod val="75000"/>
                  </a:schemeClr>
                </a:solidFill>
              </a:rPr>
              <a:t>Workplan</a:t>
            </a:r>
            <a:r>
              <a:rPr sz="2000" b="0" dirty="0">
                <a:solidFill>
                  <a:schemeClr val="accent1">
                    <a:lumMod val="75000"/>
                  </a:schemeClr>
                </a:solidFill>
              </a:rPr>
              <a:t> discussion moved to EMEP/WGE common issues</a:t>
            </a:r>
          </a:p>
        </p:txBody>
      </p:sp>
      <p:graphicFrame>
        <p:nvGraphicFramePr>
          <p:cNvPr id="2" name="1 Tabla"/>
          <p:cNvGraphicFramePr>
            <a:graphicFrameLocks noGrp="1"/>
          </p:cNvGraphicFramePr>
          <p:nvPr>
            <p:extLst>
              <p:ext uri="{D42A27DB-BD31-4B8C-83A1-F6EECF244321}">
                <p14:modId xmlns:p14="http://schemas.microsoft.com/office/powerpoint/2010/main" val="1941863205"/>
              </p:ext>
            </p:extLst>
          </p:nvPr>
        </p:nvGraphicFramePr>
        <p:xfrm>
          <a:off x="632651" y="902695"/>
          <a:ext cx="7704855" cy="4902569"/>
        </p:xfrm>
        <a:graphic>
          <a:graphicData uri="http://schemas.openxmlformats.org/drawingml/2006/table">
            <a:tbl>
              <a:tblPr firstRow="1" firstCol="1" bandRow="1">
                <a:tableStyleId>{5C22544A-7EE6-4342-B048-85BDC9FD1C3A}</a:tableStyleId>
              </a:tblPr>
              <a:tblGrid>
                <a:gridCol w="3075253"/>
                <a:gridCol w="2653478"/>
                <a:gridCol w="1976124"/>
              </a:tblGrid>
              <a:tr h="366065">
                <a:tc gridSpan="3">
                  <a:txBody>
                    <a:bodyPr/>
                    <a:lstStyle/>
                    <a:p>
                      <a:pPr algn="just">
                        <a:lnSpc>
                          <a:spcPct val="100000"/>
                        </a:lnSpc>
                        <a:spcBef>
                          <a:spcPts val="600"/>
                        </a:spcBef>
                        <a:spcAft>
                          <a:spcPts val="0"/>
                        </a:spcAft>
                      </a:pPr>
                      <a:r>
                        <a:rPr lang="en-US" sz="1800" dirty="0">
                          <a:effectLst/>
                        </a:rPr>
                        <a:t>WGE specific issues</a:t>
                      </a:r>
                      <a:r>
                        <a:rPr lang="en-US" sz="1600" dirty="0">
                          <a:effectLst/>
                        </a:rPr>
                        <a:t>                                              </a:t>
                      </a:r>
                      <a:r>
                        <a:rPr lang="en-US" sz="1600" dirty="0" smtClean="0">
                          <a:effectLst/>
                        </a:rPr>
                        <a:t>                     Monday</a:t>
                      </a:r>
                      <a:r>
                        <a:rPr lang="en-US" sz="1600" dirty="0">
                          <a:effectLst/>
                        </a:rPr>
                        <a:t>, 20 March, 14.00-18.00</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00043">
                <a:tc>
                  <a:txBody>
                    <a:bodyPr/>
                    <a:lstStyle/>
                    <a:p>
                      <a:pPr algn="l">
                        <a:lnSpc>
                          <a:spcPct val="100000"/>
                        </a:lnSpc>
                        <a:spcBef>
                          <a:spcPts val="300"/>
                        </a:spcBef>
                        <a:spcAft>
                          <a:spcPts val="0"/>
                        </a:spcAft>
                      </a:pPr>
                      <a:r>
                        <a:rPr lang="en-US" sz="1600" dirty="0">
                          <a:solidFill>
                            <a:schemeClr val="tx1"/>
                          </a:solidFill>
                          <a:effectLst/>
                        </a:rPr>
                        <a:t>1. </a:t>
                      </a:r>
                      <a:r>
                        <a:rPr lang="en-US" sz="1600" b="0" dirty="0">
                          <a:solidFill>
                            <a:schemeClr val="tx1"/>
                          </a:solidFill>
                          <a:effectLst/>
                        </a:rPr>
                        <a:t>Organizational issues</a:t>
                      </a:r>
                      <a:endParaRPr lang="en-US" sz="1600" b="0" dirty="0">
                        <a:solidFill>
                          <a:schemeClr val="tx1"/>
                        </a:solidFill>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dirty="0">
                          <a:effectLst/>
                        </a:rPr>
                        <a:t> </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dirty="0">
                          <a:effectLst/>
                        </a:rPr>
                        <a:t> </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1761">
                <a:tc>
                  <a:txBody>
                    <a:bodyPr/>
                    <a:lstStyle/>
                    <a:p>
                      <a:pPr algn="l">
                        <a:lnSpc>
                          <a:spcPct val="100000"/>
                        </a:lnSpc>
                        <a:spcBef>
                          <a:spcPts val="300"/>
                        </a:spcBef>
                        <a:spcAft>
                          <a:spcPts val="0"/>
                        </a:spcAft>
                      </a:pPr>
                      <a:r>
                        <a:rPr lang="en-US" sz="1600" dirty="0">
                          <a:solidFill>
                            <a:schemeClr val="tx1"/>
                          </a:solidFill>
                          <a:effectLst/>
                        </a:rPr>
                        <a:t>2. </a:t>
                      </a:r>
                      <a:r>
                        <a:rPr lang="en-US" sz="1600" b="0" dirty="0">
                          <a:solidFill>
                            <a:schemeClr val="tx1"/>
                          </a:solidFill>
                          <a:effectLst/>
                        </a:rPr>
                        <a:t>Update on the Calls for Data </a:t>
                      </a:r>
                      <a:endParaRPr lang="en-US" sz="1600" b="0" dirty="0">
                        <a:solidFill>
                          <a:schemeClr val="tx1"/>
                        </a:solidFill>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a:effectLst/>
                        </a:rPr>
                        <a:t> </a:t>
                      </a:r>
                      <a:endParaRPr lang="en-US" sz="160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955" algn="ctr">
                        <a:lnSpc>
                          <a:spcPct val="100000"/>
                        </a:lnSpc>
                        <a:spcBef>
                          <a:spcPts val="0"/>
                        </a:spcBef>
                        <a:spcAft>
                          <a:spcPts val="0"/>
                        </a:spcAft>
                      </a:pPr>
                      <a:r>
                        <a:rPr lang="en-US" sz="1600" dirty="0">
                          <a:effectLst/>
                        </a:rPr>
                        <a:t>ICP M&amp;M, CCE</a:t>
                      </a:r>
                    </a:p>
                    <a:p>
                      <a:pPr marL="20955" algn="ctr">
                        <a:lnSpc>
                          <a:spcPct val="100000"/>
                        </a:lnSpc>
                        <a:spcBef>
                          <a:spcPts val="0"/>
                        </a:spcBef>
                        <a:spcAft>
                          <a:spcPts val="0"/>
                        </a:spcAft>
                      </a:pPr>
                      <a:r>
                        <a:rPr lang="en-US" sz="1600" dirty="0">
                          <a:effectLst/>
                        </a:rPr>
                        <a:t>ICP Materials</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0128">
                <a:tc>
                  <a:txBody>
                    <a:bodyPr/>
                    <a:lstStyle/>
                    <a:p>
                      <a:pPr marL="179388" indent="-179388" algn="l">
                        <a:lnSpc>
                          <a:spcPct val="100000"/>
                        </a:lnSpc>
                        <a:spcBef>
                          <a:spcPts val="300"/>
                        </a:spcBef>
                        <a:spcAft>
                          <a:spcPts val="0"/>
                        </a:spcAft>
                      </a:pPr>
                      <a:r>
                        <a:rPr lang="en-US" sz="1600" dirty="0">
                          <a:solidFill>
                            <a:schemeClr val="tx1"/>
                          </a:solidFill>
                          <a:effectLst/>
                        </a:rPr>
                        <a:t>3. </a:t>
                      </a:r>
                      <a:r>
                        <a:rPr lang="en-US" sz="1600" b="0" dirty="0">
                          <a:solidFill>
                            <a:schemeClr val="tx1"/>
                          </a:solidFill>
                          <a:effectLst/>
                        </a:rPr>
                        <a:t>Reports by TFH/ICPs/JEG and common ICP activities</a:t>
                      </a:r>
                      <a:endParaRPr lang="en-US" sz="1600" b="0" dirty="0">
                        <a:solidFill>
                          <a:schemeClr val="tx1"/>
                        </a:solidFill>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0" algn="l">
                        <a:lnSpc>
                          <a:spcPct val="100000"/>
                        </a:lnSpc>
                        <a:spcBef>
                          <a:spcPts val="600"/>
                        </a:spcBef>
                        <a:spcAft>
                          <a:spcPts val="0"/>
                        </a:spcAft>
                      </a:pPr>
                      <a:r>
                        <a:rPr lang="en-US" sz="1400" dirty="0">
                          <a:effectLst/>
                        </a:rPr>
                        <a:t>On going activities, 2016-2017 </a:t>
                      </a:r>
                      <a:r>
                        <a:rPr lang="en-US" sz="1400" dirty="0" err="1">
                          <a:effectLst/>
                        </a:rPr>
                        <a:t>workplan</a:t>
                      </a:r>
                      <a:r>
                        <a:rPr lang="en-US" sz="1400" dirty="0">
                          <a:effectLst/>
                        </a:rPr>
                        <a:t> compliance, info about meetings, common activities….</a:t>
                      </a:r>
                      <a:endParaRPr lang="en-US" sz="14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600"/>
                        </a:spcBef>
                        <a:spcAft>
                          <a:spcPts val="0"/>
                        </a:spcAft>
                      </a:pPr>
                      <a:r>
                        <a:rPr lang="en-US" sz="1600" dirty="0">
                          <a:effectLst/>
                        </a:rPr>
                        <a:t>(All groups)</a:t>
                      </a:r>
                      <a:endParaRPr lang="en-US" sz="1600" dirty="0">
                        <a:effectLst/>
                        <a:latin typeface="Arial"/>
                        <a:ea typeface="Calibri"/>
                        <a:cs typeface="Times New Roman"/>
                      </a:endParaRPr>
                    </a:p>
                  </a:txBody>
                  <a:tcPr marL="37508" marR="37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609">
                <a:tc gridSpan="3">
                  <a:txBody>
                    <a:bodyPr/>
                    <a:lstStyle/>
                    <a:p>
                      <a:pPr algn="l">
                        <a:lnSpc>
                          <a:spcPct val="100000"/>
                        </a:lnSpc>
                        <a:spcBef>
                          <a:spcPts val="600"/>
                        </a:spcBef>
                        <a:spcAft>
                          <a:spcPts val="0"/>
                        </a:spcAft>
                      </a:pPr>
                      <a:r>
                        <a:rPr lang="en-US" sz="1600" dirty="0">
                          <a:solidFill>
                            <a:schemeClr val="tx1"/>
                          </a:solidFill>
                          <a:effectLst/>
                        </a:rPr>
                        <a:t>                                                                                   </a:t>
                      </a:r>
                      <a:r>
                        <a:rPr lang="en-US" sz="1600" dirty="0" smtClean="0">
                          <a:solidFill>
                            <a:schemeClr val="tx1"/>
                          </a:solidFill>
                          <a:effectLst/>
                        </a:rPr>
                        <a:t>                           </a:t>
                      </a:r>
                      <a:r>
                        <a:rPr lang="en-US" sz="1600" dirty="0">
                          <a:solidFill>
                            <a:schemeClr val="bg1"/>
                          </a:solidFill>
                          <a:effectLst/>
                        </a:rPr>
                        <a:t>Tuesday, 21 March, 9.00-13.00</a:t>
                      </a:r>
                      <a:endParaRPr lang="en-US" sz="1600" dirty="0">
                        <a:solidFill>
                          <a:schemeClr val="bg1"/>
                        </a:solidFill>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78596">
                <a:tc>
                  <a:txBody>
                    <a:bodyPr/>
                    <a:lstStyle/>
                    <a:p>
                      <a:pPr marL="179388" indent="-179388" algn="l">
                        <a:lnSpc>
                          <a:spcPct val="100000"/>
                        </a:lnSpc>
                        <a:spcBef>
                          <a:spcPts val="600"/>
                        </a:spcBef>
                        <a:spcAft>
                          <a:spcPts val="0"/>
                        </a:spcAft>
                      </a:pPr>
                      <a:r>
                        <a:rPr lang="en-US" sz="1600" dirty="0">
                          <a:solidFill>
                            <a:schemeClr val="tx1"/>
                          </a:solidFill>
                          <a:effectLst/>
                        </a:rPr>
                        <a:t>4. </a:t>
                      </a:r>
                      <a:r>
                        <a:rPr lang="en-US" sz="1600" b="0" dirty="0">
                          <a:solidFill>
                            <a:schemeClr val="tx1"/>
                          </a:solidFill>
                          <a:effectLst/>
                        </a:rPr>
                        <a:t>Reports by TFH/ICPs/JEG and common ICP activities (continued)</a:t>
                      </a:r>
                      <a:endParaRPr lang="en-US" sz="1600" b="0" dirty="0">
                        <a:solidFill>
                          <a:schemeClr val="tx1"/>
                        </a:solidFill>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dirty="0">
                          <a:effectLst/>
                        </a:rPr>
                        <a:t> </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dirty="0">
                          <a:effectLst/>
                        </a:rPr>
                        <a:t> </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3491">
                <a:tc>
                  <a:txBody>
                    <a:bodyPr/>
                    <a:lstStyle/>
                    <a:p>
                      <a:pPr algn="l">
                        <a:lnSpc>
                          <a:spcPct val="100000"/>
                        </a:lnSpc>
                        <a:spcBef>
                          <a:spcPts val="600"/>
                        </a:spcBef>
                        <a:spcAft>
                          <a:spcPts val="0"/>
                        </a:spcAft>
                      </a:pPr>
                      <a:r>
                        <a:rPr lang="en-US" sz="1600" dirty="0">
                          <a:solidFill>
                            <a:schemeClr val="tx1"/>
                          </a:solidFill>
                          <a:effectLst/>
                        </a:rPr>
                        <a:t>5. </a:t>
                      </a:r>
                      <a:r>
                        <a:rPr lang="en-US" sz="1600" b="0" dirty="0">
                          <a:solidFill>
                            <a:schemeClr val="tx1"/>
                          </a:solidFill>
                          <a:effectLst/>
                        </a:rPr>
                        <a:t>Follow-up on ICP review </a:t>
                      </a: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0" algn="l">
                        <a:lnSpc>
                          <a:spcPct val="100000"/>
                        </a:lnSpc>
                        <a:spcBef>
                          <a:spcPts val="600"/>
                        </a:spcBef>
                        <a:spcAft>
                          <a:spcPts val="0"/>
                        </a:spcAft>
                      </a:pPr>
                      <a:r>
                        <a:rPr lang="en-US" sz="1400" dirty="0">
                          <a:effectLst/>
                        </a:rPr>
                        <a:t>Web </a:t>
                      </a:r>
                      <a:r>
                        <a:rPr lang="en-US" sz="1400" dirty="0" smtClean="0">
                          <a:effectLst/>
                        </a:rPr>
                        <a:t>page </a:t>
                      </a:r>
                      <a:endParaRPr lang="en-US" sz="14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dirty="0">
                          <a:effectLst/>
                        </a:rPr>
                        <a:t> </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1761">
                <a:tc>
                  <a:txBody>
                    <a:bodyPr/>
                    <a:lstStyle/>
                    <a:p>
                      <a:pPr marL="179388" indent="-179388" algn="l">
                        <a:lnSpc>
                          <a:spcPct val="100000"/>
                        </a:lnSpc>
                        <a:spcBef>
                          <a:spcPts val="600"/>
                        </a:spcBef>
                        <a:spcAft>
                          <a:spcPts val="0"/>
                        </a:spcAft>
                      </a:pPr>
                      <a:r>
                        <a:rPr lang="en-US" sz="1600" dirty="0">
                          <a:solidFill>
                            <a:schemeClr val="tx1"/>
                          </a:solidFill>
                          <a:effectLst/>
                        </a:rPr>
                        <a:t>6. </a:t>
                      </a:r>
                      <a:r>
                        <a:rPr lang="en-US" sz="1600" b="0" dirty="0">
                          <a:solidFill>
                            <a:schemeClr val="tx1"/>
                          </a:solidFill>
                          <a:effectLst/>
                        </a:rPr>
                        <a:t>Outreach and EECCA related activities </a:t>
                      </a:r>
                      <a:endParaRPr lang="en-US" sz="1600" b="0" dirty="0">
                        <a:solidFill>
                          <a:schemeClr val="tx1"/>
                        </a:solidFill>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a:effectLst/>
                        </a:rPr>
                        <a:t> </a:t>
                      </a:r>
                      <a:endParaRPr lang="en-US" sz="160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600"/>
                        </a:spcBef>
                        <a:spcAft>
                          <a:spcPts val="0"/>
                        </a:spcAft>
                      </a:pPr>
                      <a:r>
                        <a:rPr lang="en-US" sz="1600" dirty="0">
                          <a:effectLst/>
                        </a:rPr>
                        <a:t>ICPs?</a:t>
                      </a:r>
                    </a:p>
                    <a:p>
                      <a:pPr algn="ctr">
                        <a:lnSpc>
                          <a:spcPct val="100000"/>
                        </a:lnSpc>
                        <a:spcBef>
                          <a:spcPts val="600"/>
                        </a:spcBef>
                        <a:spcAft>
                          <a:spcPts val="0"/>
                        </a:spcAft>
                      </a:pPr>
                      <a:r>
                        <a:rPr lang="en-US" sz="1600" dirty="0">
                          <a:effectLst/>
                        </a:rPr>
                        <a:t>Secretariat</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0085">
                <a:tc>
                  <a:txBody>
                    <a:bodyPr/>
                    <a:lstStyle/>
                    <a:p>
                      <a:pPr marL="179388" indent="-179388" algn="l">
                        <a:lnSpc>
                          <a:spcPct val="100000"/>
                        </a:lnSpc>
                        <a:spcBef>
                          <a:spcPts val="600"/>
                        </a:spcBef>
                        <a:spcAft>
                          <a:spcPts val="0"/>
                        </a:spcAft>
                      </a:pPr>
                      <a:r>
                        <a:rPr lang="en-US" sz="1600" dirty="0">
                          <a:solidFill>
                            <a:schemeClr val="tx1"/>
                          </a:solidFill>
                          <a:effectLst/>
                        </a:rPr>
                        <a:t>7. </a:t>
                      </a:r>
                      <a:r>
                        <a:rPr lang="en-US" sz="1600" b="0" dirty="0">
                          <a:solidFill>
                            <a:schemeClr val="tx1"/>
                          </a:solidFill>
                          <a:effectLst/>
                        </a:rPr>
                        <a:t>Update of mandates for ICPs, TFH and JEG</a:t>
                      </a:r>
                      <a:endParaRPr lang="en-US" sz="1600" b="0" dirty="0">
                        <a:solidFill>
                          <a:schemeClr val="tx1"/>
                        </a:solidFill>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a:effectLst/>
                        </a:rPr>
                        <a:t> </a:t>
                      </a:r>
                      <a:endParaRPr lang="en-US" sz="160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600"/>
                        </a:spcBef>
                        <a:spcAft>
                          <a:spcPts val="0"/>
                        </a:spcAft>
                      </a:pPr>
                      <a:r>
                        <a:rPr lang="en-US" sz="1600" dirty="0">
                          <a:effectLst/>
                        </a:rPr>
                        <a:t>All groups</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0085">
                <a:tc>
                  <a:txBody>
                    <a:bodyPr/>
                    <a:lstStyle/>
                    <a:p>
                      <a:pPr marL="179388" indent="-179388" algn="l">
                        <a:lnSpc>
                          <a:spcPct val="100000"/>
                        </a:lnSpc>
                        <a:spcBef>
                          <a:spcPts val="600"/>
                        </a:spcBef>
                        <a:spcAft>
                          <a:spcPts val="0"/>
                        </a:spcAft>
                      </a:pPr>
                      <a:r>
                        <a:rPr lang="en-US" sz="1600" dirty="0">
                          <a:solidFill>
                            <a:schemeClr val="tx1"/>
                          </a:solidFill>
                          <a:effectLst/>
                        </a:rPr>
                        <a:t>8. </a:t>
                      </a:r>
                      <a:r>
                        <a:rPr lang="en-US" sz="1600" b="0" dirty="0">
                          <a:solidFill>
                            <a:schemeClr val="tx1"/>
                          </a:solidFill>
                          <a:effectLst/>
                        </a:rPr>
                        <a:t>Funding of effects-related activities </a:t>
                      </a:r>
                      <a:endParaRPr lang="en-US" sz="1600" b="0" dirty="0">
                        <a:solidFill>
                          <a:schemeClr val="tx1"/>
                        </a:solidFill>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a:effectLst/>
                        </a:rPr>
                        <a:t> </a:t>
                      </a:r>
                      <a:endParaRPr lang="en-US" sz="160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600"/>
                        </a:spcBef>
                        <a:spcAft>
                          <a:spcPts val="0"/>
                        </a:spcAft>
                      </a:pPr>
                      <a:r>
                        <a:rPr lang="en-US" sz="1600" dirty="0" smtClean="0">
                          <a:effectLst/>
                        </a:rPr>
                        <a:t>Secretariat</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968">
                <a:tc>
                  <a:txBody>
                    <a:bodyPr/>
                    <a:lstStyle/>
                    <a:p>
                      <a:pPr algn="l">
                        <a:lnSpc>
                          <a:spcPct val="100000"/>
                        </a:lnSpc>
                        <a:spcBef>
                          <a:spcPts val="600"/>
                        </a:spcBef>
                        <a:spcAft>
                          <a:spcPts val="0"/>
                        </a:spcAft>
                      </a:pPr>
                      <a:r>
                        <a:rPr lang="en-US" sz="1600" dirty="0">
                          <a:solidFill>
                            <a:schemeClr val="tx1"/>
                          </a:solidFill>
                          <a:effectLst/>
                        </a:rPr>
                        <a:t>9. </a:t>
                      </a:r>
                      <a:r>
                        <a:rPr lang="en-US" sz="1600" b="0" dirty="0">
                          <a:solidFill>
                            <a:schemeClr val="tx1"/>
                          </a:solidFill>
                          <a:effectLst/>
                        </a:rPr>
                        <a:t>Other business </a:t>
                      </a:r>
                      <a:endParaRPr lang="en-US" sz="1600" b="0" dirty="0">
                        <a:solidFill>
                          <a:schemeClr val="tx1"/>
                        </a:solidFill>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a:effectLst/>
                        </a:rPr>
                        <a:t> </a:t>
                      </a:r>
                      <a:endParaRPr lang="en-US" sz="160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600"/>
                        </a:spcBef>
                        <a:spcAft>
                          <a:spcPts val="0"/>
                        </a:spcAft>
                      </a:pPr>
                      <a:r>
                        <a:rPr lang="en-US" sz="1600" dirty="0">
                          <a:effectLst/>
                        </a:rPr>
                        <a:t> </a:t>
                      </a:r>
                      <a:endParaRPr lang="en-US" sz="1600" dirty="0">
                        <a:effectLst/>
                        <a:latin typeface="Arial"/>
                        <a:ea typeface="Calibri"/>
                        <a:cs typeface="Times New Roman"/>
                      </a:endParaRPr>
                    </a:p>
                  </a:txBody>
                  <a:tcPr marL="37508" marR="375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5915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843808" y="251356"/>
            <a:ext cx="3096344"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Update of Mandates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5 CuadroTexto"/>
          <p:cNvSpPr txBox="1"/>
          <p:nvPr/>
        </p:nvSpPr>
        <p:spPr>
          <a:xfrm>
            <a:off x="120371" y="869765"/>
            <a:ext cx="8772109"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ES" dirty="0" smtClean="0">
                <a:solidFill>
                  <a:schemeClr val="tx2"/>
                </a:solidFill>
                <a:latin typeface="Arial" panose="020B0604020202020204" pitchFamily="34" charset="0"/>
                <a:cs typeface="Arial" panose="020B0604020202020204" pitchFamily="34" charset="0"/>
              </a:rPr>
              <a:t>2016: </a:t>
            </a:r>
            <a:r>
              <a:rPr lang="es-ES" dirty="0" err="1" smtClean="0">
                <a:solidFill>
                  <a:schemeClr val="tx2"/>
                </a:solidFill>
                <a:latin typeface="Arial" panose="020B0604020202020204" pitchFamily="34" charset="0"/>
                <a:cs typeface="Arial" panose="020B0604020202020204" pitchFamily="34" charset="0"/>
              </a:rPr>
              <a:t>Started</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the</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review</a:t>
            </a:r>
            <a:r>
              <a:rPr lang="es-ES" dirty="0" smtClean="0">
                <a:solidFill>
                  <a:schemeClr val="tx2"/>
                </a:solidFill>
                <a:latin typeface="Arial" panose="020B0604020202020204" pitchFamily="34" charset="0"/>
                <a:cs typeface="Arial" panose="020B0604020202020204" pitchFamily="34" charset="0"/>
              </a:rPr>
              <a:t> of </a:t>
            </a:r>
            <a:r>
              <a:rPr lang="es-ES" dirty="0" err="1" smtClean="0">
                <a:solidFill>
                  <a:schemeClr val="tx2"/>
                </a:solidFill>
                <a:latin typeface="Arial" panose="020B0604020202020204" pitchFamily="34" charset="0"/>
                <a:cs typeface="Arial" panose="020B0604020202020204" pitchFamily="34" charset="0"/>
              </a:rPr>
              <a:t>the</a:t>
            </a:r>
            <a:r>
              <a:rPr lang="es-ES" dirty="0" smtClean="0">
                <a:solidFill>
                  <a:schemeClr val="tx2"/>
                </a:solidFill>
                <a:latin typeface="Arial" panose="020B0604020202020204" pitchFamily="34" charset="0"/>
                <a:cs typeface="Arial" panose="020B0604020202020204" pitchFamily="34" charset="0"/>
              </a:rPr>
              <a:t> mandates </a:t>
            </a:r>
            <a:r>
              <a:rPr lang="es-ES" dirty="0" err="1" smtClean="0">
                <a:solidFill>
                  <a:schemeClr val="tx2"/>
                </a:solidFill>
                <a:latin typeface="Arial" panose="020B0604020202020204" pitchFamily="34" charset="0"/>
                <a:cs typeface="Arial" panose="020B0604020202020204" pitchFamily="34" charset="0"/>
              </a:rPr>
              <a:t>for</a:t>
            </a:r>
            <a:r>
              <a:rPr lang="es-ES" dirty="0" smtClean="0">
                <a:solidFill>
                  <a:schemeClr val="tx2"/>
                </a:solidFill>
                <a:latin typeface="Arial" panose="020B0604020202020204" pitchFamily="34" charset="0"/>
                <a:cs typeface="Arial" panose="020B0604020202020204" pitchFamily="34" charset="0"/>
              </a:rPr>
              <a:t> EMEP </a:t>
            </a:r>
            <a:r>
              <a:rPr lang="es-ES" dirty="0" err="1" smtClean="0">
                <a:solidFill>
                  <a:schemeClr val="tx2"/>
                </a:solidFill>
                <a:latin typeface="Arial" panose="020B0604020202020204" pitchFamily="34" charset="0"/>
                <a:cs typeface="Arial" panose="020B0604020202020204" pitchFamily="34" charset="0"/>
              </a:rPr>
              <a:t>Task</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Forces</a:t>
            </a:r>
            <a:r>
              <a:rPr lang="es-ES" dirty="0" smtClean="0">
                <a:solidFill>
                  <a:schemeClr val="tx2"/>
                </a:solidFill>
                <a:latin typeface="Arial" panose="020B0604020202020204" pitchFamily="34" charset="0"/>
                <a:cs typeface="Arial" panose="020B0604020202020204" pitchFamily="34" charset="0"/>
              </a:rPr>
              <a:t> and Centres</a:t>
            </a:r>
          </a:p>
          <a:p>
            <a:pPr marL="285750" indent="-285750">
              <a:lnSpc>
                <a:spcPct val="150000"/>
              </a:lnSpc>
              <a:buFont typeface="Wingdings" panose="05000000000000000000" pitchFamily="2" charset="2"/>
              <a:buChar char="q"/>
            </a:pPr>
            <a:r>
              <a:rPr lang="es-ES" dirty="0" smtClean="0">
                <a:solidFill>
                  <a:schemeClr val="tx2"/>
                </a:solidFill>
                <a:latin typeface="Arial" panose="020B0604020202020204" pitchFamily="34" charset="0"/>
                <a:cs typeface="Arial" panose="020B0604020202020204" pitchFamily="34" charset="0"/>
              </a:rPr>
              <a:t>2017: </a:t>
            </a:r>
            <a:r>
              <a:rPr lang="es-ES" dirty="0" err="1" smtClean="0">
                <a:solidFill>
                  <a:schemeClr val="tx2"/>
                </a:solidFill>
                <a:latin typeface="Arial" panose="020B0604020202020204" pitchFamily="34" charset="0"/>
                <a:cs typeface="Arial" panose="020B0604020202020204" pitchFamily="34" charset="0"/>
              </a:rPr>
              <a:t>Starts</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the</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review</a:t>
            </a:r>
            <a:r>
              <a:rPr lang="es-ES" dirty="0" smtClean="0">
                <a:solidFill>
                  <a:schemeClr val="tx2"/>
                </a:solidFill>
                <a:latin typeface="Arial" panose="020B0604020202020204" pitchFamily="34" charset="0"/>
                <a:cs typeface="Arial" panose="020B0604020202020204" pitchFamily="34" charset="0"/>
              </a:rPr>
              <a:t> of </a:t>
            </a:r>
            <a:r>
              <a:rPr lang="es-ES" dirty="0" err="1" smtClean="0">
                <a:solidFill>
                  <a:schemeClr val="tx2"/>
                </a:solidFill>
                <a:latin typeface="Arial" panose="020B0604020202020204" pitchFamily="34" charset="0"/>
                <a:cs typeface="Arial" panose="020B0604020202020204" pitchFamily="34" charset="0"/>
              </a:rPr>
              <a:t>the</a:t>
            </a:r>
            <a:r>
              <a:rPr lang="es-ES" dirty="0">
                <a:solidFill>
                  <a:schemeClr val="tx2"/>
                </a:solidFill>
                <a:latin typeface="Arial" panose="020B0604020202020204" pitchFamily="34" charset="0"/>
                <a:cs typeface="Arial" panose="020B0604020202020204" pitchFamily="34" charset="0"/>
              </a:rPr>
              <a:t> </a:t>
            </a:r>
            <a:r>
              <a:rPr lang="es-ES" dirty="0" smtClean="0">
                <a:solidFill>
                  <a:schemeClr val="tx2"/>
                </a:solidFill>
                <a:latin typeface="Arial" panose="020B0604020202020204" pitchFamily="34" charset="0"/>
                <a:cs typeface="Arial" panose="020B0604020202020204" pitchFamily="34" charset="0"/>
              </a:rPr>
              <a:t>WGE </a:t>
            </a:r>
            <a:r>
              <a:rPr lang="es-ES" dirty="0" err="1" smtClean="0">
                <a:solidFill>
                  <a:schemeClr val="tx2"/>
                </a:solidFill>
                <a:latin typeface="Arial" panose="020B0604020202020204" pitchFamily="34" charset="0"/>
                <a:cs typeface="Arial" panose="020B0604020202020204" pitchFamily="34" charset="0"/>
              </a:rPr>
              <a:t>ICPs</a:t>
            </a:r>
            <a:r>
              <a:rPr lang="es-ES" dirty="0" smtClean="0">
                <a:solidFill>
                  <a:schemeClr val="tx2"/>
                </a:solidFill>
                <a:latin typeface="Arial" panose="020B0604020202020204" pitchFamily="34" charset="0"/>
                <a:cs typeface="Arial" panose="020B0604020202020204" pitchFamily="34" charset="0"/>
              </a:rPr>
              <a:t>, TF-</a:t>
            </a:r>
            <a:r>
              <a:rPr lang="es-ES" dirty="0" err="1" smtClean="0">
                <a:solidFill>
                  <a:schemeClr val="tx2"/>
                </a:solidFill>
                <a:latin typeface="Arial" panose="020B0604020202020204" pitchFamily="34" charset="0"/>
                <a:cs typeface="Arial" panose="020B0604020202020204" pitchFamily="34" charset="0"/>
              </a:rPr>
              <a:t>Health</a:t>
            </a:r>
            <a:r>
              <a:rPr lang="es-ES" dirty="0" smtClean="0">
                <a:solidFill>
                  <a:schemeClr val="tx2"/>
                </a:solidFill>
                <a:latin typeface="Arial" panose="020B0604020202020204" pitchFamily="34" charset="0"/>
                <a:cs typeface="Arial" panose="020B0604020202020204" pitchFamily="34" charset="0"/>
              </a:rPr>
              <a:t> and JEG </a:t>
            </a:r>
            <a:r>
              <a:rPr lang="es-ES" dirty="0" err="1" smtClean="0">
                <a:solidFill>
                  <a:schemeClr val="tx2"/>
                </a:solidFill>
                <a:latin typeface="Arial" panose="020B0604020202020204" pitchFamily="34" charset="0"/>
                <a:cs typeface="Arial" panose="020B0604020202020204" pitchFamily="34" charset="0"/>
              </a:rPr>
              <a:t>Dynamic</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Modelling</a:t>
            </a:r>
            <a:endParaRPr lang="es-ES" dirty="0" smtClean="0">
              <a:solidFill>
                <a:schemeClr val="tx2"/>
              </a:solidFill>
              <a:latin typeface="Arial" panose="020B0604020202020204" pitchFamily="34" charset="0"/>
              <a:cs typeface="Arial" panose="020B0604020202020204" pitchFamily="34" charset="0"/>
            </a:endParaRPr>
          </a:p>
        </p:txBody>
      </p:sp>
      <p:sp>
        <p:nvSpPr>
          <p:cNvPr id="9" name="8 CuadroTexto"/>
          <p:cNvSpPr txBox="1"/>
          <p:nvPr/>
        </p:nvSpPr>
        <p:spPr>
          <a:xfrm>
            <a:off x="467544" y="1844824"/>
            <a:ext cx="8223226" cy="4801314"/>
          </a:xfrm>
          <a:prstGeom prst="rect">
            <a:avLst/>
          </a:prstGeom>
          <a:noFill/>
          <a:ln>
            <a:solidFill>
              <a:schemeClr val="accent1">
                <a:shade val="95000"/>
                <a:satMod val="105000"/>
              </a:schemeClr>
            </a:solidFill>
          </a:ln>
        </p:spPr>
        <p:txBody>
          <a:bodyPr wrap="square" rtlCol="0">
            <a:spAutoFit/>
          </a:bodyPr>
          <a:lstStyle/>
          <a:p>
            <a:pPr algn="ctr">
              <a:lnSpc>
                <a:spcPct val="200000"/>
              </a:lnSpc>
            </a:pPr>
            <a:r>
              <a:rPr lang="es-ES" b="1" dirty="0" err="1" smtClean="0">
                <a:solidFill>
                  <a:schemeClr val="tx2"/>
                </a:solidFill>
                <a:latin typeface="Arial" panose="020B0604020202020204" pitchFamily="34" charset="0"/>
                <a:cs typeface="Arial" panose="020B0604020202020204" pitchFamily="34" charset="0"/>
              </a:rPr>
              <a:t>Revision</a:t>
            </a:r>
            <a:r>
              <a:rPr lang="es-ES" b="1" dirty="0" smtClean="0">
                <a:solidFill>
                  <a:schemeClr val="tx2"/>
                </a:solidFill>
                <a:latin typeface="Arial" panose="020B0604020202020204" pitchFamily="34" charset="0"/>
                <a:cs typeface="Arial" panose="020B0604020202020204" pitchFamily="34" charset="0"/>
              </a:rPr>
              <a:t> and </a:t>
            </a:r>
            <a:r>
              <a:rPr lang="es-ES" b="1" dirty="0" err="1" smtClean="0">
                <a:solidFill>
                  <a:schemeClr val="tx2"/>
                </a:solidFill>
                <a:latin typeface="Arial" panose="020B0604020202020204" pitchFamily="34" charset="0"/>
                <a:cs typeface="Arial" panose="020B0604020202020204" pitchFamily="34" charset="0"/>
              </a:rPr>
              <a:t>update</a:t>
            </a:r>
            <a:r>
              <a:rPr lang="es-ES" b="1" dirty="0" smtClean="0">
                <a:solidFill>
                  <a:schemeClr val="tx2"/>
                </a:solidFill>
                <a:latin typeface="Arial" panose="020B0604020202020204" pitchFamily="34" charset="0"/>
                <a:cs typeface="Arial" panose="020B0604020202020204" pitchFamily="34" charset="0"/>
              </a:rPr>
              <a:t> of Mandates </a:t>
            </a:r>
          </a:p>
          <a:p>
            <a:pPr marL="285750" indent="-285750">
              <a:lnSpc>
                <a:spcPct val="150000"/>
              </a:lnSpc>
              <a:buFont typeface="Courier New" panose="02070309020205020404" pitchFamily="49" charset="0"/>
              <a:buChar char="o"/>
            </a:pPr>
            <a:r>
              <a:rPr lang="es-ES" dirty="0" err="1" smtClean="0">
                <a:solidFill>
                  <a:schemeClr val="tx2"/>
                </a:solidFill>
                <a:latin typeface="Arial" panose="020B0604020202020204" pitchFamily="34" charset="0"/>
                <a:cs typeface="Arial" panose="020B0604020202020204" pitchFamily="34" charset="0"/>
              </a:rPr>
              <a:t>Consistent</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with</a:t>
            </a:r>
            <a:r>
              <a:rPr lang="es-ES"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priorities of the Convention</a:t>
            </a:r>
          </a:p>
          <a:p>
            <a:pPr marL="285750" indent="-285750">
              <a:lnSpc>
                <a:spcPct val="150000"/>
              </a:lnSpc>
              <a:buFont typeface="Courier New" panose="02070309020205020404" pitchFamily="49" charset="0"/>
              <a:buChar char="o"/>
            </a:pPr>
            <a:r>
              <a:rPr lang="en-US" dirty="0" smtClean="0">
                <a:solidFill>
                  <a:schemeClr val="tx2"/>
                </a:solidFill>
                <a:latin typeface="Arial" panose="020B0604020202020204" pitchFamily="34" charset="0"/>
                <a:cs typeface="Arial" panose="020B0604020202020204" pitchFamily="34" charset="0"/>
              </a:rPr>
              <a:t>According to</a:t>
            </a:r>
          </a:p>
          <a:p>
            <a:pPr marL="879475" indent="-285750">
              <a:lnSpc>
                <a:spcPct val="150000"/>
              </a:lnSpc>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Future Development of Effects-Oriented Activities (EB.AIR/WG.1/2000/4)</a:t>
            </a:r>
          </a:p>
          <a:p>
            <a:pPr marL="879475" indent="-285750">
              <a:lnSpc>
                <a:spcPct val="150000"/>
              </a:lnSpc>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Guidelines for reporting on the monitoring and modelling of air pollution effects (ECE/EB.AIR/2008/11; ECE/EB.AIR/WG.1/2008/16/Rev.1)	</a:t>
            </a:r>
          </a:p>
          <a:p>
            <a:pPr marL="879475" indent="-285750">
              <a:lnSpc>
                <a:spcPct val="150000"/>
              </a:lnSpc>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Long-term Strategy for the Convention on Long-range Transboundary Air Pollution and Action Plan for Its Implementation</a:t>
            </a:r>
          </a:p>
          <a:p>
            <a:pPr marL="879475" indent="-285750">
              <a:lnSpc>
                <a:spcPct val="150000"/>
              </a:lnSpc>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Bi-annual </a:t>
            </a:r>
            <a:r>
              <a:rPr lang="en-US" dirty="0" err="1" smtClean="0">
                <a:solidFill>
                  <a:schemeClr val="tx2"/>
                </a:solidFill>
                <a:latin typeface="Arial" panose="020B0604020202020204" pitchFamily="34" charset="0"/>
                <a:cs typeface="Arial" panose="020B0604020202020204" pitchFamily="34" charset="0"/>
              </a:rPr>
              <a:t>workplans</a:t>
            </a:r>
            <a:r>
              <a:rPr lang="en-US" dirty="0" smtClean="0">
                <a:solidFill>
                  <a:schemeClr val="tx2"/>
                </a:solidFill>
                <a:latin typeface="Arial" panose="020B0604020202020204" pitchFamily="34" charset="0"/>
                <a:cs typeface="Arial" panose="020B0604020202020204" pitchFamily="34" charset="0"/>
              </a:rPr>
              <a:t> for the implementation of the Convention</a:t>
            </a:r>
          </a:p>
        </p:txBody>
      </p:sp>
    </p:spTree>
    <p:extLst>
      <p:ext uri="{BB962C8B-B14F-4D97-AF65-F5344CB8AC3E}">
        <p14:creationId xmlns:p14="http://schemas.microsoft.com/office/powerpoint/2010/main" val="288795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843808" y="251356"/>
            <a:ext cx="3096344"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Update of Mandates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5 CuadroTexto"/>
          <p:cNvSpPr txBox="1"/>
          <p:nvPr/>
        </p:nvSpPr>
        <p:spPr>
          <a:xfrm>
            <a:off x="395536" y="1556792"/>
            <a:ext cx="8378651" cy="3780522"/>
          </a:xfrm>
          <a:prstGeom prst="rect">
            <a:avLst/>
          </a:prstGeom>
          <a:noFill/>
          <a:ln>
            <a:solidFill>
              <a:schemeClr val="accent1">
                <a:shade val="95000"/>
                <a:satMod val="105000"/>
              </a:schemeClr>
            </a:solidFill>
          </a:ln>
        </p:spPr>
        <p:txBody>
          <a:bodyPr wrap="square" rtlCol="0">
            <a:spAutoFit/>
          </a:bodyPr>
          <a:lstStyle/>
          <a:p>
            <a:pPr marL="742950" lvl="1" indent="-285750">
              <a:lnSpc>
                <a:spcPct val="150000"/>
              </a:lnSpc>
              <a:buFont typeface="Courier New" panose="02070309020205020404" pitchFamily="49" charset="0"/>
              <a:buChar char="o"/>
            </a:pPr>
            <a:r>
              <a:rPr lang="es-ES" dirty="0" err="1" smtClean="0">
                <a:solidFill>
                  <a:schemeClr val="tx2"/>
                </a:solidFill>
                <a:latin typeface="Arial" panose="020B0604020202020204" pitchFamily="34" charset="0"/>
                <a:cs typeface="Arial" panose="020B0604020202020204" pitchFamily="34" charset="0"/>
              </a:rPr>
              <a:t>Including</a:t>
            </a:r>
            <a:r>
              <a:rPr lang="es-ES" dirty="0" smtClean="0">
                <a:solidFill>
                  <a:schemeClr val="tx2"/>
                </a:solidFill>
                <a:latin typeface="Arial" panose="020B0604020202020204" pitchFamily="34" charset="0"/>
                <a:cs typeface="Arial" panose="020B0604020202020204" pitchFamily="34" charset="0"/>
              </a:rPr>
              <a:t> </a:t>
            </a:r>
          </a:p>
          <a:p>
            <a:pPr marL="1200150" lvl="2" indent="-285750">
              <a:lnSpc>
                <a:spcPct val="150000"/>
              </a:lnSpc>
              <a:buFont typeface="Arial" panose="020B0604020202020204" pitchFamily="34" charset="0"/>
              <a:buChar char="•"/>
            </a:pPr>
            <a:r>
              <a:rPr lang="es-ES" dirty="0" smtClean="0">
                <a:solidFill>
                  <a:schemeClr val="tx2"/>
                </a:solidFill>
                <a:latin typeface="Arial" panose="020B0604020202020204" pitchFamily="34" charset="0"/>
                <a:cs typeface="Arial" panose="020B0604020202020204" pitchFamily="34" charset="0"/>
              </a:rPr>
              <a:t>a </a:t>
            </a:r>
            <a:r>
              <a:rPr lang="es-ES" dirty="0" err="1" smtClean="0">
                <a:solidFill>
                  <a:schemeClr val="tx2"/>
                </a:solidFill>
                <a:latin typeface="Arial" panose="020B0604020202020204" pitchFamily="34" charset="0"/>
                <a:cs typeface="Arial" panose="020B0604020202020204" pitchFamily="34" charset="0"/>
              </a:rPr>
              <a:t>description</a:t>
            </a:r>
            <a:r>
              <a:rPr lang="es-ES" dirty="0" smtClean="0">
                <a:solidFill>
                  <a:schemeClr val="tx2"/>
                </a:solidFill>
                <a:latin typeface="Arial" panose="020B0604020202020204" pitchFamily="34" charset="0"/>
                <a:cs typeface="Arial" panose="020B0604020202020204" pitchFamily="34" charset="0"/>
              </a:rPr>
              <a:t> of </a:t>
            </a:r>
            <a:r>
              <a:rPr lang="es-ES" dirty="0" err="1" smtClean="0">
                <a:solidFill>
                  <a:schemeClr val="tx2"/>
                </a:solidFill>
                <a:latin typeface="Arial" panose="020B0604020202020204" pitchFamily="34" charset="0"/>
                <a:cs typeface="Arial" panose="020B0604020202020204" pitchFamily="34" charset="0"/>
              </a:rPr>
              <a:t>the</a:t>
            </a:r>
            <a:r>
              <a:rPr lang="es-ES" dirty="0" smtClean="0">
                <a:solidFill>
                  <a:schemeClr val="tx2"/>
                </a:solidFill>
                <a:latin typeface="Arial" panose="020B0604020202020204" pitchFamily="34" charset="0"/>
                <a:cs typeface="Arial" panose="020B0604020202020204" pitchFamily="34" charset="0"/>
              </a:rPr>
              <a:t> TF/ICP </a:t>
            </a:r>
            <a:r>
              <a:rPr lang="es-ES" dirty="0" err="1" smtClean="0">
                <a:solidFill>
                  <a:schemeClr val="tx2"/>
                </a:solidFill>
                <a:latin typeface="Arial" panose="020B0604020202020204" pitchFamily="34" charset="0"/>
                <a:cs typeface="Arial" panose="020B0604020202020204" pitchFamily="34" charset="0"/>
              </a:rPr>
              <a:t>responsabilities</a:t>
            </a:r>
            <a:r>
              <a:rPr lang="es-ES" dirty="0" smtClean="0">
                <a:solidFill>
                  <a:schemeClr val="tx2"/>
                </a:solidFill>
                <a:latin typeface="Arial" panose="020B0604020202020204" pitchFamily="34" charset="0"/>
                <a:cs typeface="Arial" panose="020B0604020202020204" pitchFamily="34" charset="0"/>
              </a:rPr>
              <a:t> to </a:t>
            </a:r>
            <a:r>
              <a:rPr lang="es-ES" dirty="0" err="1" smtClean="0">
                <a:solidFill>
                  <a:schemeClr val="tx2"/>
                </a:solidFill>
                <a:latin typeface="Arial" panose="020B0604020202020204" pitchFamily="34" charset="0"/>
                <a:cs typeface="Arial" panose="020B0604020202020204" pitchFamily="34" charset="0"/>
              </a:rPr>
              <a:t>ensure</a:t>
            </a:r>
            <a:r>
              <a:rPr lang="es-ES" dirty="0" smtClean="0">
                <a:solidFill>
                  <a:schemeClr val="tx2"/>
                </a:solidFill>
                <a:latin typeface="Arial" panose="020B0604020202020204" pitchFamily="34" charset="0"/>
                <a:cs typeface="Arial" panose="020B0604020202020204" pitchFamily="34" charset="0"/>
              </a:rPr>
              <a:t> a  </a:t>
            </a:r>
            <a:r>
              <a:rPr lang="es-ES" dirty="0" err="1" smtClean="0">
                <a:solidFill>
                  <a:schemeClr val="tx2"/>
                </a:solidFill>
                <a:latin typeface="Arial" panose="020B0604020202020204" pitchFamily="34" charset="0"/>
                <a:cs typeface="Arial" panose="020B0604020202020204" pitchFamily="34" charset="0"/>
              </a:rPr>
              <a:t>better</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understanding</a:t>
            </a:r>
            <a:r>
              <a:rPr lang="es-ES" dirty="0" smtClean="0">
                <a:solidFill>
                  <a:schemeClr val="tx2"/>
                </a:solidFill>
                <a:latin typeface="Arial" panose="020B0604020202020204" pitchFamily="34" charset="0"/>
                <a:cs typeface="Arial" panose="020B0604020202020204" pitchFamily="34" charset="0"/>
              </a:rPr>
              <a:t> of </a:t>
            </a:r>
            <a:r>
              <a:rPr lang="es-ES" dirty="0" err="1" smtClean="0">
                <a:solidFill>
                  <a:schemeClr val="tx2"/>
                </a:solidFill>
                <a:latin typeface="Arial" panose="020B0604020202020204" pitchFamily="34" charset="0"/>
                <a:cs typeface="Arial" panose="020B0604020202020204" pitchFamily="34" charset="0"/>
              </a:rPr>
              <a:t>the</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scope</a:t>
            </a:r>
            <a:r>
              <a:rPr lang="es-ES" dirty="0" smtClean="0">
                <a:solidFill>
                  <a:schemeClr val="tx2"/>
                </a:solidFill>
                <a:latin typeface="Arial" panose="020B0604020202020204" pitchFamily="34" charset="0"/>
                <a:cs typeface="Arial" panose="020B0604020202020204" pitchFamily="34" charset="0"/>
              </a:rPr>
              <a:t> of </a:t>
            </a:r>
            <a:r>
              <a:rPr lang="es-ES" dirty="0" err="1" smtClean="0">
                <a:solidFill>
                  <a:schemeClr val="tx2"/>
                </a:solidFill>
                <a:latin typeface="Arial" panose="020B0604020202020204" pitchFamily="34" charset="0"/>
                <a:cs typeface="Arial" panose="020B0604020202020204" pitchFamily="34" charset="0"/>
              </a:rPr>
              <a:t>its</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activities</a:t>
            </a:r>
            <a:r>
              <a:rPr lang="es-ES" dirty="0" smtClean="0">
                <a:solidFill>
                  <a:schemeClr val="tx2"/>
                </a:solidFill>
                <a:latin typeface="Arial" panose="020B0604020202020204" pitchFamily="34" charset="0"/>
                <a:cs typeface="Arial" panose="020B0604020202020204" pitchFamily="34" charset="0"/>
              </a:rPr>
              <a:t> (…and </a:t>
            </a:r>
            <a:r>
              <a:rPr lang="es-ES" dirty="0" err="1" smtClean="0">
                <a:solidFill>
                  <a:schemeClr val="tx2"/>
                </a:solidFill>
                <a:latin typeface="Arial" panose="020B0604020202020204" pitchFamily="34" charset="0"/>
                <a:cs typeface="Arial" panose="020B0604020202020204" pitchFamily="34" charset="0"/>
              </a:rPr>
              <a:t>looking</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for</a:t>
            </a:r>
            <a:r>
              <a:rPr lang="es-ES" dirty="0" smtClean="0">
                <a:solidFill>
                  <a:schemeClr val="tx2"/>
                </a:solidFill>
                <a:latin typeface="Arial" panose="020B0604020202020204" pitchFamily="34" charset="0"/>
                <a:cs typeface="Arial" panose="020B0604020202020204" pitchFamily="34" charset="0"/>
              </a:rPr>
              <a:t> a </a:t>
            </a:r>
            <a:r>
              <a:rPr lang="es-ES" dirty="0" err="1" smtClean="0">
                <a:solidFill>
                  <a:schemeClr val="tx2"/>
                </a:solidFill>
                <a:latin typeface="Arial" panose="020B0604020202020204" pitchFamily="34" charset="0"/>
                <a:cs typeface="Arial" panose="020B0604020202020204" pitchFamily="34" charset="0"/>
              </a:rPr>
              <a:t>political</a:t>
            </a:r>
            <a:r>
              <a:rPr lang="es-ES" dirty="0" smtClean="0">
                <a:solidFill>
                  <a:schemeClr val="tx2"/>
                </a:solidFill>
                <a:latin typeface="Arial" panose="020B0604020202020204" pitchFamily="34" charset="0"/>
                <a:cs typeface="Arial" panose="020B0604020202020204" pitchFamily="34" charset="0"/>
              </a:rPr>
              <a:t> and </a:t>
            </a:r>
            <a:r>
              <a:rPr lang="es-ES" dirty="0" err="1" smtClean="0">
                <a:solidFill>
                  <a:schemeClr val="tx2"/>
                </a:solidFill>
                <a:latin typeface="Arial" panose="020B0604020202020204" pitchFamily="34" charset="0"/>
                <a:cs typeface="Arial" panose="020B0604020202020204" pitchFamily="34" charset="0"/>
              </a:rPr>
              <a:t>financial</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support</a:t>
            </a:r>
            <a:r>
              <a:rPr lang="es-ES" dirty="0" smtClean="0">
                <a:solidFill>
                  <a:schemeClr val="tx2"/>
                </a:solidFill>
                <a:latin typeface="Arial" panose="020B0604020202020204" pitchFamily="34" charset="0"/>
                <a:cs typeface="Arial" panose="020B0604020202020204" pitchFamily="34" charset="0"/>
              </a:rPr>
              <a:t>).</a:t>
            </a:r>
          </a:p>
          <a:p>
            <a:pPr marL="1200150" lvl="2" indent="-285750">
              <a:lnSpc>
                <a:spcPct val="150000"/>
              </a:lnSpc>
              <a:buFont typeface="Arial" panose="020B0604020202020204" pitchFamily="34" charset="0"/>
              <a:buChar char="•"/>
            </a:pPr>
            <a:endParaRPr lang="es-ES" dirty="0" smtClean="0">
              <a:solidFill>
                <a:schemeClr val="tx2"/>
              </a:solidFill>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s-ES" dirty="0" err="1" smtClean="0">
                <a:solidFill>
                  <a:schemeClr val="tx2"/>
                </a:solidFill>
                <a:latin typeface="Arial" panose="020B0604020202020204" pitchFamily="34" charset="0"/>
                <a:cs typeface="Arial" panose="020B0604020202020204" pitchFamily="34" charset="0"/>
              </a:rPr>
              <a:t>those</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activities</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carried</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out</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on</a:t>
            </a:r>
            <a:r>
              <a:rPr lang="es-ES" dirty="0" smtClean="0">
                <a:solidFill>
                  <a:schemeClr val="tx2"/>
                </a:solidFill>
                <a:latin typeface="Arial" panose="020B0604020202020204" pitchFamily="34" charset="0"/>
                <a:cs typeface="Arial" panose="020B0604020202020204" pitchFamily="34" charset="0"/>
              </a:rPr>
              <a:t> a regular and </a:t>
            </a:r>
            <a:r>
              <a:rPr lang="es-ES" dirty="0" err="1" smtClean="0">
                <a:solidFill>
                  <a:schemeClr val="tx2"/>
                </a:solidFill>
                <a:latin typeface="Arial" panose="020B0604020202020204" pitchFamily="34" charset="0"/>
                <a:cs typeface="Arial" panose="020B0604020202020204" pitchFamily="34" charset="0"/>
              </a:rPr>
              <a:t>continuous</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basis</a:t>
            </a:r>
            <a:r>
              <a:rPr lang="es-ES" dirty="0">
                <a:solidFill>
                  <a:schemeClr val="tx2"/>
                </a:solidFill>
                <a:latin typeface="Arial" panose="020B0604020202020204" pitchFamily="34" charset="0"/>
                <a:cs typeface="Arial" panose="020B0604020202020204" pitchFamily="34" charset="0"/>
              </a:rPr>
              <a:t> </a:t>
            </a:r>
            <a:r>
              <a:rPr lang="es-ES" dirty="0" smtClean="0">
                <a:solidFill>
                  <a:schemeClr val="tx2"/>
                </a:solidFill>
                <a:latin typeface="Arial" panose="020B0604020202020204" pitchFamily="34" charset="0"/>
                <a:cs typeface="Arial" panose="020B0604020202020204" pitchFamily="34" charset="0"/>
              </a:rPr>
              <a:t>(</a:t>
            </a:r>
            <a:r>
              <a:rPr lang="es-ES" dirty="0" err="1" smtClean="0">
                <a:solidFill>
                  <a:schemeClr val="tx2"/>
                </a:solidFill>
                <a:latin typeface="Arial" panose="020B0604020202020204" pitchFamily="34" charset="0"/>
                <a:cs typeface="Arial" panose="020B0604020202020204" pitchFamily="34" charset="0"/>
              </a:rPr>
              <a:t>coordination</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reporting</a:t>
            </a:r>
            <a:r>
              <a:rPr lang="es-ES" dirty="0" smtClean="0">
                <a:solidFill>
                  <a:schemeClr val="tx2"/>
                </a:solidFill>
                <a:latin typeface="Arial" panose="020B0604020202020204" pitchFamily="34" charset="0"/>
                <a:cs typeface="Arial" panose="020B0604020202020204" pitchFamily="34" charset="0"/>
              </a:rPr>
              <a:t>, meetings…..)</a:t>
            </a:r>
          </a:p>
          <a:p>
            <a:pPr marL="1200150" lvl="2" indent="-285750">
              <a:lnSpc>
                <a:spcPct val="150000"/>
              </a:lnSpc>
              <a:buFont typeface="Arial" panose="020B0604020202020204" pitchFamily="34" charset="0"/>
              <a:buChar char="•"/>
            </a:pPr>
            <a:endParaRPr lang="es-ES" dirty="0">
              <a:solidFill>
                <a:schemeClr val="tx2"/>
              </a:solidFill>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s-ES" dirty="0" smtClean="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932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407913" y="251356"/>
            <a:ext cx="4248472"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Funding of Effects Related Activities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10" name="9 CuadroTexto"/>
          <p:cNvSpPr txBox="1"/>
          <p:nvPr/>
        </p:nvSpPr>
        <p:spPr>
          <a:xfrm>
            <a:off x="5616976" y="1661546"/>
            <a:ext cx="2716231" cy="327077"/>
          </a:xfrm>
          <a:prstGeom prst="rect">
            <a:avLst/>
          </a:prstGeom>
          <a:noFill/>
          <a:ln>
            <a:solidFill>
              <a:schemeClr val="accent1">
                <a:shade val="95000"/>
                <a:satMod val="105000"/>
              </a:schemeClr>
            </a:solidFill>
          </a:ln>
        </p:spPr>
        <p:txBody>
          <a:bodyPr wrap="square" rtlCol="0">
            <a:spAutoFit/>
          </a:bodyPr>
          <a:lstStyle/>
          <a:p>
            <a:pPr lvl="1">
              <a:lnSpc>
                <a:spcPct val="120000"/>
              </a:lnSpc>
            </a:pPr>
            <a:r>
              <a:rPr lang="es-ES" sz="1400" dirty="0" smtClean="0">
                <a:latin typeface="Arial" panose="020B0604020202020204" pitchFamily="34" charset="0"/>
                <a:cs typeface="Arial" panose="020B0604020202020204" pitchFamily="34" charset="0"/>
              </a:rPr>
              <a:t>ECE/EB.AIR/2016/6</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40" y="1988623"/>
            <a:ext cx="7992046" cy="209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80147"/>
          <a:stretch/>
        </p:blipFill>
        <p:spPr bwMode="auto">
          <a:xfrm>
            <a:off x="368740" y="4131211"/>
            <a:ext cx="7353300" cy="52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456276" y="4922427"/>
            <a:ext cx="7178228" cy="394210"/>
          </a:xfrm>
          <a:prstGeom prst="rect">
            <a:avLst/>
          </a:prstGeom>
          <a:noFill/>
          <a:ln>
            <a:noFill/>
          </a:ln>
        </p:spPr>
        <p:txBody>
          <a:bodyPr wrap="square" rtlCol="0">
            <a:spAutoFit/>
          </a:bodyPr>
          <a:lstStyle/>
          <a:p>
            <a:pPr lvl="1">
              <a:lnSpc>
                <a:spcPct val="120000"/>
              </a:lnSpc>
            </a:pPr>
            <a:r>
              <a:rPr lang="es-ES" dirty="0" err="1" smtClean="0">
                <a:latin typeface="Arial" panose="020B0604020202020204" pitchFamily="34" charset="0"/>
                <a:cs typeface="Arial" panose="020B0604020202020204" pitchFamily="34" charset="0"/>
              </a:rPr>
              <a:t>From</a:t>
            </a:r>
            <a:r>
              <a:rPr lang="es-ES" dirty="0" smtClean="0">
                <a:latin typeface="Arial" panose="020B0604020202020204" pitchFamily="34" charset="0"/>
                <a:cs typeface="Arial" panose="020B0604020202020204" pitchFamily="34" charset="0"/>
              </a:rPr>
              <a:t> 26 </a:t>
            </a:r>
            <a:r>
              <a:rPr lang="es-ES" dirty="0" err="1" smtClean="0">
                <a:latin typeface="Arial" panose="020B0604020202020204" pitchFamily="34" charset="0"/>
                <a:cs typeface="Arial" panose="020B0604020202020204" pitchFamily="34" charset="0"/>
              </a:rPr>
              <a:t>Parties</a:t>
            </a:r>
            <a:r>
              <a:rPr lang="es-ES" dirty="0" smtClean="0">
                <a:latin typeface="Arial" panose="020B0604020202020204" pitchFamily="34" charset="0"/>
                <a:cs typeface="Arial" panose="020B0604020202020204" pitchFamily="34" charset="0"/>
              </a:rPr>
              <a:t> to </a:t>
            </a:r>
            <a:r>
              <a:rPr lang="es-ES" dirty="0" err="1" smtClean="0">
                <a:latin typeface="Arial" panose="020B0604020202020204" pitchFamily="34" charset="0"/>
                <a:cs typeface="Arial" panose="020B0604020202020204" pitchFamily="34" charset="0"/>
              </a:rPr>
              <a:t>the</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Convention</a:t>
            </a:r>
            <a:endParaRPr lang="es-E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90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7" name="image3.png"/>
          <p:cNvPicPr>
            <a:picLocks noChangeAspect="1"/>
          </p:cNvPicPr>
          <p:nvPr/>
        </p:nvPicPr>
        <p:blipFill>
          <a:blip r:embed="rId2">
            <a:extLst/>
          </a:blip>
          <a:stretch>
            <a:fillRect/>
          </a:stretch>
        </p:blipFill>
        <p:spPr>
          <a:xfrm>
            <a:off x="6660231" y="58923"/>
            <a:ext cx="2466653" cy="284419"/>
          </a:xfrm>
          <a:prstGeom prst="rect">
            <a:avLst/>
          </a:prstGeom>
          <a:ln w="12700">
            <a:miter lim="400000"/>
          </a:ln>
        </p:spPr>
      </p:pic>
      <p:pic>
        <p:nvPicPr>
          <p:cNvPr id="8" name="image4.png"/>
          <p:cNvPicPr>
            <a:picLocks noChangeAspect="1"/>
          </p:cNvPicPr>
          <p:nvPr/>
        </p:nvPicPr>
        <p:blipFill>
          <a:blip r:embed="rId3">
            <a:extLst/>
          </a:blip>
          <a:stretch>
            <a:fillRect/>
          </a:stretch>
        </p:blipFill>
        <p:spPr>
          <a:xfrm>
            <a:off x="35497" y="38700"/>
            <a:ext cx="1194308" cy="365964"/>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407913" y="251356"/>
            <a:ext cx="4248472"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Funding of Effects Related Activities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5 CuadroTexto"/>
          <p:cNvSpPr txBox="1"/>
          <p:nvPr/>
        </p:nvSpPr>
        <p:spPr>
          <a:xfrm>
            <a:off x="252917" y="980728"/>
            <a:ext cx="8673660" cy="2751522"/>
          </a:xfrm>
          <a:prstGeom prst="rect">
            <a:avLst/>
          </a:prstGeom>
          <a:noFill/>
          <a:ln>
            <a:solidFill>
              <a:schemeClr val="accent1">
                <a:shade val="95000"/>
                <a:satMod val="105000"/>
              </a:schemeClr>
            </a:solidFill>
          </a:ln>
        </p:spPr>
        <p:txBody>
          <a:bodyPr wrap="square" rtlCol="0">
            <a:spAutoFit/>
          </a:bodyPr>
          <a:lstStyle/>
          <a:p>
            <a:pPr marL="179388" lvl="1">
              <a:lnSpc>
                <a:spcPct val="120000"/>
              </a:lnSpc>
            </a:pPr>
            <a:r>
              <a:rPr lang="es-ES" dirty="0" err="1" smtClean="0">
                <a:solidFill>
                  <a:schemeClr val="tx2"/>
                </a:solidFill>
                <a:latin typeface="Arial" panose="020B0604020202020204" pitchFamily="34" charset="0"/>
                <a:cs typeface="Arial" panose="020B0604020202020204" pitchFamily="34" charset="0"/>
              </a:rPr>
              <a:t>Need</a:t>
            </a:r>
            <a:r>
              <a:rPr lang="es-ES" dirty="0" smtClean="0">
                <a:solidFill>
                  <a:schemeClr val="tx2"/>
                </a:solidFill>
                <a:latin typeface="Arial" panose="020B0604020202020204" pitchFamily="34" charset="0"/>
                <a:cs typeface="Arial" panose="020B0604020202020204" pitchFamily="34" charset="0"/>
              </a:rPr>
              <a:t> of a </a:t>
            </a:r>
            <a:r>
              <a:rPr lang="es-ES" dirty="0" err="1" smtClean="0">
                <a:solidFill>
                  <a:schemeClr val="tx2"/>
                </a:solidFill>
                <a:latin typeface="Arial" panose="020B0604020202020204" pitchFamily="34" charset="0"/>
                <a:cs typeface="Arial" panose="020B0604020202020204" pitchFamily="34" charset="0"/>
              </a:rPr>
              <a:t>sustainable</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financial</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support</a:t>
            </a:r>
            <a:r>
              <a:rPr lang="es-ES" dirty="0" smtClean="0">
                <a:solidFill>
                  <a:schemeClr val="tx2"/>
                </a:solidFill>
                <a:latin typeface="Arial" panose="020B0604020202020204" pitchFamily="34" charset="0"/>
                <a:cs typeface="Arial" panose="020B0604020202020204" pitchFamily="34" charset="0"/>
              </a:rPr>
              <a:t>:</a:t>
            </a:r>
          </a:p>
          <a:p>
            <a:pPr lvl="1">
              <a:lnSpc>
                <a:spcPct val="120000"/>
              </a:lnSpc>
            </a:pPr>
            <a:r>
              <a:rPr lang="es-ES" dirty="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for</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national</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activities</a:t>
            </a:r>
            <a:endParaRPr lang="es-ES" dirty="0" smtClean="0">
              <a:solidFill>
                <a:schemeClr val="tx2"/>
              </a:solidFill>
              <a:latin typeface="Arial" panose="020B0604020202020204" pitchFamily="34" charset="0"/>
              <a:cs typeface="Arial" panose="020B0604020202020204" pitchFamily="34" charset="0"/>
            </a:endParaRPr>
          </a:p>
          <a:p>
            <a:pPr lvl="1">
              <a:lnSpc>
                <a:spcPct val="120000"/>
              </a:lnSpc>
            </a:pPr>
            <a:r>
              <a:rPr lang="es-ES" dirty="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for</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core</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activities</a:t>
            </a:r>
            <a:endParaRPr lang="es-ES" dirty="0" smtClean="0">
              <a:solidFill>
                <a:schemeClr val="tx2"/>
              </a:solidFill>
              <a:latin typeface="Arial" panose="020B0604020202020204" pitchFamily="34" charset="0"/>
              <a:cs typeface="Arial" panose="020B0604020202020204" pitchFamily="34" charset="0"/>
            </a:endParaRPr>
          </a:p>
          <a:p>
            <a:pPr lvl="1">
              <a:lnSpc>
                <a:spcPct val="120000"/>
              </a:lnSpc>
            </a:pPr>
            <a:r>
              <a:rPr lang="es-ES" dirty="0" smtClean="0">
                <a:solidFill>
                  <a:schemeClr val="tx2"/>
                </a:solidFill>
                <a:latin typeface="Arial" panose="020B0604020202020204" pitchFamily="34" charset="0"/>
                <a:cs typeface="Arial" panose="020B0604020202020204" pitchFamily="34" charset="0"/>
              </a:rPr>
              <a:t> </a:t>
            </a:r>
          </a:p>
          <a:p>
            <a:pPr marL="182563" lvl="1">
              <a:lnSpc>
                <a:spcPct val="120000"/>
              </a:lnSpc>
              <a:tabLst>
                <a:tab pos="2149475" algn="l"/>
              </a:tabLst>
            </a:pPr>
            <a:r>
              <a:rPr lang="es-ES" dirty="0" err="1" smtClean="0">
                <a:solidFill>
                  <a:schemeClr val="tx2"/>
                </a:solidFill>
                <a:latin typeface="Arial" panose="020B0604020202020204" pitchFamily="34" charset="0"/>
                <a:cs typeface="Arial" panose="020B0604020202020204" pitchFamily="34" charset="0"/>
              </a:rPr>
              <a:t>Executive</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Body</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clear</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support</a:t>
            </a:r>
            <a:r>
              <a:rPr lang="es-ES" dirty="0" smtClean="0">
                <a:solidFill>
                  <a:schemeClr val="tx2"/>
                </a:solidFill>
                <a:latin typeface="Arial" panose="020B0604020202020204" pitchFamily="34" charset="0"/>
                <a:cs typeface="Arial" panose="020B0604020202020204" pitchFamily="34" charset="0"/>
              </a:rPr>
              <a:t> to </a:t>
            </a:r>
            <a:r>
              <a:rPr lang="es-ES" dirty="0" err="1" smtClean="0">
                <a:solidFill>
                  <a:schemeClr val="tx2"/>
                </a:solidFill>
                <a:latin typeface="Arial" panose="020B0604020202020204" pitchFamily="34" charset="0"/>
                <a:cs typeface="Arial" panose="020B0604020202020204" pitchFamily="34" charset="0"/>
              </a:rPr>
              <a:t>Effects</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activities</a:t>
            </a:r>
            <a:endParaRPr lang="es-ES" dirty="0" smtClean="0">
              <a:solidFill>
                <a:schemeClr val="tx2"/>
              </a:solidFill>
              <a:latin typeface="Arial" panose="020B0604020202020204" pitchFamily="34" charset="0"/>
              <a:cs typeface="Arial" panose="020B0604020202020204" pitchFamily="34" charset="0"/>
            </a:endParaRPr>
          </a:p>
          <a:p>
            <a:pPr marL="2152650" lvl="1">
              <a:lnSpc>
                <a:spcPct val="120000"/>
              </a:lnSpc>
            </a:pPr>
            <a:r>
              <a:rPr lang="es-ES" dirty="0" err="1" smtClean="0">
                <a:solidFill>
                  <a:schemeClr val="tx2"/>
                </a:solidFill>
                <a:latin typeface="Arial" panose="020B0604020202020204" pitchFamily="34" charset="0"/>
                <a:cs typeface="Arial" panose="020B0604020202020204" pitchFamily="34" charset="0"/>
              </a:rPr>
              <a:t>looking</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for</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sustainable</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fundings</a:t>
            </a:r>
            <a:endParaRPr lang="es-ES" dirty="0" smtClean="0">
              <a:solidFill>
                <a:schemeClr val="tx2"/>
              </a:solidFill>
              <a:latin typeface="Arial" panose="020B0604020202020204" pitchFamily="34" charset="0"/>
              <a:cs typeface="Arial" panose="020B0604020202020204" pitchFamily="34" charset="0"/>
            </a:endParaRPr>
          </a:p>
          <a:p>
            <a:pPr marL="2152650" lvl="1">
              <a:lnSpc>
                <a:spcPct val="120000"/>
              </a:lnSpc>
            </a:pPr>
            <a:r>
              <a:rPr lang="es-ES" dirty="0" err="1" smtClean="0">
                <a:solidFill>
                  <a:schemeClr val="tx2"/>
                </a:solidFill>
                <a:latin typeface="Arial" panose="020B0604020202020204" pitchFamily="34" charset="0"/>
                <a:cs typeface="Arial" panose="020B0604020202020204" pitchFamily="34" charset="0"/>
              </a:rPr>
              <a:t>requiring</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action</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by</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Parties</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letter</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from</a:t>
            </a:r>
            <a:r>
              <a:rPr lang="es-ES" dirty="0" smtClean="0">
                <a:solidFill>
                  <a:schemeClr val="tx2"/>
                </a:solidFill>
                <a:latin typeface="Arial" panose="020B0604020202020204" pitchFamily="34" charset="0"/>
                <a:cs typeface="Arial" panose="020B0604020202020204" pitchFamily="34" charset="0"/>
              </a:rPr>
              <a:t> ECE/ENV) 	</a:t>
            </a:r>
            <a:endParaRPr lang="es-ES" dirty="0">
              <a:solidFill>
                <a:schemeClr val="tx2"/>
              </a:solidFill>
              <a:latin typeface="Arial" panose="020B0604020202020204" pitchFamily="34" charset="0"/>
              <a:cs typeface="Arial" panose="020B0604020202020204" pitchFamily="34" charset="0"/>
            </a:endParaRPr>
          </a:p>
          <a:p>
            <a:pPr lvl="1">
              <a:lnSpc>
                <a:spcPct val="120000"/>
              </a:lnSpc>
            </a:pPr>
            <a:endParaRPr lang="es-ES" dirty="0" smtClean="0">
              <a:solidFill>
                <a:schemeClr val="tx2"/>
              </a:solidFill>
              <a:latin typeface="Arial" panose="020B0604020202020204" pitchFamily="34" charset="0"/>
              <a:cs typeface="Arial" panose="020B0604020202020204" pitchFamily="34" charset="0"/>
            </a:endParaRPr>
          </a:p>
        </p:txBody>
      </p:sp>
      <p:grpSp>
        <p:nvGrpSpPr>
          <p:cNvPr id="3" name="2 Grupo"/>
          <p:cNvGrpSpPr/>
          <p:nvPr/>
        </p:nvGrpSpPr>
        <p:grpSpPr>
          <a:xfrm>
            <a:off x="409160" y="4221088"/>
            <a:ext cx="8407667" cy="2169825"/>
            <a:chOff x="409160" y="4221088"/>
            <a:chExt cx="8407667" cy="2169825"/>
          </a:xfrm>
        </p:grpSpPr>
        <p:sp>
          <p:nvSpPr>
            <p:cNvPr id="17" name="16 CuadroTexto"/>
            <p:cNvSpPr txBox="1"/>
            <p:nvPr/>
          </p:nvSpPr>
          <p:spPr>
            <a:xfrm>
              <a:off x="409160" y="4221088"/>
              <a:ext cx="8407667" cy="2169825"/>
            </a:xfrm>
            <a:prstGeom prst="rect">
              <a:avLst/>
            </a:prstGeom>
            <a:noFill/>
            <a:ln w="25400" cmpd="tri">
              <a:solidFill>
                <a:schemeClr val="accent1">
                  <a:shade val="95000"/>
                  <a:satMod val="105000"/>
                </a:schemeClr>
              </a:solidFill>
            </a:ln>
          </p:spPr>
          <p:txBody>
            <a:bodyPr wrap="square" rtlCol="0">
              <a:spAutoFit/>
            </a:bodyPr>
            <a:lstStyle/>
            <a:p>
              <a:pPr marL="174625" lvl="1">
                <a:lnSpc>
                  <a:spcPct val="150000"/>
                </a:lnSpc>
              </a:pPr>
              <a:r>
                <a:rPr lang="es-ES" dirty="0" err="1" smtClean="0">
                  <a:solidFill>
                    <a:schemeClr val="tx2"/>
                  </a:solidFill>
                  <a:latin typeface="Arial" panose="020B0604020202020204" pitchFamily="34" charset="0"/>
                  <a:cs typeface="Arial" panose="020B0604020202020204" pitchFamily="34" charset="0"/>
                </a:rPr>
                <a:t>How</a:t>
              </a:r>
              <a:r>
                <a:rPr lang="es-ES" dirty="0" smtClean="0">
                  <a:solidFill>
                    <a:schemeClr val="tx2"/>
                  </a:solidFill>
                  <a:latin typeface="Arial" panose="020B0604020202020204" pitchFamily="34" charset="0"/>
                  <a:cs typeface="Arial" panose="020B0604020202020204" pitchFamily="34" charset="0"/>
                </a:rPr>
                <a:t> to </a:t>
              </a:r>
              <a:r>
                <a:rPr lang="es-ES" dirty="0" err="1" smtClean="0">
                  <a:solidFill>
                    <a:schemeClr val="tx2"/>
                  </a:solidFill>
                  <a:latin typeface="Arial" panose="020B0604020202020204" pitchFamily="34" charset="0"/>
                  <a:cs typeface="Arial" panose="020B0604020202020204" pitchFamily="34" charset="0"/>
                </a:rPr>
                <a:t>draw</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attention</a:t>
              </a:r>
              <a:r>
                <a:rPr lang="es-ES" dirty="0" smtClean="0">
                  <a:solidFill>
                    <a:schemeClr val="tx2"/>
                  </a:solidFill>
                  <a:latin typeface="Arial" panose="020B0604020202020204" pitchFamily="34" charset="0"/>
                  <a:cs typeface="Arial" panose="020B0604020202020204" pitchFamily="34" charset="0"/>
                </a:rPr>
                <a:t> to </a:t>
              </a:r>
              <a:r>
                <a:rPr lang="es-ES" dirty="0" err="1" smtClean="0">
                  <a:solidFill>
                    <a:schemeClr val="tx2"/>
                  </a:solidFill>
                  <a:latin typeface="Arial" panose="020B0604020202020204" pitchFamily="34" charset="0"/>
                  <a:cs typeface="Arial" panose="020B0604020202020204" pitchFamily="34" charset="0"/>
                </a:rPr>
                <a:t>action</a:t>
              </a:r>
              <a:r>
                <a:rPr lang="es-ES" dirty="0">
                  <a:solidFill>
                    <a:schemeClr val="tx2"/>
                  </a:solidFill>
                  <a:latin typeface="Arial" panose="020B0604020202020204" pitchFamily="34" charset="0"/>
                  <a:cs typeface="Arial" panose="020B0604020202020204" pitchFamily="34" charset="0"/>
                </a:rPr>
                <a:t>?</a:t>
              </a:r>
              <a:endParaRPr lang="es-ES" dirty="0" smtClean="0">
                <a:solidFill>
                  <a:schemeClr val="tx2"/>
                </a:solidFill>
                <a:latin typeface="Arial" panose="020B0604020202020204" pitchFamily="34" charset="0"/>
                <a:cs typeface="Arial" panose="020B0604020202020204" pitchFamily="34" charset="0"/>
              </a:endParaRPr>
            </a:p>
            <a:p>
              <a:pPr marL="174625" lvl="1">
                <a:lnSpc>
                  <a:spcPct val="150000"/>
                </a:lnSpc>
              </a:pP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Improving</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communication</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tools</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updated</a:t>
              </a:r>
              <a:r>
                <a:rPr lang="es-ES" dirty="0" smtClean="0">
                  <a:solidFill>
                    <a:schemeClr val="tx2"/>
                  </a:solidFill>
                  <a:latin typeface="Arial" panose="020B0604020202020204" pitchFamily="34" charset="0"/>
                  <a:cs typeface="Arial" panose="020B0604020202020204" pitchFamily="34" charset="0"/>
                </a:rPr>
                <a:t> mandates, new </a:t>
              </a:r>
              <a:r>
                <a:rPr lang="es-ES" dirty="0" err="1" smtClean="0">
                  <a:solidFill>
                    <a:schemeClr val="tx2"/>
                  </a:solidFill>
                  <a:latin typeface="Arial" panose="020B0604020202020204" pitchFamily="34" charset="0"/>
                  <a:cs typeface="Arial" panose="020B0604020202020204" pitchFamily="34" charset="0"/>
                </a:rPr>
                <a:t>workplan</a:t>
              </a:r>
              <a:r>
                <a:rPr lang="es-ES" dirty="0" smtClean="0">
                  <a:solidFill>
                    <a:schemeClr val="tx2"/>
                  </a:solidFill>
                  <a:latin typeface="Arial" panose="020B0604020202020204" pitchFamily="34" charset="0"/>
                  <a:cs typeface="Arial" panose="020B0604020202020204" pitchFamily="34" charset="0"/>
                </a:rPr>
                <a:t>)</a:t>
              </a:r>
            </a:p>
            <a:p>
              <a:pPr marL="174625" lvl="1">
                <a:lnSpc>
                  <a:spcPct val="150000"/>
                </a:lnSpc>
              </a:pPr>
              <a:r>
                <a:rPr lang="es-ES" dirty="0">
                  <a:solidFill>
                    <a:schemeClr val="tx2"/>
                  </a:solidFill>
                  <a:latin typeface="Arial" panose="020B0604020202020204" pitchFamily="34" charset="0"/>
                  <a:cs typeface="Arial" panose="020B0604020202020204" pitchFamily="34" charset="0"/>
                </a:rPr>
                <a:t>	</a:t>
              </a:r>
              <a:r>
                <a:rPr lang="es-ES" dirty="0" err="1">
                  <a:solidFill>
                    <a:schemeClr val="tx2"/>
                  </a:solidFill>
                  <a:latin typeface="Arial" panose="020B0604020202020204" pitchFamily="34" charset="0"/>
                  <a:cs typeface="Arial" panose="020B0604020202020204" pitchFamily="34" charset="0"/>
                </a:rPr>
                <a:t>Improving</a:t>
              </a:r>
              <a:r>
                <a:rPr lang="es-ES" dirty="0">
                  <a:solidFill>
                    <a:schemeClr val="tx2"/>
                  </a:solidFill>
                  <a:latin typeface="Arial" panose="020B0604020202020204" pitchFamily="34" charset="0"/>
                  <a:cs typeface="Arial" panose="020B0604020202020204" pitchFamily="34" charset="0"/>
                </a:rPr>
                <a:t> </a:t>
              </a:r>
              <a:r>
                <a:rPr lang="es-ES" dirty="0" err="1">
                  <a:solidFill>
                    <a:schemeClr val="tx2"/>
                  </a:solidFill>
                  <a:latin typeface="Arial" panose="020B0604020202020204" pitchFamily="34" charset="0"/>
                  <a:cs typeface="Arial" panose="020B0604020202020204" pitchFamily="34" charset="0"/>
                </a:rPr>
                <a:t>communication</a:t>
              </a:r>
              <a:r>
                <a:rPr lang="es-ES" dirty="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channels</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national</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level</a:t>
              </a:r>
              <a:r>
                <a:rPr lang="es-E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NFCs</a:t>
              </a:r>
              <a:r>
                <a:rPr lang="es-ES" dirty="0" smtClean="0">
                  <a:solidFill>
                    <a:schemeClr val="tx2"/>
                  </a:solidFill>
                  <a:latin typeface="Arial" panose="020B0604020202020204" pitchFamily="34" charset="0"/>
                  <a:cs typeface="Arial" panose="020B0604020202020204" pitchFamily="34" charset="0"/>
                </a:rPr>
                <a:t> / WGE / EB)</a:t>
              </a:r>
              <a:endParaRPr lang="es-ES" dirty="0">
                <a:solidFill>
                  <a:schemeClr val="tx2"/>
                </a:solidFill>
                <a:latin typeface="Arial" panose="020B0604020202020204" pitchFamily="34" charset="0"/>
                <a:cs typeface="Arial" panose="020B0604020202020204" pitchFamily="34" charset="0"/>
              </a:endParaRPr>
            </a:p>
            <a:p>
              <a:pPr lvl="1">
                <a:lnSpc>
                  <a:spcPct val="150000"/>
                </a:lnSpc>
              </a:pPr>
              <a:r>
                <a:rPr lang="es-ES" dirty="0">
                  <a:solidFill>
                    <a:schemeClr val="tx2"/>
                  </a:solidFill>
                  <a:latin typeface="Arial" panose="020B0604020202020204" pitchFamily="34" charset="0"/>
                  <a:cs typeface="Arial" panose="020B0604020202020204" pitchFamily="34" charset="0"/>
                </a:rPr>
                <a:t>	</a:t>
              </a:r>
              <a:r>
                <a:rPr lang="es-ES" sz="1600" dirty="0" smtClean="0">
                  <a:solidFill>
                    <a:schemeClr val="tx2"/>
                  </a:solidFill>
                  <a:latin typeface="Arial" panose="020B0604020202020204" pitchFamily="34" charset="0"/>
                  <a:cs typeface="Arial" panose="020B0604020202020204" pitchFamily="34" charset="0"/>
                </a:rPr>
                <a:t>N</a:t>
              </a:r>
              <a:r>
                <a:rPr lang="en-US" dirty="0" err="1" smtClean="0">
                  <a:solidFill>
                    <a:schemeClr val="tx2"/>
                  </a:solidFill>
                  <a:latin typeface="Arial" panose="020B0604020202020204" pitchFamily="34" charset="0"/>
                  <a:cs typeface="Arial" panose="020B0604020202020204" pitchFamily="34" charset="0"/>
                </a:rPr>
                <a:t>ew</a:t>
              </a:r>
              <a:r>
                <a:rPr lang="en-US" dirty="0" smtClean="0">
                  <a:solidFill>
                    <a:schemeClr val="tx2"/>
                  </a:solidFill>
                  <a:latin typeface="Arial" panose="020B0604020202020204" pitchFamily="34" charset="0"/>
                  <a:cs typeface="Arial" panose="020B0604020202020204" pitchFamily="34" charset="0"/>
                </a:rPr>
                <a:t> requests </a:t>
              </a:r>
              <a:r>
                <a:rPr lang="en-US" dirty="0">
                  <a:solidFill>
                    <a:schemeClr val="tx2"/>
                  </a:solidFill>
                  <a:latin typeface="Arial" panose="020B0604020202020204" pitchFamily="34" charset="0"/>
                  <a:cs typeface="Arial" panose="020B0604020202020204" pitchFamily="34" charset="0"/>
                </a:rPr>
                <a:t>to </a:t>
              </a:r>
              <a:r>
                <a:rPr lang="en-US" dirty="0" smtClean="0">
                  <a:solidFill>
                    <a:schemeClr val="tx2"/>
                  </a:solidFill>
                  <a:latin typeface="Arial" panose="020B0604020202020204" pitchFamily="34" charset="0"/>
                  <a:cs typeface="Arial" panose="020B0604020202020204" pitchFamily="34" charset="0"/>
                </a:rPr>
                <a:t>Parties: </a:t>
              </a:r>
              <a:r>
                <a:rPr lang="en-US" dirty="0">
                  <a:solidFill>
                    <a:schemeClr val="tx2"/>
                  </a:solidFill>
                  <a:latin typeface="Arial" panose="020B0604020202020204" pitchFamily="34" charset="0"/>
                  <a:cs typeface="Arial" panose="020B0604020202020204" pitchFamily="34" charset="0"/>
                </a:rPr>
                <a:t>with </a:t>
              </a:r>
              <a:r>
                <a:rPr lang="en-US" dirty="0" err="1">
                  <a:solidFill>
                    <a:schemeClr val="tx2"/>
                  </a:solidFill>
                  <a:latin typeface="Arial" panose="020B0604020202020204" pitchFamily="34" charset="0"/>
                  <a:cs typeface="Arial" panose="020B0604020202020204" pitchFamily="34" charset="0"/>
                </a:rPr>
                <a:t>acompanying</a:t>
              </a:r>
              <a:r>
                <a:rPr lang="en-US" dirty="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information (next summer?)</a:t>
              </a:r>
            </a:p>
            <a:p>
              <a:pPr lvl="1">
                <a:lnSpc>
                  <a:spcPct val="150000"/>
                </a:lnSpc>
              </a:pPr>
              <a:r>
                <a:rPr lang="en-US" dirty="0" smtClean="0">
                  <a:solidFill>
                    <a:schemeClr val="tx2"/>
                  </a:solidFill>
                  <a:latin typeface="Arial" panose="020B0604020202020204" pitchFamily="34" charset="0"/>
                  <a:cs typeface="Arial" panose="020B0604020202020204" pitchFamily="34" charset="0"/>
                </a:rPr>
                <a:t> 	</a:t>
              </a:r>
              <a:r>
                <a:rPr lang="es-ES" dirty="0" err="1" smtClean="0">
                  <a:solidFill>
                    <a:schemeClr val="tx2"/>
                  </a:solidFill>
                  <a:latin typeface="Arial" panose="020B0604020202020204" pitchFamily="34" charset="0"/>
                  <a:cs typeface="Arial" panose="020B0604020202020204" pitchFamily="34" charset="0"/>
                </a:rPr>
                <a:t>Relevance</a:t>
              </a:r>
              <a:r>
                <a:rPr lang="es-ES" dirty="0" smtClean="0">
                  <a:solidFill>
                    <a:schemeClr val="tx2"/>
                  </a:solidFill>
                  <a:latin typeface="Arial" panose="020B0604020202020204" pitchFamily="34" charset="0"/>
                  <a:cs typeface="Arial" panose="020B0604020202020204" pitchFamily="34" charset="0"/>
                </a:rPr>
                <a:t> </a:t>
              </a:r>
              <a:r>
                <a:rPr lang="es-ES" dirty="0">
                  <a:solidFill>
                    <a:schemeClr val="tx2"/>
                  </a:solidFill>
                  <a:latin typeface="Arial" panose="020B0604020202020204" pitchFamily="34" charset="0"/>
                  <a:cs typeface="Arial" panose="020B0604020202020204" pitchFamily="34" charset="0"/>
                </a:rPr>
                <a:t>and </a:t>
              </a:r>
              <a:r>
                <a:rPr lang="es-ES" dirty="0" err="1">
                  <a:solidFill>
                    <a:schemeClr val="tx2"/>
                  </a:solidFill>
                  <a:latin typeface="Arial" panose="020B0604020202020204" pitchFamily="34" charset="0"/>
                  <a:cs typeface="Arial" panose="020B0604020202020204" pitchFamily="34" charset="0"/>
                </a:rPr>
                <a:t>Usefulness</a:t>
              </a:r>
              <a:r>
                <a:rPr lang="es-ES" dirty="0">
                  <a:solidFill>
                    <a:schemeClr val="tx2"/>
                  </a:solidFill>
                  <a:latin typeface="Arial" panose="020B0604020202020204" pitchFamily="34" charset="0"/>
                  <a:cs typeface="Arial" panose="020B0604020202020204" pitchFamily="34" charset="0"/>
                </a:rPr>
                <a:t> of </a:t>
              </a:r>
              <a:r>
                <a:rPr lang="es-ES" dirty="0" err="1">
                  <a:solidFill>
                    <a:schemeClr val="tx2"/>
                  </a:solidFill>
                  <a:latin typeface="Arial" panose="020B0604020202020204" pitchFamily="34" charset="0"/>
                  <a:cs typeface="Arial" panose="020B0604020202020204" pitchFamily="34" charset="0"/>
                </a:rPr>
                <a:t>Monitoring</a:t>
              </a:r>
              <a:r>
                <a:rPr lang="es-ES" dirty="0">
                  <a:solidFill>
                    <a:schemeClr val="tx2"/>
                  </a:solidFill>
                  <a:latin typeface="Arial" panose="020B0604020202020204" pitchFamily="34" charset="0"/>
                  <a:cs typeface="Arial" panose="020B0604020202020204" pitchFamily="34" charset="0"/>
                </a:rPr>
                <a:t> and </a:t>
              </a:r>
              <a:r>
                <a:rPr lang="es-ES" dirty="0" err="1">
                  <a:solidFill>
                    <a:schemeClr val="tx2"/>
                  </a:solidFill>
                  <a:latin typeface="Arial" panose="020B0604020202020204" pitchFamily="34" charset="0"/>
                  <a:cs typeface="Arial" panose="020B0604020202020204" pitchFamily="34" charset="0"/>
                </a:rPr>
                <a:t>Modelling</a:t>
              </a:r>
              <a:r>
                <a:rPr lang="es-ES" dirty="0">
                  <a:solidFill>
                    <a:schemeClr val="tx2"/>
                  </a:solidFill>
                  <a:latin typeface="Arial" panose="020B0604020202020204" pitchFamily="34" charset="0"/>
                  <a:cs typeface="Arial" panose="020B0604020202020204" pitchFamily="34" charset="0"/>
                </a:rPr>
                <a:t> </a:t>
              </a:r>
              <a:r>
                <a:rPr lang="es-ES" dirty="0" err="1">
                  <a:solidFill>
                    <a:schemeClr val="tx2"/>
                  </a:solidFill>
                  <a:latin typeface="Arial" panose="020B0604020202020204" pitchFamily="34" charset="0"/>
                  <a:cs typeface="Arial" panose="020B0604020202020204" pitchFamily="34" charset="0"/>
                </a:rPr>
                <a:t>tools</a:t>
              </a:r>
              <a:r>
                <a:rPr lang="es-ES" dirty="0">
                  <a:solidFill>
                    <a:schemeClr val="tx2"/>
                  </a:solidFill>
                  <a:latin typeface="Arial" panose="020B0604020202020204" pitchFamily="34" charset="0"/>
                  <a:cs typeface="Arial" panose="020B0604020202020204" pitchFamily="34" charset="0"/>
                </a:rPr>
                <a:t>        (NEC</a:t>
              </a:r>
              <a:r>
                <a:rPr lang="es-ES" dirty="0" smtClean="0">
                  <a:solidFill>
                    <a:schemeClr val="tx2"/>
                  </a:solidFill>
                  <a:latin typeface="Arial" panose="020B0604020202020204" pitchFamily="34" charset="0"/>
                  <a:cs typeface="Arial" panose="020B0604020202020204" pitchFamily="34" charset="0"/>
                </a:rPr>
                <a:t>)</a:t>
              </a:r>
              <a:endParaRPr lang="es-ES" dirty="0">
                <a:solidFill>
                  <a:schemeClr val="tx2"/>
                </a:solidFill>
                <a:latin typeface="Arial" panose="020B0604020202020204" pitchFamily="34" charset="0"/>
                <a:cs typeface="Arial" panose="020B0604020202020204" pitchFamily="34" charset="0"/>
              </a:endParaRPr>
            </a:p>
          </p:txBody>
        </p:sp>
        <p:sp>
          <p:nvSpPr>
            <p:cNvPr id="2" name="1 Flecha derecha"/>
            <p:cNvSpPr/>
            <p:nvPr/>
          </p:nvSpPr>
          <p:spPr>
            <a:xfrm>
              <a:off x="7693291" y="6093296"/>
              <a:ext cx="248181"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008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8928" y="885867"/>
            <a:ext cx="1031155" cy="147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12776"/>
            <a:ext cx="1096202" cy="148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4">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971600" y="395372"/>
            <a:ext cx="7200800"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Follow up from the EB, WGSR, Joint EMEP/WGE 2016 meetings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6" name="Shape 119"/>
          <p:cNvSpPr/>
          <p:nvPr/>
        </p:nvSpPr>
        <p:spPr>
          <a:xfrm>
            <a:off x="251520" y="980728"/>
            <a:ext cx="1539906" cy="441463"/>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r>
              <a:rPr lang="es-ES" sz="2400" b="1" dirty="0" smtClean="0">
                <a:solidFill>
                  <a:schemeClr val="accent1">
                    <a:lumMod val="75000"/>
                  </a:schemeClr>
                </a:solidFill>
              </a:rPr>
              <a:t>EB &amp; WGSR</a:t>
            </a:r>
            <a:endParaRPr sz="2400" b="1" dirty="0">
              <a:solidFill>
                <a:schemeClr val="accent1">
                  <a:lumMod val="75000"/>
                </a:schemeClr>
              </a:solidFill>
            </a:endParaRPr>
          </a:p>
        </p:txBody>
      </p:sp>
      <p:sp>
        <p:nvSpPr>
          <p:cNvPr id="9" name="8 Rectángulo"/>
          <p:cNvSpPr/>
          <p:nvPr/>
        </p:nvSpPr>
        <p:spPr>
          <a:xfrm>
            <a:off x="-9865" y="1411157"/>
            <a:ext cx="9036496" cy="5346366"/>
          </a:xfrm>
          <a:prstGeom prst="rect">
            <a:avLst/>
          </a:prstGeom>
        </p:spPr>
        <p:txBody>
          <a:bodyPr wrap="square" lIns="64291" tIns="32146" rIns="64291" bIns="32146">
            <a:spAutoFit/>
          </a:bodyPr>
          <a:lstStyle/>
          <a:p>
            <a:pPr algn="l">
              <a:lnSpc>
                <a:spcPct val="130000"/>
              </a:lnSpc>
            </a:pPr>
            <a:r>
              <a:rPr lang="en-US" sz="2200" dirty="0" smtClean="0">
                <a:solidFill>
                  <a:schemeClr val="accent1">
                    <a:lumMod val="75000"/>
                  </a:schemeClr>
                </a:solidFill>
              </a:rPr>
              <a:t>Review of the implementation of the </a:t>
            </a:r>
            <a:r>
              <a:rPr lang="en-US" sz="2200" dirty="0" err="1" smtClean="0">
                <a:solidFill>
                  <a:schemeClr val="accent1">
                    <a:lumMod val="75000"/>
                  </a:schemeClr>
                </a:solidFill>
              </a:rPr>
              <a:t>workplan</a:t>
            </a:r>
            <a:r>
              <a:rPr lang="en-US" sz="2200" dirty="0" smtClean="0">
                <a:solidFill>
                  <a:schemeClr val="accent1">
                    <a:lumMod val="75000"/>
                  </a:schemeClr>
                </a:solidFill>
              </a:rPr>
              <a:t> 2016-2017</a:t>
            </a:r>
          </a:p>
          <a:p>
            <a:pPr marL="800100" lvl="1" indent="-342900">
              <a:lnSpc>
                <a:spcPct val="130000"/>
              </a:lnSpc>
              <a:buFont typeface="Arial" panose="020B0604020202020204" pitchFamily="34" charset="0"/>
              <a:buChar char="•"/>
            </a:pPr>
            <a:r>
              <a:rPr lang="en-US" sz="2200" u="sng" dirty="0" smtClean="0">
                <a:solidFill>
                  <a:schemeClr val="accent1">
                    <a:lumMod val="75000"/>
                  </a:schemeClr>
                </a:solidFill>
              </a:rPr>
              <a:t>Launch</a:t>
            </a:r>
            <a:r>
              <a:rPr lang="en-US" sz="2200" dirty="0" smtClean="0">
                <a:solidFill>
                  <a:schemeClr val="accent1">
                    <a:lumMod val="75000"/>
                  </a:schemeClr>
                </a:solidFill>
              </a:rPr>
              <a:t> of the </a:t>
            </a:r>
            <a:r>
              <a:rPr lang="en-US" sz="2200" i="1" dirty="0" smtClean="0">
                <a:solidFill>
                  <a:schemeClr val="accent1">
                    <a:lumMod val="75000"/>
                  </a:schemeClr>
                </a:solidFill>
              </a:rPr>
              <a:t>Towards Cleaner Air: Scientific Assessment </a:t>
            </a:r>
            <a:r>
              <a:rPr lang="en-US" sz="2200" dirty="0" smtClean="0">
                <a:solidFill>
                  <a:schemeClr val="accent1">
                    <a:lumMod val="75000"/>
                  </a:schemeClr>
                </a:solidFill>
              </a:rPr>
              <a:t>Report</a:t>
            </a:r>
          </a:p>
          <a:p>
            <a:pPr marL="800100" lvl="1" indent="-342900">
              <a:lnSpc>
                <a:spcPct val="130000"/>
              </a:lnSpc>
              <a:buFont typeface="Arial" panose="020B0604020202020204" pitchFamily="34" charset="0"/>
              <a:buChar char="•"/>
            </a:pPr>
            <a:r>
              <a:rPr lang="es-ES" sz="2200" dirty="0" err="1" smtClean="0">
                <a:solidFill>
                  <a:schemeClr val="accent1">
                    <a:lumMod val="75000"/>
                  </a:schemeClr>
                </a:solidFill>
              </a:rPr>
              <a:t>Request</a:t>
            </a:r>
            <a:r>
              <a:rPr lang="es-ES" sz="2200" dirty="0" smtClean="0">
                <a:solidFill>
                  <a:schemeClr val="accent1">
                    <a:lumMod val="75000"/>
                  </a:schemeClr>
                </a:solidFill>
              </a:rPr>
              <a:t> to </a:t>
            </a:r>
            <a:r>
              <a:rPr lang="es-ES" sz="2200" dirty="0" err="1" smtClean="0">
                <a:solidFill>
                  <a:schemeClr val="accent1">
                    <a:lumMod val="75000"/>
                  </a:schemeClr>
                </a:solidFill>
              </a:rPr>
              <a:t>elaborate</a:t>
            </a:r>
            <a:r>
              <a:rPr lang="es-ES" sz="2200" dirty="0" smtClean="0">
                <a:solidFill>
                  <a:schemeClr val="accent1">
                    <a:lumMod val="75000"/>
                  </a:schemeClr>
                </a:solidFill>
              </a:rPr>
              <a:t> a </a:t>
            </a:r>
            <a:r>
              <a:rPr lang="es-ES" sz="2200" dirty="0" err="1" smtClean="0">
                <a:solidFill>
                  <a:schemeClr val="accent1">
                    <a:lumMod val="75000"/>
                  </a:schemeClr>
                </a:solidFill>
              </a:rPr>
              <a:t>draft</a:t>
            </a:r>
            <a:r>
              <a:rPr lang="es-ES" sz="2200" dirty="0" smtClean="0">
                <a:solidFill>
                  <a:schemeClr val="accent1">
                    <a:lumMod val="75000"/>
                  </a:schemeClr>
                </a:solidFill>
              </a:rPr>
              <a:t> 2018-2019 </a:t>
            </a:r>
            <a:r>
              <a:rPr lang="es-ES" sz="2200" u="sng" dirty="0" err="1" smtClean="0">
                <a:solidFill>
                  <a:schemeClr val="accent1">
                    <a:lumMod val="75000"/>
                  </a:schemeClr>
                </a:solidFill>
              </a:rPr>
              <a:t>Workplan</a:t>
            </a:r>
            <a:endParaRPr lang="es-ES" sz="2200" u="sng" dirty="0" smtClean="0">
              <a:solidFill>
                <a:schemeClr val="accent1">
                  <a:lumMod val="75000"/>
                </a:schemeClr>
              </a:solidFill>
            </a:endParaRPr>
          </a:p>
          <a:p>
            <a:pPr marL="800100" lvl="1" indent="-342900">
              <a:lnSpc>
                <a:spcPct val="130000"/>
              </a:lnSpc>
              <a:buFont typeface="Arial" panose="020B0604020202020204" pitchFamily="34" charset="0"/>
              <a:buChar char="•"/>
            </a:pPr>
            <a:r>
              <a:rPr lang="es-ES" sz="2200" dirty="0" err="1" smtClean="0">
                <a:solidFill>
                  <a:schemeClr val="accent1">
                    <a:lumMod val="75000"/>
                  </a:schemeClr>
                </a:solidFill>
              </a:rPr>
              <a:t>Adopted</a:t>
            </a:r>
            <a:r>
              <a:rPr lang="es-ES" sz="2200" dirty="0" smtClean="0">
                <a:solidFill>
                  <a:schemeClr val="accent1">
                    <a:lumMod val="75000"/>
                  </a:schemeClr>
                </a:solidFill>
              </a:rPr>
              <a:t> </a:t>
            </a:r>
            <a:r>
              <a:rPr lang="es-ES" sz="2200" dirty="0" err="1" smtClean="0">
                <a:solidFill>
                  <a:schemeClr val="accent1">
                    <a:lumMod val="75000"/>
                  </a:schemeClr>
                </a:solidFill>
              </a:rPr>
              <a:t>the</a:t>
            </a:r>
            <a:r>
              <a:rPr lang="es-ES" sz="2200" dirty="0" smtClean="0">
                <a:solidFill>
                  <a:schemeClr val="accent1">
                    <a:lumMod val="75000"/>
                  </a:schemeClr>
                </a:solidFill>
              </a:rPr>
              <a:t> </a:t>
            </a:r>
            <a:r>
              <a:rPr lang="es-ES" sz="2200" dirty="0" err="1" smtClean="0">
                <a:solidFill>
                  <a:schemeClr val="accent1">
                    <a:lumMod val="75000"/>
                  </a:schemeClr>
                </a:solidFill>
              </a:rPr>
              <a:t>Guidance</a:t>
            </a:r>
            <a:r>
              <a:rPr lang="es-ES" sz="2200" dirty="0" smtClean="0">
                <a:solidFill>
                  <a:schemeClr val="accent1">
                    <a:lumMod val="75000"/>
                  </a:schemeClr>
                </a:solidFill>
              </a:rPr>
              <a:t> </a:t>
            </a:r>
            <a:r>
              <a:rPr lang="es-ES" sz="2200" dirty="0" err="1" smtClean="0">
                <a:solidFill>
                  <a:schemeClr val="accent1">
                    <a:lumMod val="75000"/>
                  </a:schemeClr>
                </a:solidFill>
              </a:rPr>
              <a:t>Document</a:t>
            </a:r>
            <a:r>
              <a:rPr lang="es-ES" sz="2200" dirty="0" smtClean="0">
                <a:solidFill>
                  <a:schemeClr val="accent1">
                    <a:lumMod val="75000"/>
                  </a:schemeClr>
                </a:solidFill>
              </a:rPr>
              <a:t> </a:t>
            </a:r>
            <a:r>
              <a:rPr lang="es-ES" sz="2200" dirty="0" err="1" smtClean="0">
                <a:solidFill>
                  <a:schemeClr val="accent1">
                    <a:lumMod val="75000"/>
                  </a:schemeClr>
                </a:solidFill>
              </a:rPr>
              <a:t>on</a:t>
            </a:r>
            <a:r>
              <a:rPr lang="es-ES" sz="2200" dirty="0" smtClean="0">
                <a:solidFill>
                  <a:schemeClr val="accent1">
                    <a:lumMod val="75000"/>
                  </a:schemeClr>
                </a:solidFill>
              </a:rPr>
              <a:t> </a:t>
            </a:r>
            <a:r>
              <a:rPr lang="es-ES" sz="2200" dirty="0" err="1" smtClean="0">
                <a:solidFill>
                  <a:schemeClr val="accent1">
                    <a:lumMod val="75000"/>
                  </a:schemeClr>
                </a:solidFill>
              </a:rPr>
              <a:t>VOCs</a:t>
            </a:r>
            <a:endParaRPr lang="es-ES" sz="2200" dirty="0" smtClean="0">
              <a:solidFill>
                <a:schemeClr val="accent1">
                  <a:lumMod val="75000"/>
                </a:schemeClr>
              </a:solidFill>
            </a:endParaRPr>
          </a:p>
          <a:p>
            <a:pPr marL="800100" lvl="1" indent="-342900">
              <a:lnSpc>
                <a:spcPct val="130000"/>
              </a:lnSpc>
              <a:buFont typeface="Arial" panose="020B0604020202020204" pitchFamily="34" charset="0"/>
              <a:buChar char="•"/>
            </a:pPr>
            <a:r>
              <a:rPr lang="es-ES" sz="2200" dirty="0" err="1" smtClean="0">
                <a:solidFill>
                  <a:schemeClr val="accent1">
                    <a:lumMod val="75000"/>
                  </a:schemeClr>
                </a:solidFill>
              </a:rPr>
              <a:t>Recommended</a:t>
            </a:r>
            <a:r>
              <a:rPr lang="es-ES" sz="2200" dirty="0" smtClean="0">
                <a:solidFill>
                  <a:schemeClr val="accent1">
                    <a:lumMod val="75000"/>
                  </a:schemeClr>
                </a:solidFill>
              </a:rPr>
              <a:t> </a:t>
            </a:r>
            <a:r>
              <a:rPr lang="es-ES" sz="2200" u="sng" dirty="0" err="1" smtClean="0">
                <a:solidFill>
                  <a:schemeClr val="accent1">
                    <a:lumMod val="75000"/>
                  </a:schemeClr>
                </a:solidFill>
              </a:rPr>
              <a:t>further</a:t>
            </a:r>
            <a:r>
              <a:rPr lang="es-ES" sz="2200" u="sng" dirty="0" smtClean="0">
                <a:solidFill>
                  <a:schemeClr val="accent1">
                    <a:lumMod val="75000"/>
                  </a:schemeClr>
                </a:solidFill>
              </a:rPr>
              <a:t> </a:t>
            </a:r>
            <a:r>
              <a:rPr lang="es-ES" sz="2200" u="sng" dirty="0" err="1" smtClean="0">
                <a:solidFill>
                  <a:schemeClr val="accent1">
                    <a:lumMod val="75000"/>
                  </a:schemeClr>
                </a:solidFill>
              </a:rPr>
              <a:t>integration</a:t>
            </a:r>
            <a:r>
              <a:rPr lang="es-ES" sz="2200" u="sng" dirty="0" smtClean="0">
                <a:solidFill>
                  <a:schemeClr val="accent1">
                    <a:lumMod val="75000"/>
                  </a:schemeClr>
                </a:solidFill>
              </a:rPr>
              <a:t> </a:t>
            </a:r>
            <a:r>
              <a:rPr lang="es-ES" sz="2200" dirty="0" smtClean="0">
                <a:solidFill>
                  <a:schemeClr val="accent1">
                    <a:lumMod val="75000"/>
                  </a:schemeClr>
                </a:solidFill>
              </a:rPr>
              <a:t>of </a:t>
            </a:r>
            <a:r>
              <a:rPr lang="es-ES" sz="2200" dirty="0" err="1" smtClean="0">
                <a:solidFill>
                  <a:schemeClr val="accent1">
                    <a:lumMod val="75000"/>
                  </a:schemeClr>
                </a:solidFill>
              </a:rPr>
              <a:t>acticvities</a:t>
            </a:r>
            <a:r>
              <a:rPr lang="es-ES" sz="2200" dirty="0" smtClean="0">
                <a:solidFill>
                  <a:schemeClr val="accent1">
                    <a:lumMod val="75000"/>
                  </a:schemeClr>
                </a:solidFill>
              </a:rPr>
              <a:t> </a:t>
            </a:r>
            <a:r>
              <a:rPr lang="es-ES" sz="2200" dirty="0" err="1" smtClean="0">
                <a:solidFill>
                  <a:schemeClr val="accent1">
                    <a:lumMod val="75000"/>
                  </a:schemeClr>
                </a:solidFill>
              </a:rPr>
              <a:t>under</a:t>
            </a:r>
            <a:r>
              <a:rPr lang="es-ES" sz="2200" dirty="0" smtClean="0">
                <a:solidFill>
                  <a:schemeClr val="accent1">
                    <a:lumMod val="75000"/>
                  </a:schemeClr>
                </a:solidFill>
              </a:rPr>
              <a:t> EMEP and WGE, and </a:t>
            </a:r>
            <a:r>
              <a:rPr lang="es-ES" sz="2200" u="sng" dirty="0" err="1" smtClean="0">
                <a:solidFill>
                  <a:schemeClr val="accent1">
                    <a:lumMod val="75000"/>
                  </a:schemeClr>
                </a:solidFill>
              </a:rPr>
              <a:t>closer</a:t>
            </a:r>
            <a:r>
              <a:rPr lang="es-ES" sz="2200" u="sng" dirty="0" smtClean="0">
                <a:solidFill>
                  <a:schemeClr val="accent1">
                    <a:lumMod val="75000"/>
                  </a:schemeClr>
                </a:solidFill>
              </a:rPr>
              <a:t> </a:t>
            </a:r>
            <a:r>
              <a:rPr lang="es-ES" sz="2200" u="sng" dirty="0" err="1" smtClean="0">
                <a:solidFill>
                  <a:schemeClr val="accent1">
                    <a:lumMod val="75000"/>
                  </a:schemeClr>
                </a:solidFill>
              </a:rPr>
              <a:t>cooperation</a:t>
            </a:r>
            <a:r>
              <a:rPr lang="es-ES" sz="2200" u="sng" dirty="0" smtClean="0">
                <a:solidFill>
                  <a:schemeClr val="accent1">
                    <a:lumMod val="75000"/>
                  </a:schemeClr>
                </a:solidFill>
              </a:rPr>
              <a:t> </a:t>
            </a:r>
            <a:r>
              <a:rPr lang="es-ES" sz="2200" dirty="0" err="1" smtClean="0">
                <a:solidFill>
                  <a:schemeClr val="accent1">
                    <a:lumMod val="75000"/>
                  </a:schemeClr>
                </a:solidFill>
              </a:rPr>
              <a:t>between</a:t>
            </a:r>
            <a:r>
              <a:rPr lang="es-ES" sz="2200" dirty="0" smtClean="0">
                <a:solidFill>
                  <a:schemeClr val="accent1">
                    <a:lumMod val="75000"/>
                  </a:schemeClr>
                </a:solidFill>
              </a:rPr>
              <a:t> centres and </a:t>
            </a:r>
            <a:r>
              <a:rPr lang="es-ES" sz="2200" dirty="0" err="1" smtClean="0">
                <a:solidFill>
                  <a:schemeClr val="accent1">
                    <a:lumMod val="75000"/>
                  </a:schemeClr>
                </a:solidFill>
              </a:rPr>
              <a:t>task</a:t>
            </a:r>
            <a:r>
              <a:rPr lang="es-ES" sz="2200" dirty="0" smtClean="0">
                <a:solidFill>
                  <a:schemeClr val="accent1">
                    <a:lumMod val="75000"/>
                  </a:schemeClr>
                </a:solidFill>
              </a:rPr>
              <a:t> </a:t>
            </a:r>
            <a:r>
              <a:rPr lang="es-ES" sz="2200" dirty="0" err="1" smtClean="0">
                <a:solidFill>
                  <a:schemeClr val="accent1">
                    <a:lumMod val="75000"/>
                  </a:schemeClr>
                </a:solidFill>
              </a:rPr>
              <a:t>forces</a:t>
            </a:r>
            <a:endParaRPr lang="es-ES" sz="2200" dirty="0" smtClean="0">
              <a:solidFill>
                <a:schemeClr val="accent1">
                  <a:lumMod val="75000"/>
                </a:schemeClr>
              </a:solidFill>
            </a:endParaRPr>
          </a:p>
          <a:p>
            <a:pPr marL="800100" lvl="1" indent="-342900">
              <a:lnSpc>
                <a:spcPct val="130000"/>
              </a:lnSpc>
              <a:buFont typeface="Arial" panose="020B0604020202020204" pitchFamily="34" charset="0"/>
              <a:buChar char="•"/>
            </a:pPr>
            <a:r>
              <a:rPr lang="es-ES" sz="2200" dirty="0" err="1" smtClean="0">
                <a:solidFill>
                  <a:schemeClr val="accent1">
                    <a:lumMod val="75000"/>
                  </a:schemeClr>
                </a:solidFill>
              </a:rPr>
              <a:t>Invited</a:t>
            </a:r>
            <a:r>
              <a:rPr lang="es-ES" sz="2200" dirty="0" smtClean="0">
                <a:solidFill>
                  <a:schemeClr val="accent1">
                    <a:lumMod val="75000"/>
                  </a:schemeClr>
                </a:solidFill>
              </a:rPr>
              <a:t> </a:t>
            </a:r>
            <a:r>
              <a:rPr lang="es-ES" sz="2200" dirty="0" err="1" smtClean="0">
                <a:solidFill>
                  <a:schemeClr val="accent1">
                    <a:lumMod val="75000"/>
                  </a:schemeClr>
                </a:solidFill>
              </a:rPr>
              <a:t>the</a:t>
            </a:r>
            <a:r>
              <a:rPr lang="es-ES" sz="2200" dirty="0" smtClean="0">
                <a:solidFill>
                  <a:schemeClr val="accent1">
                    <a:lumMod val="75000"/>
                  </a:schemeClr>
                </a:solidFill>
              </a:rPr>
              <a:t> ad-hoc </a:t>
            </a:r>
            <a:r>
              <a:rPr lang="es-ES" sz="2200" dirty="0" err="1" smtClean="0">
                <a:solidFill>
                  <a:schemeClr val="accent1">
                    <a:lumMod val="75000"/>
                  </a:schemeClr>
                </a:solidFill>
              </a:rPr>
              <a:t>policy</a:t>
            </a:r>
            <a:r>
              <a:rPr lang="es-ES" sz="2200" dirty="0" smtClean="0">
                <a:solidFill>
                  <a:schemeClr val="accent1">
                    <a:lumMod val="75000"/>
                  </a:schemeClr>
                </a:solidFill>
              </a:rPr>
              <a:t> </a:t>
            </a:r>
            <a:r>
              <a:rPr lang="es-ES" sz="2200" dirty="0" err="1" smtClean="0">
                <a:solidFill>
                  <a:schemeClr val="accent1">
                    <a:lumMod val="75000"/>
                  </a:schemeClr>
                </a:solidFill>
              </a:rPr>
              <a:t>review</a:t>
            </a:r>
            <a:r>
              <a:rPr lang="es-ES" sz="2200" dirty="0" smtClean="0">
                <a:solidFill>
                  <a:schemeClr val="accent1">
                    <a:lumMod val="75000"/>
                  </a:schemeClr>
                </a:solidFill>
              </a:rPr>
              <a:t> </a:t>
            </a:r>
            <a:r>
              <a:rPr lang="es-ES" sz="2200" dirty="0" err="1" smtClean="0">
                <a:solidFill>
                  <a:schemeClr val="accent1">
                    <a:lumMod val="75000"/>
                  </a:schemeClr>
                </a:solidFill>
              </a:rPr>
              <a:t>group</a:t>
            </a:r>
            <a:r>
              <a:rPr lang="es-ES" sz="2200" dirty="0" smtClean="0">
                <a:solidFill>
                  <a:schemeClr val="accent1">
                    <a:lumMod val="75000"/>
                  </a:schemeClr>
                </a:solidFill>
              </a:rPr>
              <a:t> to </a:t>
            </a:r>
            <a:r>
              <a:rPr lang="es-ES" sz="2200" dirty="0" err="1" smtClean="0">
                <a:solidFill>
                  <a:schemeClr val="accent1">
                    <a:lumMod val="75000"/>
                  </a:schemeClr>
                </a:solidFill>
              </a:rPr>
              <a:t>highlight</a:t>
            </a:r>
            <a:r>
              <a:rPr lang="es-ES" sz="2200" dirty="0" smtClean="0">
                <a:solidFill>
                  <a:schemeClr val="accent1">
                    <a:lumMod val="75000"/>
                  </a:schemeClr>
                </a:solidFill>
              </a:rPr>
              <a:t> </a:t>
            </a:r>
            <a:r>
              <a:rPr lang="es-ES" sz="2200" dirty="0" err="1" smtClean="0">
                <a:solidFill>
                  <a:schemeClr val="accent1">
                    <a:lumMod val="75000"/>
                  </a:schemeClr>
                </a:solidFill>
              </a:rPr>
              <a:t>issues</a:t>
            </a:r>
            <a:r>
              <a:rPr lang="es-ES" sz="2200" dirty="0" smtClean="0">
                <a:solidFill>
                  <a:schemeClr val="accent1">
                    <a:lumMod val="75000"/>
                  </a:schemeClr>
                </a:solidFill>
              </a:rPr>
              <a:t> </a:t>
            </a:r>
            <a:r>
              <a:rPr lang="es-ES" sz="2200" dirty="0" err="1" smtClean="0">
                <a:solidFill>
                  <a:schemeClr val="accent1">
                    <a:lumMod val="75000"/>
                  </a:schemeClr>
                </a:solidFill>
              </a:rPr>
              <a:t>regarding</a:t>
            </a:r>
            <a:r>
              <a:rPr lang="es-ES" sz="2200" dirty="0" smtClean="0">
                <a:solidFill>
                  <a:schemeClr val="accent1">
                    <a:lumMod val="75000"/>
                  </a:schemeClr>
                </a:solidFill>
              </a:rPr>
              <a:t> </a:t>
            </a:r>
            <a:r>
              <a:rPr lang="es-ES" sz="2200" u="sng" dirty="0" smtClean="0">
                <a:solidFill>
                  <a:schemeClr val="accent1">
                    <a:lumMod val="75000"/>
                  </a:schemeClr>
                </a:solidFill>
              </a:rPr>
              <a:t>LTS</a:t>
            </a:r>
          </a:p>
          <a:p>
            <a:pPr marL="800100" lvl="1" indent="-342900">
              <a:lnSpc>
                <a:spcPct val="130000"/>
              </a:lnSpc>
              <a:buFont typeface="Arial" panose="020B0604020202020204" pitchFamily="34" charset="0"/>
              <a:buChar char="•"/>
            </a:pPr>
            <a:r>
              <a:rPr lang="es-ES" sz="2200" dirty="0" err="1" smtClean="0">
                <a:solidFill>
                  <a:schemeClr val="accent1">
                    <a:lumMod val="75000"/>
                  </a:schemeClr>
                </a:solidFill>
              </a:rPr>
              <a:t>Encouraged</a:t>
            </a:r>
            <a:r>
              <a:rPr lang="es-ES" sz="2200" dirty="0" smtClean="0">
                <a:solidFill>
                  <a:schemeClr val="accent1">
                    <a:lumMod val="75000"/>
                  </a:schemeClr>
                </a:solidFill>
              </a:rPr>
              <a:t> </a:t>
            </a:r>
            <a:r>
              <a:rPr lang="es-ES" sz="2200" dirty="0" err="1" smtClean="0">
                <a:solidFill>
                  <a:schemeClr val="accent1">
                    <a:lumMod val="75000"/>
                  </a:schemeClr>
                </a:solidFill>
              </a:rPr>
              <a:t>Parties</a:t>
            </a:r>
            <a:r>
              <a:rPr lang="es-ES" sz="2200" dirty="0" smtClean="0">
                <a:solidFill>
                  <a:schemeClr val="accent1">
                    <a:lumMod val="75000"/>
                  </a:schemeClr>
                </a:solidFill>
              </a:rPr>
              <a:t> to </a:t>
            </a:r>
            <a:r>
              <a:rPr lang="es-ES" sz="2200" dirty="0" err="1" smtClean="0">
                <a:solidFill>
                  <a:schemeClr val="accent1">
                    <a:lumMod val="75000"/>
                  </a:schemeClr>
                </a:solidFill>
              </a:rPr>
              <a:t>consider</a:t>
            </a:r>
            <a:r>
              <a:rPr lang="es-ES" sz="2200" dirty="0" smtClean="0">
                <a:solidFill>
                  <a:schemeClr val="accent1">
                    <a:lumMod val="75000"/>
                  </a:schemeClr>
                </a:solidFill>
              </a:rPr>
              <a:t> </a:t>
            </a:r>
            <a:r>
              <a:rPr lang="es-ES" sz="2200" u="sng" dirty="0" err="1" smtClean="0">
                <a:solidFill>
                  <a:schemeClr val="accent1">
                    <a:lumMod val="75000"/>
                  </a:schemeClr>
                </a:solidFill>
              </a:rPr>
              <a:t>providing</a:t>
            </a:r>
            <a:r>
              <a:rPr lang="es-ES" sz="2200" u="sng" dirty="0" smtClean="0">
                <a:solidFill>
                  <a:schemeClr val="accent1">
                    <a:lumMod val="75000"/>
                  </a:schemeClr>
                </a:solidFill>
              </a:rPr>
              <a:t> </a:t>
            </a:r>
            <a:r>
              <a:rPr lang="es-ES" sz="2200" u="sng" dirty="0" err="1" smtClean="0">
                <a:solidFill>
                  <a:schemeClr val="accent1">
                    <a:lumMod val="75000"/>
                  </a:schemeClr>
                </a:solidFill>
              </a:rPr>
              <a:t>resources</a:t>
            </a:r>
            <a:r>
              <a:rPr lang="es-ES" sz="2200" u="sng" dirty="0" smtClean="0">
                <a:solidFill>
                  <a:schemeClr val="accent1">
                    <a:lumMod val="75000"/>
                  </a:schemeClr>
                </a:solidFill>
              </a:rPr>
              <a:t> </a:t>
            </a:r>
            <a:r>
              <a:rPr lang="es-ES" sz="2200" dirty="0" err="1" smtClean="0">
                <a:solidFill>
                  <a:schemeClr val="accent1">
                    <a:lumMod val="75000"/>
                  </a:schemeClr>
                </a:solidFill>
              </a:rPr>
              <a:t>for</a:t>
            </a:r>
            <a:r>
              <a:rPr lang="es-ES" sz="2200" dirty="0" smtClean="0">
                <a:solidFill>
                  <a:schemeClr val="accent1">
                    <a:lumMod val="75000"/>
                  </a:schemeClr>
                </a:solidFill>
              </a:rPr>
              <a:t> </a:t>
            </a:r>
            <a:r>
              <a:rPr lang="es-ES" sz="2200" dirty="0" err="1" smtClean="0">
                <a:solidFill>
                  <a:schemeClr val="accent1">
                    <a:lumMod val="75000"/>
                  </a:schemeClr>
                </a:solidFill>
              </a:rPr>
              <a:t>the</a:t>
            </a:r>
            <a:r>
              <a:rPr lang="es-ES" sz="2200" dirty="0" smtClean="0">
                <a:solidFill>
                  <a:schemeClr val="accent1">
                    <a:lumMod val="75000"/>
                  </a:schemeClr>
                </a:solidFill>
              </a:rPr>
              <a:t> </a:t>
            </a:r>
            <a:r>
              <a:rPr lang="es-ES" sz="2200" dirty="0" err="1" smtClean="0">
                <a:solidFill>
                  <a:schemeClr val="accent1">
                    <a:lumMod val="75000"/>
                  </a:schemeClr>
                </a:solidFill>
              </a:rPr>
              <a:t>long</a:t>
            </a:r>
            <a:r>
              <a:rPr lang="es-ES" sz="2200" dirty="0" smtClean="0">
                <a:solidFill>
                  <a:schemeClr val="accent1">
                    <a:lumMod val="75000"/>
                  </a:schemeClr>
                </a:solidFill>
              </a:rPr>
              <a:t> </a:t>
            </a:r>
            <a:r>
              <a:rPr lang="es-ES" sz="2200" dirty="0" err="1" smtClean="0">
                <a:solidFill>
                  <a:schemeClr val="accent1">
                    <a:lumMod val="75000"/>
                  </a:schemeClr>
                </a:solidFill>
              </a:rPr>
              <a:t>term</a:t>
            </a:r>
            <a:r>
              <a:rPr lang="es-ES" sz="2200" dirty="0" smtClean="0">
                <a:solidFill>
                  <a:schemeClr val="accent1">
                    <a:lumMod val="75000"/>
                  </a:schemeClr>
                </a:solidFill>
              </a:rPr>
              <a:t> </a:t>
            </a:r>
            <a:r>
              <a:rPr lang="es-ES" sz="2200" dirty="0" err="1" smtClean="0">
                <a:solidFill>
                  <a:schemeClr val="accent1">
                    <a:lumMod val="75000"/>
                  </a:schemeClr>
                </a:solidFill>
              </a:rPr>
              <a:t>financing</a:t>
            </a:r>
            <a:r>
              <a:rPr lang="es-ES" sz="2200" dirty="0" smtClean="0">
                <a:solidFill>
                  <a:schemeClr val="accent1">
                    <a:lumMod val="75000"/>
                  </a:schemeClr>
                </a:solidFill>
              </a:rPr>
              <a:t> of </a:t>
            </a:r>
            <a:r>
              <a:rPr lang="es-ES" sz="2200" dirty="0" err="1" smtClean="0">
                <a:solidFill>
                  <a:schemeClr val="accent1">
                    <a:lumMod val="75000"/>
                  </a:schemeClr>
                </a:solidFill>
              </a:rPr>
              <a:t>the</a:t>
            </a:r>
            <a:r>
              <a:rPr lang="es-ES" sz="2200" dirty="0" smtClean="0">
                <a:solidFill>
                  <a:schemeClr val="accent1">
                    <a:lumMod val="75000"/>
                  </a:schemeClr>
                </a:solidFill>
              </a:rPr>
              <a:t> </a:t>
            </a:r>
            <a:r>
              <a:rPr lang="es-ES" sz="2200" dirty="0" err="1" smtClean="0">
                <a:solidFill>
                  <a:schemeClr val="accent1">
                    <a:lumMod val="75000"/>
                  </a:schemeClr>
                </a:solidFill>
              </a:rPr>
              <a:t>effects</a:t>
            </a:r>
            <a:r>
              <a:rPr lang="es-ES" sz="2200" dirty="0" smtClean="0">
                <a:solidFill>
                  <a:schemeClr val="accent1">
                    <a:lumMod val="75000"/>
                  </a:schemeClr>
                </a:solidFill>
              </a:rPr>
              <a:t> </a:t>
            </a:r>
            <a:r>
              <a:rPr lang="es-ES" sz="2200" dirty="0" err="1" smtClean="0">
                <a:solidFill>
                  <a:schemeClr val="accent1">
                    <a:lumMod val="75000"/>
                  </a:schemeClr>
                </a:solidFill>
              </a:rPr>
              <a:t>oriented</a:t>
            </a:r>
            <a:r>
              <a:rPr lang="es-ES" sz="2200" dirty="0" smtClean="0">
                <a:solidFill>
                  <a:schemeClr val="accent1">
                    <a:lumMod val="75000"/>
                  </a:schemeClr>
                </a:solidFill>
              </a:rPr>
              <a:t> (CCE and </a:t>
            </a:r>
            <a:r>
              <a:rPr lang="es-ES" sz="2200" dirty="0" err="1" smtClean="0">
                <a:solidFill>
                  <a:schemeClr val="accent1">
                    <a:lumMod val="75000"/>
                  </a:schemeClr>
                </a:solidFill>
              </a:rPr>
              <a:t>TFrN</a:t>
            </a:r>
            <a:r>
              <a:rPr lang="es-ES" sz="2200" dirty="0" smtClean="0">
                <a:solidFill>
                  <a:schemeClr val="accent1">
                    <a:lumMod val="75000"/>
                  </a:schemeClr>
                </a:solidFill>
              </a:rPr>
              <a:t>)</a:t>
            </a:r>
          </a:p>
          <a:p>
            <a:pPr marL="800100" lvl="1" indent="-342900">
              <a:lnSpc>
                <a:spcPct val="130000"/>
              </a:lnSpc>
              <a:buFont typeface="Arial" panose="020B0604020202020204" pitchFamily="34" charset="0"/>
              <a:buChar char="•"/>
            </a:pPr>
            <a:r>
              <a:rPr lang="es-ES" sz="2200" u="sng" dirty="0" err="1" smtClean="0">
                <a:solidFill>
                  <a:schemeClr val="accent1">
                    <a:lumMod val="75000"/>
                  </a:schemeClr>
                </a:solidFill>
              </a:rPr>
              <a:t>Acknowledged</a:t>
            </a:r>
            <a:r>
              <a:rPr lang="es-ES" sz="2200" u="sng" dirty="0" smtClean="0">
                <a:solidFill>
                  <a:schemeClr val="accent1">
                    <a:lumMod val="75000"/>
                  </a:schemeClr>
                </a:solidFill>
              </a:rPr>
              <a:t> </a:t>
            </a:r>
            <a:r>
              <a:rPr lang="es-ES" sz="2200" u="sng" dirty="0" err="1" smtClean="0">
                <a:solidFill>
                  <a:schemeClr val="accent1">
                    <a:lumMod val="75000"/>
                  </a:schemeClr>
                </a:solidFill>
              </a:rPr>
              <a:t>the</a:t>
            </a:r>
            <a:r>
              <a:rPr lang="es-ES" sz="2200" u="sng" dirty="0" smtClean="0">
                <a:solidFill>
                  <a:schemeClr val="accent1">
                    <a:lumMod val="75000"/>
                  </a:schemeClr>
                </a:solidFill>
              </a:rPr>
              <a:t> </a:t>
            </a:r>
            <a:r>
              <a:rPr lang="es-ES" sz="2200" u="sng" dirty="0" err="1" smtClean="0">
                <a:solidFill>
                  <a:schemeClr val="accent1">
                    <a:lumMod val="75000"/>
                  </a:schemeClr>
                </a:solidFill>
              </a:rPr>
              <a:t>financial</a:t>
            </a:r>
            <a:r>
              <a:rPr lang="es-ES" sz="2200" u="sng" dirty="0" smtClean="0">
                <a:solidFill>
                  <a:schemeClr val="accent1">
                    <a:lumMod val="75000"/>
                  </a:schemeClr>
                </a:solidFill>
              </a:rPr>
              <a:t> </a:t>
            </a:r>
            <a:r>
              <a:rPr lang="es-ES" sz="2200" u="sng" dirty="0" err="1" smtClean="0">
                <a:solidFill>
                  <a:schemeClr val="accent1">
                    <a:lumMod val="75000"/>
                  </a:schemeClr>
                </a:solidFill>
              </a:rPr>
              <a:t>contribution</a:t>
            </a:r>
            <a:r>
              <a:rPr lang="es-ES" sz="2200" u="sng" dirty="0" smtClean="0">
                <a:solidFill>
                  <a:schemeClr val="accent1">
                    <a:lumMod val="75000"/>
                  </a:schemeClr>
                </a:solidFill>
              </a:rPr>
              <a:t> </a:t>
            </a:r>
            <a:r>
              <a:rPr lang="es-ES" sz="2200" dirty="0" err="1" smtClean="0">
                <a:solidFill>
                  <a:schemeClr val="accent1">
                    <a:lumMod val="75000"/>
                  </a:schemeClr>
                </a:solidFill>
              </a:rPr>
              <a:t>by</a:t>
            </a:r>
            <a:r>
              <a:rPr lang="es-ES" sz="2200" dirty="0" smtClean="0">
                <a:solidFill>
                  <a:schemeClr val="accent1">
                    <a:lumMod val="75000"/>
                  </a:schemeClr>
                </a:solidFill>
              </a:rPr>
              <a:t> France, </a:t>
            </a:r>
            <a:r>
              <a:rPr lang="es-ES" sz="2200" dirty="0" err="1" smtClean="0">
                <a:solidFill>
                  <a:schemeClr val="accent1">
                    <a:lumMod val="75000"/>
                  </a:schemeClr>
                </a:solidFill>
              </a:rPr>
              <a:t>Germany</a:t>
            </a:r>
            <a:r>
              <a:rPr lang="es-ES" sz="2200" dirty="0" smtClean="0">
                <a:solidFill>
                  <a:schemeClr val="accent1">
                    <a:lumMod val="75000"/>
                  </a:schemeClr>
                </a:solidFill>
              </a:rPr>
              <a:t>, </a:t>
            </a:r>
            <a:r>
              <a:rPr lang="es-ES" sz="2200" dirty="0" err="1" smtClean="0">
                <a:solidFill>
                  <a:schemeClr val="accent1">
                    <a:lumMod val="75000"/>
                  </a:schemeClr>
                </a:solidFill>
              </a:rPr>
              <a:t>Sweden</a:t>
            </a:r>
            <a:r>
              <a:rPr lang="es-ES" sz="2200" dirty="0" smtClean="0">
                <a:solidFill>
                  <a:schemeClr val="accent1">
                    <a:lumMod val="75000"/>
                  </a:schemeClr>
                </a:solidFill>
              </a:rPr>
              <a:t>, </a:t>
            </a:r>
            <a:r>
              <a:rPr lang="es-ES" sz="2200" dirty="0" err="1" smtClean="0">
                <a:solidFill>
                  <a:schemeClr val="accent1">
                    <a:lumMod val="75000"/>
                  </a:schemeClr>
                </a:solidFill>
              </a:rPr>
              <a:t>Switzerland</a:t>
            </a:r>
            <a:r>
              <a:rPr lang="es-ES" sz="2200" dirty="0" smtClean="0">
                <a:solidFill>
                  <a:schemeClr val="accent1">
                    <a:lumMod val="75000"/>
                  </a:schemeClr>
                </a:solidFill>
              </a:rPr>
              <a:t>, </a:t>
            </a:r>
            <a:r>
              <a:rPr lang="es-ES" sz="2200" dirty="0" err="1" smtClean="0">
                <a:solidFill>
                  <a:schemeClr val="accent1">
                    <a:lumMod val="75000"/>
                  </a:schemeClr>
                </a:solidFill>
              </a:rPr>
              <a:t>Nordic</a:t>
            </a:r>
            <a:r>
              <a:rPr lang="es-ES" sz="2200" dirty="0" smtClean="0">
                <a:solidFill>
                  <a:schemeClr val="accent1">
                    <a:lumMod val="75000"/>
                  </a:schemeClr>
                </a:solidFill>
              </a:rPr>
              <a:t> Council of </a:t>
            </a:r>
            <a:r>
              <a:rPr lang="es-ES" sz="2200" dirty="0" err="1" smtClean="0">
                <a:solidFill>
                  <a:schemeClr val="accent1">
                    <a:lumMod val="75000"/>
                  </a:schemeClr>
                </a:solidFill>
              </a:rPr>
              <a:t>Ministers</a:t>
            </a:r>
            <a:r>
              <a:rPr lang="es-ES" sz="2200" dirty="0" smtClean="0">
                <a:solidFill>
                  <a:schemeClr val="accent1">
                    <a:lumMod val="75000"/>
                  </a:schemeClr>
                </a:solidFill>
              </a:rPr>
              <a:t> and </a:t>
            </a:r>
            <a:r>
              <a:rPr lang="es-ES" sz="2200" dirty="0" err="1" smtClean="0">
                <a:solidFill>
                  <a:schemeClr val="accent1">
                    <a:lumMod val="75000"/>
                  </a:schemeClr>
                </a:solidFill>
              </a:rPr>
              <a:t>Norway</a:t>
            </a:r>
            <a:r>
              <a:rPr lang="es-ES" sz="2200" dirty="0" smtClean="0">
                <a:solidFill>
                  <a:schemeClr val="accent1">
                    <a:lumMod val="75000"/>
                  </a:schemeClr>
                </a:solidFill>
              </a:rPr>
              <a:t> to </a:t>
            </a:r>
            <a:r>
              <a:rPr lang="es-ES" sz="2200" dirty="0" err="1" smtClean="0">
                <a:solidFill>
                  <a:schemeClr val="accent1">
                    <a:lumMod val="75000"/>
                  </a:schemeClr>
                </a:solidFill>
              </a:rPr>
              <a:t>the</a:t>
            </a:r>
            <a:r>
              <a:rPr lang="es-ES" sz="2200" dirty="0" smtClean="0">
                <a:solidFill>
                  <a:schemeClr val="accent1">
                    <a:lumMod val="75000"/>
                  </a:schemeClr>
                </a:solidFill>
              </a:rPr>
              <a:t> CCE 2017 </a:t>
            </a:r>
            <a:r>
              <a:rPr lang="es-ES" sz="2200" dirty="0" err="1" smtClean="0">
                <a:solidFill>
                  <a:schemeClr val="accent1">
                    <a:lumMod val="75000"/>
                  </a:schemeClr>
                </a:solidFill>
              </a:rPr>
              <a:t>activities</a:t>
            </a:r>
            <a:endParaRPr lang="en-US" sz="2200" dirty="0">
              <a:solidFill>
                <a:schemeClr val="accent1">
                  <a:lumMod val="75000"/>
                </a:schemeClr>
              </a:solidFill>
            </a:endParaRPr>
          </a:p>
        </p:txBody>
      </p:sp>
    </p:spTree>
    <p:extLst>
      <p:ext uri="{BB962C8B-B14F-4D97-AF65-F5344CB8AC3E}">
        <p14:creationId xmlns:p14="http://schemas.microsoft.com/office/powerpoint/2010/main" val="102674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49842" y="620688"/>
            <a:ext cx="8964614" cy="246221"/>
          </a:xfrm>
          <a:prstGeom prst="rect">
            <a:avLst/>
          </a:prstGeom>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spcBef>
                <a:spcPts val="1400"/>
              </a:spcBef>
            </a:pPr>
            <a:endParaRPr sz="1600" b="1" dirty="0">
              <a:solidFill>
                <a:srgbClr val="FFFFFF"/>
              </a:solidFill>
              <a:effectLst>
                <a:outerShdw blurRad="38100" dist="38100" dir="2700000" rotWithShape="0">
                  <a:srgbClr val="000000">
                    <a:alpha val="43137"/>
                  </a:srgbClr>
                </a:outerShdw>
              </a:effectLst>
              <a:latin typeface="Arial"/>
              <a:ea typeface="Arial"/>
              <a:cs typeface="Arial"/>
              <a:sym typeface="Arial"/>
            </a:endParaRPr>
          </a:p>
        </p:txBody>
      </p:sp>
      <p:pic>
        <p:nvPicPr>
          <p:cNvPr id="8" name="image4.png"/>
          <p:cNvPicPr>
            <a:picLocks noChangeAspect="1"/>
          </p:cNvPicPr>
          <p:nvPr/>
        </p:nvPicPr>
        <p:blipFill>
          <a:blip r:embed="rId2">
            <a:extLst/>
          </a:blip>
          <a:stretch>
            <a:fillRect/>
          </a:stretch>
        </p:blipFill>
        <p:spPr>
          <a:xfrm>
            <a:off x="35496" y="38700"/>
            <a:ext cx="1429303" cy="437972"/>
          </a:xfrm>
          <a:prstGeom prst="rect">
            <a:avLst/>
          </a:prstGeom>
          <a:ln w="12700">
            <a:miter lim="400000"/>
          </a:ln>
        </p:spPr>
      </p:pic>
      <p:cxnSp>
        <p:nvCxnSpPr>
          <p:cNvPr id="4" name="3 Conector recto"/>
          <p:cNvCxnSpPr/>
          <p:nvPr/>
        </p:nvCxnSpPr>
        <p:spPr>
          <a:xfrm>
            <a:off x="35497" y="764704"/>
            <a:ext cx="9108503" cy="0"/>
          </a:xfrm>
          <a:prstGeom prst="line">
            <a:avLst/>
          </a:prstGeom>
          <a:ln w="25400" cmpd="tri"/>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971600" y="395372"/>
            <a:ext cx="7200800" cy="369332"/>
          </a:xfrm>
          <a:prstGeom prst="rect">
            <a:avLst/>
          </a:prstGeom>
        </p:spPr>
        <p:txBody>
          <a:bodyPr wrap="square">
            <a:sp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Follow up from the EB, WGSR, Joint EMEP/WGE 2016 meetings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7" name="Shape 124"/>
          <p:cNvSpPr/>
          <p:nvPr/>
        </p:nvSpPr>
        <p:spPr>
          <a:xfrm>
            <a:off x="107504" y="890707"/>
            <a:ext cx="8784976" cy="256512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l"/>
            <a:r>
              <a:rPr dirty="0">
                <a:solidFill>
                  <a:schemeClr val="accent1">
                    <a:lumMod val="75000"/>
                  </a:schemeClr>
                </a:solidFill>
                <a:latin typeface="Arial" panose="020B0604020202020204" pitchFamily="34" charset="0"/>
                <a:cs typeface="Arial" panose="020B0604020202020204" pitchFamily="34" charset="0"/>
              </a:rPr>
              <a:t>Financing: </a:t>
            </a:r>
          </a:p>
          <a:p>
            <a:pPr lvl="1"/>
            <a:r>
              <a:rPr dirty="0">
                <a:solidFill>
                  <a:schemeClr val="accent1">
                    <a:lumMod val="75000"/>
                  </a:schemeClr>
                </a:solidFill>
                <a:latin typeface="Arial" panose="020B0604020202020204" pitchFamily="34" charset="0"/>
                <a:cs typeface="Arial" panose="020B0604020202020204" pitchFamily="34" charset="0"/>
              </a:rPr>
              <a:t>WGE: 25% received from earmarked and non-earmarked from approved </a:t>
            </a:r>
            <a:r>
              <a:rPr dirty="0" smtClean="0">
                <a:solidFill>
                  <a:schemeClr val="accent1">
                    <a:lumMod val="75000"/>
                  </a:schemeClr>
                </a:solidFill>
                <a:latin typeface="Arial" panose="020B0604020202020204" pitchFamily="34" charset="0"/>
                <a:cs typeface="Arial" panose="020B0604020202020204" pitchFamily="34" charset="0"/>
              </a:rPr>
              <a:t>budget</a:t>
            </a:r>
            <a:endParaRPr lang="es-ES" dirty="0" smtClean="0">
              <a:solidFill>
                <a:schemeClr val="accent1">
                  <a:lumMod val="75000"/>
                </a:schemeClr>
              </a:solidFill>
              <a:latin typeface="Arial" panose="020B0604020202020204" pitchFamily="34" charset="0"/>
              <a:cs typeface="Arial" panose="020B0604020202020204" pitchFamily="34" charset="0"/>
            </a:endParaRPr>
          </a:p>
          <a:p>
            <a:pPr lvl="1"/>
            <a:endParaRPr dirty="0">
              <a:solidFill>
                <a:schemeClr val="accent1">
                  <a:lumMod val="75000"/>
                </a:schemeClr>
              </a:solidFill>
              <a:latin typeface="Arial" panose="020B0604020202020204" pitchFamily="34" charset="0"/>
              <a:cs typeface="Arial" panose="020B0604020202020204" pitchFamily="34" charset="0"/>
            </a:endParaRPr>
          </a:p>
          <a:p>
            <a:pPr lvl="1"/>
            <a:r>
              <a:rPr dirty="0" err="1">
                <a:solidFill>
                  <a:schemeClr val="accent1">
                    <a:lumMod val="75000"/>
                  </a:schemeClr>
                </a:solidFill>
                <a:latin typeface="Arial" panose="020B0604020202020204" pitchFamily="34" charset="0"/>
                <a:cs typeface="Arial" panose="020B0604020202020204" pitchFamily="34" charset="0"/>
              </a:rPr>
              <a:t>TFrN</a:t>
            </a:r>
            <a:r>
              <a:rPr dirty="0">
                <a:solidFill>
                  <a:schemeClr val="accent1">
                    <a:lumMod val="75000"/>
                  </a:schemeClr>
                </a:solidFill>
                <a:latin typeface="Arial" panose="020B0604020202020204" pitchFamily="34" charset="0"/>
                <a:cs typeface="Arial" panose="020B0604020202020204" pitchFamily="34" charset="0"/>
              </a:rPr>
              <a:t>: will begin to cease as of spring 2017 in the absence of funding. Contacts with </a:t>
            </a:r>
            <a:r>
              <a:rPr dirty="0" smtClean="0">
                <a:solidFill>
                  <a:schemeClr val="accent1">
                    <a:lumMod val="75000"/>
                  </a:schemeClr>
                </a:solidFill>
                <a:latin typeface="Arial" panose="020B0604020202020204" pitchFamily="34" charset="0"/>
                <a:cs typeface="Arial" panose="020B0604020202020204" pitchFamily="34" charset="0"/>
              </a:rPr>
              <a:t>Denmark </a:t>
            </a:r>
            <a:r>
              <a:rPr dirty="0">
                <a:solidFill>
                  <a:schemeClr val="accent1">
                    <a:lumMod val="75000"/>
                  </a:schemeClr>
                </a:solidFill>
                <a:latin typeface="Arial" panose="020B0604020202020204" pitchFamily="34" charset="0"/>
                <a:cs typeface="Arial" panose="020B0604020202020204" pitchFamily="34" charset="0"/>
              </a:rPr>
              <a:t>for a possible support to this TF</a:t>
            </a:r>
          </a:p>
          <a:p>
            <a:pPr lvl="1"/>
            <a:endParaRPr dirty="0">
              <a:solidFill>
                <a:schemeClr val="accent1">
                  <a:lumMod val="75000"/>
                </a:schemeClr>
              </a:solidFill>
              <a:latin typeface="Arial" panose="020B0604020202020204" pitchFamily="34" charset="0"/>
              <a:cs typeface="Arial" panose="020B0604020202020204" pitchFamily="34" charset="0"/>
            </a:endParaRPr>
          </a:p>
          <a:p>
            <a:pPr lvl="1"/>
            <a:r>
              <a:rPr dirty="0">
                <a:solidFill>
                  <a:schemeClr val="accent1">
                    <a:lumMod val="75000"/>
                  </a:schemeClr>
                </a:solidFill>
                <a:latin typeface="Arial" panose="020B0604020202020204" pitchFamily="34" charset="0"/>
                <a:cs typeface="Arial" panose="020B0604020202020204" pitchFamily="34" charset="0"/>
              </a:rPr>
              <a:t>The Secretariat should write tailored fundraising letters to the Parties taking into </a:t>
            </a:r>
            <a:endParaRPr lang="es-ES" dirty="0">
              <a:solidFill>
                <a:schemeClr val="accent1">
                  <a:lumMod val="75000"/>
                </a:schemeClr>
              </a:solidFill>
              <a:latin typeface="Arial" panose="020B0604020202020204" pitchFamily="34" charset="0"/>
              <a:cs typeface="Arial" panose="020B0604020202020204" pitchFamily="34" charset="0"/>
            </a:endParaRPr>
          </a:p>
          <a:p>
            <a:pPr lvl="1"/>
            <a:r>
              <a:rPr dirty="0">
                <a:solidFill>
                  <a:schemeClr val="accent1">
                    <a:lumMod val="75000"/>
                  </a:schemeClr>
                </a:solidFill>
                <a:latin typeface="Arial" panose="020B0604020202020204" pitchFamily="34" charset="0"/>
                <a:cs typeface="Arial" panose="020B0604020202020204" pitchFamily="34" charset="0"/>
              </a:rPr>
              <a:t>account the priorities, showing the added value of the Convention </a:t>
            </a:r>
            <a:endParaRPr lang="es-ES" dirty="0">
              <a:solidFill>
                <a:schemeClr val="accent1">
                  <a:lumMod val="75000"/>
                </a:schemeClr>
              </a:solidFill>
              <a:latin typeface="Arial" panose="020B0604020202020204" pitchFamily="34" charset="0"/>
              <a:cs typeface="Arial" panose="020B0604020202020204" pitchFamily="34" charset="0"/>
            </a:endParaRPr>
          </a:p>
          <a:p>
            <a:pPr lvl="1"/>
            <a:r>
              <a:rPr dirty="0">
                <a:solidFill>
                  <a:schemeClr val="accent1">
                    <a:lumMod val="75000"/>
                  </a:schemeClr>
                </a:solidFill>
                <a:latin typeface="Arial" panose="020B0604020202020204" pitchFamily="34" charset="0"/>
                <a:cs typeface="Arial" panose="020B0604020202020204" pitchFamily="34" charset="0"/>
              </a:rPr>
              <a:t>(contribution to SDG, Synergies with CC) </a:t>
            </a:r>
            <a:endParaRPr lang="es-ES" dirty="0" smtClean="0">
              <a:solidFill>
                <a:schemeClr val="accent1">
                  <a:lumMod val="75000"/>
                </a:schemeClr>
              </a:solidFill>
              <a:latin typeface="Arial" panose="020B0604020202020204" pitchFamily="34" charset="0"/>
              <a:cs typeface="Arial" panose="020B0604020202020204" pitchFamily="34" charset="0"/>
            </a:endParaRPr>
          </a:p>
        </p:txBody>
      </p:sp>
      <p:sp>
        <p:nvSpPr>
          <p:cNvPr id="9" name="Shape 123"/>
          <p:cNvSpPr/>
          <p:nvPr/>
        </p:nvSpPr>
        <p:spPr>
          <a:xfrm>
            <a:off x="121584" y="3773652"/>
            <a:ext cx="8892871" cy="256512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r>
              <a:rPr lang="en-US" dirty="0">
                <a:solidFill>
                  <a:schemeClr val="accent1">
                    <a:lumMod val="75000"/>
                  </a:schemeClr>
                </a:solidFill>
                <a:latin typeface="Arial" panose="020B0604020202020204" pitchFamily="34" charset="0"/>
                <a:cs typeface="Arial" panose="020B0604020202020204" pitchFamily="34" charset="0"/>
              </a:rPr>
              <a:t>CCE:</a:t>
            </a:r>
          </a:p>
          <a:p>
            <a:pPr lvl="1"/>
            <a:r>
              <a:rPr lang="en-US" dirty="0">
                <a:solidFill>
                  <a:schemeClr val="accent1">
                    <a:lumMod val="75000"/>
                  </a:schemeClr>
                </a:solidFill>
                <a:latin typeface="Arial" panose="020B0604020202020204" pitchFamily="34" charset="0"/>
                <a:cs typeface="Arial" panose="020B0604020202020204" pitchFamily="34" charset="0"/>
              </a:rPr>
              <a:t>Financing solution for 2017 activities (170.000 from Sweden</a:t>
            </a:r>
            <a:r>
              <a:rPr lang="en-US" dirty="0" smtClean="0">
                <a:solidFill>
                  <a:schemeClr val="accent1">
                    <a:lumMod val="75000"/>
                  </a:schemeClr>
                </a:solidFill>
                <a:latin typeface="Arial" panose="020B0604020202020204" pitchFamily="34" charset="0"/>
                <a:cs typeface="Arial" panose="020B0604020202020204" pitchFamily="34" charset="0"/>
              </a:rPr>
              <a:t>, Switzerland</a:t>
            </a:r>
            <a:r>
              <a:rPr lang="en-US" dirty="0">
                <a:solidFill>
                  <a:schemeClr val="accent1">
                    <a:lumMod val="75000"/>
                  </a:schemeClr>
                </a:solidFill>
                <a:latin typeface="Arial" panose="020B0604020202020204" pitchFamily="34" charset="0"/>
                <a:cs typeface="Arial" panose="020B0604020202020204" pitchFamily="34" charset="0"/>
              </a:rPr>
              <a:t>, Norway, Nordic Council, Germany (+trust fund </a:t>
            </a:r>
            <a:r>
              <a:rPr lang="en-US" dirty="0" smtClean="0">
                <a:solidFill>
                  <a:schemeClr val="accent1">
                    <a:lumMod val="75000"/>
                  </a:schemeClr>
                </a:solidFill>
                <a:latin typeface="Arial" panose="020B0604020202020204" pitchFamily="34" charset="0"/>
                <a:cs typeface="Arial" panose="020B0604020202020204" pitchFamily="34" charset="0"/>
              </a:rPr>
              <a:t>+</a:t>
            </a:r>
            <a:r>
              <a:rPr lang="en-US" dirty="0">
                <a:solidFill>
                  <a:schemeClr val="accent1">
                    <a:lumMod val="75000"/>
                  </a:schemeClr>
                </a:solidFill>
                <a:latin typeface="Arial" panose="020B0604020202020204" pitchFamily="34" charset="0"/>
                <a:cs typeface="Arial" panose="020B0604020202020204" pitchFamily="34" charset="0"/>
              </a:rPr>
              <a:t>TF leader country (FR</a:t>
            </a:r>
            <a:r>
              <a:rPr lang="en-US" dirty="0" smtClean="0">
                <a:solidFill>
                  <a:schemeClr val="accent1">
                    <a:lumMod val="75000"/>
                  </a:schemeClr>
                </a:solidFill>
                <a:latin typeface="Arial" panose="020B0604020202020204" pitchFamily="34" charset="0"/>
                <a:cs typeface="Arial" panose="020B0604020202020204" pitchFamily="34" charset="0"/>
              </a:rPr>
              <a:t>)).</a:t>
            </a:r>
          </a:p>
          <a:p>
            <a:pPr lvl="1"/>
            <a:endParaRPr lang="en-US" dirty="0">
              <a:solidFill>
                <a:schemeClr val="accent1">
                  <a:lumMod val="75000"/>
                </a:schemeClr>
              </a:solidFill>
              <a:latin typeface="Arial" panose="020B0604020202020204" pitchFamily="34" charset="0"/>
              <a:cs typeface="Arial" panose="020B0604020202020204" pitchFamily="34" charset="0"/>
            </a:endParaRPr>
          </a:p>
          <a:p>
            <a:pPr lvl="1"/>
            <a:r>
              <a:rPr lang="en-US" dirty="0">
                <a:solidFill>
                  <a:schemeClr val="accent1">
                    <a:lumMod val="75000"/>
                  </a:schemeClr>
                </a:solidFill>
                <a:latin typeface="Arial" panose="020B0604020202020204" pitchFamily="34" charset="0"/>
                <a:cs typeface="Arial" panose="020B0604020202020204" pitchFamily="34" charset="0"/>
              </a:rPr>
              <a:t>Long term solution requires sustainable </a:t>
            </a:r>
            <a:r>
              <a:rPr lang="en-US" dirty="0" err="1" smtClean="0">
                <a:solidFill>
                  <a:schemeClr val="accent1">
                    <a:lumMod val="75000"/>
                  </a:schemeClr>
                </a:solidFill>
                <a:latin typeface="Arial" panose="020B0604020202020204" pitchFamily="34" charset="0"/>
                <a:cs typeface="Arial" panose="020B0604020202020204" pitchFamily="34" charset="0"/>
              </a:rPr>
              <a:t>fundings</a:t>
            </a:r>
            <a:endParaRPr lang="en-US" dirty="0" smtClean="0">
              <a:solidFill>
                <a:schemeClr val="accent1">
                  <a:lumMod val="75000"/>
                </a:schemeClr>
              </a:solidFill>
              <a:latin typeface="Arial" panose="020B0604020202020204" pitchFamily="34" charset="0"/>
              <a:cs typeface="Arial" panose="020B0604020202020204" pitchFamily="34" charset="0"/>
            </a:endParaRPr>
          </a:p>
          <a:p>
            <a:pPr lvl="1"/>
            <a:endParaRPr lang="en-US" dirty="0">
              <a:solidFill>
                <a:schemeClr val="accent1">
                  <a:lumMod val="75000"/>
                </a:schemeClr>
              </a:solidFill>
              <a:latin typeface="Arial" panose="020B0604020202020204" pitchFamily="34" charset="0"/>
              <a:cs typeface="Arial" panose="020B0604020202020204" pitchFamily="34" charset="0"/>
            </a:endParaRPr>
          </a:p>
          <a:p>
            <a:pPr lvl="1"/>
            <a:r>
              <a:rPr lang="en-US" dirty="0">
                <a:solidFill>
                  <a:schemeClr val="accent1">
                    <a:lumMod val="75000"/>
                  </a:schemeClr>
                </a:solidFill>
                <a:latin typeface="Arial" panose="020B0604020202020204" pitchFamily="34" charset="0"/>
                <a:cs typeface="Arial" panose="020B0604020202020204" pitchFamily="34" charset="0"/>
              </a:rPr>
              <a:t>Looking for a Leader Party to take over the responsibility for </a:t>
            </a:r>
            <a:r>
              <a:rPr lang="en-US" dirty="0" smtClean="0">
                <a:solidFill>
                  <a:schemeClr val="accent1">
                    <a:lumMod val="75000"/>
                  </a:schemeClr>
                </a:solidFill>
                <a:latin typeface="Arial" panose="020B0604020202020204" pitchFamily="34" charset="0"/>
                <a:cs typeface="Arial" panose="020B0604020202020204" pitchFamily="34" charset="0"/>
              </a:rPr>
              <a:t>the center</a:t>
            </a:r>
          </a:p>
          <a:p>
            <a:pPr lvl="1"/>
            <a:endParaRPr lang="en-US" dirty="0">
              <a:solidFill>
                <a:schemeClr val="accent1">
                  <a:lumMod val="75000"/>
                </a:schemeClr>
              </a:solidFill>
              <a:latin typeface="Arial" panose="020B0604020202020204" pitchFamily="34" charset="0"/>
              <a:cs typeface="Arial" panose="020B0604020202020204" pitchFamily="34" charset="0"/>
            </a:endParaRPr>
          </a:p>
          <a:p>
            <a:pPr lvl="1"/>
            <a:r>
              <a:rPr lang="en-US" dirty="0">
                <a:solidFill>
                  <a:schemeClr val="accent1">
                    <a:lumMod val="75000"/>
                  </a:schemeClr>
                </a:solidFill>
                <a:latin typeface="Arial" panose="020B0604020202020204" pitchFamily="34" charset="0"/>
                <a:cs typeface="Arial" panose="020B0604020202020204" pitchFamily="34" charset="0"/>
              </a:rPr>
              <a:t>EB Bureau will start with the </a:t>
            </a:r>
            <a:r>
              <a:rPr lang="en-US" dirty="0" err="1">
                <a:solidFill>
                  <a:schemeClr val="accent1">
                    <a:lumMod val="75000"/>
                  </a:schemeClr>
                </a:solidFill>
                <a:latin typeface="Arial" panose="020B0604020202020204" pitchFamily="34" charset="0"/>
                <a:cs typeface="Arial" panose="020B0604020202020204" pitchFamily="34" charset="0"/>
              </a:rPr>
              <a:t>ToR</a:t>
            </a:r>
            <a:r>
              <a:rPr lang="en-US" dirty="0">
                <a:solidFill>
                  <a:schemeClr val="accent1">
                    <a:lumMod val="75000"/>
                  </a:schemeClr>
                </a:solidFill>
                <a:latin typeface="Arial" panose="020B0604020202020204" pitchFamily="34" charset="0"/>
                <a:cs typeface="Arial" panose="020B0604020202020204" pitchFamily="34" charset="0"/>
              </a:rPr>
              <a:t> for the successor of CCE</a:t>
            </a:r>
          </a:p>
        </p:txBody>
      </p:sp>
    </p:spTree>
    <p:extLst>
      <p:ext uri="{BB962C8B-B14F-4D97-AF65-F5344CB8AC3E}">
        <p14:creationId xmlns:p14="http://schemas.microsoft.com/office/powerpoint/2010/main" val="221223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TotalTime>
  <Words>1646</Words>
  <Application>Microsoft Office PowerPoint</Application>
  <PresentationFormat>On-screen Show (4:3)</PresentationFormat>
  <Paragraphs>276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Rabago Juan-Aracil, Isaura</dc:creator>
  <cp:lastModifiedBy>onu</cp:lastModifiedBy>
  <cp:revision>70</cp:revision>
  <cp:lastPrinted>2017-03-17T12:23:13Z</cp:lastPrinted>
  <dcterms:created xsi:type="dcterms:W3CDTF">2017-03-14T09:51:13Z</dcterms:created>
  <dcterms:modified xsi:type="dcterms:W3CDTF">2017-03-21T12:21:20Z</dcterms:modified>
</cp:coreProperties>
</file>