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0"/>
  </p:notesMasterIdLst>
  <p:sldIdLst>
    <p:sldId id="256" r:id="rId2"/>
    <p:sldId id="356" r:id="rId3"/>
    <p:sldId id="357" r:id="rId4"/>
    <p:sldId id="338" r:id="rId5"/>
    <p:sldId id="278" r:id="rId6"/>
    <p:sldId id="279" r:id="rId7"/>
    <p:sldId id="281" r:id="rId8"/>
    <p:sldId id="284" r:id="rId9"/>
    <p:sldId id="288" r:id="rId10"/>
    <p:sldId id="339" r:id="rId11"/>
    <p:sldId id="291" r:id="rId12"/>
    <p:sldId id="292" r:id="rId13"/>
    <p:sldId id="293" r:id="rId14"/>
    <p:sldId id="294" r:id="rId15"/>
    <p:sldId id="340" r:id="rId16"/>
    <p:sldId id="295" r:id="rId17"/>
    <p:sldId id="296" r:id="rId18"/>
    <p:sldId id="297" r:id="rId19"/>
    <p:sldId id="298" r:id="rId20"/>
    <p:sldId id="299" r:id="rId21"/>
    <p:sldId id="300" r:id="rId22"/>
    <p:sldId id="301" r:id="rId23"/>
    <p:sldId id="341" r:id="rId24"/>
    <p:sldId id="346" r:id="rId25"/>
    <p:sldId id="306" r:id="rId26"/>
    <p:sldId id="308" r:id="rId27"/>
    <p:sldId id="310" r:id="rId28"/>
    <p:sldId id="311" r:id="rId29"/>
    <p:sldId id="312" r:id="rId30"/>
    <p:sldId id="313" r:id="rId31"/>
    <p:sldId id="342" r:id="rId32"/>
    <p:sldId id="319" r:id="rId33"/>
    <p:sldId id="317" r:id="rId34"/>
    <p:sldId id="350" r:id="rId35"/>
    <p:sldId id="351" r:id="rId36"/>
    <p:sldId id="353" r:id="rId37"/>
    <p:sldId id="354" r:id="rId38"/>
    <p:sldId id="324" r:id="rId39"/>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70" d="100"/>
          <a:sy n="70" d="100"/>
        </p:scale>
        <p:origin x="-1164" y="-192"/>
      </p:cViewPr>
      <p:guideLst>
        <p:guide orient="horz" pos="2160"/>
        <p:guide pos="2880"/>
      </p:guideLst>
    </p:cSldViewPr>
  </p:slideViewPr>
  <p:outlineViewPr>
    <p:cViewPr>
      <p:scale>
        <a:sx n="33" d="100"/>
        <a:sy n="33" d="100"/>
      </p:scale>
      <p:origin x="0" y="43146"/>
    </p:cViewPr>
  </p:outlineViewPr>
  <p:notesTextViewPr>
    <p:cViewPr>
      <p:scale>
        <a:sx n="1" d="1"/>
        <a:sy n="1" d="1"/>
      </p:scale>
      <p:origin x="0" y="0"/>
    </p:cViewPr>
  </p:notesTextViewPr>
  <p:sorterViewPr>
    <p:cViewPr>
      <p:scale>
        <a:sx n="66" d="100"/>
        <a:sy n="66" d="100"/>
      </p:scale>
      <p:origin x="0" y="20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257D7-9424-4717-9FC5-E0D7B70FB170}" type="datetimeFigureOut">
              <a:rPr lang="nb-NO" smtClean="0"/>
              <a:pPr/>
              <a:t>29.11.2011</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84229-6E31-4E12-84B9-64A0A104EDB4}"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cs typeface="Times New Roman" pitchFamily="18" charset="0"/>
              </a:rPr>
              <a:t>– a market liberalistic view. Worst case: green-washing and greening greed</a:t>
            </a:r>
            <a:endParaRPr lang="en-US" dirty="0"/>
          </a:p>
        </p:txBody>
      </p:sp>
      <p:sp>
        <p:nvSpPr>
          <p:cNvPr id="4" name="Slide Number Placeholder 3"/>
          <p:cNvSpPr>
            <a:spLocks noGrp="1"/>
          </p:cNvSpPr>
          <p:nvPr>
            <p:ph type="sldNum" sz="quarter" idx="10"/>
          </p:nvPr>
        </p:nvSpPr>
        <p:spPr/>
        <p:txBody>
          <a:bodyPr/>
          <a:lstStyle/>
          <a:p>
            <a:fld id="{FDE84229-6E31-4E12-84B9-64A0A104EDB4}" type="slidenum">
              <a:rPr lang="nb-NO" smtClean="0"/>
              <a:pPr/>
              <a:t>9</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governments of Colombia and Guatemala have developed a proposal as a contribution to the possible Rio outcomes – this proposal is receiving growing interest and support</a:t>
            </a:r>
          </a:p>
          <a:p>
            <a:endParaRPr lang="en-US" dirty="0"/>
          </a:p>
        </p:txBody>
      </p:sp>
      <p:sp>
        <p:nvSpPr>
          <p:cNvPr id="4" name="Slide Number Placeholder 3"/>
          <p:cNvSpPr>
            <a:spLocks noGrp="1"/>
          </p:cNvSpPr>
          <p:nvPr>
            <p:ph type="sldNum" sz="quarter" idx="10"/>
          </p:nvPr>
        </p:nvSpPr>
        <p:spPr/>
        <p:txBody>
          <a:bodyPr/>
          <a:lstStyle/>
          <a:p>
            <a:fld id="{FDE84229-6E31-4E12-84B9-64A0A104EDB4}" type="slidenum">
              <a:rPr lang="nb-NO" smtClean="0"/>
              <a:pPr/>
              <a:t>24</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These SDGs would focus the broad debate at a practical level, and enable the preparatory process to productively address key issues for which </a:t>
            </a:r>
            <a:r>
              <a:rPr lang="en-US" sz="1200" u="sng" dirty="0" smtClean="0"/>
              <a:t>measurable progress </a:t>
            </a:r>
            <a:r>
              <a:rPr lang="en-US" sz="1200" dirty="0" smtClean="0"/>
              <a:t>would be welcome.</a:t>
            </a:r>
            <a:endParaRPr lang="en-US" dirty="0"/>
          </a:p>
        </p:txBody>
      </p:sp>
      <p:sp>
        <p:nvSpPr>
          <p:cNvPr id="4" name="Slide Number Placeholder 3"/>
          <p:cNvSpPr>
            <a:spLocks noGrp="1"/>
          </p:cNvSpPr>
          <p:nvPr>
            <p:ph type="sldNum" sz="quarter" idx="10"/>
          </p:nvPr>
        </p:nvSpPr>
        <p:spPr/>
        <p:txBody>
          <a:bodyPr/>
          <a:lstStyle/>
          <a:p>
            <a:fld id="{FDE84229-6E31-4E12-84B9-64A0A104EDB4}" type="slidenum">
              <a:rPr lang="nb-NO" smtClean="0"/>
              <a:pPr/>
              <a:t>25</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definition of the SDGs would contribute to focusing the preparatory process towards Rio+20, thus achieving more substantive and concrete results. </a:t>
            </a:r>
            <a:endParaRPr lang="nb-NO" sz="1200" dirty="0" smtClean="0"/>
          </a:p>
          <a:p>
            <a:endParaRPr lang="en-US" dirty="0"/>
          </a:p>
        </p:txBody>
      </p:sp>
      <p:sp>
        <p:nvSpPr>
          <p:cNvPr id="4" name="Slide Number Placeholder 3"/>
          <p:cNvSpPr>
            <a:spLocks noGrp="1"/>
          </p:cNvSpPr>
          <p:nvPr>
            <p:ph type="sldNum" sz="quarter" idx="10"/>
          </p:nvPr>
        </p:nvSpPr>
        <p:spPr/>
        <p:txBody>
          <a:bodyPr/>
          <a:lstStyle/>
          <a:p>
            <a:fld id="{FDE84229-6E31-4E12-84B9-64A0A104EDB4}" type="slidenum">
              <a:rPr lang="nb-NO" smtClean="0"/>
              <a:pPr/>
              <a:t>26</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Remember,</a:t>
            </a:r>
            <a:r>
              <a:rPr lang="en-GB" sz="1200" baseline="0" dirty="0" smtClean="0"/>
              <a:t> its too late to be a pessimist.  </a:t>
            </a:r>
            <a:r>
              <a:rPr lang="en-GB" sz="1200" dirty="0" smtClean="0"/>
              <a:t>Thank you – and see you in Rio</a:t>
            </a:r>
          </a:p>
          <a:p>
            <a:endParaRPr lang="en-US" dirty="0"/>
          </a:p>
        </p:txBody>
      </p:sp>
      <p:sp>
        <p:nvSpPr>
          <p:cNvPr id="4" name="Slide Number Placeholder 3"/>
          <p:cNvSpPr>
            <a:spLocks noGrp="1"/>
          </p:cNvSpPr>
          <p:nvPr>
            <p:ph type="sldNum" sz="quarter" idx="10"/>
          </p:nvPr>
        </p:nvSpPr>
        <p:spPr/>
        <p:txBody>
          <a:bodyPr/>
          <a:lstStyle/>
          <a:p>
            <a:fld id="{FDE84229-6E31-4E12-84B9-64A0A104EDB4}" type="slidenum">
              <a:rPr lang="nb-NO" smtClean="0"/>
              <a:pPr/>
              <a:t>38</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2945D7A-D2DF-48A2-8DF9-4F4671B80116}"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65235136-6CD6-4A06-BEA5-4D043D7B9CFF}" type="slidenum">
              <a:rPr lang="nb-NO" smtClean="0"/>
              <a:pPr/>
              <a:t>‹#›</a:t>
            </a:fld>
            <a:endParaRPr lang="nb-NO"/>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945D7A-D2DF-48A2-8DF9-4F4671B80116}"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945D7A-D2DF-48A2-8DF9-4F4671B80116}" type="datetime1">
              <a:rPr lang="nb-NO" smtClean="0"/>
              <a:pPr/>
              <a:t>29.11.2011</a:t>
            </a:fld>
            <a:endParaRPr lang="nb-NO"/>
          </a:p>
        </p:txBody>
      </p:sp>
      <p:sp>
        <p:nvSpPr>
          <p:cNvPr id="5" name="Footer Placeholder 4"/>
          <p:cNvSpPr>
            <a:spLocks noGrp="1"/>
          </p:cNvSpPr>
          <p:nvPr>
            <p:ph type="ftr" sz="quarter" idx="11"/>
          </p:nvPr>
        </p:nvSpPr>
        <p:spPr>
          <a:xfrm>
            <a:off x="2640597" y="6377459"/>
            <a:ext cx="3836404" cy="365125"/>
          </a:xfrm>
        </p:spPr>
        <p:txBody>
          <a:bodyPr/>
          <a:lstStyle/>
          <a:p>
            <a:endParaRPr lang="nb-NO"/>
          </a:p>
        </p:txBody>
      </p:sp>
      <p:sp>
        <p:nvSpPr>
          <p:cNvPr id="6" name="Slide Number Placeholder 5"/>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945D7A-D2DF-48A2-8DF9-4F4671B80116}"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945D7A-D2DF-48A2-8DF9-4F4671B80116}" type="datetime1">
              <a:rPr lang="nb-NO" smtClean="0"/>
              <a:pPr/>
              <a:t>29.11.2011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65235136-6CD6-4A06-BEA5-4D043D7B9CFF}" type="slidenum">
              <a:rPr lang="nb-NO" smtClean="0"/>
              <a:pPr/>
              <a:t>‹#›</a:t>
            </a:fld>
            <a:endParaRPr lang="nb-NO"/>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945D7A-D2DF-48A2-8DF9-4F4671B80116}" type="datetime1">
              <a:rPr lang="nb-NO" smtClean="0"/>
              <a:pPr/>
              <a:t>29.11.2011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945D7A-D2DF-48A2-8DF9-4F4671B80116}" type="datetime1">
              <a:rPr lang="nb-NO" smtClean="0"/>
              <a:pPr/>
              <a:t>29.11.2011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945D7A-D2DF-48A2-8DF9-4F4671B80116}" type="datetime1">
              <a:rPr lang="nb-NO" smtClean="0"/>
              <a:pPr/>
              <a:t>29.11.2011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45D7A-D2DF-48A2-8DF9-4F4671B80116}" type="datetime1">
              <a:rPr lang="nb-NO" smtClean="0"/>
              <a:pPr/>
              <a:t>29.11.2011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65235136-6CD6-4A06-BEA5-4D043D7B9CFF}" type="slidenum">
              <a:rPr lang="nb-NO" smtClean="0"/>
              <a:pPr/>
              <a:t>‹#›</a:t>
            </a:fld>
            <a:endParaRPr lang="nb-NO"/>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945D7A-D2DF-48A2-8DF9-4F4671B80116}" type="datetime1">
              <a:rPr lang="nb-NO" smtClean="0"/>
              <a:pPr/>
              <a:t>29.11.2011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65235136-6CD6-4A06-BEA5-4D043D7B9CFF}" type="slidenum">
              <a:rPr lang="nb-NO" smtClean="0"/>
              <a:pPr/>
              <a:t>‹#›</a:t>
            </a:fld>
            <a:endParaRPr lang="nb-NO"/>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2945D7A-D2DF-48A2-8DF9-4F4671B80116}" type="datetime1">
              <a:rPr lang="nb-NO" smtClean="0"/>
              <a:pPr/>
              <a:t>29.11.2011</a:t>
            </a:fld>
            <a:endParaRPr lang="nb-NO"/>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nb-NO"/>
          </a:p>
        </p:txBody>
      </p:sp>
      <p:sp>
        <p:nvSpPr>
          <p:cNvPr id="7" name="Slide Number Placeholder 6"/>
          <p:cNvSpPr>
            <a:spLocks noGrp="1"/>
          </p:cNvSpPr>
          <p:nvPr>
            <p:ph type="sldNum" sz="quarter" idx="12"/>
          </p:nvPr>
        </p:nvSpPr>
        <p:spPr>
          <a:xfrm>
            <a:off x="8339328" y="1170432"/>
            <a:ext cx="733864" cy="201168"/>
          </a:xfrm>
        </p:spPr>
        <p:txBody>
          <a:bodyPr/>
          <a:lstStyle/>
          <a:p>
            <a:fld id="{65235136-6CD6-4A06-BEA5-4D043D7B9CFF}" type="slidenum">
              <a:rPr lang="nb-NO" smtClean="0"/>
              <a:pPr/>
              <a:t>‹#›</a:t>
            </a:fld>
            <a:endParaRPr lang="nb-NO"/>
          </a:p>
        </p:txBody>
      </p:sp>
    </p:spTree>
  </p:cSld>
  <p:clrMapOvr>
    <a:overrideClrMapping bg1="lt1" tx1="dk1" bg2="lt2" tx2="dk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2945D7A-D2DF-48A2-8DF9-4F4671B80116}" type="datetime1">
              <a:rPr lang="nb-NO" smtClean="0"/>
              <a:pPr/>
              <a:t>29.11.2011</a:t>
            </a:fld>
            <a:endParaRPr lang="nb-NO"/>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nb-NO"/>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235136-6CD6-4A06-BEA5-4D043D7B9CFF}"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jg_str946@hotmail.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don@justicesustainability.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en-GB" dirty="0" smtClean="0"/>
              <a:t/>
            </a:r>
            <a:br>
              <a:rPr lang="en-GB" dirty="0" smtClean="0"/>
            </a:br>
            <a:r>
              <a:rPr lang="en-GB" dirty="0"/>
              <a:t/>
            </a:r>
            <a:br>
              <a:rPr lang="en-GB" dirty="0"/>
            </a:br>
            <a:endParaRPr lang="en-GB" dirty="0"/>
          </a:p>
        </p:txBody>
      </p:sp>
      <p:sp>
        <p:nvSpPr>
          <p:cNvPr id="3" name="Undertittel 2"/>
          <p:cNvSpPr>
            <a:spLocks noGrp="1"/>
          </p:cNvSpPr>
          <p:nvPr>
            <p:ph type="subTitle" idx="1"/>
          </p:nvPr>
        </p:nvSpPr>
        <p:spPr>
          <a:xfrm>
            <a:off x="685800" y="620688"/>
            <a:ext cx="8077200" cy="2088232"/>
          </a:xfrm>
        </p:spPr>
        <p:txBody>
          <a:bodyPr>
            <a:noAutofit/>
          </a:bodyPr>
          <a:lstStyle/>
          <a:p>
            <a:r>
              <a:rPr lang="en-GB" sz="4400" dirty="0" smtClean="0"/>
              <a:t>Part 3: </a:t>
            </a:r>
          </a:p>
          <a:p>
            <a:r>
              <a:rPr lang="en-GB" sz="4400" dirty="0" smtClean="0"/>
              <a:t>The Rio+20 Agenda</a:t>
            </a:r>
            <a:r>
              <a:rPr lang="en-GB" sz="4400" dirty="0" smtClean="0">
                <a:latin typeface="Times New Roman" pitchFamily="18" charset="0"/>
                <a:cs typeface="Times New Roman" pitchFamily="18" charset="0"/>
              </a:rPr>
              <a:t/>
            </a:r>
            <a:br>
              <a:rPr lang="en-GB" sz="4400" dirty="0" smtClean="0">
                <a:latin typeface="Times New Roman" pitchFamily="18" charset="0"/>
                <a:cs typeface="Times New Roman" pitchFamily="18" charset="0"/>
              </a:rPr>
            </a:br>
            <a:endParaRPr lang="en-GB" sz="4400" b="1" i="0" dirty="0" smtClean="0">
              <a:latin typeface="Times New Roman" pitchFamily="18" charset="0"/>
              <a:cs typeface="Times New Roman" pitchFamily="18" charset="0"/>
            </a:endParaRPr>
          </a:p>
        </p:txBody>
      </p:sp>
      <p:sp>
        <p:nvSpPr>
          <p:cNvPr id="4" name="Plassholder for lysbildenummer 3"/>
          <p:cNvSpPr>
            <a:spLocks noGrp="1"/>
          </p:cNvSpPr>
          <p:nvPr>
            <p:ph type="sldNum" sz="quarter" idx="12"/>
          </p:nvPr>
        </p:nvSpPr>
        <p:spPr/>
        <p:txBody>
          <a:bodyPr/>
          <a:lstStyle/>
          <a:p>
            <a:fld id="{65235136-6CD6-4A06-BEA5-4D043D7B9CFF}" type="slidenum">
              <a:rPr lang="nb-NO" smtClean="0"/>
              <a:pPr/>
              <a:t>1</a:t>
            </a:fld>
            <a:endParaRPr lang="nb-NO"/>
          </a:p>
        </p:txBody>
      </p:sp>
    </p:spTree>
    <p:extLst>
      <p:ext uri="{BB962C8B-B14F-4D97-AF65-F5344CB8AC3E}">
        <p14:creationId xmlns:p14="http://schemas.microsoft.com/office/powerpoint/2010/main" xmlns="" val="4148458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en-GB" dirty="0" smtClean="0"/>
              <a:t>Theme 2: governance</a:t>
            </a:r>
            <a:endParaRPr lang="en-GB" dirty="0"/>
          </a:p>
        </p:txBody>
      </p:sp>
      <p:sp>
        <p:nvSpPr>
          <p:cNvPr id="2" name="Undertittel 1"/>
          <p:cNvSpPr>
            <a:spLocks noGrp="1"/>
          </p:cNvSpPr>
          <p:nvPr>
            <p:ph type="body" idx="1"/>
          </p:nvPr>
        </p:nvSpPr>
        <p:spPr/>
        <p:txBody>
          <a:bodyPr/>
          <a:lstStyle/>
          <a:p>
            <a:endParaRPr lang="nb-NO"/>
          </a:p>
        </p:txBody>
      </p:sp>
      <p:sp>
        <p:nvSpPr>
          <p:cNvPr id="4" name="Plassholder for lysbildenummer 3"/>
          <p:cNvSpPr>
            <a:spLocks noGrp="1"/>
          </p:cNvSpPr>
          <p:nvPr>
            <p:ph type="sldNum" sz="quarter" idx="12"/>
          </p:nvPr>
        </p:nvSpPr>
        <p:spPr/>
        <p:txBody>
          <a:bodyPr/>
          <a:lstStyle/>
          <a:p>
            <a:fld id="{65235136-6CD6-4A06-BEA5-4D043D7B9CFF}" type="slidenum">
              <a:rPr lang="nb-NO" smtClean="0"/>
              <a:pPr/>
              <a:t>10</a:t>
            </a:fld>
            <a:endParaRPr lang="nb-N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Governance</a:t>
            </a:r>
            <a:endParaRPr lang="nb-NO" dirty="0"/>
          </a:p>
        </p:txBody>
      </p:sp>
      <p:sp>
        <p:nvSpPr>
          <p:cNvPr id="3" name="Plassholder for innhold 2"/>
          <p:cNvSpPr>
            <a:spLocks noGrp="1"/>
          </p:cNvSpPr>
          <p:nvPr>
            <p:ph idx="1"/>
          </p:nvPr>
        </p:nvSpPr>
        <p:spPr/>
        <p:txBody>
          <a:bodyPr>
            <a:normAutofit/>
          </a:bodyPr>
          <a:lstStyle/>
          <a:p>
            <a:r>
              <a:rPr lang="en-GB" sz="3600" dirty="0" smtClean="0">
                <a:cs typeface="Times New Roman" pitchFamily="18" charset="0"/>
              </a:rPr>
              <a:t>The term governance refers to the process or method by which society is governed, or the ‘condition of ordered rule’.</a:t>
            </a:r>
            <a:r>
              <a:rPr lang="en-GB" sz="4800" dirty="0" smtClean="0">
                <a:latin typeface="Times New Roman" pitchFamily="18" charset="0"/>
                <a:cs typeface="Times New Roman" pitchFamily="18" charset="0"/>
              </a:rPr>
              <a:t> </a:t>
            </a:r>
            <a:endParaRPr lang="en-GB" sz="4800" dirty="0">
              <a:latin typeface="Times New Roman" pitchFamily="18" charset="0"/>
              <a:cs typeface="Times New Roman" pitchFamily="18" charset="0"/>
            </a:endParaRPr>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11</a:t>
            </a:fld>
            <a:endParaRPr lang="nb-NO"/>
          </a:p>
        </p:txBody>
      </p:sp>
    </p:spTree>
    <p:extLst>
      <p:ext uri="{BB962C8B-B14F-4D97-AF65-F5344CB8AC3E}">
        <p14:creationId xmlns:p14="http://schemas.microsoft.com/office/powerpoint/2010/main" xmlns="" val="2179870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79512" y="155448"/>
            <a:ext cx="8784976" cy="1252728"/>
          </a:xfrm>
        </p:spPr>
        <p:txBody>
          <a:bodyPr>
            <a:normAutofit fontScale="90000"/>
          </a:bodyPr>
          <a:lstStyle/>
          <a:p>
            <a:r>
              <a:rPr lang="en-GB" dirty="0" smtClean="0"/>
              <a:t>Minimum principles of </a:t>
            </a:r>
            <a:br>
              <a:rPr lang="en-GB" dirty="0" smtClean="0"/>
            </a:br>
            <a:r>
              <a:rPr lang="en-GB" dirty="0" smtClean="0"/>
              <a:t>good governance</a:t>
            </a:r>
            <a:endParaRPr lang="nb-NO" dirty="0"/>
          </a:p>
        </p:txBody>
      </p:sp>
      <p:sp>
        <p:nvSpPr>
          <p:cNvPr id="3" name="Plassholder for innhold 2"/>
          <p:cNvSpPr>
            <a:spLocks noGrp="1"/>
          </p:cNvSpPr>
          <p:nvPr>
            <p:ph idx="1"/>
          </p:nvPr>
        </p:nvSpPr>
        <p:spPr/>
        <p:txBody>
          <a:bodyPr/>
          <a:lstStyle/>
          <a:p>
            <a:pPr marL="685800" indent="-685800">
              <a:buFont typeface="Arial" pitchFamily="34" charset="0"/>
              <a:buChar char="•"/>
            </a:pPr>
            <a:r>
              <a:rPr lang="en-GB" sz="3600" dirty="0" smtClean="0">
                <a:cs typeface="Times New Roman" pitchFamily="18" charset="0"/>
              </a:rPr>
              <a:t>Participation</a:t>
            </a:r>
          </a:p>
          <a:p>
            <a:pPr marL="685800" indent="-685800">
              <a:buFont typeface="Arial" pitchFamily="34" charset="0"/>
              <a:buChar char="•"/>
            </a:pPr>
            <a:r>
              <a:rPr lang="en-GB" sz="3600" dirty="0" smtClean="0">
                <a:cs typeface="Times New Roman" pitchFamily="18" charset="0"/>
              </a:rPr>
              <a:t>Accountability</a:t>
            </a:r>
          </a:p>
          <a:p>
            <a:pPr marL="685800" indent="-685800">
              <a:buFont typeface="Arial" pitchFamily="34" charset="0"/>
              <a:buChar char="•"/>
            </a:pPr>
            <a:r>
              <a:rPr lang="en-GB" sz="3600" dirty="0" smtClean="0">
                <a:cs typeface="Times New Roman" pitchFamily="18" charset="0"/>
              </a:rPr>
              <a:t>Transparency</a:t>
            </a:r>
          </a:p>
          <a:p>
            <a:pPr marL="685800" indent="-685800">
              <a:buFont typeface="Arial" pitchFamily="34" charset="0"/>
              <a:buChar char="•"/>
            </a:pPr>
            <a:r>
              <a:rPr lang="en-GB" sz="3600" dirty="0" smtClean="0">
                <a:cs typeface="Times New Roman" pitchFamily="18" charset="0"/>
              </a:rPr>
              <a:t>Implementation</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12</a:t>
            </a:fld>
            <a:endParaRPr lang="nb-NO"/>
          </a:p>
        </p:txBody>
      </p:sp>
    </p:spTree>
    <p:extLst>
      <p:ext uri="{BB962C8B-B14F-4D97-AF65-F5344CB8AC3E}">
        <p14:creationId xmlns:p14="http://schemas.microsoft.com/office/powerpoint/2010/main" xmlns="" val="1353978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Institutional architecture applied at different levels</a:t>
            </a:r>
            <a:endParaRPr lang="nb-NO" dirty="0"/>
          </a:p>
        </p:txBody>
      </p:sp>
      <p:sp>
        <p:nvSpPr>
          <p:cNvPr id="3" name="Plassholder for innhold 2"/>
          <p:cNvSpPr>
            <a:spLocks noGrp="1"/>
          </p:cNvSpPr>
          <p:nvPr>
            <p:ph idx="1"/>
          </p:nvPr>
        </p:nvSpPr>
        <p:spPr/>
        <p:txBody>
          <a:bodyPr/>
          <a:lstStyle/>
          <a:p>
            <a:r>
              <a:rPr lang="en-GB" sz="3600" dirty="0" smtClean="0">
                <a:cs typeface="Times New Roman" pitchFamily="18" charset="0"/>
              </a:rPr>
              <a:t>Need to further develop and strengthen functions and systems within  the UN and at national level on sustainable development</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13</a:t>
            </a:fld>
            <a:endParaRPr lang="nb-NO"/>
          </a:p>
        </p:txBody>
      </p:sp>
    </p:spTree>
    <p:extLst>
      <p:ext uri="{BB962C8B-B14F-4D97-AF65-F5344CB8AC3E}">
        <p14:creationId xmlns:p14="http://schemas.microsoft.com/office/powerpoint/2010/main" xmlns="" val="2428870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smtClean="0"/>
              <a:t>Subsidiarity – an overlooked element in governance </a:t>
            </a:r>
            <a:endParaRPr lang="en-US" dirty="0"/>
          </a:p>
        </p:txBody>
      </p:sp>
      <p:sp>
        <p:nvSpPr>
          <p:cNvPr id="3" name="Plassholder for innhold 2"/>
          <p:cNvSpPr>
            <a:spLocks noGrp="1"/>
          </p:cNvSpPr>
          <p:nvPr>
            <p:ph idx="1"/>
          </p:nvPr>
        </p:nvSpPr>
        <p:spPr/>
        <p:txBody>
          <a:bodyPr>
            <a:normAutofit/>
          </a:bodyPr>
          <a:lstStyle/>
          <a:p>
            <a:r>
              <a:rPr lang="en-GB" sz="3600" dirty="0" smtClean="0">
                <a:cs typeface="Times New Roman" pitchFamily="18" charset="0"/>
              </a:rPr>
              <a:t>Make sure that environmental issues are handled by knowledgeable elements of the UN, and allow the environmental institutions a stronger political authority, decision power over financial institutions, power of implementation etc.</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14</a:t>
            </a:fld>
            <a:endParaRPr lang="nb-NO"/>
          </a:p>
        </p:txBody>
      </p:sp>
    </p:spTree>
    <p:extLst>
      <p:ext uri="{BB962C8B-B14F-4D97-AF65-F5344CB8AC3E}">
        <p14:creationId xmlns:p14="http://schemas.microsoft.com/office/powerpoint/2010/main" xmlns="" val="3919533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en-GB" dirty="0" smtClean="0"/>
              <a:t>A few possible outcomes from Rio plus 20</a:t>
            </a:r>
            <a:endParaRPr lang="en-GB" dirty="0"/>
          </a:p>
        </p:txBody>
      </p:sp>
      <p:sp>
        <p:nvSpPr>
          <p:cNvPr id="2" name="Undertittel 1"/>
          <p:cNvSpPr>
            <a:spLocks noGrp="1"/>
          </p:cNvSpPr>
          <p:nvPr>
            <p:ph type="body" idx="1"/>
          </p:nvPr>
        </p:nvSpPr>
        <p:spPr/>
        <p:txBody>
          <a:bodyPr/>
          <a:lstStyle/>
          <a:p>
            <a:endParaRPr lang="nb-NO"/>
          </a:p>
        </p:txBody>
      </p:sp>
      <p:sp>
        <p:nvSpPr>
          <p:cNvPr id="4" name="Plassholder for lysbildenummer 3"/>
          <p:cNvSpPr>
            <a:spLocks noGrp="1"/>
          </p:cNvSpPr>
          <p:nvPr>
            <p:ph type="sldNum" sz="quarter" idx="12"/>
          </p:nvPr>
        </p:nvSpPr>
        <p:spPr/>
        <p:txBody>
          <a:bodyPr/>
          <a:lstStyle/>
          <a:p>
            <a:fld id="{65235136-6CD6-4A06-BEA5-4D043D7B9CFF}" type="slidenum">
              <a:rPr lang="nb-NO" smtClean="0"/>
              <a:pPr/>
              <a:t>15</a:t>
            </a:fld>
            <a:endParaRPr lang="nb-N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A possible Rio outcome - 1</a:t>
            </a:r>
            <a:endParaRPr lang="nb-NO" dirty="0"/>
          </a:p>
        </p:txBody>
      </p:sp>
      <p:sp>
        <p:nvSpPr>
          <p:cNvPr id="3" name="Plassholder for innhold 2"/>
          <p:cNvSpPr>
            <a:spLocks noGrp="1"/>
          </p:cNvSpPr>
          <p:nvPr>
            <p:ph idx="1"/>
          </p:nvPr>
        </p:nvSpPr>
        <p:spPr/>
        <p:txBody>
          <a:bodyPr>
            <a:normAutofit/>
          </a:bodyPr>
          <a:lstStyle/>
          <a:p>
            <a:r>
              <a:rPr lang="en-GB" sz="3600" dirty="0" smtClean="0"/>
              <a:t>Create a Council on Sustainable Development as a subsidiary body of the General Assembly (on par with the Council on Human Rights</a:t>
            </a:r>
            <a:r>
              <a:rPr lang="en-GB" sz="3600" dirty="0" smtClean="0"/>
              <a:t>)</a:t>
            </a:r>
            <a:endParaRPr lang="en-GB" sz="3600"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16</a:t>
            </a:fld>
            <a:endParaRPr lang="nb-NO"/>
          </a:p>
        </p:txBody>
      </p:sp>
    </p:spTree>
    <p:extLst>
      <p:ext uri="{BB962C8B-B14F-4D97-AF65-F5344CB8AC3E}">
        <p14:creationId xmlns:p14="http://schemas.microsoft.com/office/powerpoint/2010/main" xmlns="" val="1653315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A possible Rio outcome - 2</a:t>
            </a:r>
            <a:endParaRPr lang="nb-NO" dirty="0"/>
          </a:p>
        </p:txBody>
      </p:sp>
      <p:sp>
        <p:nvSpPr>
          <p:cNvPr id="3" name="Plassholder for innhold 2"/>
          <p:cNvSpPr>
            <a:spLocks noGrp="1"/>
          </p:cNvSpPr>
          <p:nvPr>
            <p:ph idx="1"/>
          </p:nvPr>
        </p:nvSpPr>
        <p:spPr/>
        <p:txBody>
          <a:bodyPr>
            <a:normAutofit/>
          </a:bodyPr>
          <a:lstStyle/>
          <a:p>
            <a:r>
              <a:rPr lang="en-GB" sz="3600" dirty="0" smtClean="0"/>
              <a:t>Elevate UNEP to a specialised agency </a:t>
            </a:r>
            <a:r>
              <a:rPr lang="en-GB" sz="3600" dirty="0" smtClean="0"/>
              <a:t>in order to </a:t>
            </a:r>
            <a:r>
              <a:rPr lang="en-GB" sz="3600" dirty="0" smtClean="0"/>
              <a:t>add </a:t>
            </a:r>
            <a:r>
              <a:rPr lang="en-GB" sz="3600" dirty="0"/>
              <a:t>political clout and authority to environmental issues, </a:t>
            </a:r>
            <a:r>
              <a:rPr lang="en-GB" sz="3600" dirty="0" smtClean="0"/>
              <a:t>instead of its present position in the UN hierarch as </a:t>
            </a:r>
            <a:r>
              <a:rPr lang="en-GB" sz="3600" dirty="0"/>
              <a:t>a ’programme</a:t>
            </a:r>
            <a:r>
              <a:rPr lang="en-GB" sz="3600" dirty="0" smtClean="0"/>
              <a:t>’.</a:t>
            </a:r>
            <a:endParaRPr lang="en-GB" sz="3600" dirty="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17</a:t>
            </a:fld>
            <a:endParaRPr lang="nb-NO"/>
          </a:p>
        </p:txBody>
      </p:sp>
    </p:spTree>
    <p:extLst>
      <p:ext uri="{BB962C8B-B14F-4D97-AF65-F5344CB8AC3E}">
        <p14:creationId xmlns:p14="http://schemas.microsoft.com/office/powerpoint/2010/main" xmlns="" val="111736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smtClean="0"/>
              <a:t>Outcome 3</a:t>
            </a:r>
            <a:endParaRPr lang="en-US" dirty="0"/>
          </a:p>
        </p:txBody>
      </p:sp>
      <p:sp>
        <p:nvSpPr>
          <p:cNvPr id="3" name="Plassholder for innhold 2"/>
          <p:cNvSpPr>
            <a:spLocks noGrp="1"/>
          </p:cNvSpPr>
          <p:nvPr>
            <p:ph idx="1"/>
          </p:nvPr>
        </p:nvSpPr>
        <p:spPr/>
        <p:txBody>
          <a:bodyPr>
            <a:normAutofit/>
          </a:bodyPr>
          <a:lstStyle/>
          <a:p>
            <a:r>
              <a:rPr lang="en-GB" sz="3600" dirty="0" smtClean="0"/>
              <a:t>Strengthen the governance system for sustainable development at all levels, local, national, regional and global</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18</a:t>
            </a:fld>
            <a:endParaRPr lang="nb-NO"/>
          </a:p>
        </p:txBody>
      </p:sp>
    </p:spTree>
    <p:extLst>
      <p:ext uri="{BB962C8B-B14F-4D97-AF65-F5344CB8AC3E}">
        <p14:creationId xmlns:p14="http://schemas.microsoft.com/office/powerpoint/2010/main" xmlns="" val="59146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fontScale="90000"/>
          </a:bodyPr>
          <a:lstStyle/>
          <a:p>
            <a:r>
              <a:rPr lang="en-GB" dirty="0" smtClean="0"/>
              <a:t>Identify and deal with emerging issues – </a:t>
            </a:r>
            <a:r>
              <a:rPr lang="en-GB" dirty="0" smtClean="0"/>
              <a:t>A task for the CSD?</a:t>
            </a:r>
            <a:endParaRPr lang="nb-NO" dirty="0"/>
          </a:p>
        </p:txBody>
      </p:sp>
      <p:sp>
        <p:nvSpPr>
          <p:cNvPr id="5" name="Plassholder for innhold 4"/>
          <p:cNvSpPr>
            <a:spLocks noGrp="1"/>
          </p:cNvSpPr>
          <p:nvPr>
            <p:ph sz="half" idx="1"/>
          </p:nvPr>
        </p:nvSpPr>
        <p:spPr>
          <a:xfrm>
            <a:off x="457200" y="1988840"/>
            <a:ext cx="4038600" cy="4408912"/>
          </a:xfrm>
        </p:spPr>
        <p:txBody>
          <a:bodyPr>
            <a:normAutofit fontScale="92500" lnSpcReduction="20000"/>
          </a:bodyPr>
          <a:lstStyle/>
          <a:p>
            <a:pPr>
              <a:buNone/>
            </a:pPr>
            <a:r>
              <a:rPr lang="en-GB" sz="3900" dirty="0" smtClean="0">
                <a:cs typeface="Times New Roman" pitchFamily="18" charset="0"/>
              </a:rPr>
              <a:t>	Design </a:t>
            </a:r>
            <a:r>
              <a:rPr lang="en-GB" sz="3900" dirty="0" smtClean="0">
                <a:cs typeface="Times New Roman" pitchFamily="18" charset="0"/>
              </a:rPr>
              <a:t>and develop a system which can handle emerging issues and which can actually strengthen the merging </a:t>
            </a:r>
            <a:r>
              <a:rPr lang="en-GB" sz="3900" dirty="0" smtClean="0">
                <a:cs typeface="Times New Roman" pitchFamily="18" charset="0"/>
              </a:rPr>
              <a:t>issues,  e.g.,</a:t>
            </a:r>
            <a:endParaRPr lang="en-GB" sz="3900" dirty="0" smtClean="0">
              <a:cs typeface="Times New Roman" pitchFamily="18" charset="0"/>
            </a:endParaRPr>
          </a:p>
          <a:p>
            <a:endParaRPr lang="nb-NO" dirty="0"/>
          </a:p>
        </p:txBody>
      </p:sp>
      <p:sp>
        <p:nvSpPr>
          <p:cNvPr id="6" name="Plassholder for innhold 5"/>
          <p:cNvSpPr>
            <a:spLocks noGrp="1"/>
          </p:cNvSpPr>
          <p:nvPr>
            <p:ph sz="half" idx="2"/>
          </p:nvPr>
        </p:nvSpPr>
        <p:spPr>
          <a:xfrm>
            <a:off x="4901184" y="1484784"/>
            <a:ext cx="3886200" cy="3888432"/>
          </a:xfrm>
        </p:spPr>
        <p:txBody>
          <a:bodyPr>
            <a:normAutofit fontScale="92500" lnSpcReduction="20000"/>
          </a:bodyPr>
          <a:lstStyle/>
          <a:p>
            <a:pPr marL="571500" indent="-571500">
              <a:buFont typeface="Arial" pitchFamily="34" charset="0"/>
              <a:buChar char="•"/>
            </a:pPr>
            <a:endParaRPr lang="en-GB" sz="3900" dirty="0" smtClean="0"/>
          </a:p>
          <a:p>
            <a:pPr marL="571500" indent="-571500">
              <a:buFont typeface="Arial" pitchFamily="34" charset="0"/>
              <a:buChar char="•"/>
            </a:pPr>
            <a:r>
              <a:rPr lang="en-GB" sz="3900" dirty="0" smtClean="0"/>
              <a:t>Food </a:t>
            </a:r>
            <a:r>
              <a:rPr lang="en-GB" sz="3900" dirty="0" smtClean="0"/>
              <a:t>security</a:t>
            </a:r>
          </a:p>
          <a:p>
            <a:pPr marL="571500" indent="-571500">
              <a:buFont typeface="Arial" pitchFamily="34" charset="0"/>
              <a:buChar char="•"/>
            </a:pPr>
            <a:r>
              <a:rPr lang="en-GB" sz="3900" dirty="0" smtClean="0"/>
              <a:t>Climate security</a:t>
            </a:r>
          </a:p>
          <a:p>
            <a:pPr marL="571500" indent="-571500">
              <a:buFont typeface="Arial" pitchFamily="34" charset="0"/>
              <a:buChar char="•"/>
            </a:pPr>
            <a:r>
              <a:rPr lang="en-GB" sz="3900" dirty="0" smtClean="0"/>
              <a:t>Energy security</a:t>
            </a:r>
          </a:p>
          <a:p>
            <a:pPr marL="571500" indent="-571500">
              <a:buFont typeface="Arial" pitchFamily="34" charset="0"/>
              <a:buChar char="•"/>
            </a:pPr>
            <a:r>
              <a:rPr lang="en-GB" sz="3900" dirty="0" smtClean="0"/>
              <a:t>Water security</a:t>
            </a:r>
          </a:p>
          <a:p>
            <a:pPr marL="571500" indent="-571500">
              <a:buFont typeface="Arial" pitchFamily="34" charset="0"/>
              <a:buChar char="•"/>
            </a:pPr>
            <a:r>
              <a:rPr lang="en-GB" sz="3900" dirty="0" smtClean="0"/>
              <a:t>Ecosystems security </a:t>
            </a:r>
          </a:p>
          <a:p>
            <a:pPr marL="571500" indent="-571500">
              <a:buFont typeface="Arial" pitchFamily="34" charset="0"/>
              <a:buChar char="•"/>
            </a:pPr>
            <a:r>
              <a:rPr lang="en-GB" sz="3900" dirty="0" smtClean="0"/>
              <a:t>Other issues</a:t>
            </a:r>
          </a:p>
          <a:p>
            <a:endParaRPr lang="nb-NO" dirty="0"/>
          </a:p>
        </p:txBody>
      </p:sp>
      <p:sp>
        <p:nvSpPr>
          <p:cNvPr id="7" name="Plassholder for lysbildenummer 6"/>
          <p:cNvSpPr>
            <a:spLocks noGrp="1"/>
          </p:cNvSpPr>
          <p:nvPr>
            <p:ph type="sldNum" sz="quarter" idx="12"/>
          </p:nvPr>
        </p:nvSpPr>
        <p:spPr/>
        <p:txBody>
          <a:bodyPr>
            <a:normAutofit/>
          </a:bodyPr>
          <a:lstStyle/>
          <a:p>
            <a:fld id="{65235136-6CD6-4A06-BEA5-4D043D7B9CFF}" type="slidenum">
              <a:rPr lang="nb-NO" smtClean="0"/>
              <a:pPr/>
              <a:t>19</a:t>
            </a:fld>
            <a:endParaRPr lang="nb-NO"/>
          </a:p>
        </p:txBody>
      </p:sp>
    </p:spTree>
    <p:extLst>
      <p:ext uri="{BB962C8B-B14F-4D97-AF65-F5344CB8AC3E}">
        <p14:creationId xmlns:p14="http://schemas.microsoft.com/office/powerpoint/2010/main" xmlns="" val="4211193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23528" y="155448"/>
            <a:ext cx="8568952" cy="1252728"/>
          </a:xfrm>
        </p:spPr>
        <p:txBody>
          <a:bodyPr>
            <a:noAutofit/>
          </a:bodyPr>
          <a:lstStyle/>
          <a:p>
            <a:r>
              <a:rPr lang="en-US" sz="4400" b="1" dirty="0" smtClean="0"/>
              <a:t>One Objective via Three elements :</a:t>
            </a:r>
            <a:endParaRPr lang="nb-NO" sz="4400" dirty="0"/>
          </a:p>
        </p:txBody>
      </p:sp>
      <p:sp>
        <p:nvSpPr>
          <p:cNvPr id="3" name="Plassholder for innhold 2"/>
          <p:cNvSpPr>
            <a:spLocks noGrp="1"/>
          </p:cNvSpPr>
          <p:nvPr>
            <p:ph idx="1"/>
          </p:nvPr>
        </p:nvSpPr>
        <p:spPr>
          <a:xfrm>
            <a:off x="457200" y="1600200"/>
            <a:ext cx="8219256" cy="4525963"/>
          </a:xfrm>
        </p:spPr>
        <p:txBody>
          <a:bodyPr>
            <a:normAutofit/>
          </a:bodyPr>
          <a:lstStyle/>
          <a:p>
            <a:pPr marL="779526" indent="-742950">
              <a:buFont typeface="+mj-lt"/>
              <a:buAutoNum type="arabicPeriod"/>
            </a:pPr>
            <a:r>
              <a:rPr lang="en-US" dirty="0" smtClean="0"/>
              <a:t>S</a:t>
            </a:r>
            <a:r>
              <a:rPr lang="en-US" sz="3200" dirty="0" smtClean="0"/>
              <a:t>ecure renewed political commitment for sustainable development, </a:t>
            </a:r>
          </a:p>
          <a:p>
            <a:pPr marL="779526" indent="-742950">
              <a:buFont typeface="+mj-lt"/>
              <a:buAutoNum type="arabicPeriod"/>
            </a:pPr>
            <a:r>
              <a:rPr lang="en-US" dirty="0" smtClean="0"/>
              <a:t>A</a:t>
            </a:r>
            <a:r>
              <a:rPr lang="en-US" sz="3200" dirty="0" smtClean="0"/>
              <a:t>ssess the progress to date and the remaining gaps in the implementation of the outcomes of the major SD</a:t>
            </a:r>
          </a:p>
          <a:p>
            <a:pPr marL="779526" indent="-742950">
              <a:buFont typeface="+mj-lt"/>
              <a:buAutoNum type="arabicPeriod"/>
            </a:pPr>
            <a:r>
              <a:rPr lang="en-US" dirty="0" smtClean="0"/>
              <a:t>A</a:t>
            </a:r>
            <a:r>
              <a:rPr lang="en-US" sz="3200" dirty="0" smtClean="0"/>
              <a:t>ddress new and emerging challenges </a:t>
            </a:r>
          </a:p>
          <a:p>
            <a:pPr marL="779526" indent="-742950">
              <a:buFont typeface="+mj-lt"/>
              <a:buAutoNum type="arabicPeriod"/>
            </a:pPr>
            <a:endParaRPr lang="en-US" sz="3200" dirty="0" smtClean="0"/>
          </a:p>
          <a:p>
            <a:endParaRPr lang="nb-NO" dirty="0"/>
          </a:p>
        </p:txBody>
      </p:sp>
      <p:sp>
        <p:nvSpPr>
          <p:cNvPr id="4" name="Plassholder for lysbildenummer 3"/>
          <p:cNvSpPr>
            <a:spLocks noGrp="1"/>
          </p:cNvSpPr>
          <p:nvPr>
            <p:ph type="sldNum" sz="quarter" idx="12"/>
          </p:nvPr>
        </p:nvSpPr>
        <p:spPr/>
        <p:txBody>
          <a:bodyPr/>
          <a:lstStyle/>
          <a:p>
            <a:fld id="{2BDC3E8E-B315-4F18-B542-B34C7FDADD32}" type="slidenum">
              <a:rPr lang="nb-NO" smtClean="0"/>
              <a:pPr/>
              <a:t>2</a:t>
            </a:fld>
            <a:endParaRPr lang="nb-NO"/>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p:cNvSpPr>
            <a:spLocks noGrp="1"/>
          </p:cNvSpPr>
          <p:nvPr>
            <p:ph type="title"/>
          </p:nvPr>
        </p:nvSpPr>
        <p:spPr>
          <a:xfrm>
            <a:off x="457200" y="155448"/>
            <a:ext cx="8229600" cy="1113312"/>
          </a:xfrm>
        </p:spPr>
        <p:txBody>
          <a:bodyPr>
            <a:normAutofit fontScale="90000"/>
          </a:bodyPr>
          <a:lstStyle/>
          <a:p>
            <a:r>
              <a:rPr lang="en-GB" dirty="0" smtClean="0"/>
              <a:t>Identify emerging </a:t>
            </a:r>
            <a:r>
              <a:rPr lang="en-GB" dirty="0" smtClean="0"/>
              <a:t>issues in the institutional architecture</a:t>
            </a:r>
            <a:endParaRPr lang="nb-NO" dirty="0"/>
          </a:p>
        </p:txBody>
      </p:sp>
      <p:sp>
        <p:nvSpPr>
          <p:cNvPr id="9" name="Plassholder for innhold 8"/>
          <p:cNvSpPr>
            <a:spLocks noGrp="1"/>
          </p:cNvSpPr>
          <p:nvPr>
            <p:ph idx="1"/>
          </p:nvPr>
        </p:nvSpPr>
        <p:spPr/>
        <p:txBody>
          <a:bodyPr>
            <a:normAutofit/>
          </a:bodyPr>
          <a:lstStyle/>
          <a:p>
            <a:r>
              <a:rPr lang="en-GB" sz="4400" dirty="0" smtClean="0">
                <a:cs typeface="Times New Roman" pitchFamily="18" charset="0"/>
              </a:rPr>
              <a:t>D</a:t>
            </a:r>
            <a:r>
              <a:rPr lang="en-GB" sz="4400" dirty="0" smtClean="0">
                <a:cs typeface="Times New Roman" pitchFamily="18" charset="0"/>
              </a:rPr>
              <a:t>evelop </a:t>
            </a:r>
            <a:r>
              <a:rPr lang="en-GB" sz="4400" dirty="0" smtClean="0">
                <a:cs typeface="Times New Roman" pitchFamily="18" charset="0"/>
              </a:rPr>
              <a:t>a basis for three new frameworks conventions at Rio plus 20</a:t>
            </a:r>
          </a:p>
          <a:p>
            <a:pPr>
              <a:buNone/>
            </a:pPr>
            <a:r>
              <a:rPr lang="en-GB" sz="4400" dirty="0" smtClean="0">
                <a:solidFill>
                  <a:schemeClr val="accent2">
                    <a:lumMod val="60000"/>
                    <a:lumOff val="40000"/>
                  </a:schemeClr>
                </a:solidFill>
                <a:cs typeface="Times New Roman" pitchFamily="18" charset="0"/>
              </a:rPr>
              <a:t>1</a:t>
            </a:r>
            <a:r>
              <a:rPr lang="en-GB" sz="4400" dirty="0" smtClean="0">
                <a:cs typeface="Times New Roman" pitchFamily="18" charset="0"/>
              </a:rPr>
              <a:t> - Principle </a:t>
            </a:r>
            <a:r>
              <a:rPr lang="en-GB" sz="4400" dirty="0" smtClean="0">
                <a:cs typeface="Times New Roman" pitchFamily="18" charset="0"/>
              </a:rPr>
              <a:t>10: access </a:t>
            </a:r>
            <a:r>
              <a:rPr lang="en-GB" sz="4400" dirty="0" smtClean="0">
                <a:cs typeface="Times New Roman" pitchFamily="18" charset="0"/>
              </a:rPr>
              <a:t>to information, participation and justice; (WRI)</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20</a:t>
            </a:fld>
            <a:endParaRPr lang="nb-NO"/>
          </a:p>
        </p:txBody>
      </p:sp>
    </p:spTree>
    <p:extLst>
      <p:ext uri="{BB962C8B-B14F-4D97-AF65-F5344CB8AC3E}">
        <p14:creationId xmlns:p14="http://schemas.microsoft.com/office/powerpoint/2010/main" xmlns="" val="4191079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Identify </a:t>
            </a:r>
            <a:r>
              <a:rPr lang="en-GB" dirty="0" smtClean="0"/>
              <a:t>emerging issues in the </a:t>
            </a:r>
            <a:r>
              <a:rPr lang="en-GB" dirty="0" smtClean="0"/>
              <a:t>institutional architecture</a:t>
            </a:r>
            <a:endParaRPr lang="nb-NO" dirty="0"/>
          </a:p>
        </p:txBody>
      </p:sp>
      <p:sp>
        <p:nvSpPr>
          <p:cNvPr id="3" name="Plassholder for innhold 2"/>
          <p:cNvSpPr>
            <a:spLocks noGrp="1"/>
          </p:cNvSpPr>
          <p:nvPr>
            <p:ph idx="1"/>
          </p:nvPr>
        </p:nvSpPr>
        <p:spPr/>
        <p:txBody>
          <a:bodyPr>
            <a:normAutofit lnSpcReduction="10000"/>
          </a:bodyPr>
          <a:lstStyle/>
          <a:p>
            <a:pPr>
              <a:buNone/>
            </a:pPr>
            <a:r>
              <a:rPr lang="en-GB" sz="4000" dirty="0" smtClean="0">
                <a:solidFill>
                  <a:schemeClr val="accent2">
                    <a:lumMod val="60000"/>
                    <a:lumOff val="40000"/>
                  </a:schemeClr>
                </a:solidFill>
                <a:latin typeface="Times New Roman" pitchFamily="18" charset="0"/>
                <a:cs typeface="Times New Roman" pitchFamily="18" charset="0"/>
              </a:rPr>
              <a:t>2 </a:t>
            </a:r>
            <a:r>
              <a:rPr lang="en-GB" sz="3900" dirty="0" smtClean="0">
                <a:cs typeface="Times New Roman" pitchFamily="18" charset="0"/>
              </a:rPr>
              <a:t>Advance </a:t>
            </a:r>
            <a:r>
              <a:rPr lang="en-GB" sz="3900" dirty="0" smtClean="0">
                <a:cs typeface="Times New Roman" pitchFamily="18" charset="0"/>
              </a:rPr>
              <a:t>Corporate Social Responsibility, CSR, based on the ISO 26 000 outcome (Stakeholder Forum)</a:t>
            </a:r>
            <a:endParaRPr lang="en-GB" sz="3900" dirty="0" smtClean="0">
              <a:cs typeface="Times New Roman" pitchFamily="18" charset="0"/>
            </a:endParaRPr>
          </a:p>
          <a:p>
            <a:pPr>
              <a:buNone/>
            </a:pPr>
            <a:r>
              <a:rPr lang="en-GB" sz="3900" dirty="0" smtClean="0">
                <a:solidFill>
                  <a:schemeClr val="accent2">
                    <a:lumMod val="60000"/>
                    <a:lumOff val="40000"/>
                  </a:schemeClr>
                </a:solidFill>
                <a:cs typeface="Times New Roman" pitchFamily="18" charset="0"/>
              </a:rPr>
              <a:t>3</a:t>
            </a:r>
            <a:r>
              <a:rPr lang="en-GB" sz="3900" dirty="0" smtClean="0">
                <a:cs typeface="Times New Roman" pitchFamily="18" charset="0"/>
              </a:rPr>
              <a:t> </a:t>
            </a:r>
            <a:r>
              <a:rPr lang="en-GB" sz="3900" dirty="0" smtClean="0">
                <a:cs typeface="Times New Roman" pitchFamily="18" charset="0"/>
              </a:rPr>
              <a:t>Develop </a:t>
            </a:r>
            <a:r>
              <a:rPr lang="en-GB" sz="3900" dirty="0" smtClean="0">
                <a:cs typeface="Times New Roman" pitchFamily="18" charset="0"/>
              </a:rPr>
              <a:t>the precautionary principle to a framework  convention to include issues on emerging technologies, bio-engineering and nano-technology (The ETC </a:t>
            </a:r>
            <a:r>
              <a:rPr lang="en-GB" sz="3900" dirty="0" smtClean="0">
                <a:cs typeface="Times New Roman" pitchFamily="18" charset="0"/>
              </a:rPr>
              <a:t>Group</a:t>
            </a:r>
            <a:r>
              <a:rPr lang="en-GB" sz="3900" dirty="0" smtClean="0">
                <a:cs typeface="Times New Roman" pitchFamily="18" charset="0"/>
              </a:rPr>
              <a:t>)</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21</a:t>
            </a:fld>
            <a:endParaRPr lang="nb-NO"/>
          </a:p>
        </p:txBody>
      </p:sp>
    </p:spTree>
    <p:extLst>
      <p:ext uri="{BB962C8B-B14F-4D97-AF65-F5344CB8AC3E}">
        <p14:creationId xmlns:p14="http://schemas.microsoft.com/office/powerpoint/2010/main" xmlns="" val="843577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Renewed political commitment</a:t>
            </a:r>
            <a:endParaRPr lang="nb-NO" dirty="0"/>
          </a:p>
        </p:txBody>
      </p:sp>
      <p:sp>
        <p:nvSpPr>
          <p:cNvPr id="3" name="Plassholder for innhold 2"/>
          <p:cNvSpPr>
            <a:spLocks noGrp="1"/>
          </p:cNvSpPr>
          <p:nvPr>
            <p:ph idx="1"/>
          </p:nvPr>
        </p:nvSpPr>
        <p:spPr/>
        <p:txBody>
          <a:bodyPr>
            <a:normAutofit/>
          </a:bodyPr>
          <a:lstStyle/>
          <a:p>
            <a:r>
              <a:rPr lang="en-GB" sz="3600" dirty="0" smtClean="0">
                <a:cs typeface="Times New Roman" pitchFamily="18" charset="0"/>
              </a:rPr>
              <a:t>Develop a new and visionary document on how the world should look like in 2030 complete with concepts visions, values, all elements that should be brought into the expressed political commitments for sustainable development </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22</a:t>
            </a:fld>
            <a:endParaRPr lang="nb-NO"/>
          </a:p>
        </p:txBody>
      </p:sp>
    </p:spTree>
    <p:extLst>
      <p:ext uri="{BB962C8B-B14F-4D97-AF65-F5344CB8AC3E}">
        <p14:creationId xmlns:p14="http://schemas.microsoft.com/office/powerpoint/2010/main" xmlns="" val="2231228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en-US" dirty="0"/>
              <a:t>Sustainable Development Goals - SDGs</a:t>
            </a:r>
            <a:endParaRPr lang="nb-NO" dirty="0"/>
          </a:p>
        </p:txBody>
      </p:sp>
      <p:sp>
        <p:nvSpPr>
          <p:cNvPr id="2" name="Undertittel 1"/>
          <p:cNvSpPr>
            <a:spLocks noGrp="1"/>
          </p:cNvSpPr>
          <p:nvPr>
            <p:ph type="body" idx="1"/>
          </p:nvPr>
        </p:nvSpPr>
        <p:spPr/>
        <p:txBody>
          <a:bodyPr>
            <a:noAutofit/>
          </a:bodyPr>
          <a:lstStyle/>
          <a:p>
            <a:r>
              <a:rPr lang="en-GB" sz="4000" dirty="0" smtClean="0"/>
              <a:t>A political initiative from G-77</a:t>
            </a:r>
            <a:endParaRPr lang="en-GB" sz="4000" dirty="0"/>
          </a:p>
        </p:txBody>
      </p:sp>
      <p:sp>
        <p:nvSpPr>
          <p:cNvPr id="4" name="Plassholder for lysbildenummer 3"/>
          <p:cNvSpPr>
            <a:spLocks noGrp="1"/>
          </p:cNvSpPr>
          <p:nvPr>
            <p:ph type="sldNum" sz="quarter" idx="12"/>
          </p:nvPr>
        </p:nvSpPr>
        <p:spPr/>
        <p:txBody>
          <a:bodyPr/>
          <a:lstStyle/>
          <a:p>
            <a:fld id="{65235136-6CD6-4A06-BEA5-4D043D7B9CFF}" type="slidenum">
              <a:rPr lang="nb-NO" smtClean="0"/>
              <a:pPr/>
              <a:t>23</a:t>
            </a:fld>
            <a:endParaRPr lang="nb-NO"/>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Colombia - Guatemala</a:t>
            </a:r>
            <a:endParaRPr lang="nb-NO" dirty="0"/>
          </a:p>
        </p:txBody>
      </p:sp>
      <p:sp>
        <p:nvSpPr>
          <p:cNvPr id="2" name="Plassholder for innhold 1"/>
          <p:cNvSpPr>
            <a:spLocks noGrp="1"/>
          </p:cNvSpPr>
          <p:nvPr>
            <p:ph idx="1"/>
          </p:nvPr>
        </p:nvSpPr>
        <p:spPr/>
        <p:txBody>
          <a:bodyPr>
            <a:normAutofit/>
          </a:bodyPr>
          <a:lstStyle/>
          <a:p>
            <a:r>
              <a:rPr lang="en-US" sz="3600" dirty="0" smtClean="0"/>
              <a:t>Colombia and Guatemala propose a key outcome of the Rio + 20 process that can be the definition and agreement of a suite of </a:t>
            </a:r>
            <a:r>
              <a:rPr lang="en-US" sz="3600" b="1" i="1" dirty="0" smtClean="0"/>
              <a:t>Sustainable Development Goals (SDGs), </a:t>
            </a:r>
            <a:r>
              <a:rPr lang="en-US" sz="3600" dirty="0" smtClean="0"/>
              <a:t>similar and supportive of the MDGs. </a:t>
            </a:r>
            <a:endParaRPr lang="nb-NO" sz="3600" dirty="0" smtClean="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24</a:t>
            </a:fld>
            <a:endParaRPr lang="nb-NO"/>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Universality proposed from G </a:t>
            </a:r>
            <a:r>
              <a:rPr lang="en-GB" dirty="0" smtClean="0"/>
              <a:t>77</a:t>
            </a:r>
            <a:endParaRPr lang="en-GB" dirty="0"/>
          </a:p>
        </p:txBody>
      </p:sp>
      <p:sp>
        <p:nvSpPr>
          <p:cNvPr id="3" name="Plassholder for innhold 2"/>
          <p:cNvSpPr>
            <a:spLocks noGrp="1"/>
          </p:cNvSpPr>
          <p:nvPr>
            <p:ph idx="1"/>
          </p:nvPr>
        </p:nvSpPr>
        <p:spPr/>
        <p:txBody>
          <a:bodyPr>
            <a:normAutofit lnSpcReduction="10000"/>
          </a:bodyPr>
          <a:lstStyle/>
          <a:p>
            <a:r>
              <a:rPr lang="en-US" sz="3200" dirty="0"/>
              <a:t>Defined internationally, the SDGs would serve both for comparing results as well as furthering opportunities for cooperation, including South-South cooperation. </a:t>
            </a:r>
            <a:endParaRPr lang="nb-NO" sz="3200" dirty="0"/>
          </a:p>
          <a:p>
            <a:r>
              <a:rPr lang="en-US" sz="3200" dirty="0"/>
              <a:t> </a:t>
            </a:r>
            <a:endParaRPr lang="nb-NO" sz="3200" dirty="0"/>
          </a:p>
          <a:p>
            <a:r>
              <a:rPr lang="en-US" sz="3200" dirty="0"/>
              <a:t>The SDGs and the MDGs should be fully complementary. It is worth noting that while the MDGs applied only to developing countries, </a:t>
            </a:r>
            <a:r>
              <a:rPr lang="en-US" sz="3200" u="sng" dirty="0"/>
              <a:t>the SDGs would have universal application.</a:t>
            </a:r>
            <a:endParaRPr lang="nb-NO" sz="3200" u="sng" dirty="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25</a:t>
            </a:fld>
            <a:endParaRPr lang="nb-NO"/>
          </a:p>
        </p:txBody>
      </p:sp>
    </p:spTree>
    <p:extLst>
      <p:ext uri="{BB962C8B-B14F-4D97-AF65-F5344CB8AC3E}">
        <p14:creationId xmlns:p14="http://schemas.microsoft.com/office/powerpoint/2010/main" xmlns="" val="760603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Concrete targets:</a:t>
            </a:r>
            <a:endParaRPr lang="nb-NO" dirty="0"/>
          </a:p>
        </p:txBody>
      </p:sp>
      <p:sp>
        <p:nvSpPr>
          <p:cNvPr id="3" name="Plassholder for innhold 2"/>
          <p:cNvSpPr>
            <a:spLocks noGrp="1"/>
          </p:cNvSpPr>
          <p:nvPr>
            <p:ph idx="1"/>
          </p:nvPr>
        </p:nvSpPr>
        <p:spPr/>
        <p:txBody>
          <a:bodyPr>
            <a:normAutofit/>
          </a:bodyPr>
          <a:lstStyle/>
          <a:p>
            <a:r>
              <a:rPr lang="en-US" sz="3600" dirty="0" smtClean="0"/>
              <a:t>Objectives agreed to internationally could eventually be underpinned by targets </a:t>
            </a:r>
            <a:r>
              <a:rPr lang="en-US" sz="3600" dirty="0" smtClean="0"/>
              <a:t>.</a:t>
            </a:r>
            <a:endParaRPr lang="nb-NO" sz="3600" dirty="0" smtClean="0"/>
          </a:p>
          <a:p>
            <a:r>
              <a:rPr lang="en-US" sz="3600" dirty="0" smtClean="0"/>
              <a:t>They would thus be fully aligned with national contexts and could therefore be a useful tool for guiding public policies. </a:t>
            </a:r>
            <a:endParaRPr lang="nb-NO" sz="3600" dirty="0" smtClean="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26</a:t>
            </a:fld>
            <a:endParaRPr lang="nb-NO"/>
          </a:p>
        </p:txBody>
      </p:sp>
    </p:spTree>
    <p:extLst>
      <p:ext uri="{BB962C8B-B14F-4D97-AF65-F5344CB8AC3E}">
        <p14:creationId xmlns:p14="http://schemas.microsoft.com/office/powerpoint/2010/main" xmlns="" val="2175910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Protecting Agenda 21</a:t>
            </a:r>
            <a:endParaRPr lang="en-GB" dirty="0"/>
          </a:p>
        </p:txBody>
      </p:sp>
      <p:sp>
        <p:nvSpPr>
          <p:cNvPr id="3" name="Plassholder for innhold 2"/>
          <p:cNvSpPr>
            <a:spLocks noGrp="1"/>
          </p:cNvSpPr>
          <p:nvPr>
            <p:ph idx="1"/>
          </p:nvPr>
        </p:nvSpPr>
        <p:spPr/>
        <p:txBody>
          <a:bodyPr>
            <a:normAutofit/>
          </a:bodyPr>
          <a:lstStyle/>
          <a:p>
            <a:r>
              <a:rPr lang="en-US" sz="3200" dirty="0"/>
              <a:t>The process would build upon the Johannesburg WSSD Plan of Implementation as well as Agenda 21. </a:t>
            </a:r>
            <a:endParaRPr lang="nb-NO" sz="3200" dirty="0"/>
          </a:p>
          <a:p>
            <a:r>
              <a:rPr lang="nb-NO" sz="3200" dirty="0"/>
              <a:t> </a:t>
            </a:r>
          </a:p>
          <a:p>
            <a:r>
              <a:rPr lang="en-US" sz="3200" dirty="0"/>
              <a:t>The SDGs would be based on Agenda 21 given that it already maps our requirements for sustainable development. This would </a:t>
            </a:r>
            <a:r>
              <a:rPr lang="en-US" sz="3200" u="sng" dirty="0"/>
              <a:t>also avoid reopening debates as Agenda 21 does not need to be renegotiated</a:t>
            </a:r>
            <a:r>
              <a:rPr lang="en-US" sz="3200" dirty="0"/>
              <a:t>.</a:t>
            </a:r>
            <a:endParaRPr lang="nb-NO" sz="3200" dirty="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27</a:t>
            </a:fld>
            <a:endParaRPr lang="nb-NO"/>
          </a:p>
        </p:txBody>
      </p:sp>
    </p:spTree>
    <p:extLst>
      <p:ext uri="{BB962C8B-B14F-4D97-AF65-F5344CB8AC3E}">
        <p14:creationId xmlns:p14="http://schemas.microsoft.com/office/powerpoint/2010/main" xmlns="" val="2868941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a:bodyPr>
          <a:lstStyle/>
          <a:p>
            <a:r>
              <a:rPr lang="en-US" sz="3200" dirty="0" smtClean="0"/>
              <a:t>The process should result in the definition of a small number of key Objectives that could be later elaborated through a suite of targets, much like the MDGs.</a:t>
            </a:r>
            <a:endParaRPr lang="nb-NO" sz="3200" dirty="0" smtClean="0"/>
          </a:p>
          <a:p>
            <a:r>
              <a:rPr lang="en-US" sz="3200" dirty="0"/>
              <a:t>The proposal is that a reasonable deliverable reached by June 2012 at Rio would be </a:t>
            </a:r>
            <a:r>
              <a:rPr lang="en-US" sz="3200" b="1" dirty="0"/>
              <a:t>agreement on a suite of Objectives at a broad level. </a:t>
            </a:r>
            <a:endParaRPr lang="nb-NO" sz="3200"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28</a:t>
            </a:fld>
            <a:endParaRPr lang="nb-NO"/>
          </a:p>
        </p:txBody>
      </p:sp>
    </p:spTree>
    <p:extLst>
      <p:ext uri="{BB962C8B-B14F-4D97-AF65-F5344CB8AC3E}">
        <p14:creationId xmlns:p14="http://schemas.microsoft.com/office/powerpoint/2010/main" xmlns="" val="7034883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Autofit/>
          </a:bodyPr>
          <a:lstStyle/>
          <a:p>
            <a:r>
              <a:rPr lang="en-US" sz="3600" dirty="0" smtClean="0"/>
              <a:t>This would mean prioritizing those themes and issues that are considered critical factors in moving forward the sustainable development agenda, inspired by Agenda 21. These could broadly include issues such as: </a:t>
            </a:r>
            <a:endParaRPr lang="en-US" sz="3600"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29</a:t>
            </a:fld>
            <a:endParaRPr lang="nb-NO"/>
          </a:p>
        </p:txBody>
      </p:sp>
    </p:spTree>
    <p:extLst>
      <p:ext uri="{BB962C8B-B14F-4D97-AF65-F5344CB8AC3E}">
        <p14:creationId xmlns:p14="http://schemas.microsoft.com/office/powerpoint/2010/main" xmlns="" val="1592205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b="1" dirty="0" smtClean="0"/>
              <a:t>Two themes :</a:t>
            </a:r>
            <a:endParaRPr lang="nb-NO" dirty="0"/>
          </a:p>
        </p:txBody>
      </p:sp>
      <p:sp>
        <p:nvSpPr>
          <p:cNvPr id="3" name="Plassholder for innhold 2"/>
          <p:cNvSpPr>
            <a:spLocks noGrp="1"/>
          </p:cNvSpPr>
          <p:nvPr>
            <p:ph idx="1"/>
          </p:nvPr>
        </p:nvSpPr>
        <p:spPr/>
        <p:txBody>
          <a:bodyPr>
            <a:normAutofit/>
          </a:bodyPr>
          <a:lstStyle/>
          <a:p>
            <a:r>
              <a:rPr lang="en-US" sz="3600" dirty="0" smtClean="0"/>
              <a:t>a </a:t>
            </a:r>
            <a:r>
              <a:rPr lang="en-US" sz="3600" dirty="0"/>
              <a:t>green economy in the context of sustainable development and poverty eradication;</a:t>
            </a:r>
          </a:p>
          <a:p>
            <a:r>
              <a:rPr lang="en-US" sz="3600" dirty="0"/>
              <a:t>the institutional framework for sustainable </a:t>
            </a:r>
            <a:r>
              <a:rPr lang="en-GB" sz="3600" dirty="0"/>
              <a:t>development</a:t>
            </a:r>
            <a:r>
              <a:rPr lang="en-GB" sz="3600" b="1" dirty="0"/>
              <a:t>;</a:t>
            </a:r>
          </a:p>
        </p:txBody>
      </p:sp>
      <p:sp>
        <p:nvSpPr>
          <p:cNvPr id="4" name="Plassholder for lysbildenummer 3"/>
          <p:cNvSpPr>
            <a:spLocks noGrp="1"/>
          </p:cNvSpPr>
          <p:nvPr>
            <p:ph type="sldNum" sz="quarter" idx="12"/>
          </p:nvPr>
        </p:nvSpPr>
        <p:spPr/>
        <p:txBody>
          <a:bodyPr/>
          <a:lstStyle/>
          <a:p>
            <a:fld id="{2BDC3E8E-B315-4F18-B542-B34C7FDADD32}" type="slidenum">
              <a:rPr lang="nb-NO" smtClean="0"/>
              <a:pPr/>
              <a:t>3</a:t>
            </a:fld>
            <a:endParaRPr lang="nb-NO"/>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fontScale="85000" lnSpcReduction="10000"/>
          </a:bodyPr>
          <a:lstStyle/>
          <a:p>
            <a:pPr marL="571500" lvl="0" indent="-571500">
              <a:buFont typeface="Arial" pitchFamily="34" charset="0"/>
              <a:buChar char="•"/>
            </a:pPr>
            <a:r>
              <a:rPr lang="en-US" sz="4000" dirty="0" smtClean="0"/>
              <a:t>Changing </a:t>
            </a:r>
            <a:r>
              <a:rPr lang="en-US" sz="4000" dirty="0" smtClean="0"/>
              <a:t>Consumption Patterns </a:t>
            </a:r>
          </a:p>
          <a:p>
            <a:pPr marL="571500" lvl="0" indent="-571500">
              <a:buFont typeface="Arial" pitchFamily="34" charset="0"/>
              <a:buChar char="•"/>
            </a:pPr>
            <a:r>
              <a:rPr lang="en-US" sz="4000" dirty="0" smtClean="0"/>
              <a:t>Promoting Sustainable Human Settlement Development </a:t>
            </a:r>
          </a:p>
          <a:p>
            <a:pPr marL="571500" lvl="0" indent="-571500">
              <a:buFont typeface="Arial" pitchFamily="34" charset="0"/>
              <a:buChar char="•"/>
            </a:pPr>
            <a:r>
              <a:rPr lang="en-US" sz="4000" dirty="0" smtClean="0"/>
              <a:t>Biodiversity and </a:t>
            </a:r>
            <a:r>
              <a:rPr lang="en-US" sz="4000" dirty="0" smtClean="0"/>
              <a:t>Forests</a:t>
            </a:r>
          </a:p>
          <a:p>
            <a:pPr marL="571500" indent="-571500">
              <a:buFont typeface="Arial" pitchFamily="34" charset="0"/>
              <a:buChar char="•"/>
            </a:pPr>
            <a:r>
              <a:rPr lang="en-GB" sz="4000" dirty="0" smtClean="0"/>
              <a:t>Combating Poverty </a:t>
            </a:r>
            <a:endParaRPr lang="en-GB" sz="4000" dirty="0" smtClean="0"/>
          </a:p>
          <a:p>
            <a:pPr marL="571500" lvl="0" indent="-571500">
              <a:buFont typeface="Arial" pitchFamily="34" charset="0"/>
              <a:buChar char="•"/>
            </a:pPr>
            <a:r>
              <a:rPr lang="en-US" sz="4000" dirty="0" smtClean="0"/>
              <a:t> Oceans </a:t>
            </a:r>
            <a:endParaRPr lang="nb-NO" sz="4000" dirty="0" smtClean="0"/>
          </a:p>
          <a:p>
            <a:pPr marL="571500" lvl="0" indent="-571500">
              <a:buFont typeface="Arial" pitchFamily="34" charset="0"/>
              <a:buChar char="•"/>
            </a:pPr>
            <a:r>
              <a:rPr lang="en-US" sz="4000" dirty="0" smtClean="0"/>
              <a:t>Water Resources </a:t>
            </a:r>
            <a:endParaRPr lang="nb-NO" sz="4000" dirty="0" smtClean="0"/>
          </a:p>
          <a:p>
            <a:pPr marL="571500" lvl="0" indent="-571500">
              <a:buFont typeface="Arial" pitchFamily="34" charset="0"/>
              <a:buChar char="•"/>
            </a:pPr>
            <a:r>
              <a:rPr lang="en-US" sz="4000" dirty="0" smtClean="0"/>
              <a:t>Advancing Food Security </a:t>
            </a:r>
            <a:endParaRPr lang="nb-NO" sz="4000" dirty="0" smtClean="0"/>
          </a:p>
          <a:p>
            <a:pPr marL="571500" lvl="0" indent="-571500">
              <a:buFont typeface="Arial" pitchFamily="34" charset="0"/>
              <a:buChar char="•"/>
            </a:pPr>
            <a:r>
              <a:rPr lang="en-US" sz="4000" dirty="0" smtClean="0"/>
              <a:t>Energy, including from renewable sources </a:t>
            </a:r>
            <a:endParaRPr lang="nb-NO" sz="4000" dirty="0" smtClean="0"/>
          </a:p>
          <a:p>
            <a:pPr marL="571500" lvl="0" indent="-571500">
              <a:buFont typeface="Arial" pitchFamily="34" charset="0"/>
              <a:buChar char="•"/>
            </a:pPr>
            <a:endParaRPr lang="en-US" sz="4000" dirty="0" smtClean="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30</a:t>
            </a:fld>
            <a:endParaRPr lang="nb-NO"/>
          </a:p>
        </p:txBody>
      </p:sp>
    </p:spTree>
    <p:extLst>
      <p:ext uri="{BB962C8B-B14F-4D97-AF65-F5344CB8AC3E}">
        <p14:creationId xmlns:p14="http://schemas.microsoft.com/office/powerpoint/2010/main" xmlns="" val="1499807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r>
              <a:rPr lang="en-GB" dirty="0" smtClean="0"/>
              <a:t>What have the others said about the Rio </a:t>
            </a:r>
            <a:r>
              <a:rPr lang="en-GB" dirty="0" smtClean="0"/>
              <a:t>process so far?</a:t>
            </a:r>
            <a:endParaRPr lang="en-GB" dirty="0"/>
          </a:p>
        </p:txBody>
      </p:sp>
      <p:sp>
        <p:nvSpPr>
          <p:cNvPr id="5" name="Undertittel 4"/>
          <p:cNvSpPr>
            <a:spLocks noGrp="1"/>
          </p:cNvSpPr>
          <p:nvPr>
            <p:ph type="body" idx="1"/>
          </p:nvPr>
        </p:nvSpPr>
        <p:spPr/>
        <p:txBody>
          <a:bodyPr>
            <a:normAutofit fontScale="62500" lnSpcReduction="20000"/>
          </a:bodyPr>
          <a:lstStyle/>
          <a:p>
            <a:endParaRPr lang="en-GB" sz="4400" dirty="0" smtClean="0"/>
          </a:p>
          <a:p>
            <a:r>
              <a:rPr lang="en-GB" sz="4400" dirty="0" smtClean="0"/>
              <a:t>Just </a:t>
            </a:r>
            <a:r>
              <a:rPr lang="en-GB" sz="4400" dirty="0" smtClean="0"/>
              <a:t>recently.....</a:t>
            </a:r>
            <a:endParaRPr lang="en-GB" sz="4400" dirty="0"/>
          </a:p>
        </p:txBody>
      </p:sp>
      <p:sp>
        <p:nvSpPr>
          <p:cNvPr id="6" name="Plassholder for lysbildenummer 5"/>
          <p:cNvSpPr>
            <a:spLocks noGrp="1"/>
          </p:cNvSpPr>
          <p:nvPr>
            <p:ph type="sldNum" sz="quarter" idx="12"/>
          </p:nvPr>
        </p:nvSpPr>
        <p:spPr/>
        <p:txBody>
          <a:bodyPr/>
          <a:lstStyle/>
          <a:p>
            <a:fld id="{65235136-6CD6-4A06-BEA5-4D043D7B9CFF}" type="slidenum">
              <a:rPr lang="nb-NO" smtClean="0"/>
              <a:pPr/>
              <a:t>31</a:t>
            </a:fld>
            <a:endParaRPr lang="nb-NO"/>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smtClean="0"/>
              <a:t>S.G</a:t>
            </a:r>
            <a:r>
              <a:rPr lang="en-US" dirty="0" smtClean="0"/>
              <a:t>. </a:t>
            </a:r>
            <a:r>
              <a:rPr lang="en-US" dirty="0" err="1" smtClean="0"/>
              <a:t>Sha</a:t>
            </a:r>
            <a:r>
              <a:rPr lang="en-US" dirty="0" smtClean="0"/>
              <a:t>, Chair, </a:t>
            </a:r>
            <a:r>
              <a:rPr lang="en-US" dirty="0" smtClean="0"/>
              <a:t>said in Beijing (</a:t>
            </a:r>
            <a:r>
              <a:rPr lang="en-US" dirty="0" smtClean="0">
                <a:latin typeface="+mn-lt"/>
              </a:rPr>
              <a:t>October</a:t>
            </a:r>
            <a:r>
              <a:rPr lang="en-US" dirty="0" smtClean="0"/>
              <a:t>)</a:t>
            </a:r>
            <a:endParaRPr lang="en-US" dirty="0"/>
          </a:p>
        </p:txBody>
      </p:sp>
      <p:sp>
        <p:nvSpPr>
          <p:cNvPr id="3" name="Plassholder for innhold 2"/>
          <p:cNvSpPr>
            <a:spLocks noGrp="1"/>
          </p:cNvSpPr>
          <p:nvPr>
            <p:ph idx="1"/>
          </p:nvPr>
        </p:nvSpPr>
        <p:spPr/>
        <p:txBody>
          <a:bodyPr>
            <a:normAutofit/>
          </a:bodyPr>
          <a:lstStyle/>
          <a:p>
            <a:pPr marL="685800" indent="-685800">
              <a:buFont typeface="Arial" pitchFamily="34" charset="0"/>
              <a:buChar char="•"/>
            </a:pPr>
            <a:r>
              <a:rPr lang="en-US" sz="3600" dirty="0" smtClean="0"/>
              <a:t>Employment creation is important to focus on</a:t>
            </a:r>
          </a:p>
          <a:p>
            <a:pPr marL="685800" indent="-685800">
              <a:buFont typeface="Arial" pitchFamily="34" charset="0"/>
              <a:buChar char="•"/>
            </a:pPr>
            <a:r>
              <a:rPr lang="en-US" sz="3600" dirty="0" smtClean="0"/>
              <a:t>A framework for SCP (sustainable consumption and production) can be a contribution to green economy transition</a:t>
            </a:r>
            <a:endParaRPr lang="en-US" sz="3600"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32</a:t>
            </a:fld>
            <a:endParaRPr lang="nb-NO"/>
          </a:p>
        </p:txBody>
      </p:sp>
    </p:spTree>
    <p:extLst>
      <p:ext uri="{BB962C8B-B14F-4D97-AF65-F5344CB8AC3E}">
        <p14:creationId xmlns:p14="http://schemas.microsoft.com/office/powerpoint/2010/main" xmlns="" val="24501652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dirty="0" smtClean="0"/>
              <a:t>The High </a:t>
            </a:r>
            <a:r>
              <a:rPr lang="en-US" dirty="0"/>
              <a:t>L</a:t>
            </a:r>
            <a:r>
              <a:rPr lang="en-US" dirty="0" smtClean="0"/>
              <a:t>evel </a:t>
            </a:r>
            <a:r>
              <a:rPr lang="en-US" dirty="0"/>
              <a:t>P</a:t>
            </a:r>
            <a:r>
              <a:rPr lang="en-US" dirty="0" smtClean="0"/>
              <a:t>anel on SD recently discussed</a:t>
            </a:r>
            <a:endParaRPr lang="en-US" dirty="0"/>
          </a:p>
        </p:txBody>
      </p:sp>
      <p:sp>
        <p:nvSpPr>
          <p:cNvPr id="3" name="Plassholder for innhold 2"/>
          <p:cNvSpPr>
            <a:spLocks noGrp="1"/>
          </p:cNvSpPr>
          <p:nvPr>
            <p:ph idx="1"/>
          </p:nvPr>
        </p:nvSpPr>
        <p:spPr/>
        <p:txBody>
          <a:bodyPr>
            <a:normAutofit/>
          </a:bodyPr>
          <a:lstStyle/>
          <a:p>
            <a:pPr marL="571500" indent="-571500">
              <a:buFont typeface="Arial" pitchFamily="34" charset="0"/>
              <a:buChar char="•"/>
            </a:pPr>
            <a:r>
              <a:rPr lang="en-US" sz="3600" dirty="0" smtClean="0"/>
              <a:t>The 9 planetary boundaries</a:t>
            </a:r>
          </a:p>
          <a:p>
            <a:pPr marL="571500" indent="-571500">
              <a:buFont typeface="Arial" pitchFamily="34" charset="0"/>
              <a:buChar char="•"/>
            </a:pPr>
            <a:r>
              <a:rPr lang="en-US" sz="3600" dirty="0" smtClean="0"/>
              <a:t>A council for SD</a:t>
            </a:r>
          </a:p>
          <a:p>
            <a:pPr marL="571500" indent="-571500">
              <a:buFont typeface="Arial" pitchFamily="34" charset="0"/>
              <a:buChar char="•"/>
            </a:pPr>
            <a:r>
              <a:rPr lang="en-US" sz="3600" dirty="0" smtClean="0"/>
              <a:t>Principles of equity</a:t>
            </a:r>
          </a:p>
          <a:p>
            <a:pPr marL="571500" indent="-571500">
              <a:buFont typeface="Arial" pitchFamily="34" charset="0"/>
              <a:buChar char="•"/>
            </a:pPr>
            <a:r>
              <a:rPr lang="en-US" sz="3600" dirty="0" smtClean="0"/>
              <a:t>A global SD economy</a:t>
            </a:r>
          </a:p>
          <a:p>
            <a:pPr marL="571500" indent="-571500">
              <a:buFont typeface="Arial" pitchFamily="34" charset="0"/>
              <a:buChar char="•"/>
            </a:pPr>
            <a:r>
              <a:rPr lang="en-US" sz="3600" dirty="0" smtClean="0"/>
              <a:t>Energy, a possible forum or council</a:t>
            </a:r>
          </a:p>
          <a:p>
            <a:pPr marL="571500" indent="-571500">
              <a:buFont typeface="Arial" pitchFamily="34" charset="0"/>
              <a:buChar char="•"/>
            </a:pPr>
            <a:r>
              <a:rPr lang="en-US" sz="3600" dirty="0" smtClean="0"/>
              <a:t>Non state actors </a:t>
            </a:r>
            <a:endParaRPr lang="en-US" sz="3600"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33</a:t>
            </a:fld>
            <a:endParaRPr lang="nb-NO"/>
          </a:p>
        </p:txBody>
      </p:sp>
    </p:spTree>
    <p:extLst>
      <p:ext uri="{BB962C8B-B14F-4D97-AF65-F5344CB8AC3E}">
        <p14:creationId xmlns:p14="http://schemas.microsoft.com/office/powerpoint/2010/main" xmlns="" val="36555403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fontScale="90000"/>
          </a:bodyPr>
          <a:lstStyle/>
          <a:p>
            <a:r>
              <a:rPr lang="en-GB" dirty="0" smtClean="0"/>
              <a:t>The zero document contributions</a:t>
            </a:r>
            <a:endParaRPr lang="en-GB" dirty="0"/>
          </a:p>
        </p:txBody>
      </p:sp>
      <p:sp>
        <p:nvSpPr>
          <p:cNvPr id="2" name="Plassholder for innhold 1"/>
          <p:cNvSpPr>
            <a:spLocks noGrp="1"/>
          </p:cNvSpPr>
          <p:nvPr>
            <p:ph idx="1"/>
          </p:nvPr>
        </p:nvSpPr>
        <p:spPr/>
        <p:txBody>
          <a:bodyPr>
            <a:normAutofit/>
          </a:bodyPr>
          <a:lstStyle/>
          <a:p>
            <a:r>
              <a:rPr lang="en-GB" sz="3600" dirty="0" smtClean="0"/>
              <a:t>Are on-line and contain about 14 000 pages</a:t>
            </a:r>
            <a:endParaRPr lang="en-GB" sz="3600" dirty="0"/>
          </a:p>
        </p:txBody>
      </p:sp>
      <p:sp>
        <p:nvSpPr>
          <p:cNvPr id="3" name="Plassholder for lysbildenummer 2"/>
          <p:cNvSpPr>
            <a:spLocks noGrp="1"/>
          </p:cNvSpPr>
          <p:nvPr>
            <p:ph type="sldNum" sz="quarter" idx="12"/>
          </p:nvPr>
        </p:nvSpPr>
        <p:spPr/>
        <p:txBody>
          <a:bodyPr>
            <a:normAutofit/>
          </a:bodyPr>
          <a:lstStyle/>
          <a:p>
            <a:fld id="{65235136-6CD6-4A06-BEA5-4D043D7B9CFF}" type="slidenum">
              <a:rPr lang="nb-NO" smtClean="0"/>
              <a:pPr/>
              <a:t>34</a:t>
            </a:fld>
            <a:endParaRPr lang="nb-NO"/>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fontScale="90000"/>
          </a:bodyPr>
          <a:lstStyle/>
          <a:p>
            <a:r>
              <a:rPr lang="en-GB" dirty="0" smtClean="0"/>
              <a:t>Too early to say something definite</a:t>
            </a:r>
            <a:endParaRPr lang="en-GB" dirty="0"/>
          </a:p>
        </p:txBody>
      </p:sp>
      <p:sp>
        <p:nvSpPr>
          <p:cNvPr id="2" name="Plassholder for innhold 1"/>
          <p:cNvSpPr>
            <a:spLocks noGrp="1"/>
          </p:cNvSpPr>
          <p:nvPr>
            <p:ph idx="1"/>
          </p:nvPr>
        </p:nvSpPr>
        <p:spPr/>
        <p:txBody>
          <a:bodyPr>
            <a:normAutofit lnSpcReduction="10000"/>
          </a:bodyPr>
          <a:lstStyle/>
          <a:p>
            <a:r>
              <a:rPr lang="en-GB" sz="4000" dirty="0" smtClean="0"/>
              <a:t>About the direction and outcome of the document – </a:t>
            </a:r>
          </a:p>
          <a:p>
            <a:r>
              <a:rPr lang="en-GB" sz="4000" dirty="0" smtClean="0"/>
              <a:t>Governments will keep inputting until the very last possible moment in May -</a:t>
            </a:r>
          </a:p>
          <a:p>
            <a:r>
              <a:rPr lang="en-GB" sz="4000" dirty="0" smtClean="0"/>
              <a:t>The formal informals, held every month January until </a:t>
            </a:r>
            <a:r>
              <a:rPr lang="en-GB" sz="4000" dirty="0" smtClean="0"/>
              <a:t>May, </a:t>
            </a:r>
            <a:r>
              <a:rPr lang="en-GB" sz="4000" dirty="0" smtClean="0"/>
              <a:t>will be important for the final document</a:t>
            </a:r>
          </a:p>
          <a:p>
            <a:endParaRPr lang="nb-NO" dirty="0"/>
          </a:p>
        </p:txBody>
      </p:sp>
      <p:sp>
        <p:nvSpPr>
          <p:cNvPr id="3" name="Plassholder for lysbildenummer 2"/>
          <p:cNvSpPr>
            <a:spLocks noGrp="1"/>
          </p:cNvSpPr>
          <p:nvPr>
            <p:ph type="sldNum" sz="quarter" idx="12"/>
          </p:nvPr>
        </p:nvSpPr>
        <p:spPr/>
        <p:txBody>
          <a:bodyPr/>
          <a:lstStyle/>
          <a:p>
            <a:fld id="{65235136-6CD6-4A06-BEA5-4D043D7B9CFF}" type="slidenum">
              <a:rPr lang="nb-NO" smtClean="0"/>
              <a:pPr/>
              <a:t>35</a:t>
            </a:fld>
            <a:endParaRPr lang="nb-NO"/>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 conclusion, t</a:t>
            </a:r>
            <a:r>
              <a:rPr lang="en-GB" dirty="0" smtClean="0"/>
              <a:t>o succeed....</a:t>
            </a:r>
            <a:endParaRPr lang="en-GB" dirty="0"/>
          </a:p>
        </p:txBody>
      </p:sp>
      <p:sp>
        <p:nvSpPr>
          <p:cNvPr id="3" name="Plassholder for innhold 2"/>
          <p:cNvSpPr>
            <a:spLocks noGrp="1"/>
          </p:cNvSpPr>
          <p:nvPr>
            <p:ph idx="1"/>
          </p:nvPr>
        </p:nvSpPr>
        <p:spPr/>
        <p:txBody>
          <a:bodyPr>
            <a:normAutofit fontScale="77500" lnSpcReduction="20000"/>
          </a:bodyPr>
          <a:lstStyle/>
          <a:p>
            <a:pPr marL="274320" indent="-274320">
              <a:buClr>
                <a:schemeClr val="accent3"/>
              </a:buClr>
              <a:buFont typeface="Wingdings 2"/>
              <a:buChar char=""/>
              <a:defRPr/>
            </a:pPr>
            <a:r>
              <a:rPr lang="en-US" sz="3600" dirty="0" smtClean="0"/>
              <a:t>Know Your Own Goals</a:t>
            </a:r>
          </a:p>
          <a:p>
            <a:pPr marL="274320" indent="-274320">
              <a:buClr>
                <a:schemeClr val="accent3"/>
              </a:buClr>
              <a:buFont typeface="Wingdings 2"/>
              <a:buChar char=""/>
              <a:defRPr/>
            </a:pPr>
            <a:r>
              <a:rPr lang="en-US" sz="3600" dirty="0" smtClean="0"/>
              <a:t>Know the Decision-making Process in Your Country</a:t>
            </a:r>
          </a:p>
          <a:p>
            <a:pPr marL="274320" indent="-274320">
              <a:buClr>
                <a:schemeClr val="accent3"/>
              </a:buClr>
              <a:buFont typeface="Wingdings 2"/>
              <a:buChar char=""/>
              <a:defRPr/>
            </a:pPr>
            <a:r>
              <a:rPr lang="en-US" sz="3600" dirty="0" smtClean="0"/>
              <a:t>Know When To Work at What Level</a:t>
            </a:r>
          </a:p>
          <a:p>
            <a:pPr marL="274320" indent="-274320">
              <a:buClr>
                <a:schemeClr val="accent3"/>
              </a:buClr>
              <a:buFont typeface="Wingdings 2"/>
              <a:buChar char=""/>
              <a:defRPr/>
            </a:pPr>
            <a:r>
              <a:rPr lang="en-US" sz="3600" dirty="0" smtClean="0"/>
              <a:t>Know the Decision-making Context</a:t>
            </a:r>
          </a:p>
          <a:p>
            <a:pPr marL="274320" indent="-274320">
              <a:buClr>
                <a:schemeClr val="accent3"/>
              </a:buClr>
              <a:buFont typeface="Wingdings 2"/>
              <a:buChar char=""/>
              <a:defRPr/>
            </a:pPr>
            <a:r>
              <a:rPr lang="en-US" sz="3600" dirty="0" smtClean="0"/>
              <a:t>Know the Tools at Your Disposal</a:t>
            </a:r>
          </a:p>
          <a:p>
            <a:pPr marL="274320" indent="-274320">
              <a:buClr>
                <a:schemeClr val="accent3"/>
              </a:buClr>
              <a:buFont typeface="Wingdings 2"/>
              <a:buChar char=""/>
              <a:defRPr/>
            </a:pPr>
            <a:r>
              <a:rPr lang="en-US" sz="3600" dirty="0" smtClean="0"/>
              <a:t>Know When To Make Your Position</a:t>
            </a:r>
          </a:p>
          <a:p>
            <a:pPr marL="274320" indent="-274320">
              <a:buClr>
                <a:schemeClr val="accent3"/>
              </a:buClr>
              <a:buFont typeface="Wingdings 2"/>
              <a:buChar char=""/>
              <a:defRPr/>
            </a:pPr>
            <a:r>
              <a:rPr lang="en-US" sz="3600" dirty="0" smtClean="0"/>
              <a:t>Know the Government Officials</a:t>
            </a:r>
          </a:p>
          <a:p>
            <a:pPr marL="274320" indent="-274320">
              <a:buClr>
                <a:schemeClr val="accent3"/>
              </a:buClr>
              <a:buFont typeface="Wingdings 2"/>
              <a:buChar char=""/>
              <a:defRPr/>
            </a:pPr>
            <a:r>
              <a:rPr lang="en-US" sz="3600" dirty="0" smtClean="0"/>
              <a:t>Know the Key UN Officials</a:t>
            </a:r>
          </a:p>
          <a:p>
            <a:pPr marL="274320" indent="-274320">
              <a:buClr>
                <a:schemeClr val="accent3"/>
              </a:buClr>
              <a:buFont typeface="Wingdings 2"/>
              <a:buChar char=""/>
              <a:defRPr/>
            </a:pPr>
            <a:r>
              <a:rPr lang="en-US" sz="3600" dirty="0" smtClean="0"/>
              <a:t>Know Your Allies</a:t>
            </a:r>
          </a:p>
          <a:p>
            <a:pPr marL="274320" indent="-274320">
              <a:buClr>
                <a:schemeClr val="accent3"/>
              </a:buClr>
              <a:buFont typeface="Wingdings 2"/>
              <a:buChar char=""/>
              <a:defRPr/>
            </a:pPr>
            <a:r>
              <a:rPr lang="en-US" sz="3600" dirty="0" smtClean="0"/>
              <a:t>Know Your Adversaries</a:t>
            </a:r>
          </a:p>
          <a:p>
            <a:pPr marL="274320" indent="-274320">
              <a:buClr>
                <a:schemeClr val="accent3"/>
              </a:buClr>
              <a:buFont typeface="Wingdings 2"/>
              <a:buChar char=""/>
              <a:defRPr/>
            </a:pPr>
            <a:r>
              <a:rPr lang="en-US" sz="3600" dirty="0" smtClean="0"/>
              <a:t>Know Your Limits</a:t>
            </a:r>
          </a:p>
          <a:p>
            <a:pPr marL="274320" indent="-274320">
              <a:buClr>
                <a:schemeClr val="accent3"/>
              </a:buClr>
              <a:buFont typeface="Wingdings 2"/>
              <a:buChar char=""/>
              <a:defRPr/>
            </a:pPr>
            <a:r>
              <a:rPr lang="en-US" sz="3600" dirty="0" smtClean="0"/>
              <a:t>Know Your Brackets and Terms</a:t>
            </a:r>
          </a:p>
          <a:p>
            <a:endParaRPr lang="nb-NO" dirty="0"/>
          </a:p>
        </p:txBody>
      </p:sp>
      <p:sp>
        <p:nvSpPr>
          <p:cNvPr id="4" name="Plassholder for lysbildenummer 3"/>
          <p:cNvSpPr>
            <a:spLocks noGrp="1"/>
          </p:cNvSpPr>
          <p:nvPr>
            <p:ph type="sldNum" sz="quarter" idx="12"/>
          </p:nvPr>
        </p:nvSpPr>
        <p:spPr/>
        <p:txBody>
          <a:bodyPr/>
          <a:lstStyle/>
          <a:p>
            <a:fld id="{97C2F36E-BF29-4277-BBC9-A847ED71D1E8}" type="slidenum">
              <a:rPr lang="nb-NO" smtClean="0"/>
              <a:pPr/>
              <a:t>36</a:t>
            </a:fld>
            <a:endParaRPr lang="nb-NO"/>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sz="3600" dirty="0" smtClean="0"/>
              <a:t>It is too late to be a pessimist. Play to win!</a:t>
            </a:r>
          </a:p>
          <a:p>
            <a:endParaRPr lang="en-US" sz="3600" dirty="0" smtClean="0"/>
          </a:p>
          <a:p>
            <a:r>
              <a:rPr lang="en-US" sz="3600" dirty="0" smtClean="0"/>
              <a:t>THANK YOU!</a:t>
            </a:r>
            <a:endParaRPr lang="en-US" sz="3600" dirty="0"/>
          </a:p>
        </p:txBody>
      </p:sp>
      <p:sp>
        <p:nvSpPr>
          <p:cNvPr id="4" name="Slide Number Placeholder 3"/>
          <p:cNvSpPr>
            <a:spLocks noGrp="1"/>
          </p:cNvSpPr>
          <p:nvPr>
            <p:ph type="sldNum" sz="quarter" idx="12"/>
          </p:nvPr>
        </p:nvSpPr>
        <p:spPr/>
        <p:txBody>
          <a:bodyPr/>
          <a:lstStyle/>
          <a:p>
            <a:fld id="{65235136-6CD6-4A06-BEA5-4D043D7B9CFF}" type="slidenum">
              <a:rPr lang="nb-NO" smtClean="0"/>
              <a:pPr/>
              <a:t>37</a:t>
            </a:fld>
            <a:endParaRPr lang="nb-NO"/>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Thank you again, and </a:t>
            </a:r>
            <a:r>
              <a:rPr lang="en-GB" smtClean="0"/>
              <a:t>yes, you </a:t>
            </a:r>
            <a:r>
              <a:rPr lang="en-GB" dirty="0" smtClean="0"/>
              <a:t>can contact us:</a:t>
            </a:r>
            <a:endParaRPr lang="en-GB" dirty="0"/>
          </a:p>
        </p:txBody>
      </p:sp>
      <p:sp>
        <p:nvSpPr>
          <p:cNvPr id="3" name="Plassholder for innhold 2"/>
          <p:cNvSpPr>
            <a:spLocks noGrp="1"/>
          </p:cNvSpPr>
          <p:nvPr>
            <p:ph idx="1"/>
          </p:nvPr>
        </p:nvSpPr>
        <p:spPr/>
        <p:txBody>
          <a:bodyPr>
            <a:normAutofit/>
          </a:bodyPr>
          <a:lstStyle/>
          <a:p>
            <a:r>
              <a:rPr lang="en-GB" sz="4000" b="1" dirty="0" smtClean="0"/>
              <a:t>Jan-Gustav </a:t>
            </a:r>
            <a:r>
              <a:rPr lang="en-GB" sz="4000" b="1" dirty="0" smtClean="0"/>
              <a:t>Strandenaes</a:t>
            </a:r>
          </a:p>
          <a:p>
            <a:r>
              <a:rPr lang="en-GB" sz="4000" b="1" dirty="0" smtClean="0"/>
              <a:t>Mobile: +47 470 18 337</a:t>
            </a:r>
          </a:p>
          <a:p>
            <a:r>
              <a:rPr lang="en-GB" sz="4000" b="1" dirty="0" smtClean="0">
                <a:hlinkClick r:id="rId3"/>
              </a:rPr>
              <a:t>jg_str946@hotmail.com</a:t>
            </a:r>
            <a:endParaRPr lang="en-GB" sz="4000" b="1" dirty="0" smtClean="0"/>
          </a:p>
          <a:p>
            <a:endParaRPr lang="en-GB" sz="4000" b="1" dirty="0" smtClean="0"/>
          </a:p>
          <a:p>
            <a:r>
              <a:rPr lang="en-GB" sz="4000" b="1" dirty="0" smtClean="0"/>
              <a:t>Don Edwards</a:t>
            </a:r>
          </a:p>
          <a:p>
            <a:r>
              <a:rPr lang="en-GB" sz="4000" b="1" dirty="0" smtClean="0"/>
              <a:t>Mobile: +202-297-1603</a:t>
            </a:r>
            <a:endParaRPr lang="en-GB" sz="4000" b="1" dirty="0" smtClean="0"/>
          </a:p>
          <a:p>
            <a:r>
              <a:rPr lang="en-GB" sz="4000" dirty="0" smtClean="0">
                <a:hlinkClick r:id="rId4"/>
              </a:rPr>
              <a:t>don@justicesustainability.com</a:t>
            </a:r>
            <a:endParaRPr lang="en-GB" sz="4000" dirty="0" smtClean="0"/>
          </a:p>
          <a:p>
            <a:endParaRPr lang="en-GB" sz="4800" dirty="0" smtClean="0"/>
          </a:p>
        </p:txBody>
      </p:sp>
      <p:sp>
        <p:nvSpPr>
          <p:cNvPr id="4" name="Plassholder for lysbildenummer 3"/>
          <p:cNvSpPr>
            <a:spLocks noGrp="1"/>
          </p:cNvSpPr>
          <p:nvPr>
            <p:ph type="sldNum" sz="quarter" idx="12"/>
          </p:nvPr>
        </p:nvSpPr>
        <p:spPr/>
        <p:txBody>
          <a:bodyPr/>
          <a:lstStyle/>
          <a:p>
            <a:fld id="{65235136-6CD6-4A06-BEA5-4D043D7B9CFF}" type="slidenum">
              <a:rPr lang="nb-NO" smtClean="0"/>
              <a:pPr/>
              <a:t>38</a:t>
            </a:fld>
            <a:endParaRPr lang="nb-NO"/>
          </a:p>
        </p:txBody>
      </p:sp>
    </p:spTree>
    <p:extLst>
      <p:ext uri="{BB962C8B-B14F-4D97-AF65-F5344CB8AC3E}">
        <p14:creationId xmlns:p14="http://schemas.microsoft.com/office/powerpoint/2010/main" xmlns="" val="2290869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normAutofit/>
          </a:bodyPr>
          <a:lstStyle/>
          <a:p>
            <a:r>
              <a:rPr lang="en-GB" dirty="0" smtClean="0"/>
              <a:t>Theme 1: the green </a:t>
            </a:r>
            <a:r>
              <a:rPr lang="en-GB" dirty="0" smtClean="0"/>
              <a:t>economy</a:t>
            </a:r>
            <a:endParaRPr lang="en-GB" dirty="0"/>
          </a:p>
        </p:txBody>
      </p:sp>
      <p:sp>
        <p:nvSpPr>
          <p:cNvPr id="2" name="Undertittel 1"/>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65235136-6CD6-4A06-BEA5-4D043D7B9CFF}" type="slidenum">
              <a:rPr lang="nb-NO" smtClean="0"/>
              <a:pPr/>
              <a:t>4</a:t>
            </a:fld>
            <a:endParaRPr lang="nb-N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UNEP states that: </a:t>
            </a:r>
            <a:endParaRPr lang="nb-NO" dirty="0"/>
          </a:p>
        </p:txBody>
      </p:sp>
      <p:sp>
        <p:nvSpPr>
          <p:cNvPr id="3" name="Plassholder for innhold 2"/>
          <p:cNvSpPr>
            <a:spLocks noGrp="1"/>
          </p:cNvSpPr>
          <p:nvPr>
            <p:ph idx="1"/>
          </p:nvPr>
        </p:nvSpPr>
        <p:spPr/>
        <p:txBody>
          <a:bodyPr>
            <a:normAutofit/>
          </a:bodyPr>
          <a:lstStyle/>
          <a:p>
            <a:r>
              <a:rPr lang="en-GB" sz="3600" dirty="0" smtClean="0">
                <a:cs typeface="Times New Roman" pitchFamily="18" charset="0"/>
              </a:rPr>
              <a:t>Efforts to designate </a:t>
            </a:r>
            <a:r>
              <a:rPr lang="en-GB" sz="3600" b="1" dirty="0" smtClean="0">
                <a:cs typeface="Times New Roman" pitchFamily="18" charset="0"/>
              </a:rPr>
              <a:t>‘planetary boundaries’, </a:t>
            </a:r>
            <a:r>
              <a:rPr lang="en-GB" sz="3600" dirty="0" smtClean="0">
                <a:cs typeface="Times New Roman" pitchFamily="18" charset="0"/>
              </a:rPr>
              <a:t>which are intended to define a ‘safe operating space’ for humanity with respect to Earth systems, have begun. The economy must be seen in this perspective</a:t>
            </a:r>
            <a:endParaRPr lang="nb-NO" sz="3600" dirty="0" smtClean="0">
              <a:cs typeface="Times New Roman" pitchFamily="18" charset="0"/>
            </a:endParaRP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5</a:t>
            </a:fld>
            <a:endParaRPr lang="nb-NO"/>
          </a:p>
        </p:txBody>
      </p:sp>
    </p:spTree>
    <p:extLst>
      <p:ext uri="{BB962C8B-B14F-4D97-AF65-F5344CB8AC3E}">
        <p14:creationId xmlns:p14="http://schemas.microsoft.com/office/powerpoint/2010/main" xmlns="" val="2057852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dirty="0" smtClean="0"/>
              <a:t>The nine planetary boundaries</a:t>
            </a:r>
            <a:endParaRPr lang="nb-NO" dirty="0"/>
          </a:p>
        </p:txBody>
      </p:sp>
      <p:sp>
        <p:nvSpPr>
          <p:cNvPr id="3" name="Plassholder for innhold 2"/>
          <p:cNvSpPr>
            <a:spLocks noGrp="1"/>
          </p:cNvSpPr>
          <p:nvPr>
            <p:ph idx="1"/>
          </p:nvPr>
        </p:nvSpPr>
        <p:spPr/>
        <p:txBody>
          <a:bodyPr>
            <a:normAutofit fontScale="92500" lnSpcReduction="20000"/>
          </a:bodyPr>
          <a:lstStyle/>
          <a:p>
            <a:pPr marL="571500" lvl="0" indent="-571500">
              <a:buFont typeface="Arial" pitchFamily="34" charset="0"/>
              <a:buChar char="•"/>
            </a:pPr>
            <a:r>
              <a:rPr lang="en-GB" sz="3600" dirty="0" smtClean="0">
                <a:cs typeface="Times New Roman" pitchFamily="18" charset="0"/>
              </a:rPr>
              <a:t>C</a:t>
            </a:r>
            <a:r>
              <a:rPr lang="en-GB" sz="3600" dirty="0" smtClean="0">
                <a:cs typeface="Times New Roman" pitchFamily="18" charset="0"/>
              </a:rPr>
              <a:t>limate </a:t>
            </a:r>
            <a:r>
              <a:rPr lang="en-GB" sz="3600" dirty="0" smtClean="0">
                <a:cs typeface="Times New Roman" pitchFamily="18" charset="0"/>
              </a:rPr>
              <a:t>change rate </a:t>
            </a:r>
            <a:r>
              <a:rPr lang="en-GB" sz="3600" dirty="0" smtClean="0">
                <a:cs typeface="Times New Roman" pitchFamily="18" charset="0"/>
              </a:rPr>
              <a:t>(</a:t>
            </a:r>
            <a:r>
              <a:rPr lang="en-GB" sz="3600" dirty="0" smtClean="0">
                <a:cs typeface="Times New Roman" pitchFamily="18" charset="0"/>
              </a:rPr>
              <a:t>exceed</a:t>
            </a:r>
            <a:r>
              <a:rPr lang="en-GB" sz="3600" dirty="0" smtClean="0">
                <a:cs typeface="Times New Roman" pitchFamily="18" charset="0"/>
              </a:rPr>
              <a:t>ed</a:t>
            </a:r>
            <a:r>
              <a:rPr lang="en-GB" sz="3600" dirty="0" smtClean="0">
                <a:cs typeface="Times New Roman" pitchFamily="18" charset="0"/>
              </a:rPr>
              <a:t>)</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B</a:t>
            </a:r>
            <a:r>
              <a:rPr lang="en-GB" sz="3600" dirty="0" smtClean="0">
                <a:cs typeface="Times New Roman" pitchFamily="18" charset="0"/>
              </a:rPr>
              <a:t>iodiversity </a:t>
            </a:r>
            <a:r>
              <a:rPr lang="en-GB" sz="3600" dirty="0" smtClean="0">
                <a:cs typeface="Times New Roman" pitchFamily="18" charset="0"/>
              </a:rPr>
              <a:t>loss (terrestrial and marine) </a:t>
            </a:r>
            <a:r>
              <a:rPr lang="en-GB" sz="3600" dirty="0" smtClean="0">
                <a:cs typeface="Times New Roman" pitchFamily="18" charset="0"/>
              </a:rPr>
              <a:t>(exceeded)</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I</a:t>
            </a:r>
            <a:r>
              <a:rPr lang="en-GB" sz="3600" dirty="0" smtClean="0">
                <a:cs typeface="Times New Roman" pitchFamily="18" charset="0"/>
              </a:rPr>
              <a:t>nterference </a:t>
            </a:r>
            <a:r>
              <a:rPr lang="en-GB" sz="3600" dirty="0" smtClean="0">
                <a:cs typeface="Times New Roman" pitchFamily="18" charset="0"/>
              </a:rPr>
              <a:t>with the nitrogen and phosphorous cycles </a:t>
            </a:r>
            <a:r>
              <a:rPr lang="en-GB" sz="3600" dirty="0" smtClean="0">
                <a:cs typeface="Times New Roman" pitchFamily="18" charset="0"/>
              </a:rPr>
              <a:t>(exceeded)</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S</a:t>
            </a:r>
            <a:r>
              <a:rPr lang="en-GB" sz="3600" dirty="0" smtClean="0">
                <a:cs typeface="Times New Roman" pitchFamily="18" charset="0"/>
              </a:rPr>
              <a:t>tratospheric </a:t>
            </a:r>
            <a:r>
              <a:rPr lang="en-GB" sz="3600" dirty="0" smtClean="0">
                <a:cs typeface="Times New Roman" pitchFamily="18" charset="0"/>
              </a:rPr>
              <a:t>ozone </a:t>
            </a:r>
            <a:r>
              <a:rPr lang="en-GB" sz="3600" dirty="0" smtClean="0">
                <a:cs typeface="Times New Roman" pitchFamily="18" charset="0"/>
              </a:rPr>
              <a:t>depletion</a:t>
            </a:r>
          </a:p>
          <a:p>
            <a:pPr marL="571500" lvl="0" indent="-571500">
              <a:buFont typeface="Arial" pitchFamily="34" charset="0"/>
              <a:buChar char="•"/>
            </a:pPr>
            <a:r>
              <a:rPr lang="en-GB" sz="3600" dirty="0" smtClean="0">
                <a:cs typeface="Times New Roman" pitchFamily="18" charset="0"/>
              </a:rPr>
              <a:t>Ocean acidification </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Global freshwater use </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Change in land use </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Chemical pollution </a:t>
            </a:r>
            <a:endParaRPr lang="nb-NO" sz="3600" dirty="0" smtClean="0">
              <a:cs typeface="Times New Roman" pitchFamily="18" charset="0"/>
            </a:endParaRPr>
          </a:p>
          <a:p>
            <a:pPr marL="571500" lvl="0" indent="-571500">
              <a:buFont typeface="Arial" pitchFamily="34" charset="0"/>
              <a:buChar char="•"/>
            </a:pPr>
            <a:r>
              <a:rPr lang="en-GB" sz="3600" dirty="0" smtClean="0">
                <a:cs typeface="Times New Roman" pitchFamily="18" charset="0"/>
              </a:rPr>
              <a:t>Atmospheric aerosol loading </a:t>
            </a:r>
            <a:endParaRPr lang="nb-NO" sz="3600" dirty="0" smtClean="0">
              <a:cs typeface="Times New Roman" pitchFamily="18" charset="0"/>
            </a:endParaRPr>
          </a:p>
          <a:p>
            <a:endParaRPr lang="nb-NO" sz="3600" dirty="0" smtClean="0"/>
          </a:p>
          <a:p>
            <a:pPr marL="571500" lvl="0" indent="-571500">
              <a:buFont typeface="Arial" pitchFamily="34" charset="0"/>
              <a:buChar char="•"/>
            </a:pPr>
            <a:endParaRPr lang="nb-NO" sz="3600" dirty="0" smtClean="0"/>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6</a:t>
            </a:fld>
            <a:endParaRPr lang="nb-NO"/>
          </a:p>
        </p:txBody>
      </p:sp>
    </p:spTree>
    <p:extLst>
      <p:ext uri="{BB962C8B-B14F-4D97-AF65-F5344CB8AC3E}">
        <p14:creationId xmlns:p14="http://schemas.microsoft.com/office/powerpoint/2010/main" xmlns="" val="2408209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55448"/>
            <a:ext cx="8507288" cy="1252728"/>
          </a:xfrm>
        </p:spPr>
        <p:txBody>
          <a:bodyPr>
            <a:normAutofit fontScale="90000"/>
          </a:bodyPr>
          <a:lstStyle/>
          <a:p>
            <a:r>
              <a:rPr lang="en-GB" dirty="0" smtClean="0"/>
              <a:t>UNEP defines </a:t>
            </a:r>
            <a:r>
              <a:rPr lang="en-GB" dirty="0" smtClean="0"/>
              <a:t>the green </a:t>
            </a:r>
            <a:r>
              <a:rPr lang="en-GB" dirty="0" smtClean="0"/>
              <a:t>economy:</a:t>
            </a:r>
            <a:endParaRPr lang="nb-NO" dirty="0"/>
          </a:p>
        </p:txBody>
      </p:sp>
      <p:sp>
        <p:nvSpPr>
          <p:cNvPr id="3" name="Plassholder for innhold 2"/>
          <p:cNvSpPr>
            <a:spLocks noGrp="1"/>
          </p:cNvSpPr>
          <p:nvPr>
            <p:ph idx="1"/>
          </p:nvPr>
        </p:nvSpPr>
        <p:spPr/>
        <p:txBody>
          <a:bodyPr>
            <a:normAutofit/>
          </a:bodyPr>
          <a:lstStyle/>
          <a:p>
            <a:r>
              <a:rPr lang="en-GB" sz="3600" dirty="0" smtClean="0"/>
              <a:t>A green economy is one that results in improved human well being and social equity, while significantly reducing environmental risks and ecological scarcities</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7</a:t>
            </a:fld>
            <a:endParaRPr lang="nb-NO"/>
          </a:p>
        </p:txBody>
      </p:sp>
    </p:spTree>
    <p:extLst>
      <p:ext uri="{BB962C8B-B14F-4D97-AF65-F5344CB8AC3E}">
        <p14:creationId xmlns:p14="http://schemas.microsoft.com/office/powerpoint/2010/main" xmlns="" val="519404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GB" dirty="0" smtClean="0"/>
              <a:t>Green economy does not replace SD</a:t>
            </a:r>
            <a:endParaRPr lang="nb-NO" dirty="0"/>
          </a:p>
        </p:txBody>
      </p:sp>
      <p:sp>
        <p:nvSpPr>
          <p:cNvPr id="3" name="Plassholder for innhold 2"/>
          <p:cNvSpPr>
            <a:spLocks noGrp="1"/>
          </p:cNvSpPr>
          <p:nvPr>
            <p:ph idx="1"/>
          </p:nvPr>
        </p:nvSpPr>
        <p:spPr/>
        <p:txBody>
          <a:bodyPr>
            <a:normAutofit/>
          </a:bodyPr>
          <a:lstStyle/>
          <a:p>
            <a:pPr marL="571500" indent="-571500">
              <a:buFont typeface="Arial" pitchFamily="34" charset="0"/>
              <a:buChar char="•"/>
            </a:pPr>
            <a:r>
              <a:rPr lang="en-GB" sz="3600" dirty="0" smtClean="0"/>
              <a:t>Achieving sustainability rest almost entirely on getting the economy right</a:t>
            </a:r>
          </a:p>
          <a:p>
            <a:pPr marL="571500" indent="-571500">
              <a:buFont typeface="Arial" pitchFamily="34" charset="0"/>
              <a:buChar char="•"/>
            </a:pPr>
            <a:r>
              <a:rPr lang="en-GB" sz="3600" dirty="0" smtClean="0"/>
              <a:t>Present economic models have not substantially addressed social marginalisation and resource depletion</a:t>
            </a: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8</a:t>
            </a:fld>
            <a:endParaRPr lang="nb-NO"/>
          </a:p>
        </p:txBody>
      </p:sp>
    </p:spTree>
    <p:extLst>
      <p:ext uri="{BB962C8B-B14F-4D97-AF65-F5344CB8AC3E}">
        <p14:creationId xmlns:p14="http://schemas.microsoft.com/office/powerpoint/2010/main" xmlns="" val="2584032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fontScale="90000"/>
          </a:bodyPr>
          <a:lstStyle/>
          <a:p>
            <a:r>
              <a:rPr lang="en-GB" dirty="0" smtClean="0"/>
              <a:t>Green Economy- four ways have emerged among civil society</a:t>
            </a:r>
            <a:endParaRPr lang="nb-NO" dirty="0"/>
          </a:p>
        </p:txBody>
      </p:sp>
      <p:sp>
        <p:nvSpPr>
          <p:cNvPr id="6" name="Plassholder for innhold 5"/>
          <p:cNvSpPr>
            <a:spLocks noGrp="1"/>
          </p:cNvSpPr>
          <p:nvPr>
            <p:ph idx="1"/>
          </p:nvPr>
        </p:nvSpPr>
        <p:spPr/>
        <p:txBody>
          <a:bodyPr>
            <a:normAutofit fontScale="92500" lnSpcReduction="10000"/>
          </a:bodyPr>
          <a:lstStyle/>
          <a:p>
            <a:pPr marL="742950" indent="-742950">
              <a:buFont typeface="+mj-lt"/>
              <a:buAutoNum type="arabicPeriod"/>
            </a:pPr>
            <a:r>
              <a:rPr lang="en-GB" sz="3600" dirty="0" smtClean="0">
                <a:cs typeface="Times New Roman" pitchFamily="18" charset="0"/>
              </a:rPr>
              <a:t>Reduce, reuse and recycle, including making all production </a:t>
            </a:r>
            <a:r>
              <a:rPr lang="en-GB" sz="3600" dirty="0" smtClean="0">
                <a:cs typeface="Times New Roman" pitchFamily="18" charset="0"/>
              </a:rPr>
              <a:t>green</a:t>
            </a:r>
            <a:endParaRPr lang="en-GB" sz="3600" dirty="0" smtClean="0">
              <a:cs typeface="Times New Roman" pitchFamily="18" charset="0"/>
            </a:endParaRPr>
          </a:p>
          <a:p>
            <a:pPr marL="742950" indent="-742950">
              <a:buFont typeface="+mj-lt"/>
              <a:buAutoNum type="arabicPeriod"/>
            </a:pPr>
            <a:r>
              <a:rPr lang="en-GB" sz="3600" dirty="0" smtClean="0">
                <a:cs typeface="Times New Roman" pitchFamily="18" charset="0"/>
              </a:rPr>
              <a:t>De-growth or a critical approach to the system of economy, based on what is </a:t>
            </a:r>
            <a:r>
              <a:rPr lang="en-GB" sz="3600" dirty="0" smtClean="0">
                <a:cs typeface="Times New Roman" pitchFamily="18" charset="0"/>
              </a:rPr>
              <a:t>known </a:t>
            </a:r>
            <a:r>
              <a:rPr lang="en-GB" sz="3600" dirty="0" smtClean="0">
                <a:cs typeface="Times New Roman" pitchFamily="18" charset="0"/>
              </a:rPr>
              <a:t>as </a:t>
            </a:r>
            <a:r>
              <a:rPr lang="en-GB" sz="3600" dirty="0" smtClean="0">
                <a:cs typeface="Times New Roman" pitchFamily="18" charset="0"/>
              </a:rPr>
              <a:t>“strong sustainability”</a:t>
            </a:r>
          </a:p>
          <a:p>
            <a:pPr marL="742950" indent="-742950">
              <a:buFont typeface="+mj-lt"/>
              <a:buAutoNum type="arabicPeriod" startAt="3"/>
            </a:pPr>
            <a:r>
              <a:rPr lang="en-GB" sz="3600" dirty="0" smtClean="0">
                <a:cs typeface="Times New Roman" pitchFamily="18" charset="0"/>
              </a:rPr>
              <a:t>Distributive growth, </a:t>
            </a:r>
            <a:r>
              <a:rPr lang="en-GB" sz="3600" dirty="0" smtClean="0">
                <a:cs typeface="Times New Roman" pitchFamily="18" charset="0"/>
              </a:rPr>
              <a:t>looks </a:t>
            </a:r>
            <a:r>
              <a:rPr lang="en-GB" sz="3600" dirty="0" smtClean="0">
                <a:cs typeface="Times New Roman" pitchFamily="18" charset="0"/>
              </a:rPr>
              <a:t>at SCP in a ’frugal’ way</a:t>
            </a:r>
          </a:p>
          <a:p>
            <a:pPr marL="742950" indent="-742950">
              <a:buFont typeface="+mj-lt"/>
              <a:buAutoNum type="arabicPeriod" startAt="4"/>
            </a:pPr>
            <a:r>
              <a:rPr lang="en-GB" sz="3600" dirty="0" smtClean="0">
                <a:cs typeface="Times New Roman" pitchFamily="18" charset="0"/>
              </a:rPr>
              <a:t>Global transition – incremental change </a:t>
            </a:r>
            <a:r>
              <a:rPr lang="en-GB" sz="3600" dirty="0" smtClean="0">
                <a:cs typeface="Times New Roman" pitchFamily="18" charset="0"/>
              </a:rPr>
              <a:t>via </a:t>
            </a:r>
            <a:r>
              <a:rPr lang="en-GB" sz="3600" dirty="0" smtClean="0">
                <a:cs typeface="Times New Roman" pitchFamily="18" charset="0"/>
              </a:rPr>
              <a:t>strengthening key institutions</a:t>
            </a:r>
          </a:p>
          <a:p>
            <a:pPr marL="742950" indent="-742950">
              <a:buFont typeface="+mj-lt"/>
              <a:buAutoNum type="arabicPeriod"/>
            </a:pPr>
            <a:endParaRPr lang="en-GB" sz="3600" dirty="0" smtClean="0">
              <a:cs typeface="Times New Roman" pitchFamily="18" charset="0"/>
            </a:endParaRPr>
          </a:p>
          <a:p>
            <a:endParaRPr lang="nb-NO" dirty="0"/>
          </a:p>
        </p:txBody>
      </p:sp>
      <p:sp>
        <p:nvSpPr>
          <p:cNvPr id="4" name="Plassholder for lysbildenummer 3"/>
          <p:cNvSpPr>
            <a:spLocks noGrp="1"/>
          </p:cNvSpPr>
          <p:nvPr>
            <p:ph type="sldNum" sz="quarter" idx="12"/>
          </p:nvPr>
        </p:nvSpPr>
        <p:spPr/>
        <p:txBody>
          <a:bodyPr>
            <a:normAutofit/>
          </a:bodyPr>
          <a:lstStyle/>
          <a:p>
            <a:fld id="{65235136-6CD6-4A06-BEA5-4D043D7B9CFF}" type="slidenum">
              <a:rPr lang="nb-NO" smtClean="0"/>
              <a:pPr/>
              <a:t>9</a:t>
            </a:fld>
            <a:endParaRPr lang="nb-NO"/>
          </a:p>
        </p:txBody>
      </p:sp>
    </p:spTree>
    <p:extLst>
      <p:ext uri="{BB962C8B-B14F-4D97-AF65-F5344CB8AC3E}">
        <p14:creationId xmlns:p14="http://schemas.microsoft.com/office/powerpoint/2010/main" xmlns="" val="1384487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574</TotalTime>
  <Words>1283</Words>
  <Application>Microsoft Office PowerPoint</Application>
  <PresentationFormat>On-screen Show (4:3)</PresentationFormat>
  <Paragraphs>188</Paragraphs>
  <Slides>38</Slides>
  <Notes>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Module</vt:lpstr>
      <vt:lpstr>  </vt:lpstr>
      <vt:lpstr>One Objective via Three elements :</vt:lpstr>
      <vt:lpstr>Two themes :</vt:lpstr>
      <vt:lpstr>Theme 1: the green economy</vt:lpstr>
      <vt:lpstr>UNEP states that: </vt:lpstr>
      <vt:lpstr>The nine planetary boundaries</vt:lpstr>
      <vt:lpstr>UNEP defines the green economy:</vt:lpstr>
      <vt:lpstr>Green economy does not replace SD</vt:lpstr>
      <vt:lpstr>Green Economy- four ways have emerged among civil society</vt:lpstr>
      <vt:lpstr>Theme 2: governance</vt:lpstr>
      <vt:lpstr>Governance</vt:lpstr>
      <vt:lpstr>Minimum principles of  good governance</vt:lpstr>
      <vt:lpstr>Institutional architecture applied at different levels</vt:lpstr>
      <vt:lpstr>Subsidiarity – an overlooked element in governance </vt:lpstr>
      <vt:lpstr>A few possible outcomes from Rio plus 20</vt:lpstr>
      <vt:lpstr>A possible Rio outcome - 1</vt:lpstr>
      <vt:lpstr>A possible Rio outcome - 2</vt:lpstr>
      <vt:lpstr>Outcome 3</vt:lpstr>
      <vt:lpstr>Identify and deal with emerging issues – A task for the CSD?</vt:lpstr>
      <vt:lpstr>Identify emerging issues in the institutional architecture</vt:lpstr>
      <vt:lpstr>Identify emerging issues in the institutional architecture</vt:lpstr>
      <vt:lpstr>Renewed political commitment</vt:lpstr>
      <vt:lpstr>Sustainable Development Goals - SDGs</vt:lpstr>
      <vt:lpstr>Colombia - Guatemala</vt:lpstr>
      <vt:lpstr>Universality proposed from G 77</vt:lpstr>
      <vt:lpstr>Concrete targets:</vt:lpstr>
      <vt:lpstr>Protecting Agenda 21</vt:lpstr>
      <vt:lpstr>Slide 28</vt:lpstr>
      <vt:lpstr>Slide 29</vt:lpstr>
      <vt:lpstr>Slide 30</vt:lpstr>
      <vt:lpstr>What have the others said about the Rio process so far?</vt:lpstr>
      <vt:lpstr>S.G. Sha, Chair, said in Beijing (October)</vt:lpstr>
      <vt:lpstr>The High Level Panel on SD recently discussed</vt:lpstr>
      <vt:lpstr>The zero document contributions</vt:lpstr>
      <vt:lpstr>Too early to say something definite</vt:lpstr>
      <vt:lpstr>In conclusion, to succeed....</vt:lpstr>
      <vt:lpstr>Remember….</vt:lpstr>
      <vt:lpstr>Thank you again, and yes, you can 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Jan-Gustav</dc:creator>
  <cp:lastModifiedBy>DonEdwards</cp:lastModifiedBy>
  <cp:revision>78</cp:revision>
  <dcterms:created xsi:type="dcterms:W3CDTF">2011-09-19T22:34:15Z</dcterms:created>
  <dcterms:modified xsi:type="dcterms:W3CDTF">2011-11-30T04:44:34Z</dcterms:modified>
</cp:coreProperties>
</file>