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64" r:id="rId3"/>
    <p:sldId id="298" r:id="rId4"/>
    <p:sldId id="268" r:id="rId5"/>
    <p:sldId id="269" r:id="rId6"/>
    <p:sldId id="277" r:id="rId7"/>
    <p:sldId id="284" r:id="rId8"/>
    <p:sldId id="285" r:id="rId9"/>
    <p:sldId id="287" r:id="rId10"/>
    <p:sldId id="309" r:id="rId11"/>
    <p:sldId id="302" r:id="rId12"/>
    <p:sldId id="300" r:id="rId13"/>
    <p:sldId id="314" r:id="rId14"/>
    <p:sldId id="347" r:id="rId15"/>
    <p:sldId id="295" r:id="rId16"/>
    <p:sldId id="294" r:id="rId17"/>
    <p:sldId id="292" r:id="rId18"/>
    <p:sldId id="293" r:id="rId19"/>
    <p:sldId id="349" r:id="rId20"/>
    <p:sldId id="330" r:id="rId21"/>
    <p:sldId id="327" r:id="rId22"/>
    <p:sldId id="328" r:id="rId23"/>
    <p:sldId id="329" r:id="rId24"/>
    <p:sldId id="342" r:id="rId25"/>
    <p:sldId id="275" r:id="rId26"/>
    <p:sldId id="319" r:id="rId27"/>
    <p:sldId id="320" r:id="rId28"/>
    <p:sldId id="322" r:id="rId29"/>
    <p:sldId id="323" r:id="rId30"/>
    <p:sldId id="324" r:id="rId31"/>
    <p:sldId id="325" r:id="rId32"/>
    <p:sldId id="345" r:id="rId33"/>
    <p:sldId id="305" r:id="rId34"/>
    <p:sldId id="306" r:id="rId35"/>
    <p:sldId id="308" r:id="rId36"/>
    <p:sldId id="344" r:id="rId37"/>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75" d="100"/>
          <a:sy n="75" d="100"/>
        </p:scale>
        <p:origin x="-10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9C0AB-1DB5-4E6F-87A6-0B4E382BB120}" type="datetimeFigureOut">
              <a:rPr lang="nb-NO" smtClean="0"/>
              <a:pPr/>
              <a:t>29.11.2011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12E33-8988-40C9-8AF3-4BDBA5CF90DE}"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By UN estimates, the number of international NGOs alone has grown forty-fold over the 1990s, to over 37 000 in 2000. Countless, thousands – possibly millions – more work regionally, nationally and locally.</a:t>
            </a:r>
          </a:p>
          <a:p>
            <a:endParaRPr lang="en-US" dirty="0"/>
          </a:p>
        </p:txBody>
      </p:sp>
      <p:sp>
        <p:nvSpPr>
          <p:cNvPr id="4" name="Slide Number Placeholder 3"/>
          <p:cNvSpPr>
            <a:spLocks noGrp="1"/>
          </p:cNvSpPr>
          <p:nvPr>
            <p:ph type="sldNum" sz="quarter" idx="10"/>
          </p:nvPr>
        </p:nvSpPr>
        <p:spPr/>
        <p:txBody>
          <a:bodyPr/>
          <a:lstStyle/>
          <a:p>
            <a:fld id="{10812E33-8988-40C9-8AF3-4BDBA5CF90DE}" type="slidenum">
              <a:rPr lang="nb-NO" smtClean="0"/>
              <a:pPr/>
              <a:t>9</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January:</a:t>
            </a:r>
            <a:r>
              <a:rPr lang="en-GB" dirty="0" smtClean="0"/>
              <a:t> The Zero Draft of the document made available for all to read, early January 2012. A three day meeting </a:t>
            </a:r>
            <a:endParaRPr lang="en-US" dirty="0"/>
          </a:p>
        </p:txBody>
      </p:sp>
      <p:sp>
        <p:nvSpPr>
          <p:cNvPr id="4" name="Slide Number Placeholder 3"/>
          <p:cNvSpPr>
            <a:spLocks noGrp="1"/>
          </p:cNvSpPr>
          <p:nvPr>
            <p:ph type="sldNum" sz="quarter" idx="10"/>
          </p:nvPr>
        </p:nvSpPr>
        <p:spPr/>
        <p:txBody>
          <a:bodyPr/>
          <a:lstStyle/>
          <a:p>
            <a:fld id="{10812E33-8988-40C9-8AF3-4BDBA5CF90DE}" type="slidenum">
              <a:rPr lang="nb-NO" smtClean="0"/>
              <a:pPr/>
              <a:t>34</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48700AD-9E1A-4BDE-A6A8-823F4B555303}"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7C2F36E-BF29-4277-BBC9-A847ED71D1E8}" type="slidenum">
              <a:rPr lang="nb-NO" smtClean="0"/>
              <a:pPr/>
              <a:t>‹#›</a:t>
            </a:fld>
            <a:endParaRPr lang="nb-NO"/>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700AD-9E1A-4BDE-A6A8-823F4B555303}"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700AD-9E1A-4BDE-A6A8-823F4B555303}" type="datetime1">
              <a:rPr lang="nb-NO" smtClean="0"/>
              <a:pPr/>
              <a:t>29.11.2011</a:t>
            </a:fld>
            <a:endParaRPr lang="nb-NO"/>
          </a:p>
        </p:txBody>
      </p:sp>
      <p:sp>
        <p:nvSpPr>
          <p:cNvPr id="5" name="Footer Placeholder 4"/>
          <p:cNvSpPr>
            <a:spLocks noGrp="1"/>
          </p:cNvSpPr>
          <p:nvPr>
            <p:ph type="ftr" sz="quarter" idx="11"/>
          </p:nvPr>
        </p:nvSpPr>
        <p:spPr>
          <a:xfrm>
            <a:off x="2640597" y="6377459"/>
            <a:ext cx="3836404" cy="365125"/>
          </a:xfrm>
        </p:spPr>
        <p:txBody>
          <a:bodyPr/>
          <a:lstStyle/>
          <a:p>
            <a:endParaRPr lang="nb-NO"/>
          </a:p>
        </p:txBody>
      </p:sp>
      <p:sp>
        <p:nvSpPr>
          <p:cNvPr id="6" name="Slide Number Placeholder 5"/>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700AD-9E1A-4BDE-A6A8-823F4B555303}"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8700AD-9E1A-4BDE-A6A8-823F4B555303}"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7C2F36E-BF29-4277-BBC9-A847ED71D1E8}" type="slidenum">
              <a:rPr lang="nb-NO" smtClean="0"/>
              <a:pPr/>
              <a:t>‹#›</a:t>
            </a:fld>
            <a:endParaRPr lang="nb-NO"/>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700AD-9E1A-4BDE-A6A8-823F4B555303}" type="datetime1">
              <a:rPr lang="nb-NO" smtClean="0"/>
              <a:pPr/>
              <a:t>29.11.2011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8700AD-9E1A-4BDE-A6A8-823F4B555303}" type="datetime1">
              <a:rPr lang="nb-NO" smtClean="0"/>
              <a:pPr/>
              <a:t>29.11.2011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8700AD-9E1A-4BDE-A6A8-823F4B555303}" type="datetime1">
              <a:rPr lang="nb-NO" smtClean="0"/>
              <a:pPr/>
              <a:t>29.11.2011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700AD-9E1A-4BDE-A6A8-823F4B555303}" type="datetime1">
              <a:rPr lang="nb-NO" smtClean="0"/>
              <a:pPr/>
              <a:t>29.11.2011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7C2F36E-BF29-4277-BBC9-A847ED71D1E8}" type="slidenum">
              <a:rPr lang="nb-NO" smtClean="0"/>
              <a:pPr/>
              <a:t>‹#›</a:t>
            </a:fld>
            <a:endParaRPr lang="nb-NO"/>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8700AD-9E1A-4BDE-A6A8-823F4B555303}" type="datetime1">
              <a:rPr lang="nb-NO" smtClean="0"/>
              <a:pPr/>
              <a:t>29.11.2011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7C2F36E-BF29-4277-BBC9-A847ED71D1E8}" type="slidenum">
              <a:rPr lang="nb-NO" smtClean="0"/>
              <a:pPr/>
              <a:t>‹#›</a:t>
            </a:fld>
            <a:endParaRPr lang="nb-NO"/>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48700AD-9E1A-4BDE-A6A8-823F4B555303}" type="datetime1">
              <a:rPr lang="nb-NO" smtClean="0"/>
              <a:pPr/>
              <a:t>29.11.2011</a:t>
            </a:fld>
            <a:endParaRPr lang="nb-NO"/>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nb-NO"/>
          </a:p>
        </p:txBody>
      </p:sp>
      <p:sp>
        <p:nvSpPr>
          <p:cNvPr id="7" name="Slide Number Placeholder 6"/>
          <p:cNvSpPr>
            <a:spLocks noGrp="1"/>
          </p:cNvSpPr>
          <p:nvPr>
            <p:ph type="sldNum" sz="quarter" idx="12"/>
          </p:nvPr>
        </p:nvSpPr>
        <p:spPr>
          <a:xfrm>
            <a:off x="8339328" y="1170432"/>
            <a:ext cx="733864" cy="201168"/>
          </a:xfrm>
        </p:spPr>
        <p:txBody>
          <a:bodyPr/>
          <a:lstStyle/>
          <a:p>
            <a:fld id="{97C2F36E-BF29-4277-BBC9-A847ED71D1E8}"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48700AD-9E1A-4BDE-A6A8-823F4B555303}" type="datetime1">
              <a:rPr lang="nb-NO" smtClean="0"/>
              <a:pPr/>
              <a:t>29.11.2011</a:t>
            </a:fld>
            <a:endParaRPr lang="nb-NO"/>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nb-NO"/>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7C2F36E-BF29-4277-BBC9-A847ED71D1E8}"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29064" y="2564904"/>
            <a:ext cx="7599320" cy="2520280"/>
          </a:xfrm>
        </p:spPr>
        <p:txBody>
          <a:bodyPr>
            <a:noAutofit/>
          </a:bodyPr>
          <a:lstStyle/>
          <a:p>
            <a:endParaRPr lang="en-GB" sz="2400" dirty="0"/>
          </a:p>
        </p:txBody>
      </p:sp>
      <p:sp>
        <p:nvSpPr>
          <p:cNvPr id="3" name="Undertittel 2"/>
          <p:cNvSpPr>
            <a:spLocks noGrp="1"/>
          </p:cNvSpPr>
          <p:nvPr>
            <p:ph type="subTitle" idx="1"/>
          </p:nvPr>
        </p:nvSpPr>
        <p:spPr>
          <a:xfrm>
            <a:off x="251520" y="620688"/>
            <a:ext cx="8640960" cy="1512168"/>
          </a:xfrm>
        </p:spPr>
        <p:txBody>
          <a:bodyPr>
            <a:normAutofit/>
          </a:bodyPr>
          <a:lstStyle/>
          <a:p>
            <a:pPr algn="l"/>
            <a:r>
              <a:rPr lang="en-GB" sz="4000" dirty="0" smtClean="0"/>
              <a:t>Part 2: </a:t>
            </a:r>
          </a:p>
          <a:p>
            <a:pPr algn="l"/>
            <a:r>
              <a:rPr lang="en-GB" sz="4000" dirty="0" smtClean="0"/>
              <a:t>The </a:t>
            </a:r>
            <a:r>
              <a:rPr lang="en-GB" sz="4000" dirty="0" smtClean="0"/>
              <a:t>Rio+20 </a:t>
            </a:r>
            <a:r>
              <a:rPr lang="en-GB" sz="4000" dirty="0" smtClean="0"/>
              <a:t>Process and Framework</a:t>
            </a:r>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a:t>
            </a:fld>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251520" y="118872"/>
            <a:ext cx="8640960" cy="1636776"/>
          </a:xfrm>
        </p:spPr>
        <p:txBody>
          <a:bodyPr>
            <a:normAutofit/>
          </a:bodyPr>
          <a:lstStyle/>
          <a:p>
            <a:r>
              <a:rPr lang="en-GB" sz="4400" dirty="0" smtClean="0"/>
              <a:t>A unique decision by the </a:t>
            </a:r>
            <a:br>
              <a:rPr lang="en-GB" sz="4400" dirty="0" smtClean="0"/>
            </a:br>
            <a:r>
              <a:rPr lang="en-GB" sz="4400" dirty="0" smtClean="0"/>
              <a:t>Rio +20 Bureau</a:t>
            </a:r>
            <a:endParaRPr lang="nb-NO" sz="4400" dirty="0"/>
          </a:p>
        </p:txBody>
      </p:sp>
      <p:sp>
        <p:nvSpPr>
          <p:cNvPr id="5" name="Plassholder for tekst 4"/>
          <p:cNvSpPr>
            <a:spLocks noGrp="1"/>
          </p:cNvSpPr>
          <p:nvPr>
            <p:ph type="body" idx="1"/>
          </p:nvPr>
        </p:nvSpPr>
        <p:spPr/>
        <p:txBody>
          <a:bodyPr/>
          <a:lstStyle/>
          <a:p>
            <a:endParaRPr lang="en-GB" dirty="0" smtClean="0"/>
          </a:p>
          <a:p>
            <a:r>
              <a:rPr lang="en-GB" dirty="0" smtClean="0"/>
              <a:t>We are all invited to contribute</a:t>
            </a:r>
          </a:p>
          <a:p>
            <a:endParaRPr lang="nb-NO" dirty="0"/>
          </a:p>
        </p:txBody>
      </p:sp>
      <p:sp>
        <p:nvSpPr>
          <p:cNvPr id="6" name="Plassholder for lysbildenummer 5"/>
          <p:cNvSpPr>
            <a:spLocks noGrp="1"/>
          </p:cNvSpPr>
          <p:nvPr>
            <p:ph type="sldNum" sz="quarter" idx="12"/>
          </p:nvPr>
        </p:nvSpPr>
        <p:spPr/>
        <p:txBody>
          <a:bodyPr/>
          <a:lstStyle/>
          <a:p>
            <a:fld id="{97C2F36E-BF29-4277-BBC9-A847ED71D1E8}" type="slidenum">
              <a:rPr lang="nb-NO" smtClean="0"/>
              <a:pPr/>
              <a:t>10</a:t>
            </a:fld>
            <a:endParaRPr lang="nb-N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The Bureau for the conference</a:t>
            </a:r>
            <a:endParaRPr lang="nb-NO" dirty="0"/>
          </a:p>
        </p:txBody>
      </p:sp>
      <p:sp>
        <p:nvSpPr>
          <p:cNvPr id="3" name="Plassholder for innhold 2"/>
          <p:cNvSpPr>
            <a:spLocks noGrp="1"/>
          </p:cNvSpPr>
          <p:nvPr>
            <p:ph idx="1"/>
          </p:nvPr>
        </p:nvSpPr>
        <p:spPr/>
        <p:txBody>
          <a:bodyPr>
            <a:normAutofit fontScale="92500" lnSpcReduction="20000"/>
          </a:bodyPr>
          <a:lstStyle/>
          <a:p>
            <a:r>
              <a:rPr lang="en-GB" dirty="0" smtClean="0"/>
              <a:t>runs the process leading up to the conference,</a:t>
            </a:r>
          </a:p>
          <a:p>
            <a:r>
              <a:rPr lang="en-GB" dirty="0" smtClean="0"/>
              <a:t> has been selected by the UN General Assembly </a:t>
            </a:r>
          </a:p>
          <a:p>
            <a:r>
              <a:rPr lang="en-GB" dirty="0" smtClean="0"/>
              <a:t>The African Group: Egypt and Botswana; </a:t>
            </a:r>
          </a:p>
          <a:p>
            <a:r>
              <a:rPr lang="en-GB" dirty="0" smtClean="0"/>
              <a:t>The Asian Group: Pakistan and South Korea;</a:t>
            </a:r>
          </a:p>
          <a:p>
            <a:r>
              <a:rPr lang="en-GB" dirty="0" smtClean="0"/>
              <a:t> GRULAC (Latin American and Caribbean Group): Argentina and Barbuda; </a:t>
            </a:r>
          </a:p>
          <a:p>
            <a:r>
              <a:rPr lang="en-GB" dirty="0" smtClean="0"/>
              <a:t>CEIT (Countries with Economies in Transition): Croatia and the Czech Republic; </a:t>
            </a:r>
          </a:p>
          <a:p>
            <a:r>
              <a:rPr lang="en-GB" dirty="0" smtClean="0"/>
              <a:t>WEOG (Western European and Others Group): the US (first half of the period) Canada (second half of the period) and Italy; </a:t>
            </a:r>
          </a:p>
          <a:p>
            <a:r>
              <a:rPr lang="en-GB" dirty="0" smtClean="0"/>
              <a:t>ex officio: Brazil.</a:t>
            </a:r>
            <a:endParaRPr lang="nb-NO" dirty="0" smtClean="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11</a:t>
            </a:fld>
            <a:endParaRPr lang="nb-N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i="1" dirty="0" smtClean="0"/>
              <a:t>In a unique decision, </a:t>
            </a:r>
            <a:br>
              <a:rPr lang="en-GB" i="1" dirty="0" smtClean="0"/>
            </a:br>
            <a:r>
              <a:rPr lang="en-GB" i="1" dirty="0" smtClean="0"/>
              <a:t>the UN has invited</a:t>
            </a:r>
            <a:endParaRPr lang="nb-NO" dirty="0"/>
          </a:p>
        </p:txBody>
      </p:sp>
      <p:sp>
        <p:nvSpPr>
          <p:cNvPr id="3" name="Plassholder for innhold 2"/>
          <p:cNvSpPr>
            <a:spLocks noGrp="1"/>
          </p:cNvSpPr>
          <p:nvPr>
            <p:ph idx="1"/>
          </p:nvPr>
        </p:nvSpPr>
        <p:spPr/>
        <p:txBody>
          <a:bodyPr/>
          <a:lstStyle/>
          <a:p>
            <a:r>
              <a:rPr lang="en-GB" dirty="0" smtClean="0"/>
              <a:t>“all stakeholders, - governments, intergovernmental agencies and civil society including the major groups, to contribute to a working document which will be the basis for the outcome document of the upcoming UN Conference for Sustainable Development to be held in Rio in June 2012 called Rio + 20.”</a:t>
            </a:r>
            <a:r>
              <a:rPr lang="en-GB" i="1" dirty="0" smtClean="0"/>
              <a:t> </a:t>
            </a:r>
            <a:endParaRPr lang="nb-NO" dirty="0" smtClean="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12</a:t>
            </a:fld>
            <a:endParaRPr lang="nb-N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Stakeholders are in</a:t>
            </a:r>
            <a:endParaRPr lang="en-GB" dirty="0"/>
          </a:p>
        </p:txBody>
      </p:sp>
      <p:sp>
        <p:nvSpPr>
          <p:cNvPr id="3" name="Plassholder for innhold 2"/>
          <p:cNvSpPr>
            <a:spLocks noGrp="1"/>
          </p:cNvSpPr>
          <p:nvPr>
            <p:ph idx="1"/>
          </p:nvPr>
        </p:nvSpPr>
        <p:spPr/>
        <p:txBody>
          <a:bodyPr>
            <a:normAutofit/>
          </a:bodyPr>
          <a:lstStyle/>
          <a:p>
            <a:r>
              <a:rPr lang="en-GB" sz="3600" dirty="0" smtClean="0"/>
              <a:t>Now – in 2011-2012 - the major groups and civil society are written directly into the Rio plus 20 resolution</a:t>
            </a:r>
            <a:endParaRPr lang="en-GB" sz="3600"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13</a:t>
            </a:fld>
            <a:endParaRPr lang="nb-N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r>
              <a:rPr lang="en-GB" dirty="0" smtClean="0"/>
              <a:t>Stakeholder processes and participation</a:t>
            </a:r>
            <a:endParaRPr lang="nb-NO" dirty="0"/>
          </a:p>
        </p:txBody>
      </p:sp>
      <p:sp>
        <p:nvSpPr>
          <p:cNvPr id="5" name="Plassholder for tekst 4"/>
          <p:cNvSpPr>
            <a:spLocks noGrp="1"/>
          </p:cNvSpPr>
          <p:nvPr>
            <p:ph type="body" idx="1"/>
          </p:nvPr>
        </p:nvSpPr>
        <p:spPr/>
        <p:txBody>
          <a:bodyPr/>
          <a:lstStyle/>
          <a:p>
            <a:r>
              <a:rPr lang="en-GB" dirty="0" smtClean="0"/>
              <a:t>You have all been invited to contribute....</a:t>
            </a:r>
          </a:p>
          <a:p>
            <a:endParaRPr lang="nb-NO" dirty="0"/>
          </a:p>
        </p:txBody>
      </p:sp>
      <p:sp>
        <p:nvSpPr>
          <p:cNvPr id="6" name="Plassholder for lysbildenummer 5"/>
          <p:cNvSpPr>
            <a:spLocks noGrp="1"/>
          </p:cNvSpPr>
          <p:nvPr>
            <p:ph type="sldNum" sz="quarter" idx="12"/>
          </p:nvPr>
        </p:nvSpPr>
        <p:spPr/>
        <p:txBody>
          <a:bodyPr/>
          <a:lstStyle/>
          <a:p>
            <a:fld id="{97C2F36E-BF29-4277-BBC9-A847ED71D1E8}" type="slidenum">
              <a:rPr lang="nb-NO" smtClean="0"/>
              <a:pPr/>
              <a:t>14</a:t>
            </a:fld>
            <a:endParaRPr lang="nb-N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GB" sz="3600" dirty="0" smtClean="0">
                <a:latin typeface="Arial Black" pitchFamily="34" charset="0"/>
              </a:rPr>
              <a:t>Principles of Stakeholder</a:t>
            </a:r>
            <a:br>
              <a:rPr lang="en-GB" sz="3600" dirty="0" smtClean="0">
                <a:latin typeface="Arial Black" pitchFamily="34" charset="0"/>
              </a:rPr>
            </a:br>
            <a:r>
              <a:rPr lang="en-GB" sz="3600" dirty="0" smtClean="0">
                <a:latin typeface="Arial Black" pitchFamily="34" charset="0"/>
              </a:rPr>
              <a:t>Involvement and Collaboration</a:t>
            </a:r>
            <a:endParaRPr lang="nb-NO" sz="3600" dirty="0"/>
          </a:p>
        </p:txBody>
      </p:sp>
      <p:sp>
        <p:nvSpPr>
          <p:cNvPr id="4" name="Plassholder for innhold 3"/>
          <p:cNvSpPr>
            <a:spLocks noGrp="1"/>
          </p:cNvSpPr>
          <p:nvPr>
            <p:ph sz="half" idx="1"/>
          </p:nvPr>
        </p:nvSpPr>
        <p:spPr/>
        <p:txBody>
          <a:bodyPr>
            <a:normAutofit/>
          </a:bodyPr>
          <a:lstStyle/>
          <a:p>
            <a:pPr>
              <a:buClr>
                <a:schemeClr val="accent1"/>
              </a:buClr>
              <a:buNone/>
              <a:defRPr/>
            </a:pPr>
            <a:r>
              <a:rPr lang="en-GB" sz="3600" dirty="0"/>
              <a:t>Accountability</a:t>
            </a:r>
          </a:p>
          <a:p>
            <a:pPr>
              <a:buClr>
                <a:schemeClr val="accent1"/>
              </a:buClr>
              <a:buNone/>
              <a:defRPr/>
            </a:pPr>
            <a:r>
              <a:rPr lang="en-GB" sz="3600" dirty="0"/>
              <a:t>Effectiveness</a:t>
            </a:r>
          </a:p>
          <a:p>
            <a:pPr>
              <a:buClr>
                <a:schemeClr val="accent1"/>
              </a:buClr>
              <a:buNone/>
              <a:defRPr/>
            </a:pPr>
            <a:r>
              <a:rPr lang="en-GB" sz="3600" dirty="0"/>
              <a:t>Equity</a:t>
            </a:r>
          </a:p>
          <a:p>
            <a:pPr>
              <a:buClr>
                <a:schemeClr val="accent1"/>
              </a:buClr>
              <a:buNone/>
              <a:defRPr/>
            </a:pPr>
            <a:r>
              <a:rPr lang="en-GB" sz="3600" dirty="0"/>
              <a:t>Flexibility</a:t>
            </a:r>
          </a:p>
          <a:p>
            <a:pPr>
              <a:buClr>
                <a:schemeClr val="accent1"/>
              </a:buClr>
              <a:buNone/>
              <a:defRPr/>
            </a:pPr>
            <a:r>
              <a:rPr lang="en-GB" sz="3600" dirty="0"/>
              <a:t>Good governance</a:t>
            </a:r>
          </a:p>
          <a:p>
            <a:pPr>
              <a:buClr>
                <a:schemeClr val="accent1"/>
              </a:buClr>
              <a:buNone/>
              <a:defRPr/>
            </a:pPr>
            <a:r>
              <a:rPr lang="en-GB" sz="3600" dirty="0"/>
              <a:t>Inclusiveness</a:t>
            </a:r>
          </a:p>
          <a:p>
            <a:pPr>
              <a:buClr>
                <a:schemeClr val="accent1"/>
              </a:buClr>
              <a:buNone/>
              <a:defRPr/>
            </a:pPr>
            <a:r>
              <a:rPr lang="en-GB" sz="3600" dirty="0"/>
              <a:t>Learning</a:t>
            </a:r>
          </a:p>
          <a:p>
            <a:pPr>
              <a:buClr>
                <a:schemeClr val="accent1"/>
              </a:buClr>
              <a:buNone/>
              <a:defRPr/>
            </a:pPr>
            <a:r>
              <a:rPr lang="en-GB" sz="3600" dirty="0"/>
              <a:t>Legitimacy</a:t>
            </a:r>
            <a:endParaRPr lang="nb-NO" sz="3600" dirty="0"/>
          </a:p>
        </p:txBody>
      </p:sp>
      <p:sp>
        <p:nvSpPr>
          <p:cNvPr id="5" name="Plassholder for innhold 4"/>
          <p:cNvSpPr>
            <a:spLocks noGrp="1"/>
          </p:cNvSpPr>
          <p:nvPr>
            <p:ph sz="half" idx="2"/>
          </p:nvPr>
        </p:nvSpPr>
        <p:spPr/>
        <p:txBody>
          <a:bodyPr/>
          <a:lstStyle/>
          <a:p>
            <a:pPr>
              <a:buClr>
                <a:schemeClr val="accent1"/>
              </a:buClr>
              <a:buNone/>
              <a:defRPr/>
            </a:pPr>
            <a:r>
              <a:rPr lang="en-GB" sz="3600" dirty="0"/>
              <a:t>Ownership</a:t>
            </a:r>
          </a:p>
          <a:p>
            <a:pPr>
              <a:buClr>
                <a:schemeClr val="accent1"/>
              </a:buClr>
              <a:buNone/>
              <a:defRPr/>
            </a:pPr>
            <a:r>
              <a:rPr lang="en-GB" sz="3600" dirty="0"/>
              <a:t>Participation</a:t>
            </a:r>
          </a:p>
          <a:p>
            <a:pPr>
              <a:buClr>
                <a:schemeClr val="accent1"/>
              </a:buClr>
              <a:buNone/>
              <a:defRPr/>
            </a:pPr>
            <a:r>
              <a:rPr lang="en-GB" sz="3600" dirty="0"/>
              <a:t>Partnership</a:t>
            </a:r>
          </a:p>
          <a:p>
            <a:pPr>
              <a:buClr>
                <a:schemeClr val="accent1"/>
              </a:buClr>
              <a:buNone/>
              <a:defRPr/>
            </a:pPr>
            <a:r>
              <a:rPr lang="en-GB" sz="3600" dirty="0"/>
              <a:t>Societal Gains</a:t>
            </a:r>
          </a:p>
          <a:p>
            <a:pPr>
              <a:buClr>
                <a:schemeClr val="accent1"/>
              </a:buClr>
              <a:buNone/>
              <a:defRPr/>
            </a:pPr>
            <a:r>
              <a:rPr lang="en-GB" sz="3600" dirty="0"/>
              <a:t>Strengthening</a:t>
            </a:r>
          </a:p>
          <a:p>
            <a:pPr>
              <a:buClr>
                <a:schemeClr val="accent1"/>
              </a:buClr>
              <a:buNone/>
              <a:defRPr/>
            </a:pPr>
            <a:r>
              <a:rPr lang="en-GB" sz="3600" dirty="0"/>
              <a:t>    institutions</a:t>
            </a:r>
          </a:p>
          <a:p>
            <a:pPr>
              <a:buClr>
                <a:schemeClr val="accent1"/>
              </a:buClr>
              <a:buNone/>
              <a:defRPr/>
            </a:pPr>
            <a:r>
              <a:rPr lang="en-GB" sz="3600" dirty="0"/>
              <a:t>Transparency</a:t>
            </a:r>
          </a:p>
          <a:p>
            <a:pPr>
              <a:buClr>
                <a:schemeClr val="accent1"/>
              </a:buClr>
              <a:buNone/>
              <a:defRPr/>
            </a:pPr>
            <a:r>
              <a:rPr lang="en-GB" sz="3600" dirty="0"/>
              <a:t>Voices, not votes</a:t>
            </a:r>
            <a:endParaRPr lang="nb-NO" sz="3600" dirty="0"/>
          </a:p>
          <a:p>
            <a:endParaRPr lang="nb-NO" dirty="0"/>
          </a:p>
        </p:txBody>
      </p:sp>
      <p:sp>
        <p:nvSpPr>
          <p:cNvPr id="6" name="Plassholder for lysbildenummer 5"/>
          <p:cNvSpPr>
            <a:spLocks noGrp="1"/>
          </p:cNvSpPr>
          <p:nvPr>
            <p:ph type="sldNum" sz="quarter" idx="12"/>
          </p:nvPr>
        </p:nvSpPr>
        <p:spPr/>
        <p:txBody>
          <a:bodyPr/>
          <a:lstStyle/>
          <a:p>
            <a:fld id="{97C2F36E-BF29-4277-BBC9-A847ED71D1E8}" type="slidenum">
              <a:rPr lang="nb-NO" smtClean="0"/>
              <a:pPr/>
              <a:t>15</a:t>
            </a:fld>
            <a:endParaRPr lang="nb-NO"/>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Multi-stakeholder Processes -  </a:t>
            </a:r>
            <a:br>
              <a:rPr lang="en-GB" dirty="0" smtClean="0"/>
            </a:br>
            <a:r>
              <a:rPr lang="en-GB" dirty="0" smtClean="0"/>
              <a:t>an overview of available tools</a:t>
            </a:r>
            <a:endParaRPr lang="nb-NO" dirty="0"/>
          </a:p>
        </p:txBody>
      </p:sp>
      <p:sp>
        <p:nvSpPr>
          <p:cNvPr id="3" name="Plassholder for innhold 2"/>
          <p:cNvSpPr>
            <a:spLocks noGrp="1"/>
          </p:cNvSpPr>
          <p:nvPr>
            <p:ph idx="1"/>
          </p:nvPr>
        </p:nvSpPr>
        <p:spPr/>
        <p:txBody>
          <a:bodyPr/>
          <a:lstStyle/>
          <a:p>
            <a:pPr>
              <a:buClr>
                <a:schemeClr val="accent1"/>
              </a:buClr>
              <a:buFont typeface="Wingdings" pitchFamily="2" charset="2"/>
              <a:buChar char="§"/>
              <a:defRPr/>
            </a:pPr>
            <a:r>
              <a:rPr lang="en-GB" b="1" dirty="0"/>
              <a:t>Dialogues</a:t>
            </a:r>
          </a:p>
          <a:p>
            <a:pPr>
              <a:buClr>
                <a:schemeClr val="accent1"/>
              </a:buClr>
              <a:buFont typeface="Wingdings" pitchFamily="2" charset="2"/>
              <a:buChar char="§"/>
              <a:defRPr/>
            </a:pPr>
            <a:r>
              <a:rPr lang="en-GB" b="1" dirty="0"/>
              <a:t>Consensus-building</a:t>
            </a:r>
          </a:p>
          <a:p>
            <a:pPr>
              <a:buClr>
                <a:schemeClr val="accent1"/>
              </a:buClr>
              <a:buFont typeface="Wingdings" pitchFamily="2" charset="2"/>
              <a:buChar char="§"/>
              <a:defRPr/>
            </a:pPr>
            <a:r>
              <a:rPr lang="en-GB" b="1" dirty="0"/>
              <a:t>Decision-making</a:t>
            </a:r>
          </a:p>
          <a:p>
            <a:pPr>
              <a:buClr>
                <a:schemeClr val="accent1"/>
              </a:buClr>
              <a:buFont typeface="Wingdings" pitchFamily="2" charset="2"/>
              <a:buChar char="§"/>
              <a:defRPr/>
            </a:pPr>
            <a:r>
              <a:rPr lang="en-GB" b="1" dirty="0"/>
              <a:t>Implementation </a:t>
            </a:r>
          </a:p>
          <a:p>
            <a:pPr>
              <a:buClr>
                <a:schemeClr val="accent1"/>
              </a:buClr>
              <a:buFont typeface="Wingdings" pitchFamily="2" charset="2"/>
              <a:buChar char="§"/>
              <a:defRPr/>
            </a:pPr>
            <a:r>
              <a:rPr lang="en-GB" b="1" dirty="0"/>
              <a:t>Monitoring &amp; evaluation</a:t>
            </a:r>
            <a:endParaRPr lang="nb-NO" b="1" dirty="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16</a:t>
            </a:fld>
            <a:endParaRPr lang="nb-NO"/>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Key elements in multistakeholder partnerships and processes</a:t>
            </a:r>
            <a:endParaRPr lang="nb-NO" dirty="0"/>
          </a:p>
        </p:txBody>
      </p:sp>
      <p:sp>
        <p:nvSpPr>
          <p:cNvPr id="3" name="Plassholder for innhold 2"/>
          <p:cNvSpPr>
            <a:spLocks noGrp="1"/>
          </p:cNvSpPr>
          <p:nvPr>
            <p:ph idx="1"/>
          </p:nvPr>
        </p:nvSpPr>
        <p:spPr/>
        <p:txBody>
          <a:bodyPr>
            <a:normAutofit lnSpcReduction="10000"/>
          </a:bodyPr>
          <a:lstStyle/>
          <a:p>
            <a:pPr>
              <a:defRPr/>
            </a:pPr>
            <a:r>
              <a:rPr lang="en-GB" dirty="0"/>
              <a:t>Discuss what can make a successful partnership, keeping the integrity of various stakeholders intact</a:t>
            </a:r>
          </a:p>
          <a:p>
            <a:pPr>
              <a:defRPr/>
            </a:pPr>
            <a:r>
              <a:rPr lang="en-GB" dirty="0"/>
              <a:t>Identify good practices that could be replicated</a:t>
            </a:r>
          </a:p>
          <a:p>
            <a:pPr>
              <a:defRPr/>
            </a:pPr>
            <a:r>
              <a:rPr lang="en-GB" dirty="0"/>
              <a:t>Identify policy practices impairing partnerships and processes from being developed</a:t>
            </a:r>
          </a:p>
          <a:p>
            <a:pPr>
              <a:defRPr/>
            </a:pPr>
            <a:r>
              <a:rPr lang="en-GB" dirty="0"/>
              <a:t>Identify a framework for developing partnerships and processes</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17</a:t>
            </a:fld>
            <a:endParaRPr lang="nb-NO"/>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Key elements in multistakeholder partnerships and processes</a:t>
            </a:r>
            <a:endParaRPr lang="nb-NO" dirty="0"/>
          </a:p>
        </p:txBody>
      </p:sp>
      <p:sp>
        <p:nvSpPr>
          <p:cNvPr id="3" name="Plassholder for innhold 2"/>
          <p:cNvSpPr>
            <a:spLocks noGrp="1"/>
          </p:cNvSpPr>
          <p:nvPr>
            <p:ph idx="1"/>
          </p:nvPr>
        </p:nvSpPr>
        <p:spPr/>
        <p:txBody>
          <a:bodyPr/>
          <a:lstStyle/>
          <a:p>
            <a:pPr>
              <a:defRPr/>
            </a:pPr>
            <a:r>
              <a:rPr lang="en-GB" sz="3600" dirty="0"/>
              <a:t>Raise issues and bring them to the table, and thus help influence the agenda</a:t>
            </a:r>
          </a:p>
          <a:p>
            <a:pPr>
              <a:defRPr/>
            </a:pPr>
            <a:r>
              <a:rPr lang="en-GB" sz="3600" dirty="0"/>
              <a:t>Keep the issues of participation, accountability and transparency alive and relevant</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18</a:t>
            </a:fld>
            <a:endParaRPr lang="nb-N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a:bodyPr>
          <a:lstStyle/>
          <a:p>
            <a:r>
              <a:rPr lang="en-GB" sz="4400" dirty="0" smtClean="0"/>
              <a:t>Key components of the process</a:t>
            </a:r>
            <a:endParaRPr lang="en-GB" sz="4400" dirty="0"/>
          </a:p>
        </p:txBody>
      </p:sp>
      <p:sp>
        <p:nvSpPr>
          <p:cNvPr id="6" name="Plassholder for tekst 5"/>
          <p:cNvSpPr>
            <a:spLocks noGrp="1"/>
          </p:cNvSpPr>
          <p:nvPr>
            <p:ph type="body" idx="1"/>
          </p:nvPr>
        </p:nvSpPr>
        <p:spPr/>
        <p:txBody>
          <a:bodyPr/>
          <a:lstStyle/>
          <a:p>
            <a:r>
              <a:rPr lang="nb-NO" dirty="0" smtClean="0"/>
              <a:t>There are a number of  them.....</a:t>
            </a:r>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19</a:t>
            </a:fld>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From the GA resolution</a:t>
            </a:r>
            <a:endParaRPr lang="en-GB" dirty="0"/>
          </a:p>
        </p:txBody>
      </p:sp>
      <p:sp>
        <p:nvSpPr>
          <p:cNvPr id="3" name="Plassholder for innhold 2"/>
          <p:cNvSpPr>
            <a:spLocks noGrp="1"/>
          </p:cNvSpPr>
          <p:nvPr>
            <p:ph idx="1"/>
          </p:nvPr>
        </p:nvSpPr>
        <p:spPr/>
        <p:txBody>
          <a:bodyPr>
            <a:normAutofit fontScale="92500" lnSpcReduction="20000"/>
          </a:bodyPr>
          <a:lstStyle/>
          <a:p>
            <a:r>
              <a:rPr lang="en-US" dirty="0" smtClean="0"/>
              <a:t>§ 5</a:t>
            </a:r>
            <a:r>
              <a:rPr lang="en-US" dirty="0"/>
              <a:t>. </a:t>
            </a:r>
            <a:r>
              <a:rPr lang="en-US" i="1" dirty="0"/>
              <a:t>Reiterates that the </a:t>
            </a:r>
            <a:r>
              <a:rPr lang="en-US" i="1" u="sng" dirty="0"/>
              <a:t>Commission on Sustainable Development is the </a:t>
            </a:r>
            <a:r>
              <a:rPr lang="en-US" i="1" u="sng" dirty="0" smtClean="0"/>
              <a:t>high level </a:t>
            </a:r>
            <a:r>
              <a:rPr lang="en-US" u="sng" dirty="0" smtClean="0"/>
              <a:t>body </a:t>
            </a:r>
            <a:r>
              <a:rPr lang="en-US" u="sng" dirty="0"/>
              <a:t>responsible for sustainable development </a:t>
            </a:r>
            <a:r>
              <a:rPr lang="en-US" dirty="0"/>
              <a:t>within the United </a:t>
            </a:r>
            <a:r>
              <a:rPr lang="en-US" dirty="0" smtClean="0"/>
              <a:t>Nations system </a:t>
            </a:r>
            <a:r>
              <a:rPr lang="en-US" dirty="0"/>
              <a:t>and serves as a forum for the consideration of issues related to </a:t>
            </a:r>
            <a:r>
              <a:rPr lang="en-US" dirty="0" smtClean="0"/>
              <a:t>the integration </a:t>
            </a:r>
            <a:r>
              <a:rPr lang="en-US" dirty="0"/>
              <a:t>of the three dimensions of sustainable development, </a:t>
            </a:r>
            <a:endParaRPr lang="en-US" dirty="0" smtClean="0"/>
          </a:p>
          <a:p>
            <a:r>
              <a:rPr lang="en-US" dirty="0" smtClean="0"/>
              <a:t>and </a:t>
            </a:r>
            <a:r>
              <a:rPr lang="en-US" dirty="0"/>
              <a:t>underlines </a:t>
            </a:r>
            <a:r>
              <a:rPr lang="en-US" dirty="0" smtClean="0"/>
              <a:t>the need </a:t>
            </a:r>
            <a:r>
              <a:rPr lang="en-US" dirty="0"/>
              <a:t>to further </a:t>
            </a:r>
            <a:r>
              <a:rPr lang="en-US" u="sng" dirty="0"/>
              <a:t>support the work of the Commission, taking into account its </a:t>
            </a:r>
            <a:r>
              <a:rPr lang="en-US" u="sng" dirty="0" smtClean="0"/>
              <a:t>existing mandate </a:t>
            </a:r>
            <a:r>
              <a:rPr lang="en-US" u="sng" dirty="0"/>
              <a:t>and the decisions taken at its </a:t>
            </a:r>
            <a:r>
              <a:rPr lang="en-US" b="1" u="sng" dirty="0"/>
              <a:t>eleventh session;</a:t>
            </a:r>
            <a:endParaRPr lang="nb-NO" b="1" u="sng"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a:t>
            </a:fld>
            <a:endParaRPr lang="nb-N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Key components of the process</a:t>
            </a:r>
            <a:endParaRPr lang="nb-NO" dirty="0"/>
          </a:p>
        </p:txBody>
      </p:sp>
      <p:sp>
        <p:nvSpPr>
          <p:cNvPr id="3" name="Plassholder for innhold 2"/>
          <p:cNvSpPr>
            <a:spLocks noGrp="1"/>
          </p:cNvSpPr>
          <p:nvPr>
            <p:ph idx="1"/>
          </p:nvPr>
        </p:nvSpPr>
        <p:spPr/>
        <p:txBody>
          <a:bodyPr>
            <a:normAutofit fontScale="85000" lnSpcReduction="10000"/>
          </a:bodyPr>
          <a:lstStyle/>
          <a:p>
            <a:pPr>
              <a:buNone/>
            </a:pPr>
            <a:r>
              <a:rPr lang="en-US" dirty="0" smtClean="0"/>
              <a:t>	The Secretariat is the permanent body that supports the work of the convention between meetings and does the logistical and secretariat work for the event and during it. The Secretariat will have a role that includes:</a:t>
            </a:r>
          </a:p>
          <a:p>
            <a:pPr lvl="1"/>
            <a:r>
              <a:rPr lang="en-US" dirty="0" smtClean="0"/>
              <a:t>Preparing the background papers</a:t>
            </a:r>
          </a:p>
          <a:p>
            <a:pPr lvl="1"/>
            <a:r>
              <a:rPr lang="en-US" dirty="0" smtClean="0"/>
              <a:t>Producing or updating a website for the meeting</a:t>
            </a:r>
          </a:p>
          <a:p>
            <a:pPr lvl="1"/>
            <a:r>
              <a:rPr lang="en-US" dirty="0" smtClean="0"/>
              <a:t>Analyzing the national reports</a:t>
            </a:r>
          </a:p>
          <a:p>
            <a:pPr lvl="1"/>
            <a:r>
              <a:rPr lang="en-US" dirty="0" smtClean="0"/>
              <a:t>Producing promotional material for the meeting</a:t>
            </a:r>
          </a:p>
          <a:p>
            <a:pPr lvl="1"/>
            <a:r>
              <a:rPr lang="en-US" dirty="0" smtClean="0"/>
              <a:t>Producing negotiating text arising from the discussions</a:t>
            </a:r>
          </a:p>
          <a:p>
            <a:pPr lvl="1"/>
            <a:r>
              <a:rPr lang="en-US" dirty="0" smtClean="0"/>
              <a:t>Making available all official documents</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20</a:t>
            </a:fld>
            <a:endParaRPr lang="nb-N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Key components of the process</a:t>
            </a:r>
            <a:endParaRPr lang="en-GB" dirty="0"/>
          </a:p>
        </p:txBody>
      </p:sp>
      <p:sp>
        <p:nvSpPr>
          <p:cNvPr id="3" name="Plassholder for innhold 2"/>
          <p:cNvSpPr>
            <a:spLocks noGrp="1"/>
          </p:cNvSpPr>
          <p:nvPr>
            <p:ph idx="1"/>
          </p:nvPr>
        </p:nvSpPr>
        <p:spPr/>
        <p:txBody>
          <a:bodyPr>
            <a:normAutofit/>
          </a:bodyPr>
          <a:lstStyle/>
          <a:p>
            <a:r>
              <a:rPr lang="en-US" b="1" dirty="0" smtClean="0"/>
              <a:t>Committee of the Whole (COW): </a:t>
            </a:r>
            <a:r>
              <a:rPr lang="en-US" dirty="0" smtClean="0"/>
              <a:t>the formal sessions</a:t>
            </a:r>
            <a:r>
              <a:rPr lang="en-US" b="1" dirty="0" smtClean="0"/>
              <a:t> </a:t>
            </a:r>
            <a:r>
              <a:rPr lang="en-US" dirty="0" smtClean="0"/>
              <a:t>governed by rules of procedure and are simultaneously translated in all of the six UN languages.</a:t>
            </a:r>
          </a:p>
          <a:p>
            <a:r>
              <a:rPr lang="en-US" b="1" dirty="0" smtClean="0"/>
              <a:t>Contact Groups: </a:t>
            </a:r>
            <a:r>
              <a:rPr lang="en-US" dirty="0" smtClean="0"/>
              <a:t>resolve a particular issue of disagreement. The members of the group are typically drawn from the governments who disagree. </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21</a:t>
            </a:fld>
            <a:endParaRPr lang="nb-NO"/>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Key components of the process</a:t>
            </a:r>
            <a:endParaRPr lang="nb-NO" dirty="0"/>
          </a:p>
        </p:txBody>
      </p:sp>
      <p:sp>
        <p:nvSpPr>
          <p:cNvPr id="3" name="Plassholder for innhold 2"/>
          <p:cNvSpPr>
            <a:spLocks noGrp="1"/>
          </p:cNvSpPr>
          <p:nvPr>
            <p:ph idx="1"/>
          </p:nvPr>
        </p:nvSpPr>
        <p:spPr/>
        <p:txBody>
          <a:bodyPr>
            <a:normAutofit/>
          </a:bodyPr>
          <a:lstStyle/>
          <a:p>
            <a:r>
              <a:rPr lang="en-US" b="1" dirty="0" smtClean="0"/>
              <a:t>Friends of the Chair/President: </a:t>
            </a:r>
            <a:r>
              <a:rPr lang="en-US" dirty="0" smtClean="0"/>
              <a:t>– where the Chair invites a few prominent  negotiators to form a group called Friends of the Chair/President to help informally in developing consensus.</a:t>
            </a:r>
          </a:p>
          <a:p>
            <a:r>
              <a:rPr lang="en-US" b="1" dirty="0" smtClean="0"/>
              <a:t>Informals: </a:t>
            </a:r>
            <a:r>
              <a:rPr lang="en-US" dirty="0" smtClean="0"/>
              <a:t>a subsidiary body of the working groups and are set up when there is a set of critical issues that needs to be addressed.</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22</a:t>
            </a:fld>
            <a:endParaRPr lang="nb-NO"/>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Key components of the process</a:t>
            </a:r>
            <a:endParaRPr lang="nb-NO" dirty="0"/>
          </a:p>
        </p:txBody>
      </p:sp>
      <p:sp>
        <p:nvSpPr>
          <p:cNvPr id="3" name="Plassholder for innhold 2"/>
          <p:cNvSpPr>
            <a:spLocks noGrp="1"/>
          </p:cNvSpPr>
          <p:nvPr>
            <p:ph idx="1"/>
          </p:nvPr>
        </p:nvSpPr>
        <p:spPr/>
        <p:txBody>
          <a:bodyPr>
            <a:normAutofit/>
          </a:bodyPr>
          <a:lstStyle/>
          <a:p>
            <a:r>
              <a:rPr lang="en-US" b="1" dirty="0" smtClean="0"/>
              <a:t>Working Groups: are subsidiary bodies of the COW. At any one time, usually no more </a:t>
            </a:r>
            <a:r>
              <a:rPr lang="en-US" dirty="0" smtClean="0"/>
              <a:t>than two will be meeting. Joint Working Groups come together when there are cross cutting issues the two working groups can be brought together to deal with them.</a:t>
            </a:r>
          </a:p>
          <a:p>
            <a:r>
              <a:rPr lang="en-US" b="1" dirty="0" smtClean="0"/>
              <a:t>Ministerial Round Tables </a:t>
            </a:r>
            <a:r>
              <a:rPr lang="en-US" dirty="0" smtClean="0"/>
              <a:t> are when Ministers want to discuss an issue but are not yet ready to make a decision</a:t>
            </a:r>
            <a:endParaRPr lang="en-US" b="1" dirty="0" smtClean="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23</a:t>
            </a:fld>
            <a:endParaRPr lang="nb-NO"/>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Autofit/>
          </a:bodyPr>
          <a:lstStyle/>
          <a:p>
            <a:r>
              <a:rPr lang="en-GB" sz="6600" dirty="0" smtClean="0"/>
              <a:t>Lobbying</a:t>
            </a:r>
            <a:endParaRPr lang="en-GB" sz="6600" dirty="0"/>
          </a:p>
        </p:txBody>
      </p:sp>
      <p:sp>
        <p:nvSpPr>
          <p:cNvPr id="5" name="Plassholder for tekst 4"/>
          <p:cNvSpPr>
            <a:spLocks noGrp="1"/>
          </p:cNvSpPr>
          <p:nvPr>
            <p:ph type="body" idx="1"/>
          </p:nvPr>
        </p:nvSpPr>
        <p:spPr/>
        <p:txBody>
          <a:bodyPr>
            <a:normAutofit/>
          </a:bodyPr>
          <a:lstStyle/>
          <a:p>
            <a:r>
              <a:rPr lang="en-GB" sz="4400" dirty="0" smtClean="0"/>
              <a:t>And you’re off....</a:t>
            </a:r>
            <a:endParaRPr lang="en-GB" sz="4400" dirty="0"/>
          </a:p>
        </p:txBody>
      </p:sp>
      <p:sp>
        <p:nvSpPr>
          <p:cNvPr id="6" name="Plassholder for lysbildenummer 5"/>
          <p:cNvSpPr>
            <a:spLocks noGrp="1"/>
          </p:cNvSpPr>
          <p:nvPr>
            <p:ph type="sldNum" sz="quarter" idx="12"/>
          </p:nvPr>
        </p:nvSpPr>
        <p:spPr/>
        <p:txBody>
          <a:bodyPr/>
          <a:lstStyle/>
          <a:p>
            <a:fld id="{97C2F36E-BF29-4277-BBC9-A847ED71D1E8}" type="slidenum">
              <a:rPr lang="nb-NO" smtClean="0"/>
              <a:pPr/>
              <a:t>24</a:t>
            </a:fld>
            <a:endParaRPr lang="nb-NO"/>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Why should your organization get involved in the Rio process?</a:t>
            </a:r>
            <a:endParaRPr lang="en-GB" dirty="0"/>
          </a:p>
        </p:txBody>
      </p:sp>
      <p:sp>
        <p:nvSpPr>
          <p:cNvPr id="3" name="Plassholder for innhold 2"/>
          <p:cNvSpPr>
            <a:spLocks noGrp="1"/>
          </p:cNvSpPr>
          <p:nvPr>
            <p:ph idx="1"/>
          </p:nvPr>
        </p:nvSpPr>
        <p:spPr/>
        <p:txBody>
          <a:bodyPr>
            <a:normAutofit/>
          </a:bodyPr>
          <a:lstStyle/>
          <a:p>
            <a:pPr>
              <a:defRPr/>
            </a:pPr>
            <a:r>
              <a:rPr lang="en-US" dirty="0"/>
              <a:t>To influence the text that will be negotiated;</a:t>
            </a:r>
          </a:p>
          <a:p>
            <a:pPr>
              <a:defRPr/>
            </a:pPr>
            <a:r>
              <a:rPr lang="en-US" dirty="0"/>
              <a:t>To build and cultivate alliances for future work;</a:t>
            </a:r>
          </a:p>
          <a:p>
            <a:pPr>
              <a:defRPr/>
            </a:pPr>
            <a:r>
              <a:rPr lang="en-US" dirty="0"/>
              <a:t>To showcase studies of successes that your organization has achieved;</a:t>
            </a:r>
          </a:p>
          <a:p>
            <a:pPr>
              <a:defRPr/>
            </a:pPr>
            <a:r>
              <a:rPr lang="en-US" dirty="0"/>
              <a:t>To learn about how intergovernmental negotiations work;</a:t>
            </a:r>
          </a:p>
          <a:p>
            <a:pPr>
              <a:defRPr/>
            </a:pPr>
            <a:r>
              <a:rPr lang="en-US" dirty="0"/>
              <a:t>To get to know your government</a:t>
            </a:r>
          </a:p>
          <a:p>
            <a:pPr>
              <a:defRPr/>
            </a:pPr>
            <a:r>
              <a:rPr lang="en-US" dirty="0"/>
              <a:t>To raise funds for your work</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25</a:t>
            </a:fld>
            <a:endParaRPr lang="nb-NO"/>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188640"/>
            <a:ext cx="8208912" cy="1224136"/>
          </a:xfrm>
        </p:spPr>
        <p:txBody>
          <a:bodyPr>
            <a:noAutofit/>
          </a:bodyPr>
          <a:lstStyle/>
          <a:p>
            <a:r>
              <a:rPr lang="en-GB" sz="4400" b="0" dirty="0" smtClean="0"/>
              <a:t>Participation and influence mechanisms</a:t>
            </a:r>
            <a:endParaRPr lang="nb-NO" sz="4400" b="0" dirty="0"/>
          </a:p>
        </p:txBody>
      </p:sp>
      <p:sp>
        <p:nvSpPr>
          <p:cNvPr id="3" name="Plassholder for innhold 2"/>
          <p:cNvSpPr>
            <a:spLocks noGrp="1"/>
          </p:cNvSpPr>
          <p:nvPr>
            <p:ph idx="1"/>
          </p:nvPr>
        </p:nvSpPr>
        <p:spPr/>
        <p:txBody>
          <a:bodyPr/>
          <a:lstStyle/>
          <a:p>
            <a:pPr marL="274320" indent="-274320">
              <a:buClr>
                <a:schemeClr val="accent3"/>
              </a:buClr>
              <a:buFont typeface="Wingdings" pitchFamily="2" charset="2"/>
              <a:buChar char="ü"/>
              <a:defRPr/>
            </a:pPr>
            <a:r>
              <a:rPr lang="en-US" dirty="0" smtClean="0"/>
              <a:t>Meet with key parliamentarians before leaving – initiated a debate in parliament</a:t>
            </a:r>
          </a:p>
          <a:p>
            <a:pPr marL="274320" indent="-274320">
              <a:buClr>
                <a:schemeClr val="accent3"/>
              </a:buClr>
              <a:buFont typeface="Wingdings" pitchFamily="2" charset="2"/>
              <a:buChar char="ü"/>
              <a:defRPr/>
            </a:pPr>
            <a:r>
              <a:rPr lang="en-US" dirty="0" smtClean="0"/>
              <a:t>Set up a rapid response mechanism in the capital in case you need it</a:t>
            </a:r>
          </a:p>
          <a:p>
            <a:pPr marL="274320" indent="-274320">
              <a:buClr>
                <a:schemeClr val="accent3"/>
              </a:buClr>
              <a:buFont typeface="Wingdings" pitchFamily="2" charset="2"/>
              <a:buChar char="ü"/>
              <a:defRPr/>
            </a:pPr>
            <a:r>
              <a:rPr lang="en-US" dirty="0" smtClean="0"/>
              <a:t>Try to get an NGO on delegation and to be allowed to attend pre inter-departmental meetings before the event</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26</a:t>
            </a:fld>
            <a:endParaRPr lang="nb-NO"/>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GB" sz="4000" b="0" dirty="0" smtClean="0"/>
              <a:t>What participation and influence mechanisms do you use ?</a:t>
            </a:r>
            <a:endParaRPr lang="nb-NO" sz="4000" b="0" dirty="0"/>
          </a:p>
        </p:txBody>
      </p:sp>
      <p:sp>
        <p:nvSpPr>
          <p:cNvPr id="3" name="Plassholder for innhold 2"/>
          <p:cNvSpPr>
            <a:spLocks noGrp="1"/>
          </p:cNvSpPr>
          <p:nvPr>
            <p:ph idx="1"/>
          </p:nvPr>
        </p:nvSpPr>
        <p:spPr/>
        <p:txBody>
          <a:bodyPr>
            <a:normAutofit fontScale="92500" lnSpcReduction="20000"/>
          </a:bodyPr>
          <a:lstStyle/>
          <a:p>
            <a:pPr marL="274320" indent="-274320">
              <a:buClr>
                <a:schemeClr val="accent3"/>
              </a:buClr>
              <a:buNone/>
              <a:defRPr/>
            </a:pPr>
            <a:r>
              <a:rPr lang="en-US" dirty="0" smtClean="0"/>
              <a:t>At the UN event, your organization should:</a:t>
            </a:r>
          </a:p>
          <a:p>
            <a:pPr marL="274320" indent="-274320">
              <a:buClr>
                <a:schemeClr val="accent3"/>
              </a:buClr>
              <a:buFont typeface="Wingdings" pitchFamily="2" charset="2"/>
              <a:buChar char="ü"/>
              <a:defRPr/>
            </a:pPr>
            <a:r>
              <a:rPr lang="en-US" dirty="0" smtClean="0"/>
              <a:t> have a photo booklet of key negotiators and UN staff so they are easy to find </a:t>
            </a:r>
          </a:p>
          <a:p>
            <a:pPr marL="274320" indent="-274320">
              <a:buClr>
                <a:schemeClr val="accent3"/>
              </a:buClr>
              <a:buFont typeface="Wingdings" pitchFamily="2" charset="2"/>
              <a:buChar char="ü"/>
              <a:defRPr/>
            </a:pPr>
            <a:r>
              <a:rPr lang="en-US" dirty="0" smtClean="0"/>
              <a:t>Designate point contacts for all key people e.g., G77, EU, US, key countries, Bureau members, UN officials, </a:t>
            </a:r>
          </a:p>
          <a:p>
            <a:pPr marL="274320" indent="-274320">
              <a:buClr>
                <a:schemeClr val="accent3"/>
              </a:buClr>
              <a:buFont typeface="Wingdings" pitchFamily="2" charset="2"/>
              <a:buChar char="ü"/>
              <a:defRPr/>
            </a:pPr>
            <a:r>
              <a:rPr lang="en-US" dirty="0" smtClean="0"/>
              <a:t>Assign floor managers to each negotiation room</a:t>
            </a:r>
          </a:p>
          <a:p>
            <a:pPr marL="274320" indent="-274320">
              <a:buClr>
                <a:schemeClr val="accent3"/>
              </a:buClr>
              <a:buFont typeface="Wingdings" pitchFamily="2" charset="2"/>
              <a:buChar char="ü"/>
              <a:defRPr/>
            </a:pPr>
            <a:r>
              <a:rPr lang="en-US" dirty="0" smtClean="0"/>
              <a:t>Use coffee bar diplomacy, receptions</a:t>
            </a:r>
          </a:p>
          <a:p>
            <a:pPr marL="274320" indent="-274320">
              <a:buClr>
                <a:schemeClr val="accent3"/>
              </a:buClr>
              <a:buFont typeface="Wingdings" pitchFamily="2" charset="2"/>
              <a:buChar char="ü"/>
              <a:defRPr/>
            </a:pPr>
            <a:r>
              <a:rPr lang="en-US" dirty="0" smtClean="0"/>
              <a:t>Use any informal possibilities drinks/dinner/dancing</a:t>
            </a:r>
          </a:p>
          <a:p>
            <a:pPr marL="274320" indent="-274320">
              <a:buClr>
                <a:schemeClr val="accent3"/>
              </a:buClr>
              <a:buFont typeface="Wingdings" pitchFamily="2" charset="2"/>
              <a:buChar char="ü"/>
              <a:defRPr/>
            </a:pPr>
            <a:r>
              <a:rPr lang="en-US" dirty="0" smtClean="0"/>
              <a:t>Spending no more than 20% of your time with NGOs </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27</a:t>
            </a:fld>
            <a:endParaRPr lang="nb-NO"/>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800" dirty="0" smtClean="0"/>
              <a:t>Who is able to speak</a:t>
            </a:r>
            <a:endParaRPr lang="nb-NO" dirty="0"/>
          </a:p>
        </p:txBody>
      </p:sp>
      <p:sp>
        <p:nvSpPr>
          <p:cNvPr id="3" name="Plassholder for innhold 2"/>
          <p:cNvSpPr>
            <a:spLocks noGrp="1"/>
          </p:cNvSpPr>
          <p:nvPr>
            <p:ph idx="1"/>
          </p:nvPr>
        </p:nvSpPr>
        <p:spPr/>
        <p:txBody>
          <a:bodyPr/>
          <a:lstStyle/>
          <a:p>
            <a:pPr>
              <a:lnSpc>
                <a:spcPct val="90000"/>
              </a:lnSpc>
            </a:pPr>
            <a:r>
              <a:rPr lang="en-GB" dirty="0" smtClean="0"/>
              <a:t>Get access to the floor as an NGO (working through NGO or stakeholder groupings)</a:t>
            </a:r>
          </a:p>
          <a:p>
            <a:pPr>
              <a:lnSpc>
                <a:spcPct val="90000"/>
              </a:lnSpc>
            </a:pPr>
            <a:r>
              <a:rPr lang="en-GB" dirty="0" smtClean="0"/>
              <a:t>You might be able to “take the floor” as an individual accredited organisation on some occasions</a:t>
            </a:r>
          </a:p>
          <a:p>
            <a:pPr>
              <a:lnSpc>
                <a:spcPct val="90000"/>
              </a:lnSpc>
            </a:pPr>
            <a:r>
              <a:rPr lang="en-GB" dirty="0" smtClean="0"/>
              <a:t>Have 200 copies of your intervention – give copies to the UN staff for the interpreters and to distribute</a:t>
            </a:r>
          </a:p>
          <a:p>
            <a:pPr>
              <a:lnSpc>
                <a:spcPct val="90000"/>
              </a:lnSpc>
            </a:pPr>
            <a:r>
              <a:rPr lang="en-GB" dirty="0" smtClean="0"/>
              <a:t>Be focused and to the point</a:t>
            </a:r>
            <a:endParaRPr lang="en-US" dirty="0" smtClean="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28</a:t>
            </a:fld>
            <a:endParaRPr lang="nb-NO"/>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On the delegation: Advantages</a:t>
            </a:r>
            <a:endParaRPr lang="en-GB" dirty="0"/>
          </a:p>
        </p:txBody>
      </p:sp>
      <p:sp>
        <p:nvSpPr>
          <p:cNvPr id="3" name="Plassholder for innhold 2"/>
          <p:cNvSpPr>
            <a:spLocks noGrp="1"/>
          </p:cNvSpPr>
          <p:nvPr>
            <p:ph idx="1"/>
          </p:nvPr>
        </p:nvSpPr>
        <p:spPr/>
        <p:txBody>
          <a:bodyPr>
            <a:normAutofit fontScale="92500" lnSpcReduction="10000"/>
          </a:bodyPr>
          <a:lstStyle/>
          <a:p>
            <a:r>
              <a:rPr lang="en-US" dirty="0" smtClean="0"/>
              <a:t>You will have access to the brief of your country;</a:t>
            </a:r>
          </a:p>
          <a:p>
            <a:r>
              <a:rPr lang="en-US" dirty="0" smtClean="0"/>
              <a:t>You may be able to sit in on delegation meetings within blocks;</a:t>
            </a:r>
          </a:p>
          <a:p>
            <a:r>
              <a:rPr lang="en-US" dirty="0" smtClean="0"/>
              <a:t>You may be able to sit in on delegation meetings between blocks;</a:t>
            </a:r>
          </a:p>
          <a:p>
            <a:r>
              <a:rPr lang="en-US" dirty="0" smtClean="0"/>
              <a:t>You will be able to push for the NGO or stakeholder position during the appropriate meetings of the delegation;</a:t>
            </a:r>
          </a:p>
          <a:p>
            <a:r>
              <a:rPr lang="en-US" dirty="0" smtClean="0"/>
              <a:t>You can be asked to act as the intermediary between the NGOs and the government;</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29</a:t>
            </a:fld>
            <a:endParaRPr lang="nb-N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
            </a:r>
            <a:br>
              <a:rPr lang="en-GB" dirty="0" smtClean="0"/>
            </a:br>
            <a:r>
              <a:rPr lang="en-GB" dirty="0" smtClean="0"/>
              <a:t>What is the Commission on Sustainable Development (CSD)?</a:t>
            </a:r>
            <a:br>
              <a:rPr lang="en-GB" dirty="0" smtClean="0"/>
            </a:br>
            <a:endParaRPr lang="nb-NO" dirty="0"/>
          </a:p>
        </p:txBody>
      </p:sp>
      <p:sp>
        <p:nvSpPr>
          <p:cNvPr id="3" name="Plassholder for innhold 2"/>
          <p:cNvSpPr>
            <a:spLocks noGrp="1"/>
          </p:cNvSpPr>
          <p:nvPr>
            <p:ph idx="1"/>
          </p:nvPr>
        </p:nvSpPr>
        <p:spPr>
          <a:xfrm>
            <a:off x="457200" y="1916832"/>
            <a:ext cx="7467600" cy="4209331"/>
          </a:xfrm>
        </p:spPr>
        <p:txBody>
          <a:bodyPr>
            <a:normAutofit/>
          </a:bodyPr>
          <a:lstStyle/>
          <a:p>
            <a:pPr>
              <a:defRPr/>
            </a:pPr>
            <a:r>
              <a:rPr lang="en-GB" dirty="0" smtClean="0"/>
              <a:t>Established </a:t>
            </a:r>
            <a:r>
              <a:rPr lang="en-GB" dirty="0"/>
              <a:t>after Rio in 1992 UNCED) to follow up the political process on Agenda 21 and sustainable development</a:t>
            </a:r>
          </a:p>
          <a:p>
            <a:pPr>
              <a:defRPr/>
            </a:pPr>
            <a:r>
              <a:rPr lang="en-GB" dirty="0"/>
              <a:t>Was given a new and updated mandate at the World Summit on Sustainable Development, Johannesburg, </a:t>
            </a:r>
            <a:r>
              <a:rPr lang="en-GB" dirty="0" smtClean="0"/>
              <a:t>2002</a:t>
            </a:r>
          </a:p>
          <a:p>
            <a:pPr>
              <a:defRPr/>
            </a:pPr>
            <a:r>
              <a:rPr lang="en-GB" sz="3200" dirty="0" smtClean="0"/>
              <a:t>A standing committee under ECOSOC</a:t>
            </a:r>
          </a:p>
          <a:p>
            <a:pPr>
              <a:defRPr/>
            </a:pPr>
            <a:endParaRPr lang="en-GB" dirty="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a:t>
            </a:fld>
            <a:endParaRPr lang="nb-NO"/>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On the delegation, advantages</a:t>
            </a:r>
            <a:endParaRPr lang="en-GB" dirty="0"/>
          </a:p>
        </p:txBody>
      </p:sp>
      <p:sp>
        <p:nvSpPr>
          <p:cNvPr id="3" name="Plassholder for innhold 2"/>
          <p:cNvSpPr>
            <a:spLocks noGrp="1"/>
          </p:cNvSpPr>
          <p:nvPr>
            <p:ph idx="1"/>
          </p:nvPr>
        </p:nvSpPr>
        <p:spPr/>
        <p:txBody>
          <a:bodyPr/>
          <a:lstStyle/>
          <a:p>
            <a:r>
              <a:rPr lang="en-US" sz="3600" dirty="0" smtClean="0"/>
              <a:t>You will be aware of where there is possible movement in a negotiation and may</a:t>
            </a:r>
          </a:p>
          <a:p>
            <a:r>
              <a:rPr lang="en-US" sz="3600" dirty="0" smtClean="0"/>
              <a:t>be asked to draft text for your delegation to put forward;</a:t>
            </a:r>
          </a:p>
          <a:p>
            <a:r>
              <a:rPr lang="en-US" sz="3600" dirty="0" smtClean="0"/>
              <a:t>You will be able to cultivate relationships with the delegation for future work.</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30</a:t>
            </a:fld>
            <a:endParaRPr lang="nb-NO"/>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On the delegation: Disadvantages</a:t>
            </a:r>
            <a:endParaRPr lang="en-GB" dirty="0"/>
          </a:p>
        </p:txBody>
      </p:sp>
      <p:sp>
        <p:nvSpPr>
          <p:cNvPr id="3" name="Plassholder for innhold 2"/>
          <p:cNvSpPr>
            <a:spLocks noGrp="1"/>
          </p:cNvSpPr>
          <p:nvPr>
            <p:ph idx="1"/>
          </p:nvPr>
        </p:nvSpPr>
        <p:spPr/>
        <p:txBody>
          <a:bodyPr>
            <a:normAutofit fontScale="85000" lnSpcReduction="20000"/>
          </a:bodyPr>
          <a:lstStyle/>
          <a:p>
            <a:r>
              <a:rPr lang="en-US" dirty="0" smtClean="0"/>
              <a:t>If you join a government delegation you will lose some independence. Some governments require NGOs on a delegation to sign an official document saying they will not divulge what they have heard in delegation meetings;</a:t>
            </a:r>
          </a:p>
          <a:p>
            <a:r>
              <a:rPr lang="en-US" dirty="0" smtClean="0"/>
              <a:t>You will have limited time available for being with other NGOs if you are an active member of the delegation;</a:t>
            </a:r>
          </a:p>
          <a:p>
            <a:r>
              <a:rPr lang="en-US" dirty="0" smtClean="0"/>
              <a:t>You may be seen as the doorkeeper for NGOs with the delegation or you may be viewed as having ‘switched sides’ and joined the government team</a:t>
            </a:r>
          </a:p>
          <a:p>
            <a:r>
              <a:rPr lang="en-US" dirty="0" smtClean="0"/>
              <a:t>You may not be allowed to speak publicly on a position</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31</a:t>
            </a:fld>
            <a:endParaRPr lang="nb-NO"/>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en-GB" dirty="0" smtClean="0"/>
              <a:t>The Rio Road Map</a:t>
            </a:r>
            <a:endParaRPr lang="en-GB" dirty="0"/>
          </a:p>
        </p:txBody>
      </p:sp>
      <p:sp>
        <p:nvSpPr>
          <p:cNvPr id="6" name="Plassholder for tekst 5"/>
          <p:cNvSpPr>
            <a:spLocks noGrp="1"/>
          </p:cNvSpPr>
          <p:nvPr>
            <p:ph type="body" idx="1"/>
          </p:nvPr>
        </p:nvSpPr>
        <p:spPr/>
        <p:txBody>
          <a:bodyPr/>
          <a:lstStyle/>
          <a:p>
            <a:r>
              <a:rPr lang="nb-NO" dirty="0" smtClean="0"/>
              <a:t>This is where we are....</a:t>
            </a:r>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32</a:t>
            </a:fld>
            <a:endParaRPr lang="nb-NO"/>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Next Stops on the Road Map </a:t>
            </a:r>
            <a:endParaRPr lang="nb-NO" dirty="0"/>
          </a:p>
        </p:txBody>
      </p:sp>
      <p:sp>
        <p:nvSpPr>
          <p:cNvPr id="3" name="Plassholder for innhold 2"/>
          <p:cNvSpPr>
            <a:spLocks noGrp="1"/>
          </p:cNvSpPr>
          <p:nvPr>
            <p:ph idx="1"/>
          </p:nvPr>
        </p:nvSpPr>
        <p:spPr/>
        <p:txBody>
          <a:bodyPr>
            <a:normAutofit fontScale="92500" lnSpcReduction="10000"/>
          </a:bodyPr>
          <a:lstStyle/>
          <a:p>
            <a:r>
              <a:rPr lang="en-GB" sz="3500" b="1" dirty="0" smtClean="0"/>
              <a:t>November 28 – December 9,</a:t>
            </a:r>
            <a:r>
              <a:rPr lang="en-GB" sz="3500" dirty="0" smtClean="0"/>
              <a:t> COP 17  (on climate) in Durban, South Africa</a:t>
            </a:r>
            <a:endParaRPr lang="nb-NO" sz="3500" dirty="0" smtClean="0"/>
          </a:p>
          <a:p>
            <a:r>
              <a:rPr lang="en-GB" sz="3500" b="1" dirty="0" smtClean="0"/>
              <a:t>December 1 – 2,</a:t>
            </a:r>
            <a:r>
              <a:rPr lang="en-GB" sz="3500" dirty="0" smtClean="0"/>
              <a:t> the Regional Preparatory Meeting  for the UN ECE region, Geneva, Switzerland, </a:t>
            </a:r>
            <a:r>
              <a:rPr lang="en-GB" sz="3500" b="1" dirty="0" smtClean="0"/>
              <a:t>(Mandated)</a:t>
            </a:r>
          </a:p>
          <a:p>
            <a:r>
              <a:rPr lang="en-GB" sz="3500" b="1" dirty="0" smtClean="0"/>
              <a:t>December 15 -16</a:t>
            </a:r>
            <a:r>
              <a:rPr lang="en-GB" sz="3500" dirty="0" smtClean="0"/>
              <a:t>, the second intersessional for the Rio 2012 conference, discussions on the compiled inputs so far, including the structure of the outcome document, at UN, New York,  </a:t>
            </a:r>
            <a:r>
              <a:rPr lang="en-GB" sz="3500" b="1" dirty="0" smtClean="0"/>
              <a:t>(Mandated)</a:t>
            </a:r>
            <a:endParaRPr lang="nb-NO" sz="3500" dirty="0" smtClean="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33</a:t>
            </a:fld>
            <a:endParaRPr lang="nb-NO"/>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The Road Map</a:t>
            </a:r>
            <a:endParaRPr lang="nb-NO" dirty="0"/>
          </a:p>
        </p:txBody>
      </p:sp>
      <p:sp>
        <p:nvSpPr>
          <p:cNvPr id="3" name="Plassholder for innhold 2"/>
          <p:cNvSpPr>
            <a:spLocks noGrp="1"/>
          </p:cNvSpPr>
          <p:nvPr>
            <p:ph idx="1"/>
          </p:nvPr>
        </p:nvSpPr>
        <p:spPr/>
        <p:txBody>
          <a:bodyPr>
            <a:normAutofit/>
          </a:bodyPr>
          <a:lstStyle/>
          <a:p>
            <a:r>
              <a:rPr lang="en-GB" sz="3600" dirty="0" smtClean="0"/>
              <a:t>January </a:t>
            </a:r>
            <a:r>
              <a:rPr lang="en-GB" sz="3600" b="1" dirty="0" smtClean="0"/>
              <a:t>16 - 18</a:t>
            </a:r>
            <a:r>
              <a:rPr lang="en-GB" sz="3600" dirty="0" smtClean="0"/>
              <a:t> informal </a:t>
            </a:r>
            <a:r>
              <a:rPr lang="en-GB" sz="3600" dirty="0" err="1" smtClean="0"/>
              <a:t>informals</a:t>
            </a:r>
            <a:r>
              <a:rPr lang="en-GB" sz="3600" b="1" dirty="0" smtClean="0"/>
              <a:t> </a:t>
            </a:r>
            <a:r>
              <a:rPr lang="en-GB" sz="3600" dirty="0" smtClean="0"/>
              <a:t>to discuss the content, UN, New York</a:t>
            </a:r>
            <a:r>
              <a:rPr lang="en-GB" sz="3600" b="1" dirty="0" smtClean="0"/>
              <a:t> (Mandated)</a:t>
            </a:r>
            <a:endParaRPr lang="nb-NO" sz="3600" dirty="0" smtClean="0"/>
          </a:p>
          <a:p>
            <a:r>
              <a:rPr lang="en-GB" sz="3600" b="1" dirty="0" smtClean="0"/>
              <a:t>February</a:t>
            </a:r>
            <a:r>
              <a:rPr lang="en-GB" sz="3600" dirty="0" smtClean="0"/>
              <a:t>, </a:t>
            </a:r>
            <a:r>
              <a:rPr lang="en-GB" sz="3600" b="1" dirty="0" smtClean="0"/>
              <a:t>13 – 17</a:t>
            </a:r>
            <a:r>
              <a:rPr lang="en-GB" sz="3600" dirty="0" smtClean="0"/>
              <a:t>, First informal negotiating week on the Zero Draft of the document, UN, New York </a:t>
            </a:r>
            <a:r>
              <a:rPr lang="en-GB" sz="3600" b="1" dirty="0" smtClean="0"/>
              <a:t>(Mandated)                                                          </a:t>
            </a:r>
            <a:endParaRPr lang="nb-NO" sz="3600" dirty="0" smtClean="0"/>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34</a:t>
            </a:fld>
            <a:endParaRPr lang="nb-NO"/>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The Road Ends in Rio</a:t>
            </a:r>
            <a:endParaRPr lang="nb-NO" dirty="0"/>
          </a:p>
        </p:txBody>
      </p:sp>
      <p:sp>
        <p:nvSpPr>
          <p:cNvPr id="3" name="Plassholder for innhold 2"/>
          <p:cNvSpPr>
            <a:spLocks noGrp="1"/>
          </p:cNvSpPr>
          <p:nvPr>
            <p:ph idx="1"/>
          </p:nvPr>
        </p:nvSpPr>
        <p:spPr>
          <a:xfrm>
            <a:off x="323528" y="1600200"/>
            <a:ext cx="8280920" cy="4525963"/>
          </a:xfrm>
        </p:spPr>
        <p:txBody>
          <a:bodyPr/>
          <a:lstStyle/>
          <a:p>
            <a:r>
              <a:rPr lang="en-GB" sz="3600" dirty="0" smtClean="0">
                <a:latin typeface="+mj-lt"/>
              </a:rPr>
              <a:t>Late June, third prep </a:t>
            </a:r>
            <a:r>
              <a:rPr lang="en-GB" sz="3600" dirty="0" err="1" smtClean="0">
                <a:latin typeface="+mj-lt"/>
              </a:rPr>
              <a:t>comm</a:t>
            </a:r>
            <a:r>
              <a:rPr lang="en-GB" sz="3600" dirty="0" smtClean="0">
                <a:latin typeface="+mj-lt"/>
              </a:rPr>
              <a:t>, Rio, Brazil</a:t>
            </a:r>
            <a:endParaRPr lang="nb-NO" sz="3600" dirty="0" smtClean="0">
              <a:latin typeface="+mj-lt"/>
            </a:endParaRPr>
          </a:p>
          <a:p>
            <a:pPr>
              <a:buNone/>
            </a:pPr>
            <a:r>
              <a:rPr lang="en-GB" sz="3600" b="1" dirty="0" smtClean="0">
                <a:latin typeface="+mj-lt"/>
              </a:rPr>
              <a:t>	(Mandated)                   </a:t>
            </a:r>
            <a:endParaRPr lang="nb-NO" sz="3600" dirty="0" smtClean="0">
              <a:latin typeface="+mj-lt"/>
            </a:endParaRPr>
          </a:p>
          <a:p>
            <a:r>
              <a:rPr lang="en-GB" sz="3600" dirty="0" smtClean="0">
                <a:latin typeface="+mj-lt"/>
              </a:rPr>
              <a:t>Days of informals between the third prep </a:t>
            </a:r>
            <a:r>
              <a:rPr lang="en-GB" sz="3600" dirty="0" err="1" smtClean="0">
                <a:latin typeface="+mj-lt"/>
              </a:rPr>
              <a:t>comm</a:t>
            </a:r>
            <a:r>
              <a:rPr lang="en-GB" sz="3600" dirty="0" smtClean="0">
                <a:latin typeface="+mj-lt"/>
              </a:rPr>
              <a:t> and the UN CSD in Rio</a:t>
            </a:r>
            <a:r>
              <a:rPr lang="nb-NO" sz="3600" dirty="0" smtClean="0">
                <a:latin typeface="+mj-lt"/>
              </a:rPr>
              <a:t> </a:t>
            </a:r>
            <a:r>
              <a:rPr lang="en-GB" sz="3600" b="1" dirty="0" smtClean="0">
                <a:latin typeface="+mj-lt"/>
              </a:rPr>
              <a:t>(Mandated)</a:t>
            </a:r>
            <a:endParaRPr lang="nb-NO" sz="3600" dirty="0" smtClean="0">
              <a:latin typeface="+mj-lt"/>
            </a:endParaRPr>
          </a:p>
          <a:p>
            <a:r>
              <a:rPr lang="en-GB" sz="3600" b="1" dirty="0" smtClean="0">
                <a:latin typeface="+mj-lt"/>
              </a:rPr>
              <a:t>June20-22, the Rio+20 conference</a:t>
            </a:r>
            <a:r>
              <a:rPr lang="en-GB" dirty="0" smtClean="0">
                <a:latin typeface="+mj-lt"/>
              </a:rPr>
              <a:t> </a:t>
            </a:r>
            <a:r>
              <a:rPr lang="en-GB" dirty="0" smtClean="0"/>
              <a:t>                                                    </a:t>
            </a:r>
            <a:endParaRPr lang="nb-NO" dirty="0" smtClean="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35</a:t>
            </a:fld>
            <a:endParaRPr lang="nb-NO"/>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GB" dirty="0"/>
          </a:p>
        </p:txBody>
      </p:sp>
      <p:sp>
        <p:nvSpPr>
          <p:cNvPr id="3" name="Plassholder for innhold 2"/>
          <p:cNvSpPr>
            <a:spLocks noGrp="1"/>
          </p:cNvSpPr>
          <p:nvPr>
            <p:ph idx="1"/>
          </p:nvPr>
        </p:nvSpPr>
        <p:spPr/>
        <p:txBody>
          <a:bodyPr>
            <a:normAutofit/>
          </a:bodyPr>
          <a:lstStyle/>
          <a:p>
            <a:pPr>
              <a:buNone/>
            </a:pPr>
            <a:endParaRPr lang="nb-NO" dirty="0" smtClean="0"/>
          </a:p>
          <a:p>
            <a:pPr>
              <a:buNone/>
            </a:pPr>
            <a:r>
              <a:rPr lang="en-GB" sz="6600" dirty="0" smtClean="0"/>
              <a:t>End of session 2</a:t>
            </a:r>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36</a:t>
            </a:fld>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CSD 11, 2003</a:t>
            </a:r>
            <a:endParaRPr lang="en-GB" dirty="0"/>
          </a:p>
        </p:txBody>
      </p:sp>
      <p:sp>
        <p:nvSpPr>
          <p:cNvPr id="3" name="Plassholder for innhold 2"/>
          <p:cNvSpPr>
            <a:spLocks noGrp="1"/>
          </p:cNvSpPr>
          <p:nvPr>
            <p:ph idx="1"/>
          </p:nvPr>
        </p:nvSpPr>
        <p:spPr/>
        <p:txBody>
          <a:bodyPr>
            <a:normAutofit/>
          </a:bodyPr>
          <a:lstStyle/>
          <a:p>
            <a:r>
              <a:rPr lang="en-GB" sz="3200" dirty="0" smtClean="0"/>
              <a:t>Developed the </a:t>
            </a:r>
            <a:r>
              <a:rPr lang="en-GB" sz="3200" u="sng" dirty="0" smtClean="0"/>
              <a:t>modalities for its process based </a:t>
            </a:r>
            <a:r>
              <a:rPr lang="en-GB" sz="3200" dirty="0" smtClean="0"/>
              <a:t>on the mandate given CSD by WSSD – the Worlds Summit on Sustainable Development, Johannesburg 2002, and gave the </a:t>
            </a:r>
            <a:r>
              <a:rPr lang="en-GB" sz="3200" u="sng" dirty="0" smtClean="0"/>
              <a:t>Major Groups their position in relationship to the official delegates and the UN system</a:t>
            </a:r>
            <a:endParaRPr lang="en-GB" sz="3200" u="sng"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4</a:t>
            </a:fld>
            <a:endParaRPr lang="nb-N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What does CSD offer? </a:t>
            </a:r>
            <a:endParaRPr lang="nb-NO" dirty="0"/>
          </a:p>
        </p:txBody>
      </p:sp>
      <p:sp>
        <p:nvSpPr>
          <p:cNvPr id="3" name="Plassholder for innhold 2"/>
          <p:cNvSpPr>
            <a:spLocks noGrp="1"/>
          </p:cNvSpPr>
          <p:nvPr>
            <p:ph idx="1"/>
          </p:nvPr>
        </p:nvSpPr>
        <p:spPr/>
        <p:txBody>
          <a:bodyPr/>
          <a:lstStyle/>
          <a:p>
            <a:pPr>
              <a:buNone/>
              <a:defRPr/>
            </a:pPr>
            <a:r>
              <a:rPr lang="en-GB" sz="3600" dirty="0" smtClean="0"/>
              <a:t>A </a:t>
            </a:r>
            <a:r>
              <a:rPr lang="en-GB" sz="3600" dirty="0"/>
              <a:t>forum for a broad discussion </a:t>
            </a:r>
          </a:p>
          <a:p>
            <a:pPr>
              <a:defRPr/>
            </a:pPr>
            <a:r>
              <a:rPr lang="en-GB" sz="3600" dirty="0"/>
              <a:t>on sustainable development </a:t>
            </a:r>
            <a:r>
              <a:rPr lang="en-GB" sz="3600" dirty="0" smtClean="0"/>
              <a:t>issues </a:t>
            </a:r>
            <a:endParaRPr lang="en-GB" sz="3600" dirty="0"/>
          </a:p>
          <a:p>
            <a:pPr>
              <a:defRPr/>
            </a:pPr>
            <a:r>
              <a:rPr lang="en-GB" sz="3600" dirty="0"/>
              <a:t>on overarching or cross cutting </a:t>
            </a:r>
            <a:r>
              <a:rPr lang="en-GB" sz="3600" dirty="0" smtClean="0"/>
              <a:t>issues</a:t>
            </a:r>
            <a:endParaRPr lang="en-GB" sz="3600" dirty="0"/>
          </a:p>
          <a:p>
            <a:pPr>
              <a:defRPr/>
            </a:pPr>
            <a:r>
              <a:rPr lang="en-GB" sz="3600" dirty="0"/>
              <a:t>on normative </a:t>
            </a:r>
            <a:r>
              <a:rPr lang="en-GB" sz="3600" dirty="0" smtClean="0"/>
              <a:t>issues </a:t>
            </a:r>
            <a:endParaRPr lang="en-GB" sz="3600" dirty="0"/>
          </a:p>
          <a:p>
            <a:pPr>
              <a:defRPr/>
            </a:pPr>
            <a:r>
              <a:rPr lang="en-GB" sz="3600" dirty="0"/>
              <a:t>on issues that have direct relevance for work on local, national and regional level</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5</a:t>
            </a:fld>
            <a:endParaRPr lang="nb-N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Who are the Actors?</a:t>
            </a:r>
            <a:endParaRPr lang="en-GB" dirty="0"/>
          </a:p>
        </p:txBody>
      </p:sp>
      <p:sp>
        <p:nvSpPr>
          <p:cNvPr id="3" name="Plassholder for innhold 2"/>
          <p:cNvSpPr>
            <a:spLocks noGrp="1"/>
          </p:cNvSpPr>
          <p:nvPr>
            <p:ph idx="1"/>
          </p:nvPr>
        </p:nvSpPr>
        <p:spPr/>
        <p:txBody>
          <a:bodyPr/>
          <a:lstStyle/>
          <a:p>
            <a:pPr>
              <a:defRPr/>
            </a:pPr>
            <a:r>
              <a:rPr lang="en-GB" sz="3600" dirty="0"/>
              <a:t>The governments, delegations, civil servants</a:t>
            </a:r>
          </a:p>
          <a:p>
            <a:pPr>
              <a:defRPr/>
            </a:pPr>
            <a:r>
              <a:rPr lang="en-GB" sz="3600" dirty="0"/>
              <a:t>The intergovernmental organisations, UN agencies</a:t>
            </a:r>
          </a:p>
          <a:p>
            <a:pPr>
              <a:defRPr/>
            </a:pPr>
            <a:r>
              <a:rPr lang="en-GB" sz="3600" dirty="0"/>
              <a:t>Members of civil society, and as decided by UNCED in 1992, they are known as the 9 Major Groups</a:t>
            </a:r>
          </a:p>
          <a:p>
            <a:pPr>
              <a:defRPr/>
            </a:pPr>
            <a:r>
              <a:rPr lang="en-GB" sz="3600" dirty="0" smtClean="0"/>
              <a:t>Sometimes, </a:t>
            </a:r>
            <a:r>
              <a:rPr lang="en-GB" sz="3600" dirty="0"/>
              <a:t>Ministers</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6</a:t>
            </a:fld>
            <a:endParaRPr lang="nb-N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r>
              <a:rPr lang="en-GB" sz="4400" dirty="0" smtClean="0"/>
              <a:t>… on the position of NGOs in the UN hierarchy</a:t>
            </a:r>
            <a:endParaRPr lang="en-GB" sz="4400" dirty="0"/>
          </a:p>
        </p:txBody>
      </p:sp>
      <p:sp>
        <p:nvSpPr>
          <p:cNvPr id="3" name="Plassholder for innhold 2"/>
          <p:cNvSpPr>
            <a:spLocks noGrp="1"/>
          </p:cNvSpPr>
          <p:nvPr>
            <p:ph type="body" idx="1"/>
          </p:nvPr>
        </p:nvSpPr>
        <p:spPr/>
        <p:txBody>
          <a:bodyPr/>
          <a:lstStyle/>
          <a:p>
            <a:r>
              <a:rPr lang="nb-NO" b="1" dirty="0" smtClean="0"/>
              <a:t>A BIT OF HISTORY</a:t>
            </a:r>
          </a:p>
          <a:p>
            <a:endParaRPr lang="nb-NO" dirty="0"/>
          </a:p>
        </p:txBody>
      </p:sp>
      <p:sp>
        <p:nvSpPr>
          <p:cNvPr id="5" name="Plassholder for lysbildenummer 4"/>
          <p:cNvSpPr>
            <a:spLocks noGrp="1"/>
          </p:cNvSpPr>
          <p:nvPr>
            <p:ph type="sldNum" sz="quarter" idx="12"/>
          </p:nvPr>
        </p:nvSpPr>
        <p:spPr/>
        <p:txBody>
          <a:bodyPr/>
          <a:lstStyle/>
          <a:p>
            <a:fld id="{97C2F36E-BF29-4277-BBC9-A847ED71D1E8}" type="slidenum">
              <a:rPr lang="nb-NO" smtClean="0"/>
              <a:pPr/>
              <a:t>7</a:t>
            </a:fld>
            <a:endParaRPr lang="nb-N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NGOs at the UN</a:t>
            </a:r>
            <a:endParaRPr lang="nb-NO" dirty="0"/>
          </a:p>
        </p:txBody>
      </p:sp>
      <p:sp>
        <p:nvSpPr>
          <p:cNvPr id="3" name="Plassholder for innhold 2"/>
          <p:cNvSpPr>
            <a:spLocks noGrp="1"/>
          </p:cNvSpPr>
          <p:nvPr>
            <p:ph idx="1"/>
          </p:nvPr>
        </p:nvSpPr>
        <p:spPr>
          <a:xfrm>
            <a:off x="457200" y="1916832"/>
            <a:ext cx="8219256" cy="4209331"/>
          </a:xfrm>
        </p:spPr>
        <p:txBody>
          <a:bodyPr>
            <a:normAutofit/>
          </a:bodyPr>
          <a:lstStyle/>
          <a:p>
            <a:pPr>
              <a:lnSpc>
                <a:spcPct val="80000"/>
              </a:lnSpc>
              <a:defRPr/>
            </a:pPr>
            <a:r>
              <a:rPr lang="en-GB" sz="3600" dirty="0" smtClean="0"/>
              <a:t>The UN Charter </a:t>
            </a:r>
            <a:r>
              <a:rPr lang="en-GB" sz="3600" dirty="0"/>
              <a:t>formally recognises only 3 entities as accepted </a:t>
            </a:r>
            <a:r>
              <a:rPr lang="en-GB" sz="3600" dirty="0" smtClean="0"/>
              <a:t>actors: </a:t>
            </a:r>
          </a:p>
          <a:p>
            <a:pPr>
              <a:lnSpc>
                <a:spcPct val="80000"/>
              </a:lnSpc>
              <a:defRPr/>
            </a:pPr>
            <a:endParaRPr lang="en-GB" sz="3600" dirty="0" smtClean="0"/>
          </a:p>
          <a:p>
            <a:pPr lvl="1">
              <a:lnSpc>
                <a:spcPct val="80000"/>
              </a:lnSpc>
              <a:defRPr/>
            </a:pPr>
            <a:r>
              <a:rPr lang="en-GB" sz="3200" dirty="0" smtClean="0"/>
              <a:t>official </a:t>
            </a:r>
            <a:r>
              <a:rPr lang="en-GB" sz="3200" dirty="0"/>
              <a:t>national delegations, </a:t>
            </a:r>
            <a:endParaRPr lang="en-GB" sz="3200" dirty="0" smtClean="0"/>
          </a:p>
          <a:p>
            <a:pPr lvl="1">
              <a:lnSpc>
                <a:spcPct val="80000"/>
              </a:lnSpc>
              <a:defRPr/>
            </a:pPr>
            <a:r>
              <a:rPr lang="en-GB" sz="3200" dirty="0" smtClean="0"/>
              <a:t>intergovernmental </a:t>
            </a:r>
            <a:r>
              <a:rPr lang="en-GB" sz="3200" dirty="0"/>
              <a:t>organisations </a:t>
            </a:r>
            <a:endParaRPr lang="en-GB" sz="3200" dirty="0" smtClean="0"/>
          </a:p>
          <a:p>
            <a:pPr lvl="1">
              <a:lnSpc>
                <a:spcPct val="80000"/>
              </a:lnSpc>
              <a:defRPr/>
            </a:pPr>
            <a:r>
              <a:rPr lang="en-GB" sz="3200" dirty="0" smtClean="0"/>
              <a:t>non-governmental organisations-NGOs.</a:t>
            </a:r>
            <a:endParaRPr lang="en-GB" sz="3200"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8</a:t>
            </a:fld>
            <a:endParaRPr lang="nb-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The status of NGO participation at the UN</a:t>
            </a:r>
            <a:endParaRPr lang="nb-NO" dirty="0"/>
          </a:p>
        </p:txBody>
      </p:sp>
      <p:sp>
        <p:nvSpPr>
          <p:cNvPr id="3" name="Plassholder for innhold 2"/>
          <p:cNvSpPr>
            <a:spLocks noGrp="1"/>
          </p:cNvSpPr>
          <p:nvPr>
            <p:ph idx="1"/>
          </p:nvPr>
        </p:nvSpPr>
        <p:spPr/>
        <p:txBody>
          <a:bodyPr>
            <a:normAutofit fontScale="92500" lnSpcReduction="10000"/>
          </a:bodyPr>
          <a:lstStyle/>
          <a:p>
            <a:pPr>
              <a:defRPr/>
            </a:pPr>
            <a:r>
              <a:rPr lang="en-GB" sz="3600" dirty="0"/>
              <a:t>The legal basis for NGO participation at the </a:t>
            </a:r>
            <a:r>
              <a:rPr lang="en-GB" sz="3600" u="sng" dirty="0"/>
              <a:t>United Nations is Article 71 of the UN Charter</a:t>
            </a:r>
            <a:r>
              <a:rPr lang="en-GB" sz="3600" dirty="0"/>
              <a:t>. This allows ECOSOC to entertain consultative relationships with NGOs</a:t>
            </a:r>
            <a:r>
              <a:rPr lang="en-GB" sz="3600" dirty="0" smtClean="0"/>
              <a:t>.</a:t>
            </a:r>
          </a:p>
          <a:p>
            <a:pPr>
              <a:lnSpc>
                <a:spcPct val="80000"/>
              </a:lnSpc>
              <a:defRPr/>
            </a:pPr>
            <a:r>
              <a:rPr lang="en-GB" sz="3600" dirty="0" smtClean="0"/>
              <a:t>It is the NGO committee within ECOSOC* that sets the rules of accreditation, and this body formally issues the letters of accreditation to NGOs.</a:t>
            </a:r>
          </a:p>
          <a:p>
            <a:pPr>
              <a:lnSpc>
                <a:spcPct val="80000"/>
              </a:lnSpc>
              <a:buNone/>
              <a:defRPr/>
            </a:pPr>
            <a:endParaRPr lang="en-GB" sz="1800" dirty="0" smtClean="0"/>
          </a:p>
          <a:p>
            <a:pPr>
              <a:lnSpc>
                <a:spcPct val="80000"/>
              </a:lnSpc>
              <a:buNone/>
              <a:defRPr/>
            </a:pPr>
            <a:r>
              <a:rPr lang="en-GB" sz="1800" dirty="0" smtClean="0"/>
              <a:t>	</a:t>
            </a:r>
            <a:r>
              <a:rPr lang="en-GB" sz="3000" dirty="0" smtClean="0"/>
              <a:t>*</a:t>
            </a:r>
            <a:r>
              <a:rPr lang="en-GB" sz="3000" dirty="0" smtClean="0">
                <a:solidFill>
                  <a:schemeClr val="accent2">
                    <a:lumMod val="75000"/>
                  </a:schemeClr>
                </a:solidFill>
              </a:rPr>
              <a:t>ECOSOC, The Economic and Social Council, one of the 5 permanent UN bodies.</a:t>
            </a:r>
            <a:endParaRPr lang="nb-NO" sz="3000" dirty="0" smtClean="0">
              <a:solidFill>
                <a:schemeClr val="accent2">
                  <a:lumMod val="75000"/>
                </a:schemeClr>
              </a:solidFill>
            </a:endParaRPr>
          </a:p>
          <a:p>
            <a:pPr>
              <a:buNone/>
              <a:defRPr/>
            </a:pPr>
            <a:endParaRPr lang="en-GB"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9</a:t>
            </a:fld>
            <a:endParaRPr lang="nb-NO"/>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748</TotalTime>
  <Words>1635</Words>
  <Application>Microsoft Office PowerPoint</Application>
  <PresentationFormat>On-screen Show (4:3)</PresentationFormat>
  <Paragraphs>200</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Module</vt:lpstr>
      <vt:lpstr>Slide 1</vt:lpstr>
      <vt:lpstr>From the GA resolution</vt:lpstr>
      <vt:lpstr> What is the Commission on Sustainable Development (CSD)? </vt:lpstr>
      <vt:lpstr>CSD 11, 2003</vt:lpstr>
      <vt:lpstr>What does CSD offer? </vt:lpstr>
      <vt:lpstr>Who are the Actors?</vt:lpstr>
      <vt:lpstr>… on the position of NGOs in the UN hierarchy</vt:lpstr>
      <vt:lpstr>NGOs at the UN</vt:lpstr>
      <vt:lpstr>The status of NGO participation at the UN</vt:lpstr>
      <vt:lpstr>A unique decision by the  Rio +20 Bureau</vt:lpstr>
      <vt:lpstr>The Bureau for the conference</vt:lpstr>
      <vt:lpstr>In a unique decision,  the UN has invited</vt:lpstr>
      <vt:lpstr>Stakeholders are in</vt:lpstr>
      <vt:lpstr>Stakeholder processes and participation</vt:lpstr>
      <vt:lpstr>Principles of Stakeholder Involvement and Collaboration</vt:lpstr>
      <vt:lpstr>Multi-stakeholder Processes -   an overview of available tools</vt:lpstr>
      <vt:lpstr>Key elements in multistakeholder partnerships and processes</vt:lpstr>
      <vt:lpstr>Key elements in multistakeholder partnerships and processes</vt:lpstr>
      <vt:lpstr>Key components of the process</vt:lpstr>
      <vt:lpstr>Key components of the process</vt:lpstr>
      <vt:lpstr>Key components of the process</vt:lpstr>
      <vt:lpstr>Key components of the process</vt:lpstr>
      <vt:lpstr>Key components of the process</vt:lpstr>
      <vt:lpstr>Lobbying</vt:lpstr>
      <vt:lpstr>Why should your organization get involved in the Rio process?</vt:lpstr>
      <vt:lpstr>Participation and influence mechanisms</vt:lpstr>
      <vt:lpstr>What participation and influence mechanisms do you use ?</vt:lpstr>
      <vt:lpstr>Who is able to speak</vt:lpstr>
      <vt:lpstr>On the delegation: Advantages</vt:lpstr>
      <vt:lpstr>On the delegation, advantages</vt:lpstr>
      <vt:lpstr>On the delegation: Disadvantages</vt:lpstr>
      <vt:lpstr>The Rio Road Map</vt:lpstr>
      <vt:lpstr>Next Stops on the Road Map </vt:lpstr>
      <vt:lpstr>The Road Map</vt:lpstr>
      <vt:lpstr>The Road Ends in Rio</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Jan-Gustav Strandenæs</dc:creator>
  <cp:lastModifiedBy>DonEdwards</cp:lastModifiedBy>
  <cp:revision>86</cp:revision>
  <dcterms:created xsi:type="dcterms:W3CDTF">2011-09-03T10:03:57Z</dcterms:created>
  <dcterms:modified xsi:type="dcterms:W3CDTF">2011-11-30T04:44:58Z</dcterms:modified>
</cp:coreProperties>
</file>