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7" r:id="rId1"/>
  </p:sldMasterIdLst>
  <p:notesMasterIdLst>
    <p:notesMasterId r:id="rId30"/>
  </p:notesMasterIdLst>
  <p:handoutMasterIdLst>
    <p:handoutMasterId r:id="rId31"/>
  </p:handoutMasterIdLst>
  <p:sldIdLst>
    <p:sldId id="314" r:id="rId2"/>
    <p:sldId id="256" r:id="rId3"/>
    <p:sldId id="285" r:id="rId4"/>
    <p:sldId id="257" r:id="rId5"/>
    <p:sldId id="258" r:id="rId6"/>
    <p:sldId id="259" r:id="rId7"/>
    <p:sldId id="261" r:id="rId8"/>
    <p:sldId id="283" r:id="rId9"/>
    <p:sldId id="300" r:id="rId10"/>
    <p:sldId id="267" r:id="rId11"/>
    <p:sldId id="265" r:id="rId12"/>
    <p:sldId id="268" r:id="rId13"/>
    <p:sldId id="304" r:id="rId14"/>
    <p:sldId id="306" r:id="rId15"/>
    <p:sldId id="272" r:id="rId16"/>
    <p:sldId id="309" r:id="rId17"/>
    <p:sldId id="310" r:id="rId18"/>
    <p:sldId id="315" r:id="rId19"/>
    <p:sldId id="311" r:id="rId20"/>
    <p:sldId id="316" r:id="rId21"/>
    <p:sldId id="312" r:id="rId22"/>
    <p:sldId id="313" r:id="rId23"/>
    <p:sldId id="274" r:id="rId24"/>
    <p:sldId id="317" r:id="rId25"/>
    <p:sldId id="280" r:id="rId26"/>
    <p:sldId id="270" r:id="rId27"/>
    <p:sldId id="276" r:id="rId28"/>
    <p:sldId id="318" r:id="rId29"/>
  </p:sldIdLst>
  <p:sldSz cx="9144000" cy="6858000" type="screen4x3"/>
  <p:notesSz cx="9296400" cy="70104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0" autoAdjust="0"/>
  </p:normalViewPr>
  <p:slideViewPr>
    <p:cSldViewPr snapToGrid="0" snapToObjects="1">
      <p:cViewPr varScale="1">
        <p:scale>
          <a:sx n="91" d="100"/>
          <a:sy n="91" d="100"/>
        </p:scale>
        <p:origin x="-12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1E6C6-942A-1143-B777-1448A78C72B5}" type="doc">
      <dgm:prSet loTypeId="urn:microsoft.com/office/officeart/2005/8/layout/default" loCatId="" qsTypeId="urn:microsoft.com/office/officeart/2005/8/quickstyle/simple2" qsCatId="simple" csTypeId="urn:microsoft.com/office/officeart/2005/8/colors/accent2_1" csCatId="accent2" phldr="1"/>
      <dgm:spPr/>
      <dgm:t>
        <a:bodyPr/>
        <a:lstStyle/>
        <a:p>
          <a:endParaRPr lang="en-US"/>
        </a:p>
      </dgm:t>
    </dgm:pt>
    <dgm:pt modelId="{300AEBDA-3752-EA42-8FF8-441B1E084EE6}">
      <dgm:prSet custT="1"/>
      <dgm:spPr/>
      <dgm:t>
        <a:bodyPr/>
        <a:lstStyle/>
        <a:p>
          <a:pPr rtl="0"/>
          <a:r>
            <a:rPr lang="en-US" sz="2000" b="1" dirty="0" smtClean="0">
              <a:latin typeface="Arial" panose="020B0604020202020204" pitchFamily="34" charset="0"/>
              <a:cs typeface="Arial" panose="020B0604020202020204" pitchFamily="34" charset="0"/>
            </a:rPr>
            <a:t>Natural gas sale</a:t>
          </a:r>
          <a:endParaRPr lang="en-US" sz="2000" b="1" dirty="0">
            <a:latin typeface="Arial" panose="020B0604020202020204" pitchFamily="34" charset="0"/>
            <a:cs typeface="Arial" panose="020B0604020202020204" pitchFamily="34" charset="0"/>
          </a:endParaRPr>
        </a:p>
      </dgm:t>
    </dgm:pt>
    <dgm:pt modelId="{682EBBD9-3425-DF45-9872-0B24D63C5585}" type="parTrans" cxnId="{7CC05699-194B-A84D-96C8-43E7E6E7029D}">
      <dgm:prSet/>
      <dgm:spPr/>
      <dgm:t>
        <a:bodyPr/>
        <a:lstStyle/>
        <a:p>
          <a:endParaRPr lang="en-US"/>
        </a:p>
      </dgm:t>
    </dgm:pt>
    <dgm:pt modelId="{3F1B0A0D-DCEF-D64F-BB90-E2F5165FF6A4}" type="sibTrans" cxnId="{7CC05699-194B-A84D-96C8-43E7E6E7029D}">
      <dgm:prSet/>
      <dgm:spPr/>
      <dgm:t>
        <a:bodyPr/>
        <a:lstStyle/>
        <a:p>
          <a:endParaRPr lang="en-US"/>
        </a:p>
      </dgm:t>
    </dgm:pt>
    <dgm:pt modelId="{576E492D-8CD0-C74C-8E03-ED74026B78AB}">
      <dgm:prSet custT="1"/>
      <dgm:spPr/>
      <dgm:t>
        <a:bodyPr/>
        <a:lstStyle/>
        <a:p>
          <a:pPr rtl="0"/>
          <a:r>
            <a:rPr lang="en-US" sz="2000" b="1" dirty="0" smtClean="0">
              <a:latin typeface="Arial" panose="020B0604020202020204" pitchFamily="34" charset="0"/>
              <a:cs typeface="Arial" panose="020B0604020202020204" pitchFamily="34" charset="0"/>
            </a:rPr>
            <a:t>Coal drying</a:t>
          </a:r>
          <a:endParaRPr lang="en-US" sz="2000" b="1" dirty="0">
            <a:latin typeface="Arial" panose="020B0604020202020204" pitchFamily="34" charset="0"/>
            <a:cs typeface="Arial" panose="020B0604020202020204" pitchFamily="34" charset="0"/>
          </a:endParaRPr>
        </a:p>
      </dgm:t>
    </dgm:pt>
    <dgm:pt modelId="{1AE24C48-3111-124C-A997-0436C0F59969}" type="parTrans" cxnId="{D37F7E23-56B2-B14A-88E9-926BB674F60E}">
      <dgm:prSet/>
      <dgm:spPr/>
      <dgm:t>
        <a:bodyPr/>
        <a:lstStyle/>
        <a:p>
          <a:endParaRPr lang="en-US"/>
        </a:p>
      </dgm:t>
    </dgm:pt>
    <dgm:pt modelId="{62B4A794-690B-2341-AEB9-21EA3EDD57F2}" type="sibTrans" cxnId="{D37F7E23-56B2-B14A-88E9-926BB674F60E}">
      <dgm:prSet/>
      <dgm:spPr/>
      <dgm:t>
        <a:bodyPr/>
        <a:lstStyle/>
        <a:p>
          <a:endParaRPr lang="en-US"/>
        </a:p>
      </dgm:t>
    </dgm:pt>
    <dgm:pt modelId="{B4B07294-F740-DB44-B47C-0CA3D806C5C2}">
      <dgm:prSet custT="1"/>
      <dgm:spPr/>
      <dgm:t>
        <a:bodyPr/>
        <a:lstStyle/>
        <a:p>
          <a:pPr rtl="0"/>
          <a:r>
            <a:rPr lang="en-US" sz="2000" b="1" dirty="0" smtClean="0">
              <a:latin typeface="Arial" panose="020B0604020202020204" pitchFamily="34" charset="0"/>
              <a:cs typeface="Arial" panose="020B0604020202020204" pitchFamily="34" charset="0"/>
            </a:rPr>
            <a:t>Heat source for mine ventilation air </a:t>
          </a:r>
          <a:endParaRPr lang="en-US" sz="2000" b="1" dirty="0">
            <a:latin typeface="Arial" panose="020B0604020202020204" pitchFamily="34" charset="0"/>
            <a:cs typeface="Arial" panose="020B0604020202020204" pitchFamily="34" charset="0"/>
          </a:endParaRPr>
        </a:p>
      </dgm:t>
    </dgm:pt>
    <dgm:pt modelId="{3698165D-5DE1-BF4D-A821-E068039B76DA}" type="parTrans" cxnId="{5A3C5B7C-6E83-B545-9DF1-A459B7E1FC63}">
      <dgm:prSet/>
      <dgm:spPr/>
      <dgm:t>
        <a:bodyPr/>
        <a:lstStyle/>
        <a:p>
          <a:endParaRPr lang="en-US"/>
        </a:p>
      </dgm:t>
    </dgm:pt>
    <dgm:pt modelId="{CEAB2DCB-B517-E04D-8808-D7D523284C79}" type="sibTrans" cxnId="{5A3C5B7C-6E83-B545-9DF1-A459B7E1FC63}">
      <dgm:prSet/>
      <dgm:spPr/>
      <dgm:t>
        <a:bodyPr/>
        <a:lstStyle/>
        <a:p>
          <a:endParaRPr lang="en-US"/>
        </a:p>
      </dgm:t>
    </dgm:pt>
    <dgm:pt modelId="{01FA462E-5AB3-EA49-A648-34E9F547BD79}">
      <dgm:prSet custT="1"/>
      <dgm:spPr/>
      <dgm:t>
        <a:bodyPr/>
        <a:lstStyle/>
        <a:p>
          <a:pPr rtl="0"/>
          <a:r>
            <a:rPr lang="en-US" sz="2000" b="1" dirty="0" smtClean="0">
              <a:latin typeface="Arial" panose="020B0604020202020204" pitchFamily="34" charset="0"/>
              <a:cs typeface="Arial" panose="020B0604020202020204" pitchFamily="34" charset="0"/>
            </a:rPr>
            <a:t>Supplemental fuel for mine boilers </a:t>
          </a:r>
          <a:endParaRPr lang="en-US" sz="2000" b="1" dirty="0">
            <a:latin typeface="Arial" panose="020B0604020202020204" pitchFamily="34" charset="0"/>
            <a:cs typeface="Arial" panose="020B0604020202020204" pitchFamily="34" charset="0"/>
          </a:endParaRPr>
        </a:p>
      </dgm:t>
    </dgm:pt>
    <dgm:pt modelId="{865D6907-7BEC-BD45-8885-85F315920160}" type="parTrans" cxnId="{57A10DD2-854D-614A-8858-583DD3CE1B45}">
      <dgm:prSet/>
      <dgm:spPr/>
      <dgm:t>
        <a:bodyPr/>
        <a:lstStyle/>
        <a:p>
          <a:endParaRPr lang="en-US"/>
        </a:p>
      </dgm:t>
    </dgm:pt>
    <dgm:pt modelId="{D661BEB4-89F9-9C44-BBFD-86F6FAAC58A4}" type="sibTrans" cxnId="{57A10DD2-854D-614A-8858-583DD3CE1B45}">
      <dgm:prSet/>
      <dgm:spPr/>
      <dgm:t>
        <a:bodyPr/>
        <a:lstStyle/>
        <a:p>
          <a:endParaRPr lang="en-US"/>
        </a:p>
      </dgm:t>
    </dgm:pt>
    <dgm:pt modelId="{F107C5F0-DBDF-5B4E-9F9D-91EEF9D482CB}">
      <dgm:prSet custT="1"/>
      <dgm:spPr/>
      <dgm:t>
        <a:bodyPr/>
        <a:lstStyle/>
        <a:p>
          <a:pPr rtl="0"/>
          <a:r>
            <a:rPr lang="en-US" sz="2000" b="1" dirty="0" smtClean="0">
              <a:latin typeface="Arial" panose="020B0604020202020204" pitchFamily="34" charset="0"/>
              <a:cs typeface="Arial" panose="020B0604020202020204" pitchFamily="34" charset="0"/>
            </a:rPr>
            <a:t>Vehicle fuel as compressed or LNG </a:t>
          </a:r>
          <a:endParaRPr lang="en-US" sz="2000" b="1" dirty="0">
            <a:latin typeface="Arial" panose="020B0604020202020204" pitchFamily="34" charset="0"/>
            <a:cs typeface="Arial" panose="020B0604020202020204" pitchFamily="34" charset="0"/>
          </a:endParaRPr>
        </a:p>
      </dgm:t>
    </dgm:pt>
    <dgm:pt modelId="{BFFC2F72-6071-A04E-BB86-A02E2BA47F9D}" type="parTrans" cxnId="{B44CCF1F-8CC8-8946-84B8-D8DB95E774F2}">
      <dgm:prSet/>
      <dgm:spPr/>
      <dgm:t>
        <a:bodyPr/>
        <a:lstStyle/>
        <a:p>
          <a:endParaRPr lang="en-US"/>
        </a:p>
      </dgm:t>
    </dgm:pt>
    <dgm:pt modelId="{58AA4812-20AC-9542-8CA9-C6B9BF57DC7A}" type="sibTrans" cxnId="{B44CCF1F-8CC8-8946-84B8-D8DB95E774F2}">
      <dgm:prSet/>
      <dgm:spPr/>
      <dgm:t>
        <a:bodyPr/>
        <a:lstStyle/>
        <a:p>
          <a:endParaRPr lang="en-US"/>
        </a:p>
      </dgm:t>
    </dgm:pt>
    <dgm:pt modelId="{ED352E7F-538E-774C-8AA7-6753E347722B}">
      <dgm:prSet custT="1"/>
      <dgm:spPr/>
      <dgm:t>
        <a:bodyPr/>
        <a:lstStyle/>
        <a:p>
          <a:pPr rtl="0"/>
          <a:r>
            <a:rPr lang="en-US" sz="2000" b="1" dirty="0" smtClean="0">
              <a:latin typeface="Arial" panose="020B0604020202020204" pitchFamily="34" charset="0"/>
              <a:cs typeface="Arial" panose="020B0604020202020204" pitchFamily="34" charset="0"/>
            </a:rPr>
            <a:t>Manufacturing feedstock </a:t>
          </a:r>
          <a:endParaRPr lang="en-US" sz="2000" b="1" dirty="0">
            <a:latin typeface="Arial" panose="020B0604020202020204" pitchFamily="34" charset="0"/>
            <a:cs typeface="Arial" panose="020B0604020202020204" pitchFamily="34" charset="0"/>
          </a:endParaRPr>
        </a:p>
      </dgm:t>
    </dgm:pt>
    <dgm:pt modelId="{A187DD41-9BC0-564C-A3F3-21C9789FFE80}" type="parTrans" cxnId="{DD5699CF-8687-814B-BB90-092052408B0F}">
      <dgm:prSet/>
      <dgm:spPr/>
      <dgm:t>
        <a:bodyPr/>
        <a:lstStyle/>
        <a:p>
          <a:endParaRPr lang="en-US"/>
        </a:p>
      </dgm:t>
    </dgm:pt>
    <dgm:pt modelId="{59BB0D1D-A0A2-464A-B64C-82617AD737CC}" type="sibTrans" cxnId="{DD5699CF-8687-814B-BB90-092052408B0F}">
      <dgm:prSet/>
      <dgm:spPr/>
      <dgm:t>
        <a:bodyPr/>
        <a:lstStyle/>
        <a:p>
          <a:endParaRPr lang="en-US"/>
        </a:p>
      </dgm:t>
    </dgm:pt>
    <dgm:pt modelId="{299C2AAC-1AA2-A848-B8AC-B471BABEAE26}">
      <dgm:prSet custT="1"/>
      <dgm:spPr/>
      <dgm:t>
        <a:bodyPr/>
        <a:lstStyle/>
        <a:p>
          <a:pPr rtl="0"/>
          <a:r>
            <a:rPr lang="en-US" sz="2000" b="1" dirty="0" smtClean="0">
              <a:latin typeface="Arial" panose="020B0604020202020204" pitchFamily="34" charset="0"/>
              <a:cs typeface="Arial" panose="020B0604020202020204" pitchFamily="34" charset="0"/>
            </a:rPr>
            <a:t>Direct gas sales to industrial or other end users </a:t>
          </a:r>
          <a:endParaRPr lang="en-US" sz="2000" b="1" dirty="0">
            <a:latin typeface="Arial" panose="020B0604020202020204" pitchFamily="34" charset="0"/>
            <a:cs typeface="Arial" panose="020B0604020202020204" pitchFamily="34" charset="0"/>
          </a:endParaRPr>
        </a:p>
      </dgm:t>
    </dgm:pt>
    <dgm:pt modelId="{BD690720-1C20-7845-8D01-B5EBCE9858F5}" type="parTrans" cxnId="{65FBDA42-5E11-DE4C-B008-8D3B6E97DD12}">
      <dgm:prSet/>
      <dgm:spPr/>
      <dgm:t>
        <a:bodyPr/>
        <a:lstStyle/>
        <a:p>
          <a:endParaRPr lang="en-US"/>
        </a:p>
      </dgm:t>
    </dgm:pt>
    <dgm:pt modelId="{76BF9FB5-EB9B-D94D-859D-EC9D06640C67}" type="sibTrans" cxnId="{65FBDA42-5E11-DE4C-B008-8D3B6E97DD12}">
      <dgm:prSet/>
      <dgm:spPr/>
      <dgm:t>
        <a:bodyPr/>
        <a:lstStyle/>
        <a:p>
          <a:endParaRPr lang="en-US"/>
        </a:p>
      </dgm:t>
    </dgm:pt>
    <dgm:pt modelId="{2BC8F8D0-9E8A-C448-8371-700720CD152A}">
      <dgm:prSet custT="1"/>
      <dgm:spPr/>
      <dgm:t>
        <a:bodyPr/>
        <a:lstStyle/>
        <a:p>
          <a:pPr rtl="0"/>
          <a:r>
            <a:rPr lang="en-US" sz="2000" b="1" dirty="0" smtClean="0">
              <a:latin typeface="Arial" panose="020B0604020202020204" pitchFamily="34" charset="0"/>
              <a:cs typeface="Arial" panose="020B0604020202020204" pitchFamily="34" charset="0"/>
            </a:rPr>
            <a:t>Primary fuel for power generation</a:t>
          </a:r>
          <a:endParaRPr lang="en-US" sz="2000" b="1" dirty="0">
            <a:latin typeface="Arial" panose="020B0604020202020204" pitchFamily="34" charset="0"/>
            <a:cs typeface="Arial" panose="020B0604020202020204" pitchFamily="34" charset="0"/>
          </a:endParaRPr>
        </a:p>
      </dgm:t>
    </dgm:pt>
    <dgm:pt modelId="{0278688E-9EAC-4D45-A96E-4EA90789CD7B}" type="parTrans" cxnId="{5AA4E8A4-A55B-4144-8F2F-DB67CC4559DC}">
      <dgm:prSet/>
      <dgm:spPr/>
      <dgm:t>
        <a:bodyPr/>
        <a:lstStyle/>
        <a:p>
          <a:endParaRPr lang="en-US"/>
        </a:p>
      </dgm:t>
    </dgm:pt>
    <dgm:pt modelId="{0984F66D-DE01-B046-8113-8B52FAEF8ADE}" type="sibTrans" cxnId="{5AA4E8A4-A55B-4144-8F2F-DB67CC4559DC}">
      <dgm:prSet/>
      <dgm:spPr/>
      <dgm:t>
        <a:bodyPr/>
        <a:lstStyle/>
        <a:p>
          <a:endParaRPr lang="en-US"/>
        </a:p>
      </dgm:t>
    </dgm:pt>
    <dgm:pt modelId="{F72C7017-E9F5-FE49-BB21-1186858D1D24}" type="pres">
      <dgm:prSet presAssocID="{2FE1E6C6-942A-1143-B777-1448A78C72B5}" presName="diagram" presStyleCnt="0">
        <dgm:presLayoutVars>
          <dgm:dir/>
          <dgm:resizeHandles val="exact"/>
        </dgm:presLayoutVars>
      </dgm:prSet>
      <dgm:spPr/>
      <dgm:t>
        <a:bodyPr/>
        <a:lstStyle/>
        <a:p>
          <a:endParaRPr lang="en-US"/>
        </a:p>
      </dgm:t>
    </dgm:pt>
    <dgm:pt modelId="{233FD46E-9660-D346-873D-E6E16F96557C}" type="pres">
      <dgm:prSet presAssocID="{300AEBDA-3752-EA42-8FF8-441B1E084EE6}" presName="node" presStyleLbl="node1" presStyleIdx="0" presStyleCnt="8">
        <dgm:presLayoutVars>
          <dgm:bulletEnabled val="1"/>
        </dgm:presLayoutVars>
      </dgm:prSet>
      <dgm:spPr/>
      <dgm:t>
        <a:bodyPr/>
        <a:lstStyle/>
        <a:p>
          <a:endParaRPr lang="en-US"/>
        </a:p>
      </dgm:t>
    </dgm:pt>
    <dgm:pt modelId="{E50C213C-886F-8043-BAE0-701D3A4F6B58}" type="pres">
      <dgm:prSet presAssocID="{3F1B0A0D-DCEF-D64F-BB90-E2F5165FF6A4}" presName="sibTrans" presStyleCnt="0"/>
      <dgm:spPr/>
      <dgm:t>
        <a:bodyPr/>
        <a:lstStyle/>
        <a:p>
          <a:endParaRPr lang="en-US"/>
        </a:p>
      </dgm:t>
    </dgm:pt>
    <dgm:pt modelId="{3FBECACC-2250-9143-9E0F-E45D13DE197E}" type="pres">
      <dgm:prSet presAssocID="{576E492D-8CD0-C74C-8E03-ED74026B78AB}" presName="node" presStyleLbl="node1" presStyleIdx="1" presStyleCnt="8">
        <dgm:presLayoutVars>
          <dgm:bulletEnabled val="1"/>
        </dgm:presLayoutVars>
      </dgm:prSet>
      <dgm:spPr/>
      <dgm:t>
        <a:bodyPr/>
        <a:lstStyle/>
        <a:p>
          <a:endParaRPr lang="en-US"/>
        </a:p>
      </dgm:t>
    </dgm:pt>
    <dgm:pt modelId="{61E8D634-1B90-B543-AD35-59EE571FCAB2}" type="pres">
      <dgm:prSet presAssocID="{62B4A794-690B-2341-AEB9-21EA3EDD57F2}" presName="sibTrans" presStyleCnt="0"/>
      <dgm:spPr/>
      <dgm:t>
        <a:bodyPr/>
        <a:lstStyle/>
        <a:p>
          <a:endParaRPr lang="en-US"/>
        </a:p>
      </dgm:t>
    </dgm:pt>
    <dgm:pt modelId="{600D263F-DC2D-A641-B26B-2E6F2A329E8F}" type="pres">
      <dgm:prSet presAssocID="{B4B07294-F740-DB44-B47C-0CA3D806C5C2}" presName="node" presStyleLbl="node1" presStyleIdx="2" presStyleCnt="8">
        <dgm:presLayoutVars>
          <dgm:bulletEnabled val="1"/>
        </dgm:presLayoutVars>
      </dgm:prSet>
      <dgm:spPr/>
      <dgm:t>
        <a:bodyPr/>
        <a:lstStyle/>
        <a:p>
          <a:endParaRPr lang="en-US"/>
        </a:p>
      </dgm:t>
    </dgm:pt>
    <dgm:pt modelId="{A20405F4-4CB8-A54B-9B8B-B8BA463610D1}" type="pres">
      <dgm:prSet presAssocID="{CEAB2DCB-B517-E04D-8808-D7D523284C79}" presName="sibTrans" presStyleCnt="0"/>
      <dgm:spPr/>
      <dgm:t>
        <a:bodyPr/>
        <a:lstStyle/>
        <a:p>
          <a:endParaRPr lang="en-US"/>
        </a:p>
      </dgm:t>
    </dgm:pt>
    <dgm:pt modelId="{9983D881-FD1E-244C-9A0A-503914E2E184}" type="pres">
      <dgm:prSet presAssocID="{01FA462E-5AB3-EA49-A648-34E9F547BD79}" presName="node" presStyleLbl="node1" presStyleIdx="3" presStyleCnt="8">
        <dgm:presLayoutVars>
          <dgm:bulletEnabled val="1"/>
        </dgm:presLayoutVars>
      </dgm:prSet>
      <dgm:spPr/>
      <dgm:t>
        <a:bodyPr/>
        <a:lstStyle/>
        <a:p>
          <a:endParaRPr lang="en-US"/>
        </a:p>
      </dgm:t>
    </dgm:pt>
    <dgm:pt modelId="{2B611126-D89F-EC47-98DB-0EE13204AABF}" type="pres">
      <dgm:prSet presAssocID="{D661BEB4-89F9-9C44-BBFD-86F6FAAC58A4}" presName="sibTrans" presStyleCnt="0"/>
      <dgm:spPr/>
      <dgm:t>
        <a:bodyPr/>
        <a:lstStyle/>
        <a:p>
          <a:endParaRPr lang="en-US"/>
        </a:p>
      </dgm:t>
    </dgm:pt>
    <dgm:pt modelId="{4D6F6A96-6CDE-9141-AD69-5B5A37C4D4B8}" type="pres">
      <dgm:prSet presAssocID="{F107C5F0-DBDF-5B4E-9F9D-91EEF9D482CB}" presName="node" presStyleLbl="node1" presStyleIdx="4" presStyleCnt="8">
        <dgm:presLayoutVars>
          <dgm:bulletEnabled val="1"/>
        </dgm:presLayoutVars>
      </dgm:prSet>
      <dgm:spPr/>
      <dgm:t>
        <a:bodyPr/>
        <a:lstStyle/>
        <a:p>
          <a:endParaRPr lang="en-US"/>
        </a:p>
      </dgm:t>
    </dgm:pt>
    <dgm:pt modelId="{DB7E544B-43CD-A745-BF56-CD43CF6C559E}" type="pres">
      <dgm:prSet presAssocID="{58AA4812-20AC-9542-8CA9-C6B9BF57DC7A}" presName="sibTrans" presStyleCnt="0"/>
      <dgm:spPr/>
      <dgm:t>
        <a:bodyPr/>
        <a:lstStyle/>
        <a:p>
          <a:endParaRPr lang="en-US"/>
        </a:p>
      </dgm:t>
    </dgm:pt>
    <dgm:pt modelId="{C5E697A6-6F38-C54D-80DE-B8060A2F175E}" type="pres">
      <dgm:prSet presAssocID="{ED352E7F-538E-774C-8AA7-6753E347722B}" presName="node" presStyleLbl="node1" presStyleIdx="5" presStyleCnt="8">
        <dgm:presLayoutVars>
          <dgm:bulletEnabled val="1"/>
        </dgm:presLayoutVars>
      </dgm:prSet>
      <dgm:spPr/>
      <dgm:t>
        <a:bodyPr/>
        <a:lstStyle/>
        <a:p>
          <a:endParaRPr lang="en-US"/>
        </a:p>
      </dgm:t>
    </dgm:pt>
    <dgm:pt modelId="{30DE6135-096A-BA4D-8F20-03D510042CF4}" type="pres">
      <dgm:prSet presAssocID="{59BB0D1D-A0A2-464A-B64C-82617AD737CC}" presName="sibTrans" presStyleCnt="0"/>
      <dgm:spPr/>
      <dgm:t>
        <a:bodyPr/>
        <a:lstStyle/>
        <a:p>
          <a:endParaRPr lang="en-US"/>
        </a:p>
      </dgm:t>
    </dgm:pt>
    <dgm:pt modelId="{2BCCABE0-081C-CB46-B506-C770ECE119BB}" type="pres">
      <dgm:prSet presAssocID="{299C2AAC-1AA2-A848-B8AC-B471BABEAE26}" presName="node" presStyleLbl="node1" presStyleIdx="6" presStyleCnt="8">
        <dgm:presLayoutVars>
          <dgm:bulletEnabled val="1"/>
        </dgm:presLayoutVars>
      </dgm:prSet>
      <dgm:spPr/>
      <dgm:t>
        <a:bodyPr/>
        <a:lstStyle/>
        <a:p>
          <a:endParaRPr lang="en-US"/>
        </a:p>
      </dgm:t>
    </dgm:pt>
    <dgm:pt modelId="{0C5546C0-45A8-A24D-BB01-F1D7BB13E22B}" type="pres">
      <dgm:prSet presAssocID="{76BF9FB5-EB9B-D94D-859D-EC9D06640C67}" presName="sibTrans" presStyleCnt="0"/>
      <dgm:spPr/>
      <dgm:t>
        <a:bodyPr/>
        <a:lstStyle/>
        <a:p>
          <a:endParaRPr lang="en-US"/>
        </a:p>
      </dgm:t>
    </dgm:pt>
    <dgm:pt modelId="{D9D346A2-0570-1647-917D-205ADC6015FD}" type="pres">
      <dgm:prSet presAssocID="{2BC8F8D0-9E8A-C448-8371-700720CD152A}" presName="node" presStyleLbl="node1" presStyleIdx="7" presStyleCnt="8">
        <dgm:presLayoutVars>
          <dgm:bulletEnabled val="1"/>
        </dgm:presLayoutVars>
      </dgm:prSet>
      <dgm:spPr/>
      <dgm:t>
        <a:bodyPr/>
        <a:lstStyle/>
        <a:p>
          <a:endParaRPr lang="en-US"/>
        </a:p>
      </dgm:t>
    </dgm:pt>
  </dgm:ptLst>
  <dgm:cxnLst>
    <dgm:cxn modelId="{D37F7E23-56B2-B14A-88E9-926BB674F60E}" srcId="{2FE1E6C6-942A-1143-B777-1448A78C72B5}" destId="{576E492D-8CD0-C74C-8E03-ED74026B78AB}" srcOrd="1" destOrd="0" parTransId="{1AE24C48-3111-124C-A997-0436C0F59969}" sibTransId="{62B4A794-690B-2341-AEB9-21EA3EDD57F2}"/>
    <dgm:cxn modelId="{7CC05699-194B-A84D-96C8-43E7E6E7029D}" srcId="{2FE1E6C6-942A-1143-B777-1448A78C72B5}" destId="{300AEBDA-3752-EA42-8FF8-441B1E084EE6}" srcOrd="0" destOrd="0" parTransId="{682EBBD9-3425-DF45-9872-0B24D63C5585}" sibTransId="{3F1B0A0D-DCEF-D64F-BB90-E2F5165FF6A4}"/>
    <dgm:cxn modelId="{FF1C75C2-864F-4736-B418-743345A47BC7}" type="presOf" srcId="{576E492D-8CD0-C74C-8E03-ED74026B78AB}" destId="{3FBECACC-2250-9143-9E0F-E45D13DE197E}" srcOrd="0" destOrd="0" presId="urn:microsoft.com/office/officeart/2005/8/layout/default"/>
    <dgm:cxn modelId="{57A10DD2-854D-614A-8858-583DD3CE1B45}" srcId="{2FE1E6C6-942A-1143-B777-1448A78C72B5}" destId="{01FA462E-5AB3-EA49-A648-34E9F547BD79}" srcOrd="3" destOrd="0" parTransId="{865D6907-7BEC-BD45-8885-85F315920160}" sibTransId="{D661BEB4-89F9-9C44-BBFD-86F6FAAC58A4}"/>
    <dgm:cxn modelId="{398D0911-E943-48E2-9B15-9F55DADCAF61}" type="presOf" srcId="{B4B07294-F740-DB44-B47C-0CA3D806C5C2}" destId="{600D263F-DC2D-A641-B26B-2E6F2A329E8F}" srcOrd="0" destOrd="0" presId="urn:microsoft.com/office/officeart/2005/8/layout/default"/>
    <dgm:cxn modelId="{5AA4E8A4-A55B-4144-8F2F-DB67CC4559DC}" srcId="{2FE1E6C6-942A-1143-B777-1448A78C72B5}" destId="{2BC8F8D0-9E8A-C448-8371-700720CD152A}" srcOrd="7" destOrd="0" parTransId="{0278688E-9EAC-4D45-A96E-4EA90789CD7B}" sibTransId="{0984F66D-DE01-B046-8113-8B52FAEF8ADE}"/>
    <dgm:cxn modelId="{0B68C5E6-08F5-4ADB-BAFF-8564EE1A3B3E}" type="presOf" srcId="{01FA462E-5AB3-EA49-A648-34E9F547BD79}" destId="{9983D881-FD1E-244C-9A0A-503914E2E184}" srcOrd="0" destOrd="0" presId="urn:microsoft.com/office/officeart/2005/8/layout/default"/>
    <dgm:cxn modelId="{F8C2410D-357D-4C9B-8BC5-7809629ADBD4}" type="presOf" srcId="{F107C5F0-DBDF-5B4E-9F9D-91EEF9D482CB}" destId="{4D6F6A96-6CDE-9141-AD69-5B5A37C4D4B8}" srcOrd="0" destOrd="0" presId="urn:microsoft.com/office/officeart/2005/8/layout/default"/>
    <dgm:cxn modelId="{DD5699CF-8687-814B-BB90-092052408B0F}" srcId="{2FE1E6C6-942A-1143-B777-1448A78C72B5}" destId="{ED352E7F-538E-774C-8AA7-6753E347722B}" srcOrd="5" destOrd="0" parTransId="{A187DD41-9BC0-564C-A3F3-21C9789FFE80}" sibTransId="{59BB0D1D-A0A2-464A-B64C-82617AD737CC}"/>
    <dgm:cxn modelId="{65FBDA42-5E11-DE4C-B008-8D3B6E97DD12}" srcId="{2FE1E6C6-942A-1143-B777-1448A78C72B5}" destId="{299C2AAC-1AA2-A848-B8AC-B471BABEAE26}" srcOrd="6" destOrd="0" parTransId="{BD690720-1C20-7845-8D01-B5EBCE9858F5}" sibTransId="{76BF9FB5-EB9B-D94D-859D-EC9D06640C67}"/>
    <dgm:cxn modelId="{76BA7FD4-FC39-42F0-ACC2-C9899260684E}" type="presOf" srcId="{299C2AAC-1AA2-A848-B8AC-B471BABEAE26}" destId="{2BCCABE0-081C-CB46-B506-C770ECE119BB}" srcOrd="0" destOrd="0" presId="urn:microsoft.com/office/officeart/2005/8/layout/default"/>
    <dgm:cxn modelId="{5A3C5B7C-6E83-B545-9DF1-A459B7E1FC63}" srcId="{2FE1E6C6-942A-1143-B777-1448A78C72B5}" destId="{B4B07294-F740-DB44-B47C-0CA3D806C5C2}" srcOrd="2" destOrd="0" parTransId="{3698165D-5DE1-BF4D-A821-E068039B76DA}" sibTransId="{CEAB2DCB-B517-E04D-8808-D7D523284C79}"/>
    <dgm:cxn modelId="{B44CCF1F-8CC8-8946-84B8-D8DB95E774F2}" srcId="{2FE1E6C6-942A-1143-B777-1448A78C72B5}" destId="{F107C5F0-DBDF-5B4E-9F9D-91EEF9D482CB}" srcOrd="4" destOrd="0" parTransId="{BFFC2F72-6071-A04E-BB86-A02E2BA47F9D}" sibTransId="{58AA4812-20AC-9542-8CA9-C6B9BF57DC7A}"/>
    <dgm:cxn modelId="{B01BA96E-CEE3-4A38-B62F-7ADC7828C29B}" type="presOf" srcId="{300AEBDA-3752-EA42-8FF8-441B1E084EE6}" destId="{233FD46E-9660-D346-873D-E6E16F96557C}" srcOrd="0" destOrd="0" presId="urn:microsoft.com/office/officeart/2005/8/layout/default"/>
    <dgm:cxn modelId="{EC311629-44B3-4E5C-BCB7-BEE9593BDD2C}" type="presOf" srcId="{2BC8F8D0-9E8A-C448-8371-700720CD152A}" destId="{D9D346A2-0570-1647-917D-205ADC6015FD}" srcOrd="0" destOrd="0" presId="urn:microsoft.com/office/officeart/2005/8/layout/default"/>
    <dgm:cxn modelId="{E493A689-AD2C-43EA-AB68-D9D83CD90966}" type="presOf" srcId="{ED352E7F-538E-774C-8AA7-6753E347722B}" destId="{C5E697A6-6F38-C54D-80DE-B8060A2F175E}" srcOrd="0" destOrd="0" presId="urn:microsoft.com/office/officeart/2005/8/layout/default"/>
    <dgm:cxn modelId="{D5200697-E1EE-46B4-B921-0F247F545C14}" type="presOf" srcId="{2FE1E6C6-942A-1143-B777-1448A78C72B5}" destId="{F72C7017-E9F5-FE49-BB21-1186858D1D24}" srcOrd="0" destOrd="0" presId="urn:microsoft.com/office/officeart/2005/8/layout/default"/>
    <dgm:cxn modelId="{F90A9D48-8ED5-4543-929F-E03EE6AFB2D0}" type="presParOf" srcId="{F72C7017-E9F5-FE49-BB21-1186858D1D24}" destId="{233FD46E-9660-D346-873D-E6E16F96557C}" srcOrd="0" destOrd="0" presId="urn:microsoft.com/office/officeart/2005/8/layout/default"/>
    <dgm:cxn modelId="{98C8B31C-688D-472D-8818-684918FF0333}" type="presParOf" srcId="{F72C7017-E9F5-FE49-BB21-1186858D1D24}" destId="{E50C213C-886F-8043-BAE0-701D3A4F6B58}" srcOrd="1" destOrd="0" presId="urn:microsoft.com/office/officeart/2005/8/layout/default"/>
    <dgm:cxn modelId="{02487CBA-8842-44BE-BBA5-B721B8E91E6A}" type="presParOf" srcId="{F72C7017-E9F5-FE49-BB21-1186858D1D24}" destId="{3FBECACC-2250-9143-9E0F-E45D13DE197E}" srcOrd="2" destOrd="0" presId="urn:microsoft.com/office/officeart/2005/8/layout/default"/>
    <dgm:cxn modelId="{8DCD433B-E0E4-4646-8F98-7ECC8A988ED3}" type="presParOf" srcId="{F72C7017-E9F5-FE49-BB21-1186858D1D24}" destId="{61E8D634-1B90-B543-AD35-59EE571FCAB2}" srcOrd="3" destOrd="0" presId="urn:microsoft.com/office/officeart/2005/8/layout/default"/>
    <dgm:cxn modelId="{97BB4A05-6462-4EE8-87AD-E0553841A067}" type="presParOf" srcId="{F72C7017-E9F5-FE49-BB21-1186858D1D24}" destId="{600D263F-DC2D-A641-B26B-2E6F2A329E8F}" srcOrd="4" destOrd="0" presId="urn:microsoft.com/office/officeart/2005/8/layout/default"/>
    <dgm:cxn modelId="{2DAC09D8-91AE-451C-A696-FE66F35784FD}" type="presParOf" srcId="{F72C7017-E9F5-FE49-BB21-1186858D1D24}" destId="{A20405F4-4CB8-A54B-9B8B-B8BA463610D1}" srcOrd="5" destOrd="0" presId="urn:microsoft.com/office/officeart/2005/8/layout/default"/>
    <dgm:cxn modelId="{42425A3A-0AB5-4FE9-B592-E3DD7DAB581D}" type="presParOf" srcId="{F72C7017-E9F5-FE49-BB21-1186858D1D24}" destId="{9983D881-FD1E-244C-9A0A-503914E2E184}" srcOrd="6" destOrd="0" presId="urn:microsoft.com/office/officeart/2005/8/layout/default"/>
    <dgm:cxn modelId="{643F3A09-EBEC-484D-83C2-75377244A2BC}" type="presParOf" srcId="{F72C7017-E9F5-FE49-BB21-1186858D1D24}" destId="{2B611126-D89F-EC47-98DB-0EE13204AABF}" srcOrd="7" destOrd="0" presId="urn:microsoft.com/office/officeart/2005/8/layout/default"/>
    <dgm:cxn modelId="{FE1032D6-5CFD-4EFB-9F5D-4AAC28CA09FF}" type="presParOf" srcId="{F72C7017-E9F5-FE49-BB21-1186858D1D24}" destId="{4D6F6A96-6CDE-9141-AD69-5B5A37C4D4B8}" srcOrd="8" destOrd="0" presId="urn:microsoft.com/office/officeart/2005/8/layout/default"/>
    <dgm:cxn modelId="{3C4ABDFC-0037-4F16-A49B-732EF4512AAA}" type="presParOf" srcId="{F72C7017-E9F5-FE49-BB21-1186858D1D24}" destId="{DB7E544B-43CD-A745-BF56-CD43CF6C559E}" srcOrd="9" destOrd="0" presId="urn:microsoft.com/office/officeart/2005/8/layout/default"/>
    <dgm:cxn modelId="{0235D8E0-AE09-4CE0-AFA8-D4DDFC493CAC}" type="presParOf" srcId="{F72C7017-E9F5-FE49-BB21-1186858D1D24}" destId="{C5E697A6-6F38-C54D-80DE-B8060A2F175E}" srcOrd="10" destOrd="0" presId="urn:microsoft.com/office/officeart/2005/8/layout/default"/>
    <dgm:cxn modelId="{F3CF16C3-5CC0-480F-B458-31DB9B2F5C13}" type="presParOf" srcId="{F72C7017-E9F5-FE49-BB21-1186858D1D24}" destId="{30DE6135-096A-BA4D-8F20-03D510042CF4}" srcOrd="11" destOrd="0" presId="urn:microsoft.com/office/officeart/2005/8/layout/default"/>
    <dgm:cxn modelId="{C5F2B4C6-AE14-4846-AFB9-A19AF8DB0F73}" type="presParOf" srcId="{F72C7017-E9F5-FE49-BB21-1186858D1D24}" destId="{2BCCABE0-081C-CB46-B506-C770ECE119BB}" srcOrd="12" destOrd="0" presId="urn:microsoft.com/office/officeart/2005/8/layout/default"/>
    <dgm:cxn modelId="{16B39F03-A62B-4C01-BDFA-766F74C41FEE}" type="presParOf" srcId="{F72C7017-E9F5-FE49-BB21-1186858D1D24}" destId="{0C5546C0-45A8-A24D-BB01-F1D7BB13E22B}" srcOrd="13" destOrd="0" presId="urn:microsoft.com/office/officeart/2005/8/layout/default"/>
    <dgm:cxn modelId="{F48AE9B9-23A7-4819-AFE5-70163100FF66}" type="presParOf" srcId="{F72C7017-E9F5-FE49-BB21-1186858D1D24}" destId="{D9D346A2-0570-1647-917D-205ADC6015F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DA070-F4BA-8444-94C8-ED08624B1FB8}" type="doc">
      <dgm:prSet loTypeId="urn:microsoft.com/office/officeart/2005/8/layout/process2" loCatId="" qsTypeId="urn:microsoft.com/office/officeart/2005/8/quickstyle/simple2" qsCatId="simple" csTypeId="urn:microsoft.com/office/officeart/2005/8/colors/accent0_2" csCatId="mainScheme" phldr="1"/>
      <dgm:spPr/>
      <dgm:t>
        <a:bodyPr/>
        <a:lstStyle/>
        <a:p>
          <a:endParaRPr lang="en-US"/>
        </a:p>
      </dgm:t>
    </dgm:pt>
    <dgm:pt modelId="{7AF2B7A0-F9A6-2B4A-B7B8-46473A57E432}">
      <dgm:prSet custT="1"/>
      <dgm:spPr/>
      <dgm:t>
        <a:bodyPr/>
        <a:lstStyle/>
        <a:p>
          <a:pPr rtl="0"/>
          <a:r>
            <a:rPr lang="en-US" sz="2000" b="1" dirty="0" smtClean="0">
              <a:solidFill>
                <a:schemeClr val="tx1"/>
              </a:solidFill>
              <a:latin typeface="Arial" panose="020B0604020202020204" pitchFamily="34" charset="0"/>
              <a:cs typeface="Arial" panose="020B0604020202020204" pitchFamily="34" charset="0"/>
            </a:rPr>
            <a:t>Project Idea Note (PIN) or Project Concept Paper </a:t>
          </a:r>
          <a:endParaRPr lang="en-US" sz="2000" b="1" dirty="0">
            <a:solidFill>
              <a:schemeClr val="tx1"/>
            </a:solidFill>
            <a:latin typeface="Arial" panose="020B0604020202020204" pitchFamily="34" charset="0"/>
            <a:cs typeface="Arial" panose="020B0604020202020204" pitchFamily="34" charset="0"/>
          </a:endParaRPr>
        </a:p>
      </dgm:t>
    </dgm:pt>
    <dgm:pt modelId="{A10FB8C8-9E44-8540-9C49-9F6FE8047137}" type="parTrans" cxnId="{D96AEDE6-0115-A04E-B711-C44C9018DB17}">
      <dgm:prSet/>
      <dgm:spPr/>
      <dgm:t>
        <a:bodyPr/>
        <a:lstStyle/>
        <a:p>
          <a:endParaRPr lang="en-US"/>
        </a:p>
      </dgm:t>
    </dgm:pt>
    <dgm:pt modelId="{BEF43B9C-766A-364E-A9CE-CAE0B0A57E6A}" type="sibTrans" cxnId="{D96AEDE6-0115-A04E-B711-C44C9018DB17}">
      <dgm:prSet/>
      <dgm:spPr/>
      <dgm:t>
        <a:bodyPr/>
        <a:lstStyle/>
        <a:p>
          <a:endParaRPr lang="en-US"/>
        </a:p>
      </dgm:t>
    </dgm:pt>
    <dgm:pt modelId="{BED9B3DA-9898-0E4F-BA22-04B75FD8EEE5}">
      <dgm:prSet custT="1"/>
      <dgm:spPr/>
      <dgm:t>
        <a:bodyPr/>
        <a:lstStyle/>
        <a:p>
          <a:pPr rtl="0"/>
          <a:r>
            <a:rPr lang="en-US" sz="2000" b="1" dirty="0" smtClean="0">
              <a:solidFill>
                <a:schemeClr val="tx1"/>
              </a:solidFill>
              <a:latin typeface="Arial" panose="020B0604020202020204" pitchFamily="34" charset="0"/>
              <a:cs typeface="Arial" panose="020B0604020202020204" pitchFamily="34" charset="0"/>
            </a:rPr>
            <a:t>Technology demonstrations or pilot installations</a:t>
          </a:r>
          <a:endParaRPr lang="en-US" sz="2000" b="1" dirty="0">
            <a:solidFill>
              <a:schemeClr val="tx1"/>
            </a:solidFill>
            <a:latin typeface="Arial" panose="020B0604020202020204" pitchFamily="34" charset="0"/>
            <a:cs typeface="Arial" panose="020B0604020202020204" pitchFamily="34" charset="0"/>
          </a:endParaRPr>
        </a:p>
      </dgm:t>
    </dgm:pt>
    <dgm:pt modelId="{D93DF7F6-0E88-FB48-8FC9-03F5E59ED1AD}" type="parTrans" cxnId="{2E5EA782-2FDF-EB42-AE3A-65D25471B4FD}">
      <dgm:prSet/>
      <dgm:spPr/>
      <dgm:t>
        <a:bodyPr/>
        <a:lstStyle/>
        <a:p>
          <a:endParaRPr lang="en-US"/>
        </a:p>
      </dgm:t>
    </dgm:pt>
    <dgm:pt modelId="{09FA0191-C724-614D-9F78-0F9D2C177895}" type="sibTrans" cxnId="{2E5EA782-2FDF-EB42-AE3A-65D25471B4FD}">
      <dgm:prSet/>
      <dgm:spPr/>
      <dgm:t>
        <a:bodyPr/>
        <a:lstStyle/>
        <a:p>
          <a:endParaRPr lang="en-US"/>
        </a:p>
      </dgm:t>
    </dgm:pt>
    <dgm:pt modelId="{8C4A975F-BDA9-AF4A-905B-264853514A74}">
      <dgm:prSet custT="1"/>
      <dgm:spPr/>
      <dgm:t>
        <a:bodyPr/>
        <a:lstStyle/>
        <a:p>
          <a:pPr rtl="0"/>
          <a:r>
            <a:rPr lang="en-US" sz="2000" b="1" dirty="0" smtClean="0">
              <a:solidFill>
                <a:schemeClr val="tx1"/>
              </a:solidFill>
              <a:latin typeface="Arial" panose="020B0604020202020204" pitchFamily="34" charset="0"/>
              <a:cs typeface="Arial" panose="020B0604020202020204" pitchFamily="34" charset="0"/>
            </a:rPr>
            <a:t>Preliminary feasibility (or) pre-feasibility studies (PFS</a:t>
          </a:r>
          <a:r>
            <a:rPr lang="en-US" sz="1800" b="1" dirty="0" smtClean="0">
              <a:solidFill>
                <a:schemeClr val="tx1"/>
              </a:solidFill>
              <a:latin typeface="Copperplate Gothic Bold"/>
              <a:cs typeface="Copperplate Gothic Bold"/>
            </a:rPr>
            <a:t>)</a:t>
          </a:r>
          <a:endParaRPr lang="en-US" sz="1800" b="1" dirty="0">
            <a:solidFill>
              <a:schemeClr val="tx1"/>
            </a:solidFill>
            <a:latin typeface="Copperplate Gothic Bold"/>
            <a:cs typeface="Copperplate Gothic Bold"/>
          </a:endParaRPr>
        </a:p>
      </dgm:t>
    </dgm:pt>
    <dgm:pt modelId="{A536FCBD-C0BA-8844-B3D7-C21DE032A5DE}" type="parTrans" cxnId="{59BB7694-35E9-6847-9AA9-5712595279D9}">
      <dgm:prSet/>
      <dgm:spPr/>
      <dgm:t>
        <a:bodyPr/>
        <a:lstStyle/>
        <a:p>
          <a:endParaRPr lang="en-US"/>
        </a:p>
      </dgm:t>
    </dgm:pt>
    <dgm:pt modelId="{4743B38A-9B42-F34F-921D-4BDFF5F4EB3F}" type="sibTrans" cxnId="{59BB7694-35E9-6847-9AA9-5712595279D9}">
      <dgm:prSet/>
      <dgm:spPr/>
      <dgm:t>
        <a:bodyPr/>
        <a:lstStyle/>
        <a:p>
          <a:endParaRPr lang="en-US"/>
        </a:p>
      </dgm:t>
    </dgm:pt>
    <dgm:pt modelId="{8E55AB95-CF95-A74C-AAF0-2F9112A5FE9B}">
      <dgm:prSet custT="1"/>
      <dgm:spPr/>
      <dgm:t>
        <a:bodyPr/>
        <a:lstStyle/>
        <a:p>
          <a:pPr rtl="0"/>
          <a:r>
            <a:rPr lang="en-US" sz="2000" b="1" dirty="0" smtClean="0">
              <a:solidFill>
                <a:schemeClr val="tx1"/>
              </a:solidFill>
              <a:latin typeface="Arial" panose="020B0604020202020204" pitchFamily="34" charset="0"/>
              <a:cs typeface="Arial" panose="020B0604020202020204" pitchFamily="34" charset="0"/>
            </a:rPr>
            <a:t>Full-scale, comprehensive feasibility studies (FS)</a:t>
          </a:r>
          <a:endParaRPr lang="en-US" sz="2000" b="1" dirty="0">
            <a:solidFill>
              <a:schemeClr val="tx1"/>
            </a:solidFill>
            <a:latin typeface="Arial" panose="020B0604020202020204" pitchFamily="34" charset="0"/>
            <a:cs typeface="Arial" panose="020B0604020202020204" pitchFamily="34" charset="0"/>
          </a:endParaRPr>
        </a:p>
      </dgm:t>
    </dgm:pt>
    <dgm:pt modelId="{2A4CE6C5-3CE3-EF4C-96A0-9FFC20DB0B80}" type="parTrans" cxnId="{E1DA54CD-25BE-EE4E-B092-8D7A2D9B5571}">
      <dgm:prSet/>
      <dgm:spPr/>
      <dgm:t>
        <a:bodyPr/>
        <a:lstStyle/>
        <a:p>
          <a:endParaRPr lang="en-US"/>
        </a:p>
      </dgm:t>
    </dgm:pt>
    <dgm:pt modelId="{FBC0E91C-E8B6-0D43-894D-B825E97DE241}" type="sibTrans" cxnId="{E1DA54CD-25BE-EE4E-B092-8D7A2D9B5571}">
      <dgm:prSet/>
      <dgm:spPr/>
      <dgm:t>
        <a:bodyPr/>
        <a:lstStyle/>
        <a:p>
          <a:endParaRPr lang="en-US"/>
        </a:p>
      </dgm:t>
    </dgm:pt>
    <dgm:pt modelId="{A7B3AB33-AB60-994F-8EE6-D740DD7B32A7}" type="pres">
      <dgm:prSet presAssocID="{D9DDA070-F4BA-8444-94C8-ED08624B1FB8}" presName="linearFlow" presStyleCnt="0">
        <dgm:presLayoutVars>
          <dgm:resizeHandles val="exact"/>
        </dgm:presLayoutVars>
      </dgm:prSet>
      <dgm:spPr/>
      <dgm:t>
        <a:bodyPr/>
        <a:lstStyle/>
        <a:p>
          <a:endParaRPr lang="en-US"/>
        </a:p>
      </dgm:t>
    </dgm:pt>
    <dgm:pt modelId="{3829C4B2-72AB-6740-88ED-FC48AF8F62A1}" type="pres">
      <dgm:prSet presAssocID="{7AF2B7A0-F9A6-2B4A-B7B8-46473A57E432}" presName="node" presStyleLbl="node1" presStyleIdx="0" presStyleCnt="4" custScaleX="119146">
        <dgm:presLayoutVars>
          <dgm:bulletEnabled val="1"/>
        </dgm:presLayoutVars>
      </dgm:prSet>
      <dgm:spPr/>
      <dgm:t>
        <a:bodyPr/>
        <a:lstStyle/>
        <a:p>
          <a:endParaRPr lang="en-US"/>
        </a:p>
      </dgm:t>
    </dgm:pt>
    <dgm:pt modelId="{814CB6F2-3159-E74E-BF47-D56EA94FD727}" type="pres">
      <dgm:prSet presAssocID="{BEF43B9C-766A-364E-A9CE-CAE0B0A57E6A}" presName="sibTrans" presStyleLbl="sibTrans2D1" presStyleIdx="0" presStyleCnt="3" custScaleX="59919"/>
      <dgm:spPr/>
      <dgm:t>
        <a:bodyPr/>
        <a:lstStyle/>
        <a:p>
          <a:endParaRPr lang="en-US"/>
        </a:p>
      </dgm:t>
    </dgm:pt>
    <dgm:pt modelId="{07872D84-2D67-EE47-8DA9-7A2E9DDD91BB}" type="pres">
      <dgm:prSet presAssocID="{BEF43B9C-766A-364E-A9CE-CAE0B0A57E6A}" presName="connectorText" presStyleLbl="sibTrans2D1" presStyleIdx="0" presStyleCnt="3"/>
      <dgm:spPr/>
      <dgm:t>
        <a:bodyPr/>
        <a:lstStyle/>
        <a:p>
          <a:endParaRPr lang="en-US"/>
        </a:p>
      </dgm:t>
    </dgm:pt>
    <dgm:pt modelId="{35F6C071-D7BC-FA4D-B1EA-BDB49B200745}" type="pres">
      <dgm:prSet presAssocID="{8C4A975F-BDA9-AF4A-905B-264853514A74}" presName="node" presStyleLbl="node1" presStyleIdx="1" presStyleCnt="4" custScaleX="119146">
        <dgm:presLayoutVars>
          <dgm:bulletEnabled val="1"/>
        </dgm:presLayoutVars>
      </dgm:prSet>
      <dgm:spPr/>
      <dgm:t>
        <a:bodyPr/>
        <a:lstStyle/>
        <a:p>
          <a:endParaRPr lang="en-US"/>
        </a:p>
      </dgm:t>
    </dgm:pt>
    <dgm:pt modelId="{6E155A4B-81CD-9C41-8DDE-6143EF0A714A}" type="pres">
      <dgm:prSet presAssocID="{4743B38A-9B42-F34F-921D-4BDFF5F4EB3F}" presName="sibTrans" presStyleLbl="sibTrans2D1" presStyleIdx="1" presStyleCnt="3" custScaleX="59919"/>
      <dgm:spPr/>
      <dgm:t>
        <a:bodyPr/>
        <a:lstStyle/>
        <a:p>
          <a:endParaRPr lang="en-US"/>
        </a:p>
      </dgm:t>
    </dgm:pt>
    <dgm:pt modelId="{F37D3700-7C99-0D4F-AA9E-085953BEC10B}" type="pres">
      <dgm:prSet presAssocID="{4743B38A-9B42-F34F-921D-4BDFF5F4EB3F}" presName="connectorText" presStyleLbl="sibTrans2D1" presStyleIdx="1" presStyleCnt="3"/>
      <dgm:spPr/>
      <dgm:t>
        <a:bodyPr/>
        <a:lstStyle/>
        <a:p>
          <a:endParaRPr lang="en-US"/>
        </a:p>
      </dgm:t>
    </dgm:pt>
    <dgm:pt modelId="{952870BC-0DBC-2842-83B3-DEAE9815805D}" type="pres">
      <dgm:prSet presAssocID="{8E55AB95-CF95-A74C-AAF0-2F9112A5FE9B}" presName="node" presStyleLbl="node1" presStyleIdx="2" presStyleCnt="4" custScaleX="119146">
        <dgm:presLayoutVars>
          <dgm:bulletEnabled val="1"/>
        </dgm:presLayoutVars>
      </dgm:prSet>
      <dgm:spPr/>
      <dgm:t>
        <a:bodyPr/>
        <a:lstStyle/>
        <a:p>
          <a:endParaRPr lang="en-US"/>
        </a:p>
      </dgm:t>
    </dgm:pt>
    <dgm:pt modelId="{C4711550-C8B2-F248-9351-481648EC01FA}" type="pres">
      <dgm:prSet presAssocID="{FBC0E91C-E8B6-0D43-894D-B825E97DE241}" presName="sibTrans" presStyleLbl="sibTrans2D1" presStyleIdx="2" presStyleCnt="3" custScaleX="59919"/>
      <dgm:spPr/>
      <dgm:t>
        <a:bodyPr/>
        <a:lstStyle/>
        <a:p>
          <a:endParaRPr lang="en-US"/>
        </a:p>
      </dgm:t>
    </dgm:pt>
    <dgm:pt modelId="{5EE07D2C-6B49-FD4C-97D6-AEC3BA9BE739}" type="pres">
      <dgm:prSet presAssocID="{FBC0E91C-E8B6-0D43-894D-B825E97DE241}" presName="connectorText" presStyleLbl="sibTrans2D1" presStyleIdx="2" presStyleCnt="3"/>
      <dgm:spPr/>
      <dgm:t>
        <a:bodyPr/>
        <a:lstStyle/>
        <a:p>
          <a:endParaRPr lang="en-US"/>
        </a:p>
      </dgm:t>
    </dgm:pt>
    <dgm:pt modelId="{93C2A961-9329-DC4E-878E-8FCA68855B78}" type="pres">
      <dgm:prSet presAssocID="{BED9B3DA-9898-0E4F-BA22-04B75FD8EEE5}" presName="node" presStyleLbl="node1" presStyleIdx="3" presStyleCnt="4" custScaleX="119146">
        <dgm:presLayoutVars>
          <dgm:bulletEnabled val="1"/>
        </dgm:presLayoutVars>
      </dgm:prSet>
      <dgm:spPr/>
      <dgm:t>
        <a:bodyPr/>
        <a:lstStyle/>
        <a:p>
          <a:endParaRPr lang="en-US"/>
        </a:p>
      </dgm:t>
    </dgm:pt>
  </dgm:ptLst>
  <dgm:cxnLst>
    <dgm:cxn modelId="{E03DA070-7CBF-477F-88B4-68B3C38114D5}" type="presOf" srcId="{8C4A975F-BDA9-AF4A-905B-264853514A74}" destId="{35F6C071-D7BC-FA4D-B1EA-BDB49B200745}" srcOrd="0" destOrd="0" presId="urn:microsoft.com/office/officeart/2005/8/layout/process2"/>
    <dgm:cxn modelId="{16695D27-33CA-4500-AE8B-61B933A73B5B}" type="presOf" srcId="{8E55AB95-CF95-A74C-AAF0-2F9112A5FE9B}" destId="{952870BC-0DBC-2842-83B3-DEAE9815805D}" srcOrd="0" destOrd="0" presId="urn:microsoft.com/office/officeart/2005/8/layout/process2"/>
    <dgm:cxn modelId="{E1DA54CD-25BE-EE4E-B092-8D7A2D9B5571}" srcId="{D9DDA070-F4BA-8444-94C8-ED08624B1FB8}" destId="{8E55AB95-CF95-A74C-AAF0-2F9112A5FE9B}" srcOrd="2" destOrd="0" parTransId="{2A4CE6C5-3CE3-EF4C-96A0-9FFC20DB0B80}" sibTransId="{FBC0E91C-E8B6-0D43-894D-B825E97DE241}"/>
    <dgm:cxn modelId="{08E75B42-048C-4EC3-8CEE-96D454E19640}" type="presOf" srcId="{D9DDA070-F4BA-8444-94C8-ED08624B1FB8}" destId="{A7B3AB33-AB60-994F-8EE6-D740DD7B32A7}" srcOrd="0" destOrd="0" presId="urn:microsoft.com/office/officeart/2005/8/layout/process2"/>
    <dgm:cxn modelId="{7B9B2ED3-8C87-42CD-92BE-AC39EC36CE4B}" type="presOf" srcId="{BED9B3DA-9898-0E4F-BA22-04B75FD8EEE5}" destId="{93C2A961-9329-DC4E-878E-8FCA68855B78}" srcOrd="0" destOrd="0" presId="urn:microsoft.com/office/officeart/2005/8/layout/process2"/>
    <dgm:cxn modelId="{F89CED55-3F92-448A-A003-6EBEEE9A7587}" type="presOf" srcId="{4743B38A-9B42-F34F-921D-4BDFF5F4EB3F}" destId="{F37D3700-7C99-0D4F-AA9E-085953BEC10B}" srcOrd="1" destOrd="0" presId="urn:microsoft.com/office/officeart/2005/8/layout/process2"/>
    <dgm:cxn modelId="{2E5EA782-2FDF-EB42-AE3A-65D25471B4FD}" srcId="{D9DDA070-F4BA-8444-94C8-ED08624B1FB8}" destId="{BED9B3DA-9898-0E4F-BA22-04B75FD8EEE5}" srcOrd="3" destOrd="0" parTransId="{D93DF7F6-0E88-FB48-8FC9-03F5E59ED1AD}" sibTransId="{09FA0191-C724-614D-9F78-0F9D2C177895}"/>
    <dgm:cxn modelId="{449440B9-474F-41A5-A9EC-A16454AB9F82}" type="presOf" srcId="{FBC0E91C-E8B6-0D43-894D-B825E97DE241}" destId="{C4711550-C8B2-F248-9351-481648EC01FA}" srcOrd="0" destOrd="0" presId="urn:microsoft.com/office/officeart/2005/8/layout/process2"/>
    <dgm:cxn modelId="{DB4E3E82-858A-479C-A591-F142F06C1220}" type="presOf" srcId="{BEF43B9C-766A-364E-A9CE-CAE0B0A57E6A}" destId="{07872D84-2D67-EE47-8DA9-7A2E9DDD91BB}" srcOrd="1" destOrd="0" presId="urn:microsoft.com/office/officeart/2005/8/layout/process2"/>
    <dgm:cxn modelId="{18BE2738-FDDF-4A55-8B24-C487922AB548}" type="presOf" srcId="{BEF43B9C-766A-364E-A9CE-CAE0B0A57E6A}" destId="{814CB6F2-3159-E74E-BF47-D56EA94FD727}" srcOrd="0" destOrd="0" presId="urn:microsoft.com/office/officeart/2005/8/layout/process2"/>
    <dgm:cxn modelId="{59BB7694-35E9-6847-9AA9-5712595279D9}" srcId="{D9DDA070-F4BA-8444-94C8-ED08624B1FB8}" destId="{8C4A975F-BDA9-AF4A-905B-264853514A74}" srcOrd="1" destOrd="0" parTransId="{A536FCBD-C0BA-8844-B3D7-C21DE032A5DE}" sibTransId="{4743B38A-9B42-F34F-921D-4BDFF5F4EB3F}"/>
    <dgm:cxn modelId="{593E3CBC-8035-4509-95ED-D3B2BCC44057}" type="presOf" srcId="{4743B38A-9B42-F34F-921D-4BDFF5F4EB3F}" destId="{6E155A4B-81CD-9C41-8DDE-6143EF0A714A}" srcOrd="0" destOrd="0" presId="urn:microsoft.com/office/officeart/2005/8/layout/process2"/>
    <dgm:cxn modelId="{D96AEDE6-0115-A04E-B711-C44C9018DB17}" srcId="{D9DDA070-F4BA-8444-94C8-ED08624B1FB8}" destId="{7AF2B7A0-F9A6-2B4A-B7B8-46473A57E432}" srcOrd="0" destOrd="0" parTransId="{A10FB8C8-9E44-8540-9C49-9F6FE8047137}" sibTransId="{BEF43B9C-766A-364E-A9CE-CAE0B0A57E6A}"/>
    <dgm:cxn modelId="{A400CBCE-1CD6-4FBE-85D9-EF44E162628C}" type="presOf" srcId="{FBC0E91C-E8B6-0D43-894D-B825E97DE241}" destId="{5EE07D2C-6B49-FD4C-97D6-AEC3BA9BE739}" srcOrd="1" destOrd="0" presId="urn:microsoft.com/office/officeart/2005/8/layout/process2"/>
    <dgm:cxn modelId="{FAD38C3A-B4E5-4FA4-895A-59434EF98C33}" type="presOf" srcId="{7AF2B7A0-F9A6-2B4A-B7B8-46473A57E432}" destId="{3829C4B2-72AB-6740-88ED-FC48AF8F62A1}" srcOrd="0" destOrd="0" presId="urn:microsoft.com/office/officeart/2005/8/layout/process2"/>
    <dgm:cxn modelId="{8C10C06E-9EE3-45C8-8D3F-DA90E88BD4ED}" type="presParOf" srcId="{A7B3AB33-AB60-994F-8EE6-D740DD7B32A7}" destId="{3829C4B2-72AB-6740-88ED-FC48AF8F62A1}" srcOrd="0" destOrd="0" presId="urn:microsoft.com/office/officeart/2005/8/layout/process2"/>
    <dgm:cxn modelId="{D73E3201-745C-4D53-9418-A3B25988BB92}" type="presParOf" srcId="{A7B3AB33-AB60-994F-8EE6-D740DD7B32A7}" destId="{814CB6F2-3159-E74E-BF47-D56EA94FD727}" srcOrd="1" destOrd="0" presId="urn:microsoft.com/office/officeart/2005/8/layout/process2"/>
    <dgm:cxn modelId="{D9DC2A4B-F43C-4A67-B0F2-B2DDC793255C}" type="presParOf" srcId="{814CB6F2-3159-E74E-BF47-D56EA94FD727}" destId="{07872D84-2D67-EE47-8DA9-7A2E9DDD91BB}" srcOrd="0" destOrd="0" presId="urn:microsoft.com/office/officeart/2005/8/layout/process2"/>
    <dgm:cxn modelId="{57D23E81-71DD-47A8-B386-1B2EEDE9B408}" type="presParOf" srcId="{A7B3AB33-AB60-994F-8EE6-D740DD7B32A7}" destId="{35F6C071-D7BC-FA4D-B1EA-BDB49B200745}" srcOrd="2" destOrd="0" presId="urn:microsoft.com/office/officeart/2005/8/layout/process2"/>
    <dgm:cxn modelId="{55AF6115-B53E-4AC6-8BC8-5DBCA0CC2809}" type="presParOf" srcId="{A7B3AB33-AB60-994F-8EE6-D740DD7B32A7}" destId="{6E155A4B-81CD-9C41-8DDE-6143EF0A714A}" srcOrd="3" destOrd="0" presId="urn:microsoft.com/office/officeart/2005/8/layout/process2"/>
    <dgm:cxn modelId="{2DBB364A-6A32-43FD-90BE-2B3A36937A26}" type="presParOf" srcId="{6E155A4B-81CD-9C41-8DDE-6143EF0A714A}" destId="{F37D3700-7C99-0D4F-AA9E-085953BEC10B}" srcOrd="0" destOrd="0" presId="urn:microsoft.com/office/officeart/2005/8/layout/process2"/>
    <dgm:cxn modelId="{B189DE20-41D8-4485-98E6-86B8AED59D80}" type="presParOf" srcId="{A7B3AB33-AB60-994F-8EE6-D740DD7B32A7}" destId="{952870BC-0DBC-2842-83B3-DEAE9815805D}" srcOrd="4" destOrd="0" presId="urn:microsoft.com/office/officeart/2005/8/layout/process2"/>
    <dgm:cxn modelId="{E8020ACC-295A-48E2-852F-F7A934C11AA4}" type="presParOf" srcId="{A7B3AB33-AB60-994F-8EE6-D740DD7B32A7}" destId="{C4711550-C8B2-F248-9351-481648EC01FA}" srcOrd="5" destOrd="0" presId="urn:microsoft.com/office/officeart/2005/8/layout/process2"/>
    <dgm:cxn modelId="{982F9404-2ECE-4AB8-BD31-6CEED8A86041}" type="presParOf" srcId="{C4711550-C8B2-F248-9351-481648EC01FA}" destId="{5EE07D2C-6B49-FD4C-97D6-AEC3BA9BE739}" srcOrd="0" destOrd="0" presId="urn:microsoft.com/office/officeart/2005/8/layout/process2"/>
    <dgm:cxn modelId="{D45DE967-F125-461D-B2BE-EA1E2102782B}" type="presParOf" srcId="{A7B3AB33-AB60-994F-8EE6-D740DD7B32A7}" destId="{93C2A961-9329-DC4E-878E-8FCA68855B7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4CE3E-18D6-1F4C-804A-60C7CB8429B0}" type="doc">
      <dgm:prSet loTypeId="urn:microsoft.com/office/officeart/2005/8/layout/process1" loCatId="" qsTypeId="urn:microsoft.com/office/officeart/2005/8/quickstyle/simple5" qsCatId="simple" csTypeId="urn:microsoft.com/office/officeart/2005/8/colors/accent2_1" csCatId="accent2" phldr="1"/>
      <dgm:spPr/>
      <dgm:t>
        <a:bodyPr/>
        <a:lstStyle/>
        <a:p>
          <a:endParaRPr lang="en-US"/>
        </a:p>
      </dgm:t>
    </dgm:pt>
    <dgm:pt modelId="{8B88B9BD-1144-A14F-B5D1-617B13E80BEF}">
      <dgm:prSet custT="1"/>
      <dgm:spPr/>
      <dgm:t>
        <a:bodyPr/>
        <a:lstStyle/>
        <a:p>
          <a:pPr algn="ctr" rtl="0"/>
          <a:r>
            <a:rPr lang="en-US" sz="2400" b="0" u="sng" dirty="0" smtClean="0">
              <a:latin typeface="Arial" panose="020B0604020202020204" pitchFamily="34" charset="0"/>
              <a:cs typeface="Arial" panose="020B0604020202020204" pitchFamily="34" charset="0"/>
            </a:rPr>
            <a:t> Costs</a:t>
          </a:r>
          <a:endParaRPr lang="en-US" sz="2400" b="0" u="sng" dirty="0">
            <a:latin typeface="Arial" panose="020B0604020202020204" pitchFamily="34" charset="0"/>
            <a:cs typeface="Arial" panose="020B0604020202020204" pitchFamily="34" charset="0"/>
          </a:endParaRPr>
        </a:p>
      </dgm:t>
    </dgm:pt>
    <dgm:pt modelId="{923A92C5-B61C-F34C-87AC-5EEFB9DD03F5}" type="parTrans" cxnId="{5D579237-838D-324B-A2EB-E3A9DD51ED75}">
      <dgm:prSet/>
      <dgm:spPr/>
      <dgm:t>
        <a:bodyPr/>
        <a:lstStyle/>
        <a:p>
          <a:endParaRPr lang="en-US"/>
        </a:p>
      </dgm:t>
    </dgm:pt>
    <dgm:pt modelId="{73E5336F-624D-5346-83E6-F3080B98DD6D}" type="sibTrans" cxnId="{5D579237-838D-324B-A2EB-E3A9DD51ED75}">
      <dgm:prSet/>
      <dgm:spPr/>
      <dgm:t>
        <a:bodyPr/>
        <a:lstStyle/>
        <a:p>
          <a:endParaRPr lang="en-US"/>
        </a:p>
      </dgm:t>
    </dgm:pt>
    <dgm:pt modelId="{8366074B-2706-8844-AAD7-003F6E2A7A55}">
      <dgm:prSet custT="1"/>
      <dgm:spPr/>
      <dgm:t>
        <a:bodyPr/>
        <a:lstStyle/>
        <a:p>
          <a:pPr algn="l" rtl="0"/>
          <a:r>
            <a:rPr lang="en-US" sz="2400" b="0" dirty="0" smtClean="0">
              <a:latin typeface="Arial" panose="020B0604020202020204" pitchFamily="34" charset="0"/>
              <a:cs typeface="Arial" panose="020B0604020202020204" pitchFamily="34" charset="0"/>
            </a:rPr>
            <a:t>Capital expenditure</a:t>
          </a:r>
          <a:endParaRPr lang="en-US" sz="2400" b="0" dirty="0">
            <a:latin typeface="Arial" panose="020B0604020202020204" pitchFamily="34" charset="0"/>
            <a:cs typeface="Arial" panose="020B0604020202020204" pitchFamily="34" charset="0"/>
          </a:endParaRPr>
        </a:p>
      </dgm:t>
    </dgm:pt>
    <dgm:pt modelId="{991FDC52-6E4C-C249-96BF-26CAB539BB5B}" type="parTrans" cxnId="{D5D01B23-A2F4-6541-AFB1-866DF80C488C}">
      <dgm:prSet/>
      <dgm:spPr/>
      <dgm:t>
        <a:bodyPr/>
        <a:lstStyle/>
        <a:p>
          <a:endParaRPr lang="en-US"/>
        </a:p>
      </dgm:t>
    </dgm:pt>
    <dgm:pt modelId="{D8655683-FE28-194B-ADDB-D6C5DC40BD10}" type="sibTrans" cxnId="{D5D01B23-A2F4-6541-AFB1-866DF80C488C}">
      <dgm:prSet/>
      <dgm:spPr/>
      <dgm:t>
        <a:bodyPr/>
        <a:lstStyle/>
        <a:p>
          <a:endParaRPr lang="en-US"/>
        </a:p>
      </dgm:t>
    </dgm:pt>
    <dgm:pt modelId="{D6A8D1B7-16D4-D243-AEA0-C3F3B5A366C8}">
      <dgm:prSet custT="1"/>
      <dgm:spPr/>
      <dgm:t>
        <a:bodyPr/>
        <a:lstStyle/>
        <a:p>
          <a:pPr algn="l" rtl="0"/>
          <a:r>
            <a:rPr lang="en-US" sz="2400" b="0" dirty="0" smtClean="0">
              <a:latin typeface="Arial" panose="020B0604020202020204" pitchFamily="34" charset="0"/>
              <a:cs typeface="Arial" panose="020B0604020202020204" pitchFamily="34" charset="0"/>
            </a:rPr>
            <a:t>Operating Expenditure</a:t>
          </a:r>
          <a:endParaRPr lang="en-US" sz="2400" b="0" dirty="0">
            <a:latin typeface="Arial" panose="020B0604020202020204" pitchFamily="34" charset="0"/>
            <a:cs typeface="Arial" panose="020B0604020202020204" pitchFamily="34" charset="0"/>
          </a:endParaRPr>
        </a:p>
      </dgm:t>
    </dgm:pt>
    <dgm:pt modelId="{D6142104-0225-0B44-9E1D-13C9494B9C38}" type="parTrans" cxnId="{258C400D-0913-3E4D-9637-A4F160440A39}">
      <dgm:prSet/>
      <dgm:spPr/>
      <dgm:t>
        <a:bodyPr/>
        <a:lstStyle/>
        <a:p>
          <a:endParaRPr lang="en-US"/>
        </a:p>
      </dgm:t>
    </dgm:pt>
    <dgm:pt modelId="{D82F9AB7-CA27-ED47-918B-67CF6DDB793E}" type="sibTrans" cxnId="{258C400D-0913-3E4D-9637-A4F160440A39}">
      <dgm:prSet/>
      <dgm:spPr/>
      <dgm:t>
        <a:bodyPr/>
        <a:lstStyle/>
        <a:p>
          <a:endParaRPr lang="en-US"/>
        </a:p>
      </dgm:t>
    </dgm:pt>
    <dgm:pt modelId="{6B177264-6B20-9641-A3D8-5B13BA851835}">
      <dgm:prSet custT="1"/>
      <dgm:spPr/>
      <dgm:t>
        <a:bodyPr/>
        <a:lstStyle/>
        <a:p>
          <a:pPr algn="ctr" rtl="0"/>
          <a:r>
            <a:rPr lang="en-US" sz="2400" b="0" u="sng" dirty="0" smtClean="0">
              <a:latin typeface="Arial" panose="020B0604020202020204" pitchFamily="34" charset="0"/>
              <a:cs typeface="Arial" panose="020B0604020202020204" pitchFamily="34" charset="0"/>
            </a:rPr>
            <a:t>Revenues</a:t>
          </a:r>
          <a:endParaRPr lang="en-US" sz="2400" b="0" u="sng" dirty="0">
            <a:latin typeface="Arial" panose="020B0604020202020204" pitchFamily="34" charset="0"/>
            <a:cs typeface="Arial" panose="020B0604020202020204" pitchFamily="34" charset="0"/>
          </a:endParaRPr>
        </a:p>
      </dgm:t>
    </dgm:pt>
    <dgm:pt modelId="{F354AA0D-AAD9-AD40-8454-50C6DDB329AA}" type="parTrans" cxnId="{221A78D1-FA3E-434C-9819-25C667EE5AA2}">
      <dgm:prSet/>
      <dgm:spPr/>
      <dgm:t>
        <a:bodyPr/>
        <a:lstStyle/>
        <a:p>
          <a:endParaRPr lang="en-US"/>
        </a:p>
      </dgm:t>
    </dgm:pt>
    <dgm:pt modelId="{8811C472-C383-2842-B8E9-D78E4EF28FEE}" type="sibTrans" cxnId="{221A78D1-FA3E-434C-9819-25C667EE5AA2}">
      <dgm:prSet/>
      <dgm:spPr/>
      <dgm:t>
        <a:bodyPr/>
        <a:lstStyle/>
        <a:p>
          <a:endParaRPr lang="en-US"/>
        </a:p>
      </dgm:t>
    </dgm:pt>
    <dgm:pt modelId="{08526B55-2604-BE4C-830B-0A0A7BD4F707}">
      <dgm:prSet custT="1"/>
      <dgm:spPr/>
      <dgm:t>
        <a:bodyPr/>
        <a:lstStyle/>
        <a:p>
          <a:pPr algn="l" rtl="0"/>
          <a:r>
            <a:rPr lang="en-US" sz="2400" b="0" dirty="0" smtClean="0">
              <a:latin typeface="Arial" panose="020B0604020202020204" pitchFamily="34" charset="0"/>
              <a:cs typeface="Arial" panose="020B0604020202020204" pitchFamily="34" charset="0"/>
            </a:rPr>
            <a:t>Sale of gas or electricity</a:t>
          </a:r>
          <a:endParaRPr lang="en-US" sz="2400" b="0" dirty="0">
            <a:latin typeface="Arial" panose="020B0604020202020204" pitchFamily="34" charset="0"/>
            <a:cs typeface="Arial" panose="020B0604020202020204" pitchFamily="34" charset="0"/>
          </a:endParaRPr>
        </a:p>
      </dgm:t>
    </dgm:pt>
    <dgm:pt modelId="{6883667A-373D-3948-96F2-4056F6B47C96}" type="parTrans" cxnId="{99345648-392C-3642-A80D-EC6B815B9FBF}">
      <dgm:prSet/>
      <dgm:spPr/>
      <dgm:t>
        <a:bodyPr/>
        <a:lstStyle/>
        <a:p>
          <a:endParaRPr lang="en-US"/>
        </a:p>
      </dgm:t>
    </dgm:pt>
    <dgm:pt modelId="{30A3F464-970B-A54D-9D51-91EA5937E125}" type="sibTrans" cxnId="{99345648-392C-3642-A80D-EC6B815B9FBF}">
      <dgm:prSet/>
      <dgm:spPr/>
      <dgm:t>
        <a:bodyPr/>
        <a:lstStyle/>
        <a:p>
          <a:endParaRPr lang="en-US"/>
        </a:p>
      </dgm:t>
    </dgm:pt>
    <dgm:pt modelId="{20B8A31E-916B-0E4D-8DDF-2204979BB84E}">
      <dgm:prSet custT="1"/>
      <dgm:spPr/>
      <dgm:t>
        <a:bodyPr/>
        <a:lstStyle/>
        <a:p>
          <a:pPr algn="l" rtl="0"/>
          <a:r>
            <a:rPr lang="en-US" sz="2400" b="0" dirty="0" smtClean="0">
              <a:latin typeface="Arial" panose="020B0604020202020204" pitchFamily="34" charset="0"/>
              <a:cs typeface="Arial" panose="020B0604020202020204" pitchFamily="34" charset="0"/>
            </a:rPr>
            <a:t>Tax Incentives</a:t>
          </a:r>
          <a:endParaRPr lang="en-US" sz="2400" b="0" dirty="0">
            <a:latin typeface="Arial" panose="020B0604020202020204" pitchFamily="34" charset="0"/>
            <a:cs typeface="Arial" panose="020B0604020202020204" pitchFamily="34" charset="0"/>
          </a:endParaRPr>
        </a:p>
      </dgm:t>
    </dgm:pt>
    <dgm:pt modelId="{3B8BE99D-7585-8F4D-9402-FD73451D2E34}" type="parTrans" cxnId="{6F0B3402-4105-954A-BBDA-985F00273465}">
      <dgm:prSet/>
      <dgm:spPr/>
      <dgm:t>
        <a:bodyPr/>
        <a:lstStyle/>
        <a:p>
          <a:endParaRPr lang="en-US"/>
        </a:p>
      </dgm:t>
    </dgm:pt>
    <dgm:pt modelId="{241CEB7A-9537-244B-BBC4-79371C015217}" type="sibTrans" cxnId="{6F0B3402-4105-954A-BBDA-985F00273465}">
      <dgm:prSet/>
      <dgm:spPr/>
      <dgm:t>
        <a:bodyPr/>
        <a:lstStyle/>
        <a:p>
          <a:endParaRPr lang="en-US"/>
        </a:p>
      </dgm:t>
    </dgm:pt>
    <dgm:pt modelId="{8D289229-AE4C-4542-87AD-646E09EB9859}">
      <dgm:prSet custT="1"/>
      <dgm:spPr/>
      <dgm:t>
        <a:bodyPr/>
        <a:lstStyle/>
        <a:p>
          <a:pPr algn="l" rtl="0"/>
          <a:r>
            <a:rPr lang="en-US" sz="2400" b="0" dirty="0" smtClean="0">
              <a:latin typeface="Arial" panose="020B0604020202020204" pitchFamily="34" charset="0"/>
              <a:cs typeface="Arial" panose="020B0604020202020204" pitchFamily="34" charset="0"/>
            </a:rPr>
            <a:t>Opportunity benefits if any </a:t>
          </a:r>
          <a:endParaRPr lang="en-US" sz="2400" b="0" dirty="0">
            <a:latin typeface="Arial" panose="020B0604020202020204" pitchFamily="34" charset="0"/>
            <a:cs typeface="Arial" panose="020B0604020202020204" pitchFamily="34" charset="0"/>
          </a:endParaRPr>
        </a:p>
      </dgm:t>
    </dgm:pt>
    <dgm:pt modelId="{6DA496B8-ADEE-E34B-BBC1-89B44A873C81}" type="parTrans" cxnId="{47CF9EAE-E5BA-8746-AF81-1FB7009DD07E}">
      <dgm:prSet/>
      <dgm:spPr/>
      <dgm:t>
        <a:bodyPr/>
        <a:lstStyle/>
        <a:p>
          <a:endParaRPr lang="en-US"/>
        </a:p>
      </dgm:t>
    </dgm:pt>
    <dgm:pt modelId="{62B8CC40-E6D8-3240-89D6-7F97FE0FEA50}" type="sibTrans" cxnId="{47CF9EAE-E5BA-8746-AF81-1FB7009DD07E}">
      <dgm:prSet/>
      <dgm:spPr/>
      <dgm:t>
        <a:bodyPr/>
        <a:lstStyle/>
        <a:p>
          <a:endParaRPr lang="en-US"/>
        </a:p>
      </dgm:t>
    </dgm:pt>
    <dgm:pt modelId="{056E7CC2-733E-534C-ADCD-6E9452553D00}">
      <dgm:prSet custT="1"/>
      <dgm:spPr/>
      <dgm:t>
        <a:bodyPr/>
        <a:lstStyle/>
        <a:p>
          <a:pPr algn="l" rtl="0"/>
          <a:r>
            <a:rPr lang="en-US" sz="2400" b="0" dirty="0" smtClean="0">
              <a:latin typeface="Arial" panose="020B0604020202020204" pitchFamily="34" charset="0"/>
              <a:cs typeface="Arial" panose="020B0604020202020204" pitchFamily="34" charset="0"/>
            </a:rPr>
            <a:t>Carbon Credits,</a:t>
          </a:r>
          <a:endParaRPr lang="en-US" sz="2400" b="0" dirty="0">
            <a:latin typeface="Arial" panose="020B0604020202020204" pitchFamily="34" charset="0"/>
            <a:cs typeface="Arial" panose="020B0604020202020204" pitchFamily="34" charset="0"/>
          </a:endParaRPr>
        </a:p>
      </dgm:t>
    </dgm:pt>
    <dgm:pt modelId="{4D1455AF-8FF0-6F4E-9C47-B1F2F796FE9A}" type="parTrans" cxnId="{2E36E4E6-07B2-AC45-BEB9-D029A7096650}">
      <dgm:prSet/>
      <dgm:spPr/>
      <dgm:t>
        <a:bodyPr/>
        <a:lstStyle/>
        <a:p>
          <a:endParaRPr lang="en-US"/>
        </a:p>
      </dgm:t>
    </dgm:pt>
    <dgm:pt modelId="{4D515B0B-0AE0-EE40-AE67-2928FBC5BEF9}" type="sibTrans" cxnId="{2E36E4E6-07B2-AC45-BEB9-D029A7096650}">
      <dgm:prSet/>
      <dgm:spPr/>
      <dgm:t>
        <a:bodyPr/>
        <a:lstStyle/>
        <a:p>
          <a:endParaRPr lang="en-US"/>
        </a:p>
      </dgm:t>
    </dgm:pt>
    <dgm:pt modelId="{5D854253-B2F2-4C51-A2D5-EAFBEDFC6770}">
      <dgm:prSet custT="1"/>
      <dgm:spPr/>
      <dgm:t>
        <a:bodyPr/>
        <a:lstStyle/>
        <a:p>
          <a:pPr algn="l" rtl="0"/>
          <a:r>
            <a:rPr lang="en-US" sz="2400" b="0" dirty="0" smtClean="0">
              <a:latin typeface="Arial" panose="020B0604020202020204" pitchFamily="34" charset="0"/>
              <a:cs typeface="Arial" panose="020B0604020202020204" pitchFamily="34" charset="0"/>
            </a:rPr>
            <a:t>Renewable or alternative energy credits </a:t>
          </a:r>
          <a:endParaRPr lang="en-US" sz="2400" b="0" dirty="0">
            <a:latin typeface="Arial" panose="020B0604020202020204" pitchFamily="34" charset="0"/>
            <a:cs typeface="Arial" panose="020B0604020202020204" pitchFamily="34" charset="0"/>
          </a:endParaRPr>
        </a:p>
      </dgm:t>
    </dgm:pt>
    <dgm:pt modelId="{70043D69-F27E-413C-B927-EFC7663CE4FF}" type="parTrans" cxnId="{4AC6EA53-2183-4EFA-BAFD-FDB950C3EA1E}">
      <dgm:prSet/>
      <dgm:spPr/>
      <dgm:t>
        <a:bodyPr/>
        <a:lstStyle/>
        <a:p>
          <a:endParaRPr lang="en-US"/>
        </a:p>
      </dgm:t>
    </dgm:pt>
    <dgm:pt modelId="{11B275E4-9D93-4760-AC03-E149B3AD1EAC}" type="sibTrans" cxnId="{4AC6EA53-2183-4EFA-BAFD-FDB950C3EA1E}">
      <dgm:prSet/>
      <dgm:spPr/>
      <dgm:t>
        <a:bodyPr/>
        <a:lstStyle/>
        <a:p>
          <a:endParaRPr lang="en-US"/>
        </a:p>
      </dgm:t>
    </dgm:pt>
    <dgm:pt modelId="{863A0F19-AE1F-3D4F-930E-F44CF809930D}" type="pres">
      <dgm:prSet presAssocID="{D5C4CE3E-18D6-1F4C-804A-60C7CB8429B0}" presName="Name0" presStyleCnt="0">
        <dgm:presLayoutVars>
          <dgm:dir/>
          <dgm:resizeHandles val="exact"/>
        </dgm:presLayoutVars>
      </dgm:prSet>
      <dgm:spPr/>
      <dgm:t>
        <a:bodyPr/>
        <a:lstStyle/>
        <a:p>
          <a:endParaRPr lang="en-US"/>
        </a:p>
      </dgm:t>
    </dgm:pt>
    <dgm:pt modelId="{C7CB362A-8260-334A-8146-2360A02128FD}" type="pres">
      <dgm:prSet presAssocID="{8B88B9BD-1144-A14F-B5D1-617B13E80BEF}" presName="node" presStyleLbl="node1" presStyleIdx="0" presStyleCnt="2">
        <dgm:presLayoutVars>
          <dgm:bulletEnabled val="1"/>
        </dgm:presLayoutVars>
      </dgm:prSet>
      <dgm:spPr/>
      <dgm:t>
        <a:bodyPr/>
        <a:lstStyle/>
        <a:p>
          <a:endParaRPr lang="en-US"/>
        </a:p>
      </dgm:t>
    </dgm:pt>
    <dgm:pt modelId="{DAF4F2F9-C087-C94D-A209-240EC8186C9C}" type="pres">
      <dgm:prSet presAssocID="{73E5336F-624D-5346-83E6-F3080B98DD6D}" presName="sibTrans" presStyleLbl="sibTrans2D1" presStyleIdx="0" presStyleCnt="1"/>
      <dgm:spPr/>
      <dgm:t>
        <a:bodyPr/>
        <a:lstStyle/>
        <a:p>
          <a:endParaRPr lang="en-US"/>
        </a:p>
      </dgm:t>
    </dgm:pt>
    <dgm:pt modelId="{AF44B25B-B426-5247-BADB-1CD474A1E65D}" type="pres">
      <dgm:prSet presAssocID="{73E5336F-624D-5346-83E6-F3080B98DD6D}" presName="connectorText" presStyleLbl="sibTrans2D1" presStyleIdx="0" presStyleCnt="1"/>
      <dgm:spPr/>
      <dgm:t>
        <a:bodyPr/>
        <a:lstStyle/>
        <a:p>
          <a:endParaRPr lang="en-US"/>
        </a:p>
      </dgm:t>
    </dgm:pt>
    <dgm:pt modelId="{0A5B8ACE-0237-834E-A1A9-ABC421A3E5B1}" type="pres">
      <dgm:prSet presAssocID="{6B177264-6B20-9641-A3D8-5B13BA851835}" presName="node" presStyleLbl="node1" presStyleIdx="1" presStyleCnt="2">
        <dgm:presLayoutVars>
          <dgm:bulletEnabled val="1"/>
        </dgm:presLayoutVars>
      </dgm:prSet>
      <dgm:spPr/>
      <dgm:t>
        <a:bodyPr/>
        <a:lstStyle/>
        <a:p>
          <a:endParaRPr lang="en-US"/>
        </a:p>
      </dgm:t>
    </dgm:pt>
  </dgm:ptLst>
  <dgm:cxnLst>
    <dgm:cxn modelId="{6F0B3402-4105-954A-BBDA-985F00273465}" srcId="{6B177264-6B20-9641-A3D8-5B13BA851835}" destId="{20B8A31E-916B-0E4D-8DDF-2204979BB84E}" srcOrd="1" destOrd="0" parTransId="{3B8BE99D-7585-8F4D-9402-FD73451D2E34}" sibTransId="{241CEB7A-9537-244B-BBC4-79371C015217}"/>
    <dgm:cxn modelId="{99345648-392C-3642-A80D-EC6B815B9FBF}" srcId="{6B177264-6B20-9641-A3D8-5B13BA851835}" destId="{08526B55-2604-BE4C-830B-0A0A7BD4F707}" srcOrd="0" destOrd="0" parTransId="{6883667A-373D-3948-96F2-4056F6B47C96}" sibTransId="{30A3F464-970B-A54D-9D51-91EA5937E125}"/>
    <dgm:cxn modelId="{1C137EBC-2A27-4836-BB91-DE0B61903D3B}" type="presOf" srcId="{056E7CC2-733E-534C-ADCD-6E9452553D00}" destId="{0A5B8ACE-0237-834E-A1A9-ABC421A3E5B1}" srcOrd="0" destOrd="4" presId="urn:microsoft.com/office/officeart/2005/8/layout/process1"/>
    <dgm:cxn modelId="{29846BC1-BFA0-4BF2-B3C1-76FE6129B648}" type="presOf" srcId="{08526B55-2604-BE4C-830B-0A0A7BD4F707}" destId="{0A5B8ACE-0237-834E-A1A9-ABC421A3E5B1}" srcOrd="0" destOrd="1" presId="urn:microsoft.com/office/officeart/2005/8/layout/process1"/>
    <dgm:cxn modelId="{F4E0FF9A-B2D8-443B-AF4F-CE0378C5D731}" type="presOf" srcId="{D6A8D1B7-16D4-D243-AEA0-C3F3B5A366C8}" destId="{C7CB362A-8260-334A-8146-2360A02128FD}" srcOrd="0" destOrd="2" presId="urn:microsoft.com/office/officeart/2005/8/layout/process1"/>
    <dgm:cxn modelId="{2E36E4E6-07B2-AC45-BEB9-D029A7096650}" srcId="{6B177264-6B20-9641-A3D8-5B13BA851835}" destId="{056E7CC2-733E-534C-ADCD-6E9452553D00}" srcOrd="3" destOrd="0" parTransId="{4D1455AF-8FF0-6F4E-9C47-B1F2F796FE9A}" sibTransId="{4D515B0B-0AE0-EE40-AE67-2928FBC5BEF9}"/>
    <dgm:cxn modelId="{334AB867-E687-47BB-B658-1B97A37F9223}" type="presOf" srcId="{73E5336F-624D-5346-83E6-F3080B98DD6D}" destId="{DAF4F2F9-C087-C94D-A209-240EC8186C9C}" srcOrd="0" destOrd="0" presId="urn:microsoft.com/office/officeart/2005/8/layout/process1"/>
    <dgm:cxn modelId="{B3A4843E-D2E8-45D1-BE64-47F6EBF3D306}" type="presOf" srcId="{8D289229-AE4C-4542-87AD-646E09EB9859}" destId="{0A5B8ACE-0237-834E-A1A9-ABC421A3E5B1}" srcOrd="0" destOrd="3" presId="urn:microsoft.com/office/officeart/2005/8/layout/process1"/>
    <dgm:cxn modelId="{D5D01B23-A2F4-6541-AFB1-866DF80C488C}" srcId="{8B88B9BD-1144-A14F-B5D1-617B13E80BEF}" destId="{8366074B-2706-8844-AAD7-003F6E2A7A55}" srcOrd="0" destOrd="0" parTransId="{991FDC52-6E4C-C249-96BF-26CAB539BB5B}" sibTransId="{D8655683-FE28-194B-ADDB-D6C5DC40BD10}"/>
    <dgm:cxn modelId="{5D579237-838D-324B-A2EB-E3A9DD51ED75}" srcId="{D5C4CE3E-18D6-1F4C-804A-60C7CB8429B0}" destId="{8B88B9BD-1144-A14F-B5D1-617B13E80BEF}" srcOrd="0" destOrd="0" parTransId="{923A92C5-B61C-F34C-87AC-5EEFB9DD03F5}" sibTransId="{73E5336F-624D-5346-83E6-F3080B98DD6D}"/>
    <dgm:cxn modelId="{4E9D9C41-BE52-481A-98DD-6F87EBA068E8}" type="presOf" srcId="{D5C4CE3E-18D6-1F4C-804A-60C7CB8429B0}" destId="{863A0F19-AE1F-3D4F-930E-F44CF809930D}" srcOrd="0" destOrd="0" presId="urn:microsoft.com/office/officeart/2005/8/layout/process1"/>
    <dgm:cxn modelId="{221A78D1-FA3E-434C-9819-25C667EE5AA2}" srcId="{D5C4CE3E-18D6-1F4C-804A-60C7CB8429B0}" destId="{6B177264-6B20-9641-A3D8-5B13BA851835}" srcOrd="1" destOrd="0" parTransId="{F354AA0D-AAD9-AD40-8454-50C6DDB329AA}" sibTransId="{8811C472-C383-2842-B8E9-D78E4EF28FEE}"/>
    <dgm:cxn modelId="{EBC82560-7346-41C7-932B-7B6FE88C8C3E}" type="presOf" srcId="{6B177264-6B20-9641-A3D8-5B13BA851835}" destId="{0A5B8ACE-0237-834E-A1A9-ABC421A3E5B1}" srcOrd="0" destOrd="0" presId="urn:microsoft.com/office/officeart/2005/8/layout/process1"/>
    <dgm:cxn modelId="{03B4A9DB-D934-4EAA-B156-290B47961AD2}" type="presOf" srcId="{20B8A31E-916B-0E4D-8DDF-2204979BB84E}" destId="{0A5B8ACE-0237-834E-A1A9-ABC421A3E5B1}" srcOrd="0" destOrd="2" presId="urn:microsoft.com/office/officeart/2005/8/layout/process1"/>
    <dgm:cxn modelId="{608A46A0-F7FF-4A7C-B519-613A147F57E1}" type="presOf" srcId="{8B88B9BD-1144-A14F-B5D1-617B13E80BEF}" destId="{C7CB362A-8260-334A-8146-2360A02128FD}" srcOrd="0" destOrd="0" presId="urn:microsoft.com/office/officeart/2005/8/layout/process1"/>
    <dgm:cxn modelId="{258C400D-0913-3E4D-9637-A4F160440A39}" srcId="{8B88B9BD-1144-A14F-B5D1-617B13E80BEF}" destId="{D6A8D1B7-16D4-D243-AEA0-C3F3B5A366C8}" srcOrd="1" destOrd="0" parTransId="{D6142104-0225-0B44-9E1D-13C9494B9C38}" sibTransId="{D82F9AB7-CA27-ED47-918B-67CF6DDB793E}"/>
    <dgm:cxn modelId="{5EAA7091-338F-4193-A578-8E0F245BD234}" type="presOf" srcId="{8366074B-2706-8844-AAD7-003F6E2A7A55}" destId="{C7CB362A-8260-334A-8146-2360A02128FD}" srcOrd="0" destOrd="1" presId="urn:microsoft.com/office/officeart/2005/8/layout/process1"/>
    <dgm:cxn modelId="{4AC6EA53-2183-4EFA-BAFD-FDB950C3EA1E}" srcId="{6B177264-6B20-9641-A3D8-5B13BA851835}" destId="{5D854253-B2F2-4C51-A2D5-EAFBEDFC6770}" srcOrd="4" destOrd="0" parTransId="{70043D69-F27E-413C-B927-EFC7663CE4FF}" sibTransId="{11B275E4-9D93-4760-AC03-E149B3AD1EAC}"/>
    <dgm:cxn modelId="{47CF9EAE-E5BA-8746-AF81-1FB7009DD07E}" srcId="{6B177264-6B20-9641-A3D8-5B13BA851835}" destId="{8D289229-AE4C-4542-87AD-646E09EB9859}" srcOrd="2" destOrd="0" parTransId="{6DA496B8-ADEE-E34B-BBC1-89B44A873C81}" sibTransId="{62B8CC40-E6D8-3240-89D6-7F97FE0FEA50}"/>
    <dgm:cxn modelId="{5DFC9FAD-6624-4204-AB5C-D593D4A72E9F}" type="presOf" srcId="{73E5336F-624D-5346-83E6-F3080B98DD6D}" destId="{AF44B25B-B426-5247-BADB-1CD474A1E65D}" srcOrd="1" destOrd="0" presId="urn:microsoft.com/office/officeart/2005/8/layout/process1"/>
    <dgm:cxn modelId="{3CAA7EB4-B1DE-41FE-B5FE-C7E8C10DEC4D}" type="presOf" srcId="{5D854253-B2F2-4C51-A2D5-EAFBEDFC6770}" destId="{0A5B8ACE-0237-834E-A1A9-ABC421A3E5B1}" srcOrd="0" destOrd="5" presId="urn:microsoft.com/office/officeart/2005/8/layout/process1"/>
    <dgm:cxn modelId="{7B9A7FFD-57B0-4E90-B0BE-AA057336E24B}" type="presParOf" srcId="{863A0F19-AE1F-3D4F-930E-F44CF809930D}" destId="{C7CB362A-8260-334A-8146-2360A02128FD}" srcOrd="0" destOrd="0" presId="urn:microsoft.com/office/officeart/2005/8/layout/process1"/>
    <dgm:cxn modelId="{257796F1-946F-4B14-835C-65B52C0236EB}" type="presParOf" srcId="{863A0F19-AE1F-3D4F-930E-F44CF809930D}" destId="{DAF4F2F9-C087-C94D-A209-240EC8186C9C}" srcOrd="1" destOrd="0" presId="urn:microsoft.com/office/officeart/2005/8/layout/process1"/>
    <dgm:cxn modelId="{4E700A91-D07D-4C97-998A-F38DB2C83C0A}" type="presParOf" srcId="{DAF4F2F9-C087-C94D-A209-240EC8186C9C}" destId="{AF44B25B-B426-5247-BADB-1CD474A1E65D}" srcOrd="0" destOrd="0" presId="urn:microsoft.com/office/officeart/2005/8/layout/process1"/>
    <dgm:cxn modelId="{C12B4E65-E403-4B84-8054-FF9CD7CF0245}" type="presParOf" srcId="{863A0F19-AE1F-3D4F-930E-F44CF809930D}" destId="{0A5B8ACE-0237-834E-A1A9-ABC421A3E5B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4CE3E-18D6-1F4C-804A-60C7CB8429B0}" type="doc">
      <dgm:prSet loTypeId="urn:microsoft.com/office/officeart/2005/8/layout/process1" loCatId="" qsTypeId="urn:microsoft.com/office/officeart/2005/8/quickstyle/simple2" qsCatId="simple" csTypeId="urn:microsoft.com/office/officeart/2005/8/colors/accent2_1" csCatId="accent2" phldr="1"/>
      <dgm:spPr/>
      <dgm:t>
        <a:bodyPr/>
        <a:lstStyle/>
        <a:p>
          <a:endParaRPr lang="en-US"/>
        </a:p>
      </dgm:t>
    </dgm:pt>
    <dgm:pt modelId="{8B88B9BD-1144-A14F-B5D1-617B13E80BEF}">
      <dgm:prSet custT="1"/>
      <dgm:spPr/>
      <dgm:t>
        <a:bodyPr/>
        <a:lstStyle/>
        <a:p>
          <a:pPr algn="ctr" rtl="0"/>
          <a:r>
            <a:rPr lang="en-US" sz="2400" b="1" u="sng" dirty="0" smtClean="0">
              <a:latin typeface="Arial" panose="020B0604020202020204" pitchFamily="34" charset="0"/>
              <a:cs typeface="Arial" panose="020B0604020202020204" pitchFamily="34" charset="0"/>
            </a:rPr>
            <a:t>Tangible Benefits</a:t>
          </a:r>
          <a:endParaRPr lang="en-US" sz="2400" b="1" u="sng" dirty="0">
            <a:latin typeface="Arial" panose="020B0604020202020204" pitchFamily="34" charset="0"/>
            <a:cs typeface="Arial" panose="020B0604020202020204" pitchFamily="34" charset="0"/>
          </a:endParaRPr>
        </a:p>
      </dgm:t>
    </dgm:pt>
    <dgm:pt modelId="{923A92C5-B61C-F34C-87AC-5EEFB9DD03F5}" type="parTrans" cxnId="{5D579237-838D-324B-A2EB-E3A9DD51ED75}">
      <dgm:prSet/>
      <dgm:spPr/>
      <dgm:t>
        <a:bodyPr/>
        <a:lstStyle/>
        <a:p>
          <a:endParaRPr lang="en-US"/>
        </a:p>
      </dgm:t>
    </dgm:pt>
    <dgm:pt modelId="{73E5336F-624D-5346-83E6-F3080B98DD6D}" type="sibTrans" cxnId="{5D579237-838D-324B-A2EB-E3A9DD51ED75}">
      <dgm:prSet/>
      <dgm:spPr/>
      <dgm:t>
        <a:bodyPr/>
        <a:lstStyle/>
        <a:p>
          <a:endParaRPr lang="en-US"/>
        </a:p>
      </dgm:t>
    </dgm:pt>
    <dgm:pt modelId="{D6A8D1B7-16D4-D243-AEA0-C3F3B5A366C8}">
      <dgm:prSet custT="1"/>
      <dgm:spPr/>
      <dgm:t>
        <a:bodyPr/>
        <a:lstStyle/>
        <a:p>
          <a:pPr algn="l" rtl="0"/>
          <a:r>
            <a:rPr lang="en-US" sz="2400" b="0" dirty="0" smtClean="0">
              <a:latin typeface="Arial" panose="020B0604020202020204" pitchFamily="34" charset="0"/>
              <a:cs typeface="Arial" panose="020B0604020202020204" pitchFamily="34" charset="0"/>
            </a:rPr>
            <a:t>Carbon credits</a:t>
          </a:r>
          <a:endParaRPr lang="en-US" sz="2400" b="0" dirty="0">
            <a:latin typeface="Arial" panose="020B0604020202020204" pitchFamily="34" charset="0"/>
            <a:cs typeface="Arial" panose="020B0604020202020204" pitchFamily="34" charset="0"/>
          </a:endParaRPr>
        </a:p>
      </dgm:t>
    </dgm:pt>
    <dgm:pt modelId="{D82F9AB7-CA27-ED47-918B-67CF6DDB793E}" type="sibTrans" cxnId="{258C400D-0913-3E4D-9637-A4F160440A39}">
      <dgm:prSet/>
      <dgm:spPr/>
      <dgm:t>
        <a:bodyPr/>
        <a:lstStyle/>
        <a:p>
          <a:endParaRPr lang="en-US"/>
        </a:p>
      </dgm:t>
    </dgm:pt>
    <dgm:pt modelId="{D6142104-0225-0B44-9E1D-13C9494B9C38}" type="parTrans" cxnId="{258C400D-0913-3E4D-9637-A4F160440A39}">
      <dgm:prSet/>
      <dgm:spPr/>
      <dgm:t>
        <a:bodyPr/>
        <a:lstStyle/>
        <a:p>
          <a:endParaRPr lang="en-US"/>
        </a:p>
      </dgm:t>
    </dgm:pt>
    <dgm:pt modelId="{8366074B-2706-8844-AAD7-003F6E2A7A55}">
      <dgm:prSet custT="1"/>
      <dgm:spPr/>
      <dgm:t>
        <a:bodyPr/>
        <a:lstStyle/>
        <a:p>
          <a:pPr algn="l" rtl="0"/>
          <a:r>
            <a:rPr lang="en-US" sz="2400" b="0" dirty="0" smtClean="0">
              <a:latin typeface="Arial" panose="020B0604020202020204" pitchFamily="34" charset="0"/>
              <a:cs typeface="Arial" panose="020B0604020202020204" pitchFamily="34" charset="0"/>
            </a:rPr>
            <a:t>Sales Revenues from gas</a:t>
          </a:r>
          <a:endParaRPr lang="en-US" sz="2400" b="0" dirty="0">
            <a:latin typeface="Arial" panose="020B0604020202020204" pitchFamily="34" charset="0"/>
            <a:cs typeface="Arial" panose="020B0604020202020204" pitchFamily="34" charset="0"/>
          </a:endParaRPr>
        </a:p>
      </dgm:t>
    </dgm:pt>
    <dgm:pt modelId="{D8655683-FE28-194B-ADDB-D6C5DC40BD10}" type="sibTrans" cxnId="{D5D01B23-A2F4-6541-AFB1-866DF80C488C}">
      <dgm:prSet/>
      <dgm:spPr/>
      <dgm:t>
        <a:bodyPr/>
        <a:lstStyle/>
        <a:p>
          <a:endParaRPr lang="en-US"/>
        </a:p>
      </dgm:t>
    </dgm:pt>
    <dgm:pt modelId="{991FDC52-6E4C-C249-96BF-26CAB539BB5B}" type="parTrans" cxnId="{D5D01B23-A2F4-6541-AFB1-866DF80C488C}">
      <dgm:prSet/>
      <dgm:spPr/>
      <dgm:t>
        <a:bodyPr/>
        <a:lstStyle/>
        <a:p>
          <a:endParaRPr lang="en-US"/>
        </a:p>
      </dgm:t>
    </dgm:pt>
    <dgm:pt modelId="{07E48822-82F9-423F-A5AF-CC2A0CE5054B}">
      <dgm:prSet custT="1"/>
      <dgm:spPr/>
      <dgm:t>
        <a:bodyPr/>
        <a:lstStyle/>
        <a:p>
          <a:pPr algn="l" rtl="0"/>
          <a:r>
            <a:rPr lang="en-US" sz="2400" b="0" dirty="0" smtClean="0">
              <a:latin typeface="Arial" panose="020B0604020202020204" pitchFamily="34" charset="0"/>
              <a:cs typeface="Arial" panose="020B0604020202020204" pitchFamily="34" charset="0"/>
            </a:rPr>
            <a:t>Renewable energy credits</a:t>
          </a:r>
          <a:endParaRPr lang="en-US" sz="2400" b="0" dirty="0">
            <a:latin typeface="Arial" panose="020B0604020202020204" pitchFamily="34" charset="0"/>
            <a:cs typeface="Arial" panose="020B0604020202020204" pitchFamily="34" charset="0"/>
          </a:endParaRPr>
        </a:p>
      </dgm:t>
    </dgm:pt>
    <dgm:pt modelId="{0320378E-833B-42E4-AF6C-42ADB79DAA3A}" type="parTrans" cxnId="{B790F312-D940-44D4-BF45-79798CBA3757}">
      <dgm:prSet/>
      <dgm:spPr/>
      <dgm:t>
        <a:bodyPr/>
        <a:lstStyle/>
        <a:p>
          <a:endParaRPr lang="en-US"/>
        </a:p>
      </dgm:t>
    </dgm:pt>
    <dgm:pt modelId="{92E75E62-7F4D-44A5-A28F-270210BF2BD9}" type="sibTrans" cxnId="{B790F312-D940-44D4-BF45-79798CBA3757}">
      <dgm:prSet/>
      <dgm:spPr/>
      <dgm:t>
        <a:bodyPr/>
        <a:lstStyle/>
        <a:p>
          <a:endParaRPr lang="en-US"/>
        </a:p>
      </dgm:t>
    </dgm:pt>
    <dgm:pt modelId="{20B8A31E-916B-0E4D-8DDF-2204979BB84E}">
      <dgm:prSet custT="1"/>
      <dgm:spPr/>
      <dgm:t>
        <a:bodyPr/>
        <a:lstStyle/>
        <a:p>
          <a:pPr algn="l" rtl="0"/>
          <a:r>
            <a:rPr lang="en-US" sz="2400" b="0" dirty="0" smtClean="0">
              <a:latin typeface="Arial" panose="020B0604020202020204" pitchFamily="34" charset="0"/>
              <a:cs typeface="Arial" panose="020B0604020202020204" pitchFamily="34" charset="0"/>
            </a:rPr>
            <a:t>Hazards associated with mining are averted </a:t>
          </a:r>
          <a:endParaRPr lang="en-US" sz="2400" b="0" dirty="0">
            <a:latin typeface="Arial" panose="020B0604020202020204" pitchFamily="34" charset="0"/>
            <a:cs typeface="Arial" panose="020B0604020202020204" pitchFamily="34" charset="0"/>
          </a:endParaRPr>
        </a:p>
      </dgm:t>
    </dgm:pt>
    <dgm:pt modelId="{241CEB7A-9537-244B-BBC4-79371C015217}" type="sibTrans" cxnId="{6F0B3402-4105-954A-BBDA-985F00273465}">
      <dgm:prSet/>
      <dgm:spPr/>
      <dgm:t>
        <a:bodyPr/>
        <a:lstStyle/>
        <a:p>
          <a:endParaRPr lang="en-US"/>
        </a:p>
      </dgm:t>
    </dgm:pt>
    <dgm:pt modelId="{3B8BE99D-7585-8F4D-9402-FD73451D2E34}" type="parTrans" cxnId="{6F0B3402-4105-954A-BBDA-985F00273465}">
      <dgm:prSet/>
      <dgm:spPr/>
      <dgm:t>
        <a:bodyPr/>
        <a:lstStyle/>
        <a:p>
          <a:endParaRPr lang="en-US"/>
        </a:p>
      </dgm:t>
    </dgm:pt>
    <dgm:pt modelId="{08526B55-2604-BE4C-830B-0A0A7BD4F707}">
      <dgm:prSet custT="1"/>
      <dgm:spPr/>
      <dgm:t>
        <a:bodyPr/>
        <a:lstStyle/>
        <a:p>
          <a:pPr algn="l" rtl="0"/>
          <a:r>
            <a:rPr lang="en-US" sz="2400" b="0" dirty="0" smtClean="0">
              <a:latin typeface="Arial" panose="020B0604020202020204" pitchFamily="34" charset="0"/>
              <a:cs typeface="Arial" panose="020B0604020202020204" pitchFamily="34" charset="0"/>
            </a:rPr>
            <a:t>Decrease in green house gas emissions into the environment</a:t>
          </a:r>
          <a:endParaRPr lang="en-US" sz="2400" b="0" dirty="0">
            <a:latin typeface="Arial" panose="020B0604020202020204" pitchFamily="34" charset="0"/>
            <a:cs typeface="Arial" panose="020B0604020202020204" pitchFamily="34" charset="0"/>
          </a:endParaRPr>
        </a:p>
      </dgm:t>
    </dgm:pt>
    <dgm:pt modelId="{30A3F464-970B-A54D-9D51-91EA5937E125}" type="sibTrans" cxnId="{99345648-392C-3642-A80D-EC6B815B9FBF}">
      <dgm:prSet/>
      <dgm:spPr/>
      <dgm:t>
        <a:bodyPr/>
        <a:lstStyle/>
        <a:p>
          <a:endParaRPr lang="en-US"/>
        </a:p>
      </dgm:t>
    </dgm:pt>
    <dgm:pt modelId="{6883667A-373D-3948-96F2-4056F6B47C96}" type="parTrans" cxnId="{99345648-392C-3642-A80D-EC6B815B9FBF}">
      <dgm:prSet/>
      <dgm:spPr/>
      <dgm:t>
        <a:bodyPr/>
        <a:lstStyle/>
        <a:p>
          <a:endParaRPr lang="en-US"/>
        </a:p>
      </dgm:t>
    </dgm:pt>
    <dgm:pt modelId="{C48AB072-EE59-4FB4-895A-1113E30588D6}">
      <dgm:prSet custT="1"/>
      <dgm:spPr/>
      <dgm:t>
        <a:bodyPr/>
        <a:lstStyle/>
        <a:p>
          <a:pPr algn="l" rtl="0"/>
          <a:r>
            <a:rPr lang="en-US" sz="2400" b="0" dirty="0" smtClean="0">
              <a:latin typeface="Arial" panose="020B0604020202020204" pitchFamily="34" charset="0"/>
              <a:cs typeface="Arial" panose="020B0604020202020204" pitchFamily="34" charset="0"/>
            </a:rPr>
            <a:t>Tax Incentives</a:t>
          </a:r>
          <a:endParaRPr lang="en-US" sz="2400" b="0" dirty="0">
            <a:latin typeface="Arial" panose="020B0604020202020204" pitchFamily="34" charset="0"/>
            <a:cs typeface="Arial" panose="020B0604020202020204" pitchFamily="34" charset="0"/>
          </a:endParaRPr>
        </a:p>
      </dgm:t>
    </dgm:pt>
    <dgm:pt modelId="{2EE98900-B44F-4D6B-941D-C077CE956057}" type="parTrans" cxnId="{9270E5D9-9C07-4B8E-B3AF-42F4286F2BEA}">
      <dgm:prSet/>
      <dgm:spPr/>
      <dgm:t>
        <a:bodyPr/>
        <a:lstStyle/>
        <a:p>
          <a:endParaRPr lang="en-US"/>
        </a:p>
      </dgm:t>
    </dgm:pt>
    <dgm:pt modelId="{A2B75E96-42D6-4A1E-B239-77E3909F5361}" type="sibTrans" cxnId="{9270E5D9-9C07-4B8E-B3AF-42F4286F2BEA}">
      <dgm:prSet/>
      <dgm:spPr/>
      <dgm:t>
        <a:bodyPr/>
        <a:lstStyle/>
        <a:p>
          <a:endParaRPr lang="en-US"/>
        </a:p>
      </dgm:t>
    </dgm:pt>
    <dgm:pt modelId="{662DCA22-7362-B44B-9EE6-A190B0982F10}">
      <dgm:prSet custT="1"/>
      <dgm:spPr/>
      <dgm:t>
        <a:bodyPr/>
        <a:lstStyle/>
        <a:p>
          <a:pPr algn="l" rtl="0"/>
          <a:r>
            <a:rPr lang="en-US" sz="2400" b="0" dirty="0" smtClean="0">
              <a:latin typeface="Arial" panose="020B0604020202020204" pitchFamily="34" charset="0"/>
              <a:cs typeface="Arial" panose="020B0604020202020204" pitchFamily="34" charset="0"/>
            </a:rPr>
            <a:t>Delay of the Mining Project</a:t>
          </a:r>
          <a:endParaRPr lang="en-US" sz="2400" b="0" dirty="0">
            <a:latin typeface="Arial" panose="020B0604020202020204" pitchFamily="34" charset="0"/>
            <a:cs typeface="Arial" panose="020B0604020202020204" pitchFamily="34" charset="0"/>
          </a:endParaRPr>
        </a:p>
      </dgm:t>
    </dgm:pt>
    <dgm:pt modelId="{BED96125-C631-6140-B8B1-78B1F83293EC}" type="parTrans" cxnId="{F405528C-0105-5440-BC54-5A020D98B0DE}">
      <dgm:prSet/>
      <dgm:spPr/>
    </dgm:pt>
    <dgm:pt modelId="{FFDA44CB-993B-D043-AED0-2A8148F1F6A0}" type="sibTrans" cxnId="{F405528C-0105-5440-BC54-5A020D98B0DE}">
      <dgm:prSet/>
      <dgm:spPr/>
    </dgm:pt>
    <dgm:pt modelId="{6B177264-6B20-9641-A3D8-5B13BA851835}">
      <dgm:prSet custT="1"/>
      <dgm:spPr/>
      <dgm:t>
        <a:bodyPr/>
        <a:lstStyle/>
        <a:p>
          <a:pPr algn="ctr" rtl="0"/>
          <a:r>
            <a:rPr lang="en-US" sz="2400" b="1" u="sng" dirty="0" smtClean="0">
              <a:latin typeface="Arial" panose="020B0604020202020204" pitchFamily="34" charset="0"/>
              <a:cs typeface="Arial" panose="020B0604020202020204" pitchFamily="34" charset="0"/>
            </a:rPr>
            <a:t>Intangible Benefits</a:t>
          </a:r>
          <a:endParaRPr lang="en-US" sz="2400" b="1" u="sng" dirty="0">
            <a:latin typeface="Arial" panose="020B0604020202020204" pitchFamily="34" charset="0"/>
            <a:cs typeface="Arial" panose="020B0604020202020204" pitchFamily="34" charset="0"/>
          </a:endParaRPr>
        </a:p>
      </dgm:t>
    </dgm:pt>
    <dgm:pt modelId="{8811C472-C383-2842-B8E9-D78E4EF28FEE}" type="sibTrans" cxnId="{221A78D1-FA3E-434C-9819-25C667EE5AA2}">
      <dgm:prSet/>
      <dgm:spPr/>
      <dgm:t>
        <a:bodyPr/>
        <a:lstStyle/>
        <a:p>
          <a:endParaRPr lang="en-US"/>
        </a:p>
      </dgm:t>
    </dgm:pt>
    <dgm:pt modelId="{F354AA0D-AAD9-AD40-8454-50C6DDB329AA}" type="parTrans" cxnId="{221A78D1-FA3E-434C-9819-25C667EE5AA2}">
      <dgm:prSet/>
      <dgm:spPr/>
      <dgm:t>
        <a:bodyPr/>
        <a:lstStyle/>
        <a:p>
          <a:endParaRPr lang="en-US"/>
        </a:p>
      </dgm:t>
    </dgm:pt>
    <dgm:pt modelId="{47616C08-D189-DC4F-9967-A0AE5DAA99EC}">
      <dgm:prSet custT="1"/>
      <dgm:spPr/>
      <dgm:t>
        <a:bodyPr/>
        <a:lstStyle/>
        <a:p>
          <a:pPr algn="l" rtl="0"/>
          <a:r>
            <a:rPr lang="en-US" sz="2400" b="0" dirty="0" smtClean="0">
              <a:latin typeface="Arial" panose="020B0604020202020204" pitchFamily="34" charset="0"/>
              <a:cs typeface="Arial" panose="020B0604020202020204" pitchFamily="34" charset="0"/>
            </a:rPr>
            <a:t>Opportunity benefits from coal mines</a:t>
          </a:r>
          <a:endParaRPr lang="en-US" sz="2400" b="0" dirty="0">
            <a:latin typeface="Arial" panose="020B0604020202020204" pitchFamily="34" charset="0"/>
            <a:cs typeface="Arial" panose="020B0604020202020204" pitchFamily="34" charset="0"/>
          </a:endParaRPr>
        </a:p>
      </dgm:t>
    </dgm:pt>
    <dgm:pt modelId="{ACE497BE-2C20-A548-9F5D-A0BC9C384557}" type="parTrans" cxnId="{FE11CDFA-C595-0548-8916-D017EDD73251}">
      <dgm:prSet/>
      <dgm:spPr/>
    </dgm:pt>
    <dgm:pt modelId="{34188465-45FE-6849-B16F-ABE8EB21B5F0}" type="sibTrans" cxnId="{FE11CDFA-C595-0548-8916-D017EDD73251}">
      <dgm:prSet/>
      <dgm:spPr/>
    </dgm:pt>
    <dgm:pt modelId="{863A0F19-AE1F-3D4F-930E-F44CF809930D}" type="pres">
      <dgm:prSet presAssocID="{D5C4CE3E-18D6-1F4C-804A-60C7CB8429B0}" presName="Name0" presStyleCnt="0">
        <dgm:presLayoutVars>
          <dgm:dir/>
          <dgm:resizeHandles val="exact"/>
        </dgm:presLayoutVars>
      </dgm:prSet>
      <dgm:spPr/>
      <dgm:t>
        <a:bodyPr/>
        <a:lstStyle/>
        <a:p>
          <a:endParaRPr lang="en-US"/>
        </a:p>
      </dgm:t>
    </dgm:pt>
    <dgm:pt modelId="{C7CB362A-8260-334A-8146-2360A02128FD}" type="pres">
      <dgm:prSet presAssocID="{8B88B9BD-1144-A14F-B5D1-617B13E80BEF}" presName="node" presStyleLbl="node1" presStyleIdx="0" presStyleCnt="2">
        <dgm:presLayoutVars>
          <dgm:bulletEnabled val="1"/>
        </dgm:presLayoutVars>
      </dgm:prSet>
      <dgm:spPr/>
      <dgm:t>
        <a:bodyPr/>
        <a:lstStyle/>
        <a:p>
          <a:endParaRPr lang="en-US"/>
        </a:p>
      </dgm:t>
    </dgm:pt>
    <dgm:pt modelId="{DAF4F2F9-C087-C94D-A209-240EC8186C9C}" type="pres">
      <dgm:prSet presAssocID="{73E5336F-624D-5346-83E6-F3080B98DD6D}" presName="sibTrans" presStyleLbl="sibTrans2D1" presStyleIdx="0" presStyleCnt="1"/>
      <dgm:spPr/>
      <dgm:t>
        <a:bodyPr/>
        <a:lstStyle/>
        <a:p>
          <a:endParaRPr lang="en-US"/>
        </a:p>
      </dgm:t>
    </dgm:pt>
    <dgm:pt modelId="{AF44B25B-B426-5247-BADB-1CD474A1E65D}" type="pres">
      <dgm:prSet presAssocID="{73E5336F-624D-5346-83E6-F3080B98DD6D}" presName="connectorText" presStyleLbl="sibTrans2D1" presStyleIdx="0" presStyleCnt="1"/>
      <dgm:spPr/>
      <dgm:t>
        <a:bodyPr/>
        <a:lstStyle/>
        <a:p>
          <a:endParaRPr lang="en-US"/>
        </a:p>
      </dgm:t>
    </dgm:pt>
    <dgm:pt modelId="{0A5B8ACE-0237-834E-A1A9-ABC421A3E5B1}" type="pres">
      <dgm:prSet presAssocID="{6B177264-6B20-9641-A3D8-5B13BA851835}" presName="node" presStyleLbl="node1" presStyleIdx="1" presStyleCnt="2">
        <dgm:presLayoutVars>
          <dgm:bulletEnabled val="1"/>
        </dgm:presLayoutVars>
      </dgm:prSet>
      <dgm:spPr/>
      <dgm:t>
        <a:bodyPr/>
        <a:lstStyle/>
        <a:p>
          <a:endParaRPr lang="en-US"/>
        </a:p>
      </dgm:t>
    </dgm:pt>
  </dgm:ptLst>
  <dgm:cxnLst>
    <dgm:cxn modelId="{6F0B3402-4105-954A-BBDA-985F00273465}" srcId="{6B177264-6B20-9641-A3D8-5B13BA851835}" destId="{20B8A31E-916B-0E4D-8DDF-2204979BB84E}" srcOrd="1" destOrd="0" parTransId="{3B8BE99D-7585-8F4D-9402-FD73451D2E34}" sibTransId="{241CEB7A-9537-244B-BBC4-79371C015217}"/>
    <dgm:cxn modelId="{99345648-392C-3642-A80D-EC6B815B9FBF}" srcId="{6B177264-6B20-9641-A3D8-5B13BA851835}" destId="{08526B55-2604-BE4C-830B-0A0A7BD4F707}" srcOrd="0" destOrd="0" parTransId="{6883667A-373D-3948-96F2-4056F6B47C96}" sibTransId="{30A3F464-970B-A54D-9D51-91EA5937E125}"/>
    <dgm:cxn modelId="{527B3438-D569-8345-AC30-310261D8B875}" type="presOf" srcId="{662DCA22-7362-B44B-9EE6-A190B0982F10}" destId="{C7CB362A-8260-334A-8146-2360A02128FD}" srcOrd="0" destOrd="5" presId="urn:microsoft.com/office/officeart/2005/8/layout/process1"/>
    <dgm:cxn modelId="{8AFACE86-C600-4625-8FED-EA48B7A3D071}" type="presOf" srcId="{C48AB072-EE59-4FB4-895A-1113E30588D6}" destId="{C7CB362A-8260-334A-8146-2360A02128FD}" srcOrd="0" destOrd="4" presId="urn:microsoft.com/office/officeart/2005/8/layout/process1"/>
    <dgm:cxn modelId="{2657448D-3733-4FBB-9AA3-A69D7E053585}" type="presOf" srcId="{20B8A31E-916B-0E4D-8DDF-2204979BB84E}" destId="{0A5B8ACE-0237-834E-A1A9-ABC421A3E5B1}" srcOrd="0" destOrd="2" presId="urn:microsoft.com/office/officeart/2005/8/layout/process1"/>
    <dgm:cxn modelId="{F202D9B1-477A-485E-80C8-6D96F005A088}" type="presOf" srcId="{D6A8D1B7-16D4-D243-AEA0-C3F3B5A366C8}" destId="{C7CB362A-8260-334A-8146-2360A02128FD}" srcOrd="0" destOrd="2" presId="urn:microsoft.com/office/officeart/2005/8/layout/process1"/>
    <dgm:cxn modelId="{D5D01B23-A2F4-6541-AFB1-866DF80C488C}" srcId="{8B88B9BD-1144-A14F-B5D1-617B13E80BEF}" destId="{8366074B-2706-8844-AAD7-003F6E2A7A55}" srcOrd="0" destOrd="0" parTransId="{991FDC52-6E4C-C249-96BF-26CAB539BB5B}" sibTransId="{D8655683-FE28-194B-ADDB-D6C5DC40BD10}"/>
    <dgm:cxn modelId="{5D579237-838D-324B-A2EB-E3A9DD51ED75}" srcId="{D5C4CE3E-18D6-1F4C-804A-60C7CB8429B0}" destId="{8B88B9BD-1144-A14F-B5D1-617B13E80BEF}" srcOrd="0" destOrd="0" parTransId="{923A92C5-B61C-F34C-87AC-5EEFB9DD03F5}" sibTransId="{73E5336F-624D-5346-83E6-F3080B98DD6D}"/>
    <dgm:cxn modelId="{808D9B34-7AE0-4C9B-8C10-4B1C429CFF72}" type="presOf" srcId="{D5C4CE3E-18D6-1F4C-804A-60C7CB8429B0}" destId="{863A0F19-AE1F-3D4F-930E-F44CF809930D}" srcOrd="0" destOrd="0" presId="urn:microsoft.com/office/officeart/2005/8/layout/process1"/>
    <dgm:cxn modelId="{C23FE70E-7F9D-4143-AA4F-42B66E079464}" type="presOf" srcId="{8B88B9BD-1144-A14F-B5D1-617B13E80BEF}" destId="{C7CB362A-8260-334A-8146-2360A02128FD}" srcOrd="0" destOrd="0" presId="urn:microsoft.com/office/officeart/2005/8/layout/process1"/>
    <dgm:cxn modelId="{221A78D1-FA3E-434C-9819-25C667EE5AA2}" srcId="{D5C4CE3E-18D6-1F4C-804A-60C7CB8429B0}" destId="{6B177264-6B20-9641-A3D8-5B13BA851835}" srcOrd="1" destOrd="0" parTransId="{F354AA0D-AAD9-AD40-8454-50C6DDB329AA}" sibTransId="{8811C472-C383-2842-B8E9-D78E4EF28FEE}"/>
    <dgm:cxn modelId="{B790F312-D940-44D4-BF45-79798CBA3757}" srcId="{8B88B9BD-1144-A14F-B5D1-617B13E80BEF}" destId="{07E48822-82F9-423F-A5AF-CC2A0CE5054B}" srcOrd="2" destOrd="0" parTransId="{0320378E-833B-42E4-AF6C-42ADB79DAA3A}" sibTransId="{92E75E62-7F4D-44A5-A28F-270210BF2BD9}"/>
    <dgm:cxn modelId="{258C400D-0913-3E4D-9637-A4F160440A39}" srcId="{8B88B9BD-1144-A14F-B5D1-617B13E80BEF}" destId="{D6A8D1B7-16D4-D243-AEA0-C3F3B5A366C8}" srcOrd="1" destOrd="0" parTransId="{D6142104-0225-0B44-9E1D-13C9494B9C38}" sibTransId="{D82F9AB7-CA27-ED47-918B-67CF6DDB793E}"/>
    <dgm:cxn modelId="{F405528C-0105-5440-BC54-5A020D98B0DE}" srcId="{8B88B9BD-1144-A14F-B5D1-617B13E80BEF}" destId="{662DCA22-7362-B44B-9EE6-A190B0982F10}" srcOrd="4" destOrd="0" parTransId="{BED96125-C631-6140-B8B1-78B1F83293EC}" sibTransId="{FFDA44CB-993B-D043-AED0-2A8148F1F6A0}"/>
    <dgm:cxn modelId="{AF488D53-7A8F-4BE0-94CA-E722A7A6D805}" type="presOf" srcId="{8366074B-2706-8844-AAD7-003F6E2A7A55}" destId="{C7CB362A-8260-334A-8146-2360A02128FD}" srcOrd="0" destOrd="1" presId="urn:microsoft.com/office/officeart/2005/8/layout/process1"/>
    <dgm:cxn modelId="{D0962502-D6B8-4F52-8E1C-EE225D6AA11A}" type="presOf" srcId="{73E5336F-624D-5346-83E6-F3080B98DD6D}" destId="{DAF4F2F9-C087-C94D-A209-240EC8186C9C}" srcOrd="0" destOrd="0" presId="urn:microsoft.com/office/officeart/2005/8/layout/process1"/>
    <dgm:cxn modelId="{FE11CDFA-C595-0548-8916-D017EDD73251}" srcId="{6B177264-6B20-9641-A3D8-5B13BA851835}" destId="{47616C08-D189-DC4F-9967-A0AE5DAA99EC}" srcOrd="2" destOrd="0" parTransId="{ACE497BE-2C20-A548-9F5D-A0BC9C384557}" sibTransId="{34188465-45FE-6849-B16F-ABE8EB21B5F0}"/>
    <dgm:cxn modelId="{E1262BD5-7824-5D4B-B4C3-08A856EB8883}" type="presOf" srcId="{47616C08-D189-DC4F-9967-A0AE5DAA99EC}" destId="{0A5B8ACE-0237-834E-A1A9-ABC421A3E5B1}" srcOrd="0" destOrd="3" presId="urn:microsoft.com/office/officeart/2005/8/layout/process1"/>
    <dgm:cxn modelId="{9270E5D9-9C07-4B8E-B3AF-42F4286F2BEA}" srcId="{8B88B9BD-1144-A14F-B5D1-617B13E80BEF}" destId="{C48AB072-EE59-4FB4-895A-1113E30588D6}" srcOrd="3" destOrd="0" parTransId="{2EE98900-B44F-4D6B-941D-C077CE956057}" sibTransId="{A2B75E96-42D6-4A1E-B239-77E3909F5361}"/>
    <dgm:cxn modelId="{9C094767-AE03-48B6-B521-E8A9BA9136EF}" type="presOf" srcId="{73E5336F-624D-5346-83E6-F3080B98DD6D}" destId="{AF44B25B-B426-5247-BADB-1CD474A1E65D}" srcOrd="1" destOrd="0" presId="urn:microsoft.com/office/officeart/2005/8/layout/process1"/>
    <dgm:cxn modelId="{7CE9B098-37D8-43FE-A8FB-03ACC008568C}" type="presOf" srcId="{07E48822-82F9-423F-A5AF-CC2A0CE5054B}" destId="{C7CB362A-8260-334A-8146-2360A02128FD}" srcOrd="0" destOrd="3" presId="urn:microsoft.com/office/officeart/2005/8/layout/process1"/>
    <dgm:cxn modelId="{BCE1F38E-A49E-4A35-84E1-64842D0B25FF}" type="presOf" srcId="{6B177264-6B20-9641-A3D8-5B13BA851835}" destId="{0A5B8ACE-0237-834E-A1A9-ABC421A3E5B1}" srcOrd="0" destOrd="0" presId="urn:microsoft.com/office/officeart/2005/8/layout/process1"/>
    <dgm:cxn modelId="{672CAE30-9AB9-44C8-A0E0-9E199B34E907}" type="presOf" srcId="{08526B55-2604-BE4C-830B-0A0A7BD4F707}" destId="{0A5B8ACE-0237-834E-A1A9-ABC421A3E5B1}" srcOrd="0" destOrd="1" presId="urn:microsoft.com/office/officeart/2005/8/layout/process1"/>
    <dgm:cxn modelId="{DF907376-32D3-4986-952C-8699B41E1D04}" type="presParOf" srcId="{863A0F19-AE1F-3D4F-930E-F44CF809930D}" destId="{C7CB362A-8260-334A-8146-2360A02128FD}" srcOrd="0" destOrd="0" presId="urn:microsoft.com/office/officeart/2005/8/layout/process1"/>
    <dgm:cxn modelId="{CB3FA65C-9A0C-435D-A390-7BEEC5894BDB}" type="presParOf" srcId="{863A0F19-AE1F-3D4F-930E-F44CF809930D}" destId="{DAF4F2F9-C087-C94D-A209-240EC8186C9C}" srcOrd="1" destOrd="0" presId="urn:microsoft.com/office/officeart/2005/8/layout/process1"/>
    <dgm:cxn modelId="{DC4C7F9C-DE2C-4E5D-9500-0EAD3D6B1B02}" type="presParOf" srcId="{DAF4F2F9-C087-C94D-A209-240EC8186C9C}" destId="{AF44B25B-B426-5247-BADB-1CD474A1E65D}" srcOrd="0" destOrd="0" presId="urn:microsoft.com/office/officeart/2005/8/layout/process1"/>
    <dgm:cxn modelId="{23CAC253-BC84-4DE3-AC4A-BFB46CB643FA}" type="presParOf" srcId="{863A0F19-AE1F-3D4F-930E-F44CF809930D}" destId="{0A5B8ACE-0237-834E-A1A9-ABC421A3E5B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817D11-E339-A448-8C5B-89448BF20275}" type="doc">
      <dgm:prSet loTypeId="urn:microsoft.com/office/officeart/2005/8/layout/default" loCatId="" qsTypeId="urn:microsoft.com/office/officeart/2005/8/quickstyle/simple2" qsCatId="simple" csTypeId="urn:microsoft.com/office/officeart/2005/8/colors/accent2_1" csCatId="accent2" phldr="1"/>
      <dgm:spPr/>
      <dgm:t>
        <a:bodyPr/>
        <a:lstStyle/>
        <a:p>
          <a:endParaRPr lang="en-US"/>
        </a:p>
      </dgm:t>
    </dgm:pt>
    <dgm:pt modelId="{CCF2B3ED-ECFD-CB4F-9AD1-44734D90FCF2}">
      <dgm:prSet phldrT="[Text]" custT="1"/>
      <dgm:spPr/>
      <dgm:t>
        <a:bodyPr/>
        <a:lstStyle/>
        <a:p>
          <a:pPr rtl="0"/>
          <a:r>
            <a:rPr lang="en-US" sz="1800" b="1" i="0" u="none" dirty="0" smtClean="0">
              <a:latin typeface="Arial" panose="020B0604020202020204" pitchFamily="34" charset="0"/>
              <a:cs typeface="Arial" panose="020B0604020202020204" pitchFamily="34" charset="0"/>
            </a:rPr>
            <a:t>Degasification system </a:t>
          </a:r>
          <a:endParaRPr lang="en-US" sz="1800" b="1" i="0" dirty="0">
            <a:latin typeface="Arial" panose="020B0604020202020204" pitchFamily="34" charset="0"/>
            <a:cs typeface="Arial" panose="020B0604020202020204" pitchFamily="34" charset="0"/>
          </a:endParaRPr>
        </a:p>
      </dgm:t>
    </dgm:pt>
    <dgm:pt modelId="{5CFFC27C-28FE-DB41-9B3B-B7F4C753BD1C}" type="parTrans" cxnId="{F9D472D1-902F-7447-A66E-01AECF9BA8EF}">
      <dgm:prSet/>
      <dgm:spPr/>
      <dgm:t>
        <a:bodyPr/>
        <a:lstStyle/>
        <a:p>
          <a:endParaRPr lang="en-US"/>
        </a:p>
      </dgm:t>
    </dgm:pt>
    <dgm:pt modelId="{1826678B-CD8A-A546-B76F-F638378BA23E}" type="sibTrans" cxnId="{F9D472D1-902F-7447-A66E-01AECF9BA8EF}">
      <dgm:prSet/>
      <dgm:spPr/>
      <dgm:t>
        <a:bodyPr/>
        <a:lstStyle/>
        <a:p>
          <a:endParaRPr lang="en-US"/>
        </a:p>
      </dgm:t>
    </dgm:pt>
    <dgm:pt modelId="{2D49E0EC-5CF4-6647-818B-364924AB63BF}">
      <dgm:prSet custT="1"/>
      <dgm:spPr/>
      <dgm:t>
        <a:bodyPr/>
        <a:lstStyle/>
        <a:p>
          <a:pPr rtl="0"/>
          <a:r>
            <a:rPr lang="en-US" sz="1800" b="1" i="0" u="none" dirty="0" smtClean="0">
              <a:latin typeface="Arial" panose="020B0604020202020204" pitchFamily="34" charset="0"/>
              <a:cs typeface="Arial" panose="020B0604020202020204" pitchFamily="34" charset="0"/>
            </a:rPr>
            <a:t>Gas collection and gathering system </a:t>
          </a:r>
          <a:endParaRPr lang="en-US" sz="1800" b="1" i="0" u="none" dirty="0">
            <a:latin typeface="Arial" panose="020B0604020202020204" pitchFamily="34" charset="0"/>
            <a:cs typeface="Arial" panose="020B0604020202020204" pitchFamily="34" charset="0"/>
          </a:endParaRPr>
        </a:p>
      </dgm:t>
    </dgm:pt>
    <dgm:pt modelId="{7E59739B-17D9-934D-B4FD-7E2B9C5055CA}" type="parTrans" cxnId="{27C2FBF4-EF0D-6B48-A18B-2938442347DA}">
      <dgm:prSet/>
      <dgm:spPr/>
      <dgm:t>
        <a:bodyPr/>
        <a:lstStyle/>
        <a:p>
          <a:endParaRPr lang="en-US"/>
        </a:p>
      </dgm:t>
    </dgm:pt>
    <dgm:pt modelId="{02B4CEFB-1A4D-6446-A764-BECEEE7693BF}" type="sibTrans" cxnId="{27C2FBF4-EF0D-6B48-A18B-2938442347DA}">
      <dgm:prSet/>
      <dgm:spPr/>
      <dgm:t>
        <a:bodyPr/>
        <a:lstStyle/>
        <a:p>
          <a:endParaRPr lang="en-US"/>
        </a:p>
      </dgm:t>
    </dgm:pt>
    <dgm:pt modelId="{AC994BEC-4073-CC48-9B3C-38B8E1727D36}">
      <dgm:prSet custT="1"/>
      <dgm:spPr/>
      <dgm:t>
        <a:bodyPr/>
        <a:lstStyle/>
        <a:p>
          <a:pPr rtl="0"/>
          <a:r>
            <a:rPr lang="en-US" sz="1800" b="1" i="0" u="none" dirty="0" smtClean="0">
              <a:latin typeface="Arial" panose="020B0604020202020204" pitchFamily="34" charset="0"/>
              <a:cs typeface="Arial" panose="020B0604020202020204" pitchFamily="34" charset="0"/>
            </a:rPr>
            <a:t>Gas processing system </a:t>
          </a:r>
          <a:endParaRPr lang="en-US" sz="1800" b="1" i="0" u="none" dirty="0">
            <a:latin typeface="Arial" panose="020B0604020202020204" pitchFamily="34" charset="0"/>
            <a:cs typeface="Arial" panose="020B0604020202020204" pitchFamily="34" charset="0"/>
          </a:endParaRPr>
        </a:p>
      </dgm:t>
    </dgm:pt>
    <dgm:pt modelId="{8A45CFB1-80DA-0C4A-BCCD-FEF815676C52}" type="parTrans" cxnId="{6D27697A-7A01-064A-89CA-4F66DED19658}">
      <dgm:prSet/>
      <dgm:spPr/>
      <dgm:t>
        <a:bodyPr/>
        <a:lstStyle/>
        <a:p>
          <a:endParaRPr lang="en-US"/>
        </a:p>
      </dgm:t>
    </dgm:pt>
    <dgm:pt modelId="{7832C916-114D-C44E-833E-94399399748C}" type="sibTrans" cxnId="{6D27697A-7A01-064A-89CA-4F66DED19658}">
      <dgm:prSet/>
      <dgm:spPr/>
      <dgm:t>
        <a:bodyPr/>
        <a:lstStyle/>
        <a:p>
          <a:endParaRPr lang="en-US"/>
        </a:p>
      </dgm:t>
    </dgm:pt>
    <dgm:pt modelId="{D36F31EA-C2B8-F046-A09A-68373D2B8CA9}">
      <dgm:prSet custT="1"/>
      <dgm:spPr/>
      <dgm:t>
        <a:bodyPr/>
        <a:lstStyle/>
        <a:p>
          <a:pPr rtl="0"/>
          <a:r>
            <a:rPr lang="en-US" sz="1800" b="1" i="0" u="none" dirty="0" smtClean="0">
              <a:latin typeface="Arial" panose="020B0604020202020204" pitchFamily="34" charset="0"/>
              <a:cs typeface="Arial" panose="020B0604020202020204" pitchFamily="34" charset="0"/>
            </a:rPr>
            <a:t>Engineering, design </a:t>
          </a:r>
          <a:endParaRPr lang="en-US" sz="1800" b="1" i="0" u="none" dirty="0">
            <a:latin typeface="Arial" panose="020B0604020202020204" pitchFamily="34" charset="0"/>
            <a:cs typeface="Arial" panose="020B0604020202020204" pitchFamily="34" charset="0"/>
          </a:endParaRPr>
        </a:p>
      </dgm:t>
    </dgm:pt>
    <dgm:pt modelId="{5B8A4FF1-33F2-0241-AFB8-59791D3BFD4B}" type="parTrans" cxnId="{357EA63B-7A71-394E-AA8B-41C3E9F6C397}">
      <dgm:prSet/>
      <dgm:spPr/>
      <dgm:t>
        <a:bodyPr/>
        <a:lstStyle/>
        <a:p>
          <a:endParaRPr lang="en-US"/>
        </a:p>
      </dgm:t>
    </dgm:pt>
    <dgm:pt modelId="{0A9AF442-0DDE-244A-9E55-8044CE0B79BA}" type="sibTrans" cxnId="{357EA63B-7A71-394E-AA8B-41C3E9F6C397}">
      <dgm:prSet/>
      <dgm:spPr/>
      <dgm:t>
        <a:bodyPr/>
        <a:lstStyle/>
        <a:p>
          <a:endParaRPr lang="en-US"/>
        </a:p>
      </dgm:t>
    </dgm:pt>
    <dgm:pt modelId="{07448AE5-8B03-D148-8C97-61C3F64FB3E8}">
      <dgm:prSet custT="1"/>
      <dgm:spPr/>
      <dgm:t>
        <a:bodyPr/>
        <a:lstStyle/>
        <a:p>
          <a:pPr rtl="0"/>
          <a:r>
            <a:rPr lang="en-US" sz="1800" b="1" i="0" u="none" dirty="0" smtClean="0">
              <a:latin typeface="Arial" panose="020B0604020202020204" pitchFamily="34" charset="0"/>
              <a:cs typeface="Arial" panose="020B0604020202020204" pitchFamily="34" charset="0"/>
            </a:rPr>
            <a:t>Land fees </a:t>
          </a:r>
          <a:endParaRPr lang="en-US" sz="1800" b="1" i="0" u="none" dirty="0">
            <a:latin typeface="Arial" panose="020B0604020202020204" pitchFamily="34" charset="0"/>
            <a:cs typeface="Arial" panose="020B0604020202020204" pitchFamily="34" charset="0"/>
          </a:endParaRPr>
        </a:p>
      </dgm:t>
    </dgm:pt>
    <dgm:pt modelId="{3A196EDC-8210-6541-8E0A-BAF2207985B9}" type="parTrans" cxnId="{58EB60DA-183A-E340-BAD9-E1B96DE526FC}">
      <dgm:prSet/>
      <dgm:spPr/>
      <dgm:t>
        <a:bodyPr/>
        <a:lstStyle/>
        <a:p>
          <a:endParaRPr lang="en-US"/>
        </a:p>
      </dgm:t>
    </dgm:pt>
    <dgm:pt modelId="{FE295E50-A45A-4E4F-8C69-4DC31E7EC7B3}" type="sibTrans" cxnId="{58EB60DA-183A-E340-BAD9-E1B96DE526FC}">
      <dgm:prSet/>
      <dgm:spPr/>
      <dgm:t>
        <a:bodyPr/>
        <a:lstStyle/>
        <a:p>
          <a:endParaRPr lang="en-US"/>
        </a:p>
      </dgm:t>
    </dgm:pt>
    <dgm:pt modelId="{6F59BDA2-BD37-E74E-BF51-28F6B380A4D2}">
      <dgm:prSet custT="1"/>
      <dgm:spPr/>
      <dgm:t>
        <a:bodyPr/>
        <a:lstStyle/>
        <a:p>
          <a:pPr rtl="0"/>
          <a:r>
            <a:rPr lang="en-US" sz="1800" b="1" i="0" u="none" dirty="0" smtClean="0">
              <a:latin typeface="Arial" panose="020B0604020202020204" pitchFamily="34" charset="0"/>
              <a:cs typeface="Arial" panose="020B0604020202020204" pitchFamily="34" charset="0"/>
            </a:rPr>
            <a:t>Civil and Electricals </a:t>
          </a:r>
          <a:endParaRPr lang="en-US" sz="1800" b="1" i="0" u="none" dirty="0">
            <a:latin typeface="Arial" panose="020B0604020202020204" pitchFamily="34" charset="0"/>
            <a:cs typeface="Arial" panose="020B0604020202020204" pitchFamily="34" charset="0"/>
          </a:endParaRPr>
        </a:p>
      </dgm:t>
    </dgm:pt>
    <dgm:pt modelId="{66F6504E-CC03-4948-9FD4-9845A9B702A8}" type="parTrans" cxnId="{9BD30744-24CB-4A47-B828-111B06BBF304}">
      <dgm:prSet/>
      <dgm:spPr/>
      <dgm:t>
        <a:bodyPr/>
        <a:lstStyle/>
        <a:p>
          <a:endParaRPr lang="en-US"/>
        </a:p>
      </dgm:t>
    </dgm:pt>
    <dgm:pt modelId="{FFA15F0D-5326-2D46-ABA2-CF0251AAF38D}" type="sibTrans" cxnId="{9BD30744-24CB-4A47-B828-111B06BBF304}">
      <dgm:prSet/>
      <dgm:spPr/>
      <dgm:t>
        <a:bodyPr/>
        <a:lstStyle/>
        <a:p>
          <a:endParaRPr lang="en-US"/>
        </a:p>
      </dgm:t>
    </dgm:pt>
    <dgm:pt modelId="{D8527475-4565-9E40-8CDE-AF791F83131C}">
      <dgm:prSet custT="1"/>
      <dgm:spPr/>
      <dgm:t>
        <a:bodyPr/>
        <a:lstStyle/>
        <a:p>
          <a:pPr rtl="0"/>
          <a:r>
            <a:rPr lang="en-US" sz="1800" b="1" i="0" u="none" dirty="0" smtClean="0">
              <a:latin typeface="Arial" panose="020B0604020202020204" pitchFamily="34" charset="0"/>
              <a:cs typeface="Arial" panose="020B0604020202020204" pitchFamily="34" charset="0"/>
            </a:rPr>
            <a:t>Permits, registrations other legal fees </a:t>
          </a:r>
          <a:endParaRPr lang="en-US" sz="1800" b="1" i="0" u="none" dirty="0">
            <a:latin typeface="Arial" panose="020B0604020202020204" pitchFamily="34" charset="0"/>
            <a:cs typeface="Arial" panose="020B0604020202020204" pitchFamily="34" charset="0"/>
          </a:endParaRPr>
        </a:p>
      </dgm:t>
    </dgm:pt>
    <dgm:pt modelId="{B2D4A67E-18F4-AE44-B644-543CBCABE465}" type="parTrans" cxnId="{0E11C006-1D74-CD43-ACF1-3F7D2DB30EBE}">
      <dgm:prSet/>
      <dgm:spPr/>
      <dgm:t>
        <a:bodyPr/>
        <a:lstStyle/>
        <a:p>
          <a:endParaRPr lang="en-US"/>
        </a:p>
      </dgm:t>
    </dgm:pt>
    <dgm:pt modelId="{780ABEEB-0165-DA4D-8490-AAC8DF1183C7}" type="sibTrans" cxnId="{0E11C006-1D74-CD43-ACF1-3F7D2DB30EBE}">
      <dgm:prSet/>
      <dgm:spPr/>
      <dgm:t>
        <a:bodyPr/>
        <a:lstStyle/>
        <a:p>
          <a:endParaRPr lang="en-US"/>
        </a:p>
      </dgm:t>
    </dgm:pt>
    <dgm:pt modelId="{8CC021A4-1CFB-6E4E-A76D-7964685602C9}">
      <dgm:prSet custT="1"/>
      <dgm:spPr/>
      <dgm:t>
        <a:bodyPr/>
        <a:lstStyle/>
        <a:p>
          <a:pPr rtl="0"/>
          <a:r>
            <a:rPr lang="en-US" sz="1800" b="1" i="0" u="none" dirty="0" smtClean="0">
              <a:latin typeface="Arial" panose="020B0604020202020204" pitchFamily="34" charset="0"/>
              <a:cs typeface="Arial" panose="020B0604020202020204" pitchFamily="34" charset="0"/>
            </a:rPr>
            <a:t>Procurement of equipment</a:t>
          </a:r>
          <a:endParaRPr lang="en-US" sz="1800" b="1" i="0" u="none" dirty="0">
            <a:latin typeface="Arial" panose="020B0604020202020204" pitchFamily="34" charset="0"/>
            <a:cs typeface="Arial" panose="020B0604020202020204" pitchFamily="34" charset="0"/>
          </a:endParaRPr>
        </a:p>
      </dgm:t>
    </dgm:pt>
    <dgm:pt modelId="{40BDF354-E021-1B48-8DAB-1E9FF6D4BC75}" type="parTrans" cxnId="{8B741850-903E-B94D-9BE9-C2CE8D1C596E}">
      <dgm:prSet/>
      <dgm:spPr/>
      <dgm:t>
        <a:bodyPr/>
        <a:lstStyle/>
        <a:p>
          <a:endParaRPr lang="en-US"/>
        </a:p>
      </dgm:t>
    </dgm:pt>
    <dgm:pt modelId="{9CE42CDE-7A7F-0447-88C0-FA0C2003C74F}" type="sibTrans" cxnId="{8B741850-903E-B94D-9BE9-C2CE8D1C596E}">
      <dgm:prSet/>
      <dgm:spPr/>
      <dgm:t>
        <a:bodyPr/>
        <a:lstStyle/>
        <a:p>
          <a:endParaRPr lang="en-US"/>
        </a:p>
      </dgm:t>
    </dgm:pt>
    <dgm:pt modelId="{34E1F055-C00F-2E41-BCA4-E221224B4156}">
      <dgm:prSet custT="1"/>
      <dgm:spPr/>
      <dgm:t>
        <a:bodyPr/>
        <a:lstStyle/>
        <a:p>
          <a:pPr rtl="0"/>
          <a:r>
            <a:rPr lang="en-US" sz="1800" b="1" i="0" u="none" dirty="0" smtClean="0">
              <a:latin typeface="Arial" panose="020B0604020202020204" pitchFamily="34" charset="0"/>
              <a:cs typeface="Arial" panose="020B0604020202020204" pitchFamily="34" charset="0"/>
            </a:rPr>
            <a:t> off-take- agreements </a:t>
          </a:r>
          <a:endParaRPr lang="en-US" sz="1800" b="1" i="0" u="none" dirty="0">
            <a:latin typeface="Arial" panose="020B0604020202020204" pitchFamily="34" charset="0"/>
            <a:cs typeface="Arial" panose="020B0604020202020204" pitchFamily="34" charset="0"/>
          </a:endParaRPr>
        </a:p>
      </dgm:t>
    </dgm:pt>
    <dgm:pt modelId="{64AB94B1-ABE3-0847-9487-07753FF71AFA}" type="parTrans" cxnId="{DCE709FE-AB1F-0B4C-83DA-ED58624AB7DB}">
      <dgm:prSet/>
      <dgm:spPr/>
      <dgm:t>
        <a:bodyPr/>
        <a:lstStyle/>
        <a:p>
          <a:endParaRPr lang="en-US"/>
        </a:p>
      </dgm:t>
    </dgm:pt>
    <dgm:pt modelId="{FF0210CE-F15A-D643-A208-ADFBC4EF2A93}" type="sibTrans" cxnId="{DCE709FE-AB1F-0B4C-83DA-ED58624AB7DB}">
      <dgm:prSet/>
      <dgm:spPr/>
      <dgm:t>
        <a:bodyPr/>
        <a:lstStyle/>
        <a:p>
          <a:endParaRPr lang="en-US"/>
        </a:p>
      </dgm:t>
    </dgm:pt>
    <dgm:pt modelId="{202FBF00-CC00-2A48-9726-E51D5A2F301F}">
      <dgm:prSet custT="1"/>
      <dgm:spPr/>
      <dgm:t>
        <a:bodyPr/>
        <a:lstStyle/>
        <a:p>
          <a:pPr rtl="0"/>
          <a:r>
            <a:rPr lang="en-US" sz="1800" b="1" i="0" u="none" dirty="0" smtClean="0">
              <a:latin typeface="Arial" panose="020B0604020202020204" pitchFamily="34" charset="0"/>
              <a:cs typeface="Arial" panose="020B0604020202020204" pitchFamily="34" charset="0"/>
            </a:rPr>
            <a:t>Measurement and monitoring equipment</a:t>
          </a:r>
          <a:endParaRPr lang="en-US" sz="1800" b="1" i="0" u="none" dirty="0">
            <a:latin typeface="Arial" panose="020B0604020202020204" pitchFamily="34" charset="0"/>
            <a:cs typeface="Arial" panose="020B0604020202020204" pitchFamily="34" charset="0"/>
          </a:endParaRPr>
        </a:p>
      </dgm:t>
    </dgm:pt>
    <dgm:pt modelId="{BD1E6BED-8CDD-A94F-91CC-593A91E0E042}" type="parTrans" cxnId="{ACD010B5-4783-9D46-8D3D-2A61250289EF}">
      <dgm:prSet/>
      <dgm:spPr/>
      <dgm:t>
        <a:bodyPr/>
        <a:lstStyle/>
        <a:p>
          <a:endParaRPr lang="en-US"/>
        </a:p>
      </dgm:t>
    </dgm:pt>
    <dgm:pt modelId="{DA11E2C5-77CA-CB4E-8307-8786C88A6605}" type="sibTrans" cxnId="{ACD010B5-4783-9D46-8D3D-2A61250289EF}">
      <dgm:prSet/>
      <dgm:spPr/>
      <dgm:t>
        <a:bodyPr/>
        <a:lstStyle/>
        <a:p>
          <a:endParaRPr lang="en-US"/>
        </a:p>
      </dgm:t>
    </dgm:pt>
    <dgm:pt modelId="{3DA2E527-ACB8-7446-BB74-92BDB105613D}" type="pres">
      <dgm:prSet presAssocID="{29817D11-E339-A448-8C5B-89448BF20275}" presName="diagram" presStyleCnt="0">
        <dgm:presLayoutVars>
          <dgm:dir/>
          <dgm:resizeHandles val="exact"/>
        </dgm:presLayoutVars>
      </dgm:prSet>
      <dgm:spPr/>
      <dgm:t>
        <a:bodyPr/>
        <a:lstStyle/>
        <a:p>
          <a:endParaRPr lang="en-US"/>
        </a:p>
      </dgm:t>
    </dgm:pt>
    <dgm:pt modelId="{2C8F1CE3-BC13-0344-B48D-68FF574F9B16}" type="pres">
      <dgm:prSet presAssocID="{CCF2B3ED-ECFD-CB4F-9AD1-44734D90FCF2}" presName="node" presStyleLbl="node1" presStyleIdx="0" presStyleCnt="10" custScaleX="119857">
        <dgm:presLayoutVars>
          <dgm:bulletEnabled val="1"/>
        </dgm:presLayoutVars>
      </dgm:prSet>
      <dgm:spPr/>
      <dgm:t>
        <a:bodyPr/>
        <a:lstStyle/>
        <a:p>
          <a:endParaRPr lang="en-US"/>
        </a:p>
      </dgm:t>
    </dgm:pt>
    <dgm:pt modelId="{40929823-826A-804F-8A3A-CDFCDC82B106}" type="pres">
      <dgm:prSet presAssocID="{1826678B-CD8A-A546-B76F-F638378BA23E}" presName="sibTrans" presStyleCnt="0"/>
      <dgm:spPr/>
      <dgm:t>
        <a:bodyPr/>
        <a:lstStyle/>
        <a:p>
          <a:endParaRPr lang="en-US"/>
        </a:p>
      </dgm:t>
    </dgm:pt>
    <dgm:pt modelId="{9D930FCB-7F44-3C4A-BDF4-80EE03683FA8}" type="pres">
      <dgm:prSet presAssocID="{2D49E0EC-5CF4-6647-818B-364924AB63BF}" presName="node" presStyleLbl="node1" presStyleIdx="1" presStyleCnt="10" custScaleX="119857">
        <dgm:presLayoutVars>
          <dgm:bulletEnabled val="1"/>
        </dgm:presLayoutVars>
      </dgm:prSet>
      <dgm:spPr/>
      <dgm:t>
        <a:bodyPr/>
        <a:lstStyle/>
        <a:p>
          <a:endParaRPr lang="en-US"/>
        </a:p>
      </dgm:t>
    </dgm:pt>
    <dgm:pt modelId="{5EE1022E-FA31-254E-82A8-C9CC285885D9}" type="pres">
      <dgm:prSet presAssocID="{02B4CEFB-1A4D-6446-A764-BECEEE7693BF}" presName="sibTrans" presStyleCnt="0"/>
      <dgm:spPr/>
      <dgm:t>
        <a:bodyPr/>
        <a:lstStyle/>
        <a:p>
          <a:endParaRPr lang="en-US"/>
        </a:p>
      </dgm:t>
    </dgm:pt>
    <dgm:pt modelId="{9FDC7C3B-0D65-9D43-911F-A9AFB01599F3}" type="pres">
      <dgm:prSet presAssocID="{AC994BEC-4073-CC48-9B3C-38B8E1727D36}" presName="node" presStyleLbl="node1" presStyleIdx="2" presStyleCnt="10" custScaleX="119857">
        <dgm:presLayoutVars>
          <dgm:bulletEnabled val="1"/>
        </dgm:presLayoutVars>
      </dgm:prSet>
      <dgm:spPr/>
      <dgm:t>
        <a:bodyPr/>
        <a:lstStyle/>
        <a:p>
          <a:endParaRPr lang="en-US"/>
        </a:p>
      </dgm:t>
    </dgm:pt>
    <dgm:pt modelId="{FA19E3D3-2F26-8442-8D3E-20AF55E6C9B5}" type="pres">
      <dgm:prSet presAssocID="{7832C916-114D-C44E-833E-94399399748C}" presName="sibTrans" presStyleCnt="0"/>
      <dgm:spPr/>
      <dgm:t>
        <a:bodyPr/>
        <a:lstStyle/>
        <a:p>
          <a:endParaRPr lang="en-US"/>
        </a:p>
      </dgm:t>
    </dgm:pt>
    <dgm:pt modelId="{6D09F972-69F3-1543-AAB6-1B578ADBB2F9}" type="pres">
      <dgm:prSet presAssocID="{D36F31EA-C2B8-F046-A09A-68373D2B8CA9}" presName="node" presStyleLbl="node1" presStyleIdx="3" presStyleCnt="10" custScaleX="119857">
        <dgm:presLayoutVars>
          <dgm:bulletEnabled val="1"/>
        </dgm:presLayoutVars>
      </dgm:prSet>
      <dgm:spPr/>
      <dgm:t>
        <a:bodyPr/>
        <a:lstStyle/>
        <a:p>
          <a:endParaRPr lang="en-US"/>
        </a:p>
      </dgm:t>
    </dgm:pt>
    <dgm:pt modelId="{2429694A-FA91-4346-8A3E-28AF6520FC3B}" type="pres">
      <dgm:prSet presAssocID="{0A9AF442-0DDE-244A-9E55-8044CE0B79BA}" presName="sibTrans" presStyleCnt="0"/>
      <dgm:spPr/>
      <dgm:t>
        <a:bodyPr/>
        <a:lstStyle/>
        <a:p>
          <a:endParaRPr lang="en-US"/>
        </a:p>
      </dgm:t>
    </dgm:pt>
    <dgm:pt modelId="{9C989785-2AAF-B643-86BB-BF8F07BB3A2F}" type="pres">
      <dgm:prSet presAssocID="{07448AE5-8B03-D148-8C97-61C3F64FB3E8}" presName="node" presStyleLbl="node1" presStyleIdx="4" presStyleCnt="10" custScaleX="119857" custLinFactNeighborY="-3624">
        <dgm:presLayoutVars>
          <dgm:bulletEnabled val="1"/>
        </dgm:presLayoutVars>
      </dgm:prSet>
      <dgm:spPr/>
      <dgm:t>
        <a:bodyPr/>
        <a:lstStyle/>
        <a:p>
          <a:endParaRPr lang="en-US"/>
        </a:p>
      </dgm:t>
    </dgm:pt>
    <dgm:pt modelId="{A4132B97-AA6D-4242-A2AE-388205A25EC6}" type="pres">
      <dgm:prSet presAssocID="{FE295E50-A45A-4E4F-8C69-4DC31E7EC7B3}" presName="sibTrans" presStyleCnt="0"/>
      <dgm:spPr/>
      <dgm:t>
        <a:bodyPr/>
        <a:lstStyle/>
        <a:p>
          <a:endParaRPr lang="en-US"/>
        </a:p>
      </dgm:t>
    </dgm:pt>
    <dgm:pt modelId="{ACEBE233-7227-0B47-8901-602C6D542DCB}" type="pres">
      <dgm:prSet presAssocID="{6F59BDA2-BD37-E74E-BF51-28F6B380A4D2}" presName="node" presStyleLbl="node1" presStyleIdx="5" presStyleCnt="10" custScaleX="119857">
        <dgm:presLayoutVars>
          <dgm:bulletEnabled val="1"/>
        </dgm:presLayoutVars>
      </dgm:prSet>
      <dgm:spPr/>
      <dgm:t>
        <a:bodyPr/>
        <a:lstStyle/>
        <a:p>
          <a:endParaRPr lang="en-US"/>
        </a:p>
      </dgm:t>
    </dgm:pt>
    <dgm:pt modelId="{38E22088-2D11-AC49-9975-074010D3FF51}" type="pres">
      <dgm:prSet presAssocID="{FFA15F0D-5326-2D46-ABA2-CF0251AAF38D}" presName="sibTrans" presStyleCnt="0"/>
      <dgm:spPr/>
      <dgm:t>
        <a:bodyPr/>
        <a:lstStyle/>
        <a:p>
          <a:endParaRPr lang="en-US"/>
        </a:p>
      </dgm:t>
    </dgm:pt>
    <dgm:pt modelId="{EA7FE49F-6C4A-1E4D-A051-B9376E227833}" type="pres">
      <dgm:prSet presAssocID="{D8527475-4565-9E40-8CDE-AF791F83131C}" presName="node" presStyleLbl="node1" presStyleIdx="6" presStyleCnt="10" custScaleX="119857">
        <dgm:presLayoutVars>
          <dgm:bulletEnabled val="1"/>
        </dgm:presLayoutVars>
      </dgm:prSet>
      <dgm:spPr/>
      <dgm:t>
        <a:bodyPr/>
        <a:lstStyle/>
        <a:p>
          <a:endParaRPr lang="en-US"/>
        </a:p>
      </dgm:t>
    </dgm:pt>
    <dgm:pt modelId="{82496A14-F720-354F-A59A-C47C55B3C267}" type="pres">
      <dgm:prSet presAssocID="{780ABEEB-0165-DA4D-8490-AAC8DF1183C7}" presName="sibTrans" presStyleCnt="0"/>
      <dgm:spPr/>
      <dgm:t>
        <a:bodyPr/>
        <a:lstStyle/>
        <a:p>
          <a:endParaRPr lang="en-US"/>
        </a:p>
      </dgm:t>
    </dgm:pt>
    <dgm:pt modelId="{BD42ED74-309C-A94F-9B77-8A9101694FBB}" type="pres">
      <dgm:prSet presAssocID="{8CC021A4-1CFB-6E4E-A76D-7964685602C9}" presName="node" presStyleLbl="node1" presStyleIdx="7" presStyleCnt="10" custScaleX="119857">
        <dgm:presLayoutVars>
          <dgm:bulletEnabled val="1"/>
        </dgm:presLayoutVars>
      </dgm:prSet>
      <dgm:spPr/>
      <dgm:t>
        <a:bodyPr/>
        <a:lstStyle/>
        <a:p>
          <a:endParaRPr lang="en-US"/>
        </a:p>
      </dgm:t>
    </dgm:pt>
    <dgm:pt modelId="{9550A6E3-BE35-A044-A2AA-763B0680E20A}" type="pres">
      <dgm:prSet presAssocID="{9CE42CDE-7A7F-0447-88C0-FA0C2003C74F}" presName="sibTrans" presStyleCnt="0"/>
      <dgm:spPr/>
      <dgm:t>
        <a:bodyPr/>
        <a:lstStyle/>
        <a:p>
          <a:endParaRPr lang="en-US"/>
        </a:p>
      </dgm:t>
    </dgm:pt>
    <dgm:pt modelId="{11F29832-9BB6-ED4C-BD42-3D9FE1164CAC}" type="pres">
      <dgm:prSet presAssocID="{34E1F055-C00F-2E41-BCA4-E221224B4156}" presName="node" presStyleLbl="node1" presStyleIdx="8" presStyleCnt="10">
        <dgm:presLayoutVars>
          <dgm:bulletEnabled val="1"/>
        </dgm:presLayoutVars>
      </dgm:prSet>
      <dgm:spPr/>
      <dgm:t>
        <a:bodyPr/>
        <a:lstStyle/>
        <a:p>
          <a:endParaRPr lang="en-US"/>
        </a:p>
      </dgm:t>
    </dgm:pt>
    <dgm:pt modelId="{306A7EED-9489-534E-A59C-D193B72D6DBD}" type="pres">
      <dgm:prSet presAssocID="{FF0210CE-F15A-D643-A208-ADFBC4EF2A93}" presName="sibTrans" presStyleCnt="0"/>
      <dgm:spPr/>
      <dgm:t>
        <a:bodyPr/>
        <a:lstStyle/>
        <a:p>
          <a:endParaRPr lang="en-US"/>
        </a:p>
      </dgm:t>
    </dgm:pt>
    <dgm:pt modelId="{51386783-ACE3-A546-A23F-32CCC3BD7CF2}" type="pres">
      <dgm:prSet presAssocID="{202FBF00-CC00-2A48-9726-E51D5A2F301F}" presName="node" presStyleLbl="node1" presStyleIdx="9" presStyleCnt="10">
        <dgm:presLayoutVars>
          <dgm:bulletEnabled val="1"/>
        </dgm:presLayoutVars>
      </dgm:prSet>
      <dgm:spPr/>
      <dgm:t>
        <a:bodyPr/>
        <a:lstStyle/>
        <a:p>
          <a:endParaRPr lang="en-US"/>
        </a:p>
      </dgm:t>
    </dgm:pt>
  </dgm:ptLst>
  <dgm:cxnLst>
    <dgm:cxn modelId="{B2E3DC36-FE5E-4E56-9BA0-5E85EEF6ED47}" type="presOf" srcId="{D36F31EA-C2B8-F046-A09A-68373D2B8CA9}" destId="{6D09F972-69F3-1543-AAB6-1B578ADBB2F9}" srcOrd="0" destOrd="0" presId="urn:microsoft.com/office/officeart/2005/8/layout/default"/>
    <dgm:cxn modelId="{DCE709FE-AB1F-0B4C-83DA-ED58624AB7DB}" srcId="{29817D11-E339-A448-8C5B-89448BF20275}" destId="{34E1F055-C00F-2E41-BCA4-E221224B4156}" srcOrd="8" destOrd="0" parTransId="{64AB94B1-ABE3-0847-9487-07753FF71AFA}" sibTransId="{FF0210CE-F15A-D643-A208-ADFBC4EF2A93}"/>
    <dgm:cxn modelId="{9BD30744-24CB-4A47-B828-111B06BBF304}" srcId="{29817D11-E339-A448-8C5B-89448BF20275}" destId="{6F59BDA2-BD37-E74E-BF51-28F6B380A4D2}" srcOrd="5" destOrd="0" parTransId="{66F6504E-CC03-4948-9FD4-9845A9B702A8}" sibTransId="{FFA15F0D-5326-2D46-ABA2-CF0251AAF38D}"/>
    <dgm:cxn modelId="{58EB60DA-183A-E340-BAD9-E1B96DE526FC}" srcId="{29817D11-E339-A448-8C5B-89448BF20275}" destId="{07448AE5-8B03-D148-8C97-61C3F64FB3E8}" srcOrd="4" destOrd="0" parTransId="{3A196EDC-8210-6541-8E0A-BAF2207985B9}" sibTransId="{FE295E50-A45A-4E4F-8C69-4DC31E7EC7B3}"/>
    <dgm:cxn modelId="{E2DE4BD6-4F8F-45A6-9BED-9BF31C6442AD}" type="presOf" srcId="{34E1F055-C00F-2E41-BCA4-E221224B4156}" destId="{11F29832-9BB6-ED4C-BD42-3D9FE1164CAC}" srcOrd="0" destOrd="0" presId="urn:microsoft.com/office/officeart/2005/8/layout/default"/>
    <dgm:cxn modelId="{0E11C006-1D74-CD43-ACF1-3F7D2DB30EBE}" srcId="{29817D11-E339-A448-8C5B-89448BF20275}" destId="{D8527475-4565-9E40-8CDE-AF791F83131C}" srcOrd="6" destOrd="0" parTransId="{B2D4A67E-18F4-AE44-B644-543CBCABE465}" sibTransId="{780ABEEB-0165-DA4D-8490-AAC8DF1183C7}"/>
    <dgm:cxn modelId="{622B1468-D588-4701-8636-8AD79C1B3332}" type="presOf" srcId="{2D49E0EC-5CF4-6647-818B-364924AB63BF}" destId="{9D930FCB-7F44-3C4A-BDF4-80EE03683FA8}" srcOrd="0" destOrd="0" presId="urn:microsoft.com/office/officeart/2005/8/layout/default"/>
    <dgm:cxn modelId="{3890E1A2-B398-41C7-A96B-95A5818BCB08}" type="presOf" srcId="{8CC021A4-1CFB-6E4E-A76D-7964685602C9}" destId="{BD42ED74-309C-A94F-9B77-8A9101694FBB}" srcOrd="0" destOrd="0" presId="urn:microsoft.com/office/officeart/2005/8/layout/default"/>
    <dgm:cxn modelId="{6D27697A-7A01-064A-89CA-4F66DED19658}" srcId="{29817D11-E339-A448-8C5B-89448BF20275}" destId="{AC994BEC-4073-CC48-9B3C-38B8E1727D36}" srcOrd="2" destOrd="0" parTransId="{8A45CFB1-80DA-0C4A-BCCD-FEF815676C52}" sibTransId="{7832C916-114D-C44E-833E-94399399748C}"/>
    <dgm:cxn modelId="{AB40D205-1B8D-49C7-97CE-EB24A908A98A}" type="presOf" srcId="{29817D11-E339-A448-8C5B-89448BF20275}" destId="{3DA2E527-ACB8-7446-BB74-92BDB105613D}" srcOrd="0" destOrd="0" presId="urn:microsoft.com/office/officeart/2005/8/layout/default"/>
    <dgm:cxn modelId="{71890908-4EBF-4F84-BF03-BE26FF8FA039}" type="presOf" srcId="{202FBF00-CC00-2A48-9726-E51D5A2F301F}" destId="{51386783-ACE3-A546-A23F-32CCC3BD7CF2}" srcOrd="0" destOrd="0" presId="urn:microsoft.com/office/officeart/2005/8/layout/default"/>
    <dgm:cxn modelId="{357EA63B-7A71-394E-AA8B-41C3E9F6C397}" srcId="{29817D11-E339-A448-8C5B-89448BF20275}" destId="{D36F31EA-C2B8-F046-A09A-68373D2B8CA9}" srcOrd="3" destOrd="0" parTransId="{5B8A4FF1-33F2-0241-AFB8-59791D3BFD4B}" sibTransId="{0A9AF442-0DDE-244A-9E55-8044CE0B79BA}"/>
    <dgm:cxn modelId="{E1EF341D-AECC-42B3-A34D-A29B6ABBF02D}" type="presOf" srcId="{6F59BDA2-BD37-E74E-BF51-28F6B380A4D2}" destId="{ACEBE233-7227-0B47-8901-602C6D542DCB}" srcOrd="0" destOrd="0" presId="urn:microsoft.com/office/officeart/2005/8/layout/default"/>
    <dgm:cxn modelId="{8B741850-903E-B94D-9BE9-C2CE8D1C596E}" srcId="{29817D11-E339-A448-8C5B-89448BF20275}" destId="{8CC021A4-1CFB-6E4E-A76D-7964685602C9}" srcOrd="7" destOrd="0" parTransId="{40BDF354-E021-1B48-8DAB-1E9FF6D4BC75}" sibTransId="{9CE42CDE-7A7F-0447-88C0-FA0C2003C74F}"/>
    <dgm:cxn modelId="{27C2FBF4-EF0D-6B48-A18B-2938442347DA}" srcId="{29817D11-E339-A448-8C5B-89448BF20275}" destId="{2D49E0EC-5CF4-6647-818B-364924AB63BF}" srcOrd="1" destOrd="0" parTransId="{7E59739B-17D9-934D-B4FD-7E2B9C5055CA}" sibTransId="{02B4CEFB-1A4D-6446-A764-BECEEE7693BF}"/>
    <dgm:cxn modelId="{ACD010B5-4783-9D46-8D3D-2A61250289EF}" srcId="{29817D11-E339-A448-8C5B-89448BF20275}" destId="{202FBF00-CC00-2A48-9726-E51D5A2F301F}" srcOrd="9" destOrd="0" parTransId="{BD1E6BED-8CDD-A94F-91CC-593A91E0E042}" sibTransId="{DA11E2C5-77CA-CB4E-8307-8786C88A6605}"/>
    <dgm:cxn modelId="{4301AD62-A396-4F07-A306-6945E12164C1}" type="presOf" srcId="{AC994BEC-4073-CC48-9B3C-38B8E1727D36}" destId="{9FDC7C3B-0D65-9D43-911F-A9AFB01599F3}" srcOrd="0" destOrd="0" presId="urn:microsoft.com/office/officeart/2005/8/layout/default"/>
    <dgm:cxn modelId="{180214AF-C55E-45EE-9AB8-9F8E685376B0}" type="presOf" srcId="{D8527475-4565-9E40-8CDE-AF791F83131C}" destId="{EA7FE49F-6C4A-1E4D-A051-B9376E227833}" srcOrd="0" destOrd="0" presId="urn:microsoft.com/office/officeart/2005/8/layout/default"/>
    <dgm:cxn modelId="{AE16FC53-C722-436B-A052-E3628B70052D}" type="presOf" srcId="{CCF2B3ED-ECFD-CB4F-9AD1-44734D90FCF2}" destId="{2C8F1CE3-BC13-0344-B48D-68FF574F9B16}" srcOrd="0" destOrd="0" presId="urn:microsoft.com/office/officeart/2005/8/layout/default"/>
    <dgm:cxn modelId="{998FC80F-05DB-4AFC-83CA-AB11F0D15D4F}" type="presOf" srcId="{07448AE5-8B03-D148-8C97-61C3F64FB3E8}" destId="{9C989785-2AAF-B643-86BB-BF8F07BB3A2F}" srcOrd="0" destOrd="0" presId="urn:microsoft.com/office/officeart/2005/8/layout/default"/>
    <dgm:cxn modelId="{F9D472D1-902F-7447-A66E-01AECF9BA8EF}" srcId="{29817D11-E339-A448-8C5B-89448BF20275}" destId="{CCF2B3ED-ECFD-CB4F-9AD1-44734D90FCF2}" srcOrd="0" destOrd="0" parTransId="{5CFFC27C-28FE-DB41-9B3B-B7F4C753BD1C}" sibTransId="{1826678B-CD8A-A546-B76F-F638378BA23E}"/>
    <dgm:cxn modelId="{9AA930EC-1970-44BC-9FD0-F685544000A0}" type="presParOf" srcId="{3DA2E527-ACB8-7446-BB74-92BDB105613D}" destId="{2C8F1CE3-BC13-0344-B48D-68FF574F9B16}" srcOrd="0" destOrd="0" presId="urn:microsoft.com/office/officeart/2005/8/layout/default"/>
    <dgm:cxn modelId="{1935D7D9-8B21-4FB1-87FD-537DEE01A08D}" type="presParOf" srcId="{3DA2E527-ACB8-7446-BB74-92BDB105613D}" destId="{40929823-826A-804F-8A3A-CDFCDC82B106}" srcOrd="1" destOrd="0" presId="urn:microsoft.com/office/officeart/2005/8/layout/default"/>
    <dgm:cxn modelId="{5EF44C33-3E6B-46D4-8AF2-7926C09F3CC9}" type="presParOf" srcId="{3DA2E527-ACB8-7446-BB74-92BDB105613D}" destId="{9D930FCB-7F44-3C4A-BDF4-80EE03683FA8}" srcOrd="2" destOrd="0" presId="urn:microsoft.com/office/officeart/2005/8/layout/default"/>
    <dgm:cxn modelId="{0277F746-F1D2-42B5-80A1-49DE68A252E7}" type="presParOf" srcId="{3DA2E527-ACB8-7446-BB74-92BDB105613D}" destId="{5EE1022E-FA31-254E-82A8-C9CC285885D9}" srcOrd="3" destOrd="0" presId="urn:microsoft.com/office/officeart/2005/8/layout/default"/>
    <dgm:cxn modelId="{CBA5B777-26F5-4C93-87C6-977B8D97C878}" type="presParOf" srcId="{3DA2E527-ACB8-7446-BB74-92BDB105613D}" destId="{9FDC7C3B-0D65-9D43-911F-A9AFB01599F3}" srcOrd="4" destOrd="0" presId="urn:microsoft.com/office/officeart/2005/8/layout/default"/>
    <dgm:cxn modelId="{85BFAADC-CE33-4668-B85D-0CFAE011F4CB}" type="presParOf" srcId="{3DA2E527-ACB8-7446-BB74-92BDB105613D}" destId="{FA19E3D3-2F26-8442-8D3E-20AF55E6C9B5}" srcOrd="5" destOrd="0" presId="urn:microsoft.com/office/officeart/2005/8/layout/default"/>
    <dgm:cxn modelId="{D37D5A08-076A-4DA5-BF9D-C997B12F8589}" type="presParOf" srcId="{3DA2E527-ACB8-7446-BB74-92BDB105613D}" destId="{6D09F972-69F3-1543-AAB6-1B578ADBB2F9}" srcOrd="6" destOrd="0" presId="urn:microsoft.com/office/officeart/2005/8/layout/default"/>
    <dgm:cxn modelId="{98B8AA20-FCFD-42E7-8597-BB8511C01A59}" type="presParOf" srcId="{3DA2E527-ACB8-7446-BB74-92BDB105613D}" destId="{2429694A-FA91-4346-8A3E-28AF6520FC3B}" srcOrd="7" destOrd="0" presId="urn:microsoft.com/office/officeart/2005/8/layout/default"/>
    <dgm:cxn modelId="{01E5D256-F072-41FF-A34A-44DD4230E258}" type="presParOf" srcId="{3DA2E527-ACB8-7446-BB74-92BDB105613D}" destId="{9C989785-2AAF-B643-86BB-BF8F07BB3A2F}" srcOrd="8" destOrd="0" presId="urn:microsoft.com/office/officeart/2005/8/layout/default"/>
    <dgm:cxn modelId="{6BA8E23E-98BF-4633-B816-922B983E232D}" type="presParOf" srcId="{3DA2E527-ACB8-7446-BB74-92BDB105613D}" destId="{A4132B97-AA6D-4242-A2AE-388205A25EC6}" srcOrd="9" destOrd="0" presId="urn:microsoft.com/office/officeart/2005/8/layout/default"/>
    <dgm:cxn modelId="{D59F4433-EAB4-4DA0-8E89-1A8CAA58A20E}" type="presParOf" srcId="{3DA2E527-ACB8-7446-BB74-92BDB105613D}" destId="{ACEBE233-7227-0B47-8901-602C6D542DCB}" srcOrd="10" destOrd="0" presId="urn:microsoft.com/office/officeart/2005/8/layout/default"/>
    <dgm:cxn modelId="{C9B081BB-1B50-4D41-82B6-1FA6F9348B6E}" type="presParOf" srcId="{3DA2E527-ACB8-7446-BB74-92BDB105613D}" destId="{38E22088-2D11-AC49-9975-074010D3FF51}" srcOrd="11" destOrd="0" presId="urn:microsoft.com/office/officeart/2005/8/layout/default"/>
    <dgm:cxn modelId="{1D466BBF-4506-4279-97F2-FFE55C3CDF8E}" type="presParOf" srcId="{3DA2E527-ACB8-7446-BB74-92BDB105613D}" destId="{EA7FE49F-6C4A-1E4D-A051-B9376E227833}" srcOrd="12" destOrd="0" presId="urn:microsoft.com/office/officeart/2005/8/layout/default"/>
    <dgm:cxn modelId="{3155D4C0-FB0C-4A2D-8ED0-125CB18284B3}" type="presParOf" srcId="{3DA2E527-ACB8-7446-BB74-92BDB105613D}" destId="{82496A14-F720-354F-A59A-C47C55B3C267}" srcOrd="13" destOrd="0" presId="urn:microsoft.com/office/officeart/2005/8/layout/default"/>
    <dgm:cxn modelId="{7C0C6309-EBC9-49F8-A342-3C4E370405F0}" type="presParOf" srcId="{3DA2E527-ACB8-7446-BB74-92BDB105613D}" destId="{BD42ED74-309C-A94F-9B77-8A9101694FBB}" srcOrd="14" destOrd="0" presId="urn:microsoft.com/office/officeart/2005/8/layout/default"/>
    <dgm:cxn modelId="{229C6AAE-09AE-44F1-A087-C539A2A1DFC3}" type="presParOf" srcId="{3DA2E527-ACB8-7446-BB74-92BDB105613D}" destId="{9550A6E3-BE35-A044-A2AA-763B0680E20A}" srcOrd="15" destOrd="0" presId="urn:microsoft.com/office/officeart/2005/8/layout/default"/>
    <dgm:cxn modelId="{6F5C435C-032C-4740-BE04-96A1021D005F}" type="presParOf" srcId="{3DA2E527-ACB8-7446-BB74-92BDB105613D}" destId="{11F29832-9BB6-ED4C-BD42-3D9FE1164CAC}" srcOrd="16" destOrd="0" presId="urn:microsoft.com/office/officeart/2005/8/layout/default"/>
    <dgm:cxn modelId="{61ED1713-3A32-4402-867C-EBB817659386}" type="presParOf" srcId="{3DA2E527-ACB8-7446-BB74-92BDB105613D}" destId="{306A7EED-9489-534E-A59C-D193B72D6DBD}" srcOrd="17" destOrd="0" presId="urn:microsoft.com/office/officeart/2005/8/layout/default"/>
    <dgm:cxn modelId="{E62451AB-022C-4C07-A37F-689883A02B2F}" type="presParOf" srcId="{3DA2E527-ACB8-7446-BB74-92BDB105613D}" destId="{51386783-ACE3-A546-A23F-32CCC3BD7CF2}"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EDCC10-654D-2248-A774-FAD6D6E8F8FB}" type="doc">
      <dgm:prSet loTypeId="urn:microsoft.com/office/officeart/2005/8/layout/default" loCatId="" qsTypeId="urn:microsoft.com/office/officeart/2005/8/quickstyle/simple2" qsCatId="simple" csTypeId="urn:microsoft.com/office/officeart/2005/8/colors/accent2_1" csCatId="accent2" phldr="1"/>
      <dgm:spPr/>
      <dgm:t>
        <a:bodyPr/>
        <a:lstStyle/>
        <a:p>
          <a:endParaRPr lang="en-US"/>
        </a:p>
      </dgm:t>
    </dgm:pt>
    <dgm:pt modelId="{221B9C5D-C781-A54F-8598-6440618686BC}">
      <dgm:prSet custT="1"/>
      <dgm:spPr/>
      <dgm:t>
        <a:bodyPr/>
        <a:lstStyle/>
        <a:p>
          <a:pPr rtl="0"/>
          <a:r>
            <a:rPr lang="en-US" sz="1800" b="1" dirty="0" smtClean="0">
              <a:latin typeface="Arial" panose="020B0604020202020204" pitchFamily="34" charset="0"/>
              <a:cs typeface="Arial" panose="020B0604020202020204" pitchFamily="34" charset="0"/>
            </a:rPr>
            <a:t>Salaries &amp; wages</a:t>
          </a:r>
          <a:endParaRPr lang="en-US" sz="1800" b="1" dirty="0">
            <a:latin typeface="Arial" panose="020B0604020202020204" pitchFamily="34" charset="0"/>
            <a:cs typeface="Arial" panose="020B0604020202020204" pitchFamily="34" charset="0"/>
          </a:endParaRPr>
        </a:p>
      </dgm:t>
    </dgm:pt>
    <dgm:pt modelId="{7A211470-C303-F245-87CD-DDFB02025287}" type="parTrans" cxnId="{F0ACEB8A-B405-0F48-AE71-C46531C649AE}">
      <dgm:prSet/>
      <dgm:spPr/>
      <dgm:t>
        <a:bodyPr/>
        <a:lstStyle/>
        <a:p>
          <a:endParaRPr lang="en-US"/>
        </a:p>
      </dgm:t>
    </dgm:pt>
    <dgm:pt modelId="{7C3294CC-FE27-334F-99F9-BBD4EDC6B241}" type="sibTrans" cxnId="{F0ACEB8A-B405-0F48-AE71-C46531C649AE}">
      <dgm:prSet/>
      <dgm:spPr/>
      <dgm:t>
        <a:bodyPr/>
        <a:lstStyle/>
        <a:p>
          <a:endParaRPr lang="en-US"/>
        </a:p>
      </dgm:t>
    </dgm:pt>
    <dgm:pt modelId="{10CC9720-6C54-DF4E-A147-0F57118164E3}">
      <dgm:prSet custT="1"/>
      <dgm:spPr/>
      <dgm:t>
        <a:bodyPr/>
        <a:lstStyle/>
        <a:p>
          <a:pPr rtl="0"/>
          <a:r>
            <a:rPr lang="en-US" sz="1800" b="1" dirty="0" smtClean="0">
              <a:latin typeface="Arial" panose="020B0604020202020204" pitchFamily="34" charset="0"/>
              <a:cs typeface="Arial" panose="020B0604020202020204" pitchFamily="34" charset="0"/>
            </a:rPr>
            <a:t>Maintenance and operation of gas recovery systems </a:t>
          </a:r>
          <a:endParaRPr lang="en-US" sz="1800" b="1" dirty="0">
            <a:latin typeface="Arial" panose="020B0604020202020204" pitchFamily="34" charset="0"/>
            <a:cs typeface="Arial" panose="020B0604020202020204" pitchFamily="34" charset="0"/>
          </a:endParaRPr>
        </a:p>
      </dgm:t>
    </dgm:pt>
    <dgm:pt modelId="{F4B9CDB5-8790-B64F-961B-6AC12C8A61CB}" type="parTrans" cxnId="{DEB38903-947C-8E48-8313-31BE5D756628}">
      <dgm:prSet/>
      <dgm:spPr/>
      <dgm:t>
        <a:bodyPr/>
        <a:lstStyle/>
        <a:p>
          <a:endParaRPr lang="en-US"/>
        </a:p>
      </dgm:t>
    </dgm:pt>
    <dgm:pt modelId="{3C3FAC35-E295-A046-83C8-18D8E92AC23F}" type="sibTrans" cxnId="{DEB38903-947C-8E48-8313-31BE5D756628}">
      <dgm:prSet/>
      <dgm:spPr/>
      <dgm:t>
        <a:bodyPr/>
        <a:lstStyle/>
        <a:p>
          <a:endParaRPr lang="en-US"/>
        </a:p>
      </dgm:t>
    </dgm:pt>
    <dgm:pt modelId="{AF9B96E4-0E31-CA4F-8EA1-3DBE6D6532B5}">
      <dgm:prSet custT="1"/>
      <dgm:spPr/>
      <dgm:t>
        <a:bodyPr/>
        <a:lstStyle/>
        <a:p>
          <a:pPr rtl="0"/>
          <a:r>
            <a:rPr lang="en-US" sz="1800" b="1" dirty="0" smtClean="0">
              <a:latin typeface="Arial" panose="020B0604020202020204" pitchFamily="34" charset="0"/>
              <a:cs typeface="Arial" panose="020B0604020202020204" pitchFamily="34" charset="0"/>
            </a:rPr>
            <a:t>Maintenance cost of infrastructure</a:t>
          </a:r>
          <a:endParaRPr lang="en-US" sz="1800" b="1" dirty="0">
            <a:latin typeface="Arial" panose="020B0604020202020204" pitchFamily="34" charset="0"/>
            <a:cs typeface="Arial" panose="020B0604020202020204" pitchFamily="34" charset="0"/>
          </a:endParaRPr>
        </a:p>
      </dgm:t>
    </dgm:pt>
    <dgm:pt modelId="{2DE47409-7E04-5045-B9C5-28668F306101}" type="parTrans" cxnId="{4F883ADE-A758-9848-8C6A-A1A2618A8210}">
      <dgm:prSet/>
      <dgm:spPr/>
      <dgm:t>
        <a:bodyPr/>
        <a:lstStyle/>
        <a:p>
          <a:endParaRPr lang="en-US"/>
        </a:p>
      </dgm:t>
    </dgm:pt>
    <dgm:pt modelId="{EDECD178-915D-214A-948C-78F48D3D396E}" type="sibTrans" cxnId="{4F883ADE-A758-9848-8C6A-A1A2618A8210}">
      <dgm:prSet/>
      <dgm:spPr/>
      <dgm:t>
        <a:bodyPr/>
        <a:lstStyle/>
        <a:p>
          <a:endParaRPr lang="en-US"/>
        </a:p>
      </dgm:t>
    </dgm:pt>
    <dgm:pt modelId="{090C4D43-94F7-8445-9F5D-DA0A06245775}">
      <dgm:prSet custT="1"/>
      <dgm:spPr/>
      <dgm:t>
        <a:bodyPr/>
        <a:lstStyle/>
        <a:p>
          <a:pPr rtl="0"/>
          <a:r>
            <a:rPr lang="en-US" sz="1800" b="1" dirty="0" smtClean="0">
              <a:latin typeface="Arial" panose="020B0604020202020204" pitchFamily="34" charset="0"/>
              <a:cs typeface="Arial" panose="020B0604020202020204" pitchFamily="34" charset="0"/>
            </a:rPr>
            <a:t>Equipment maintenance &amp; insurances</a:t>
          </a:r>
          <a:endParaRPr lang="en-US" sz="1800" b="1" dirty="0">
            <a:latin typeface="Arial" panose="020B0604020202020204" pitchFamily="34" charset="0"/>
            <a:cs typeface="Arial" panose="020B0604020202020204" pitchFamily="34" charset="0"/>
          </a:endParaRPr>
        </a:p>
      </dgm:t>
    </dgm:pt>
    <dgm:pt modelId="{8501D831-42E5-3A4A-AB6E-11C1FF36DC7E}" type="parTrans" cxnId="{C44D17C0-0534-F847-B7F7-397F21585E3C}">
      <dgm:prSet/>
      <dgm:spPr/>
      <dgm:t>
        <a:bodyPr/>
        <a:lstStyle/>
        <a:p>
          <a:endParaRPr lang="en-US"/>
        </a:p>
      </dgm:t>
    </dgm:pt>
    <dgm:pt modelId="{B3DBBB53-3E9E-AE48-8171-A5B9983E06E9}" type="sibTrans" cxnId="{C44D17C0-0534-F847-B7F7-397F21585E3C}">
      <dgm:prSet/>
      <dgm:spPr/>
      <dgm:t>
        <a:bodyPr/>
        <a:lstStyle/>
        <a:p>
          <a:endParaRPr lang="en-US"/>
        </a:p>
      </dgm:t>
    </dgm:pt>
    <dgm:pt modelId="{EA623349-EC6A-AB47-AC4A-AF00447D4995}">
      <dgm:prSet custT="1"/>
      <dgm:spPr/>
      <dgm:t>
        <a:bodyPr/>
        <a:lstStyle/>
        <a:p>
          <a:pPr rtl="0"/>
          <a:r>
            <a:rPr lang="en-US" sz="1800" b="1" dirty="0" smtClean="0">
              <a:latin typeface="Arial" panose="020B0604020202020204" pitchFamily="34" charset="0"/>
              <a:cs typeface="Arial" panose="020B0604020202020204" pitchFamily="34" charset="0"/>
            </a:rPr>
            <a:t>Power &amp; Diesel costs</a:t>
          </a:r>
          <a:endParaRPr lang="en-US" sz="1800" b="1" dirty="0">
            <a:latin typeface="Arial" panose="020B0604020202020204" pitchFamily="34" charset="0"/>
            <a:cs typeface="Arial" panose="020B0604020202020204" pitchFamily="34" charset="0"/>
          </a:endParaRPr>
        </a:p>
      </dgm:t>
    </dgm:pt>
    <dgm:pt modelId="{D7A5A7B1-42C9-9E4D-87BD-D9660270CBD3}" type="parTrans" cxnId="{D6F43CCA-BC26-1E4B-ADA0-84E167F80722}">
      <dgm:prSet/>
      <dgm:spPr/>
      <dgm:t>
        <a:bodyPr/>
        <a:lstStyle/>
        <a:p>
          <a:endParaRPr lang="en-US"/>
        </a:p>
      </dgm:t>
    </dgm:pt>
    <dgm:pt modelId="{1F0DE716-52F7-4742-92D9-2E3D8E540672}" type="sibTrans" cxnId="{D6F43CCA-BC26-1E4B-ADA0-84E167F80722}">
      <dgm:prSet/>
      <dgm:spPr/>
      <dgm:t>
        <a:bodyPr/>
        <a:lstStyle/>
        <a:p>
          <a:endParaRPr lang="en-US"/>
        </a:p>
      </dgm:t>
    </dgm:pt>
    <dgm:pt modelId="{0B75AFC3-EFA0-F847-A243-A33776AD111E}">
      <dgm:prSet custT="1"/>
      <dgm:spPr/>
      <dgm:t>
        <a:bodyPr/>
        <a:lstStyle/>
        <a:p>
          <a:pPr rtl="0"/>
          <a:r>
            <a:rPr lang="en-US" sz="1800" b="1" dirty="0" smtClean="0">
              <a:latin typeface="Arial" panose="020B0604020202020204" pitchFamily="34" charset="0"/>
              <a:cs typeface="Arial" panose="020B0604020202020204" pitchFamily="34" charset="0"/>
            </a:rPr>
            <a:t>Annual operating costs of compressors, water/gas separator</a:t>
          </a:r>
          <a:endParaRPr lang="en-US" sz="1800" b="1" dirty="0">
            <a:latin typeface="Arial" panose="020B0604020202020204" pitchFamily="34" charset="0"/>
            <a:cs typeface="Arial" panose="020B0604020202020204" pitchFamily="34" charset="0"/>
          </a:endParaRPr>
        </a:p>
      </dgm:t>
    </dgm:pt>
    <dgm:pt modelId="{1CA711AD-CBBF-4F4A-B02A-5F979C6B6DE3}" type="parTrans" cxnId="{360257C3-6E61-884F-9FE4-0A66DE32ACBA}">
      <dgm:prSet/>
      <dgm:spPr/>
      <dgm:t>
        <a:bodyPr/>
        <a:lstStyle/>
        <a:p>
          <a:endParaRPr lang="en-US"/>
        </a:p>
      </dgm:t>
    </dgm:pt>
    <dgm:pt modelId="{B569EBD2-2E94-D847-8055-7211517A9C67}" type="sibTrans" cxnId="{360257C3-6E61-884F-9FE4-0A66DE32ACBA}">
      <dgm:prSet/>
      <dgm:spPr/>
      <dgm:t>
        <a:bodyPr/>
        <a:lstStyle/>
        <a:p>
          <a:endParaRPr lang="en-US"/>
        </a:p>
      </dgm:t>
    </dgm:pt>
    <dgm:pt modelId="{5BAACD86-92AE-D149-BBFF-BDE9D1B15165}">
      <dgm:prSet custT="1"/>
      <dgm:spPr/>
      <dgm:t>
        <a:bodyPr/>
        <a:lstStyle/>
        <a:p>
          <a:pPr rtl="0"/>
          <a:r>
            <a:rPr lang="en-US" sz="1800" b="1" dirty="0" smtClean="0">
              <a:latin typeface="Arial" panose="020B0604020202020204" pitchFamily="34" charset="0"/>
              <a:cs typeface="Arial" panose="020B0604020202020204" pitchFamily="34" charset="0"/>
            </a:rPr>
            <a:t>Royalty &amp; applicable taxes on gas</a:t>
          </a:r>
          <a:endParaRPr lang="en-US" sz="1800" b="1" dirty="0">
            <a:latin typeface="Arial" panose="020B0604020202020204" pitchFamily="34" charset="0"/>
            <a:cs typeface="Arial" panose="020B0604020202020204" pitchFamily="34" charset="0"/>
          </a:endParaRPr>
        </a:p>
      </dgm:t>
    </dgm:pt>
    <dgm:pt modelId="{B5E1319D-45BC-A343-A3E6-52851C7BCE8A}" type="parTrans" cxnId="{790E13A6-70C0-AB4C-8890-2ACC9063A369}">
      <dgm:prSet/>
      <dgm:spPr/>
      <dgm:t>
        <a:bodyPr/>
        <a:lstStyle/>
        <a:p>
          <a:endParaRPr lang="en-US"/>
        </a:p>
      </dgm:t>
    </dgm:pt>
    <dgm:pt modelId="{6932D26E-A4FF-9841-A2FD-2A53F42150F4}" type="sibTrans" cxnId="{790E13A6-70C0-AB4C-8890-2ACC9063A369}">
      <dgm:prSet/>
      <dgm:spPr/>
      <dgm:t>
        <a:bodyPr/>
        <a:lstStyle/>
        <a:p>
          <a:endParaRPr lang="en-US"/>
        </a:p>
      </dgm:t>
    </dgm:pt>
    <dgm:pt modelId="{2A736D5A-4075-D74D-A7AE-ED24270594BB}" type="pres">
      <dgm:prSet presAssocID="{54EDCC10-654D-2248-A774-FAD6D6E8F8FB}" presName="diagram" presStyleCnt="0">
        <dgm:presLayoutVars>
          <dgm:dir/>
          <dgm:resizeHandles val="exact"/>
        </dgm:presLayoutVars>
      </dgm:prSet>
      <dgm:spPr/>
      <dgm:t>
        <a:bodyPr/>
        <a:lstStyle/>
        <a:p>
          <a:endParaRPr lang="en-US"/>
        </a:p>
      </dgm:t>
    </dgm:pt>
    <dgm:pt modelId="{309DF5BF-AA0A-B14D-A281-1DBD435BB929}" type="pres">
      <dgm:prSet presAssocID="{221B9C5D-C781-A54F-8598-6440618686BC}" presName="node" presStyleLbl="node1" presStyleIdx="0" presStyleCnt="7">
        <dgm:presLayoutVars>
          <dgm:bulletEnabled val="1"/>
        </dgm:presLayoutVars>
      </dgm:prSet>
      <dgm:spPr/>
      <dgm:t>
        <a:bodyPr/>
        <a:lstStyle/>
        <a:p>
          <a:endParaRPr lang="en-US"/>
        </a:p>
      </dgm:t>
    </dgm:pt>
    <dgm:pt modelId="{98C94F18-94AF-DB47-A399-6A39133DA1EE}" type="pres">
      <dgm:prSet presAssocID="{7C3294CC-FE27-334F-99F9-BBD4EDC6B241}" presName="sibTrans" presStyleCnt="0"/>
      <dgm:spPr/>
      <dgm:t>
        <a:bodyPr/>
        <a:lstStyle/>
        <a:p>
          <a:endParaRPr lang="en-US"/>
        </a:p>
      </dgm:t>
    </dgm:pt>
    <dgm:pt modelId="{0CB9B4A3-97A5-4641-AA19-D54AA4FF0D88}" type="pres">
      <dgm:prSet presAssocID="{10CC9720-6C54-DF4E-A147-0F57118164E3}" presName="node" presStyleLbl="node1" presStyleIdx="1" presStyleCnt="7">
        <dgm:presLayoutVars>
          <dgm:bulletEnabled val="1"/>
        </dgm:presLayoutVars>
      </dgm:prSet>
      <dgm:spPr/>
      <dgm:t>
        <a:bodyPr/>
        <a:lstStyle/>
        <a:p>
          <a:endParaRPr lang="en-US"/>
        </a:p>
      </dgm:t>
    </dgm:pt>
    <dgm:pt modelId="{AA5D439C-93D2-384A-B035-2DBBB9AC068F}" type="pres">
      <dgm:prSet presAssocID="{3C3FAC35-E295-A046-83C8-18D8E92AC23F}" presName="sibTrans" presStyleCnt="0"/>
      <dgm:spPr/>
      <dgm:t>
        <a:bodyPr/>
        <a:lstStyle/>
        <a:p>
          <a:endParaRPr lang="en-US"/>
        </a:p>
      </dgm:t>
    </dgm:pt>
    <dgm:pt modelId="{3EFDAAEB-3854-A646-8403-CFE50CD1B23C}" type="pres">
      <dgm:prSet presAssocID="{AF9B96E4-0E31-CA4F-8EA1-3DBE6D6532B5}" presName="node" presStyleLbl="node1" presStyleIdx="2" presStyleCnt="7">
        <dgm:presLayoutVars>
          <dgm:bulletEnabled val="1"/>
        </dgm:presLayoutVars>
      </dgm:prSet>
      <dgm:spPr/>
      <dgm:t>
        <a:bodyPr/>
        <a:lstStyle/>
        <a:p>
          <a:endParaRPr lang="en-US"/>
        </a:p>
      </dgm:t>
    </dgm:pt>
    <dgm:pt modelId="{B51947DC-62AB-334F-B96F-353466C96B16}" type="pres">
      <dgm:prSet presAssocID="{EDECD178-915D-214A-948C-78F48D3D396E}" presName="sibTrans" presStyleCnt="0"/>
      <dgm:spPr/>
      <dgm:t>
        <a:bodyPr/>
        <a:lstStyle/>
        <a:p>
          <a:endParaRPr lang="en-US"/>
        </a:p>
      </dgm:t>
    </dgm:pt>
    <dgm:pt modelId="{B4B0D9BC-4819-D44A-A95C-BCEC6DEC0603}" type="pres">
      <dgm:prSet presAssocID="{090C4D43-94F7-8445-9F5D-DA0A06245775}" presName="node" presStyleLbl="node1" presStyleIdx="3" presStyleCnt="7">
        <dgm:presLayoutVars>
          <dgm:bulletEnabled val="1"/>
        </dgm:presLayoutVars>
      </dgm:prSet>
      <dgm:spPr/>
      <dgm:t>
        <a:bodyPr/>
        <a:lstStyle/>
        <a:p>
          <a:endParaRPr lang="en-US"/>
        </a:p>
      </dgm:t>
    </dgm:pt>
    <dgm:pt modelId="{3B310E6D-7F51-2140-9F00-1D09F59FEB80}" type="pres">
      <dgm:prSet presAssocID="{B3DBBB53-3E9E-AE48-8171-A5B9983E06E9}" presName="sibTrans" presStyleCnt="0"/>
      <dgm:spPr/>
      <dgm:t>
        <a:bodyPr/>
        <a:lstStyle/>
        <a:p>
          <a:endParaRPr lang="en-US"/>
        </a:p>
      </dgm:t>
    </dgm:pt>
    <dgm:pt modelId="{1949C846-29ED-9B4A-8F07-655598B11BEC}" type="pres">
      <dgm:prSet presAssocID="{EA623349-EC6A-AB47-AC4A-AF00447D4995}" presName="node" presStyleLbl="node1" presStyleIdx="4" presStyleCnt="7">
        <dgm:presLayoutVars>
          <dgm:bulletEnabled val="1"/>
        </dgm:presLayoutVars>
      </dgm:prSet>
      <dgm:spPr/>
      <dgm:t>
        <a:bodyPr/>
        <a:lstStyle/>
        <a:p>
          <a:endParaRPr lang="en-US"/>
        </a:p>
      </dgm:t>
    </dgm:pt>
    <dgm:pt modelId="{A978A8FB-F042-844F-BEBF-A03256697094}" type="pres">
      <dgm:prSet presAssocID="{1F0DE716-52F7-4742-92D9-2E3D8E540672}" presName="sibTrans" presStyleCnt="0"/>
      <dgm:spPr/>
      <dgm:t>
        <a:bodyPr/>
        <a:lstStyle/>
        <a:p>
          <a:endParaRPr lang="en-US"/>
        </a:p>
      </dgm:t>
    </dgm:pt>
    <dgm:pt modelId="{0E7D9669-6A2D-904A-B747-3D2F549323A0}" type="pres">
      <dgm:prSet presAssocID="{0B75AFC3-EFA0-F847-A243-A33776AD111E}" presName="node" presStyleLbl="node1" presStyleIdx="5" presStyleCnt="7">
        <dgm:presLayoutVars>
          <dgm:bulletEnabled val="1"/>
        </dgm:presLayoutVars>
      </dgm:prSet>
      <dgm:spPr/>
      <dgm:t>
        <a:bodyPr/>
        <a:lstStyle/>
        <a:p>
          <a:endParaRPr lang="en-US"/>
        </a:p>
      </dgm:t>
    </dgm:pt>
    <dgm:pt modelId="{4A7B5935-6230-4343-9E67-F3C57C316386}" type="pres">
      <dgm:prSet presAssocID="{B569EBD2-2E94-D847-8055-7211517A9C67}" presName="sibTrans" presStyleCnt="0"/>
      <dgm:spPr/>
      <dgm:t>
        <a:bodyPr/>
        <a:lstStyle/>
        <a:p>
          <a:endParaRPr lang="en-US"/>
        </a:p>
      </dgm:t>
    </dgm:pt>
    <dgm:pt modelId="{2929E16F-7CAB-6543-9E90-07D2A630C4B4}" type="pres">
      <dgm:prSet presAssocID="{5BAACD86-92AE-D149-BBFF-BDE9D1B15165}" presName="node" presStyleLbl="node1" presStyleIdx="6" presStyleCnt="7">
        <dgm:presLayoutVars>
          <dgm:bulletEnabled val="1"/>
        </dgm:presLayoutVars>
      </dgm:prSet>
      <dgm:spPr/>
      <dgm:t>
        <a:bodyPr/>
        <a:lstStyle/>
        <a:p>
          <a:endParaRPr lang="en-US"/>
        </a:p>
      </dgm:t>
    </dgm:pt>
  </dgm:ptLst>
  <dgm:cxnLst>
    <dgm:cxn modelId="{D6F43CCA-BC26-1E4B-ADA0-84E167F80722}" srcId="{54EDCC10-654D-2248-A774-FAD6D6E8F8FB}" destId="{EA623349-EC6A-AB47-AC4A-AF00447D4995}" srcOrd="4" destOrd="0" parTransId="{D7A5A7B1-42C9-9E4D-87BD-D9660270CBD3}" sibTransId="{1F0DE716-52F7-4742-92D9-2E3D8E540672}"/>
    <dgm:cxn modelId="{360257C3-6E61-884F-9FE4-0A66DE32ACBA}" srcId="{54EDCC10-654D-2248-A774-FAD6D6E8F8FB}" destId="{0B75AFC3-EFA0-F847-A243-A33776AD111E}" srcOrd="5" destOrd="0" parTransId="{1CA711AD-CBBF-4F4A-B02A-5F979C6B6DE3}" sibTransId="{B569EBD2-2E94-D847-8055-7211517A9C67}"/>
    <dgm:cxn modelId="{1AFC6563-6A5B-4C51-808B-AD1F9A9B32C0}" type="presOf" srcId="{54EDCC10-654D-2248-A774-FAD6D6E8F8FB}" destId="{2A736D5A-4075-D74D-A7AE-ED24270594BB}" srcOrd="0" destOrd="0" presId="urn:microsoft.com/office/officeart/2005/8/layout/default"/>
    <dgm:cxn modelId="{C3464F97-AC33-4C10-82AD-0126294ED5CE}" type="presOf" srcId="{5BAACD86-92AE-D149-BBFF-BDE9D1B15165}" destId="{2929E16F-7CAB-6543-9E90-07D2A630C4B4}" srcOrd="0" destOrd="0" presId="urn:microsoft.com/office/officeart/2005/8/layout/default"/>
    <dgm:cxn modelId="{904260B4-1A6E-4689-818E-512CE5BC721B}" type="presOf" srcId="{221B9C5D-C781-A54F-8598-6440618686BC}" destId="{309DF5BF-AA0A-B14D-A281-1DBD435BB929}" srcOrd="0" destOrd="0" presId="urn:microsoft.com/office/officeart/2005/8/layout/default"/>
    <dgm:cxn modelId="{5DB3582F-883F-4F65-BB61-FFBE97086868}" type="presOf" srcId="{090C4D43-94F7-8445-9F5D-DA0A06245775}" destId="{B4B0D9BC-4819-D44A-A95C-BCEC6DEC0603}" srcOrd="0" destOrd="0" presId="urn:microsoft.com/office/officeart/2005/8/layout/default"/>
    <dgm:cxn modelId="{F0ACEB8A-B405-0F48-AE71-C46531C649AE}" srcId="{54EDCC10-654D-2248-A774-FAD6D6E8F8FB}" destId="{221B9C5D-C781-A54F-8598-6440618686BC}" srcOrd="0" destOrd="0" parTransId="{7A211470-C303-F245-87CD-DDFB02025287}" sibTransId="{7C3294CC-FE27-334F-99F9-BBD4EDC6B241}"/>
    <dgm:cxn modelId="{C44D17C0-0534-F847-B7F7-397F21585E3C}" srcId="{54EDCC10-654D-2248-A774-FAD6D6E8F8FB}" destId="{090C4D43-94F7-8445-9F5D-DA0A06245775}" srcOrd="3" destOrd="0" parTransId="{8501D831-42E5-3A4A-AB6E-11C1FF36DC7E}" sibTransId="{B3DBBB53-3E9E-AE48-8171-A5B9983E06E9}"/>
    <dgm:cxn modelId="{715A7044-906C-4072-8F93-35EF35F7B094}" type="presOf" srcId="{0B75AFC3-EFA0-F847-A243-A33776AD111E}" destId="{0E7D9669-6A2D-904A-B747-3D2F549323A0}" srcOrd="0" destOrd="0" presId="urn:microsoft.com/office/officeart/2005/8/layout/default"/>
    <dgm:cxn modelId="{57E7BD0F-E4B4-4620-8A62-A43E1A04532D}" type="presOf" srcId="{EA623349-EC6A-AB47-AC4A-AF00447D4995}" destId="{1949C846-29ED-9B4A-8F07-655598B11BEC}" srcOrd="0" destOrd="0" presId="urn:microsoft.com/office/officeart/2005/8/layout/default"/>
    <dgm:cxn modelId="{4F883ADE-A758-9848-8C6A-A1A2618A8210}" srcId="{54EDCC10-654D-2248-A774-FAD6D6E8F8FB}" destId="{AF9B96E4-0E31-CA4F-8EA1-3DBE6D6532B5}" srcOrd="2" destOrd="0" parTransId="{2DE47409-7E04-5045-B9C5-28668F306101}" sibTransId="{EDECD178-915D-214A-948C-78F48D3D396E}"/>
    <dgm:cxn modelId="{28763F72-7576-4CCB-B697-A9ECBB7144E5}" type="presOf" srcId="{AF9B96E4-0E31-CA4F-8EA1-3DBE6D6532B5}" destId="{3EFDAAEB-3854-A646-8403-CFE50CD1B23C}" srcOrd="0" destOrd="0" presId="urn:microsoft.com/office/officeart/2005/8/layout/default"/>
    <dgm:cxn modelId="{DEB38903-947C-8E48-8313-31BE5D756628}" srcId="{54EDCC10-654D-2248-A774-FAD6D6E8F8FB}" destId="{10CC9720-6C54-DF4E-A147-0F57118164E3}" srcOrd="1" destOrd="0" parTransId="{F4B9CDB5-8790-B64F-961B-6AC12C8A61CB}" sibTransId="{3C3FAC35-E295-A046-83C8-18D8E92AC23F}"/>
    <dgm:cxn modelId="{0232A500-204B-4F35-90F4-BF46EC6B17CB}" type="presOf" srcId="{10CC9720-6C54-DF4E-A147-0F57118164E3}" destId="{0CB9B4A3-97A5-4641-AA19-D54AA4FF0D88}" srcOrd="0" destOrd="0" presId="urn:microsoft.com/office/officeart/2005/8/layout/default"/>
    <dgm:cxn modelId="{790E13A6-70C0-AB4C-8890-2ACC9063A369}" srcId="{54EDCC10-654D-2248-A774-FAD6D6E8F8FB}" destId="{5BAACD86-92AE-D149-BBFF-BDE9D1B15165}" srcOrd="6" destOrd="0" parTransId="{B5E1319D-45BC-A343-A3E6-52851C7BCE8A}" sibTransId="{6932D26E-A4FF-9841-A2FD-2A53F42150F4}"/>
    <dgm:cxn modelId="{3F20BAD3-51C2-411A-A8EB-07C8C7CEFFBB}" type="presParOf" srcId="{2A736D5A-4075-D74D-A7AE-ED24270594BB}" destId="{309DF5BF-AA0A-B14D-A281-1DBD435BB929}" srcOrd="0" destOrd="0" presId="urn:microsoft.com/office/officeart/2005/8/layout/default"/>
    <dgm:cxn modelId="{93E06B0F-B1E0-41BB-8B45-03BD58625D64}" type="presParOf" srcId="{2A736D5A-4075-D74D-A7AE-ED24270594BB}" destId="{98C94F18-94AF-DB47-A399-6A39133DA1EE}" srcOrd="1" destOrd="0" presId="urn:microsoft.com/office/officeart/2005/8/layout/default"/>
    <dgm:cxn modelId="{ABCA9F06-64AF-47EC-81E5-05B472D1EDF9}" type="presParOf" srcId="{2A736D5A-4075-D74D-A7AE-ED24270594BB}" destId="{0CB9B4A3-97A5-4641-AA19-D54AA4FF0D88}" srcOrd="2" destOrd="0" presId="urn:microsoft.com/office/officeart/2005/8/layout/default"/>
    <dgm:cxn modelId="{93CCC3D0-8564-4D2A-8C50-2067BB1125DD}" type="presParOf" srcId="{2A736D5A-4075-D74D-A7AE-ED24270594BB}" destId="{AA5D439C-93D2-384A-B035-2DBBB9AC068F}" srcOrd="3" destOrd="0" presId="urn:microsoft.com/office/officeart/2005/8/layout/default"/>
    <dgm:cxn modelId="{6C01CE70-C7E7-41EA-923D-183FFBEB4927}" type="presParOf" srcId="{2A736D5A-4075-D74D-A7AE-ED24270594BB}" destId="{3EFDAAEB-3854-A646-8403-CFE50CD1B23C}" srcOrd="4" destOrd="0" presId="urn:microsoft.com/office/officeart/2005/8/layout/default"/>
    <dgm:cxn modelId="{847C1FB2-1505-4ECF-9D49-BA49C6F83F84}" type="presParOf" srcId="{2A736D5A-4075-D74D-A7AE-ED24270594BB}" destId="{B51947DC-62AB-334F-B96F-353466C96B16}" srcOrd="5" destOrd="0" presId="urn:microsoft.com/office/officeart/2005/8/layout/default"/>
    <dgm:cxn modelId="{A2A55015-DBFF-495F-B1F3-46E48CA379DD}" type="presParOf" srcId="{2A736D5A-4075-D74D-A7AE-ED24270594BB}" destId="{B4B0D9BC-4819-D44A-A95C-BCEC6DEC0603}" srcOrd="6" destOrd="0" presId="urn:microsoft.com/office/officeart/2005/8/layout/default"/>
    <dgm:cxn modelId="{A2829196-E068-450F-BA53-8705342A19FC}" type="presParOf" srcId="{2A736D5A-4075-D74D-A7AE-ED24270594BB}" destId="{3B310E6D-7F51-2140-9F00-1D09F59FEB80}" srcOrd="7" destOrd="0" presId="urn:microsoft.com/office/officeart/2005/8/layout/default"/>
    <dgm:cxn modelId="{77EC005E-CFA3-49DE-8ED7-5F6781087FEC}" type="presParOf" srcId="{2A736D5A-4075-D74D-A7AE-ED24270594BB}" destId="{1949C846-29ED-9B4A-8F07-655598B11BEC}" srcOrd="8" destOrd="0" presId="urn:microsoft.com/office/officeart/2005/8/layout/default"/>
    <dgm:cxn modelId="{302E8CDC-A87E-4DEB-B3EA-70470AA6B156}" type="presParOf" srcId="{2A736D5A-4075-D74D-A7AE-ED24270594BB}" destId="{A978A8FB-F042-844F-BEBF-A03256697094}" srcOrd="9" destOrd="0" presId="urn:microsoft.com/office/officeart/2005/8/layout/default"/>
    <dgm:cxn modelId="{9468CC11-5B14-449F-888F-C39B4E7B01C5}" type="presParOf" srcId="{2A736D5A-4075-D74D-A7AE-ED24270594BB}" destId="{0E7D9669-6A2D-904A-B747-3D2F549323A0}" srcOrd="10" destOrd="0" presId="urn:microsoft.com/office/officeart/2005/8/layout/default"/>
    <dgm:cxn modelId="{41478649-40EE-44D2-A066-A135ED7AB982}" type="presParOf" srcId="{2A736D5A-4075-D74D-A7AE-ED24270594BB}" destId="{4A7B5935-6230-4343-9E67-F3C57C316386}" srcOrd="11" destOrd="0" presId="urn:microsoft.com/office/officeart/2005/8/layout/default"/>
    <dgm:cxn modelId="{2BF374A5-AA07-4587-83EB-1A1B844CBD1B}" type="presParOf" srcId="{2A736D5A-4075-D74D-A7AE-ED24270594BB}" destId="{2929E16F-7CAB-6543-9E90-07D2A630C4B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7FF294-057D-274C-996A-93559025BB36}" type="doc">
      <dgm:prSet loTypeId="urn:microsoft.com/office/officeart/2005/8/layout/matrix3" loCatId="" qsTypeId="urn:microsoft.com/office/officeart/2005/8/quickstyle/simple2" qsCatId="simple" csTypeId="urn:microsoft.com/office/officeart/2005/8/colors/accent2_1" csCatId="accent2" phldr="1"/>
      <dgm:spPr/>
      <dgm:t>
        <a:bodyPr/>
        <a:lstStyle/>
        <a:p>
          <a:endParaRPr lang="en-US"/>
        </a:p>
      </dgm:t>
    </dgm:pt>
    <dgm:pt modelId="{07F9E3A9-0930-0D43-AC0D-9483D7C9D53A}">
      <dgm:prSet custT="1"/>
      <dgm:spPr/>
      <dgm:t>
        <a:bodyPr/>
        <a:lstStyle/>
        <a:p>
          <a:pPr rtl="0"/>
          <a:r>
            <a:rPr lang="en-US" sz="2000" b="1" dirty="0" smtClean="0">
              <a:latin typeface="Arial" panose="020B0604020202020204" pitchFamily="34" charset="0"/>
              <a:cs typeface="Arial" panose="020B0604020202020204" pitchFamily="34" charset="0"/>
            </a:rPr>
            <a:t>Net Present Value (NPV)</a:t>
          </a:r>
          <a:endParaRPr lang="en-US" sz="2000" b="1" dirty="0">
            <a:latin typeface="Arial" panose="020B0604020202020204" pitchFamily="34" charset="0"/>
            <a:cs typeface="Arial" panose="020B0604020202020204" pitchFamily="34" charset="0"/>
          </a:endParaRPr>
        </a:p>
      </dgm:t>
    </dgm:pt>
    <dgm:pt modelId="{82F3563A-AB4A-8A48-8FED-82D32621A4B0}" type="parTrans" cxnId="{0A5378B0-F7E0-C04A-B11D-A3CF0201605F}">
      <dgm:prSet/>
      <dgm:spPr/>
      <dgm:t>
        <a:bodyPr/>
        <a:lstStyle/>
        <a:p>
          <a:endParaRPr lang="en-US"/>
        </a:p>
      </dgm:t>
    </dgm:pt>
    <dgm:pt modelId="{5C9D3FBC-213D-664C-ADB7-8B0F52B463AC}" type="sibTrans" cxnId="{0A5378B0-F7E0-C04A-B11D-A3CF0201605F}">
      <dgm:prSet/>
      <dgm:spPr/>
      <dgm:t>
        <a:bodyPr/>
        <a:lstStyle/>
        <a:p>
          <a:endParaRPr lang="en-US"/>
        </a:p>
      </dgm:t>
    </dgm:pt>
    <dgm:pt modelId="{056BE303-36E5-7646-A49C-D4D2B7BAFFAE}">
      <dgm:prSet custT="1"/>
      <dgm:spPr/>
      <dgm:t>
        <a:bodyPr/>
        <a:lstStyle/>
        <a:p>
          <a:pPr rtl="0"/>
          <a:r>
            <a:rPr lang="en-US" sz="2000" b="1" dirty="0" smtClean="0">
              <a:latin typeface="Arial" panose="020B0604020202020204" pitchFamily="34" charset="0"/>
              <a:cs typeface="Arial" panose="020B0604020202020204" pitchFamily="34" charset="0"/>
            </a:rPr>
            <a:t>Internal Rate of Return (IRR)</a:t>
          </a:r>
          <a:endParaRPr lang="en-US" sz="2000" b="1" dirty="0">
            <a:latin typeface="Arial" panose="020B0604020202020204" pitchFamily="34" charset="0"/>
            <a:cs typeface="Arial" panose="020B0604020202020204" pitchFamily="34" charset="0"/>
          </a:endParaRPr>
        </a:p>
      </dgm:t>
    </dgm:pt>
    <dgm:pt modelId="{98FC82AC-4801-B04B-A470-B394F0CE428B}" type="parTrans" cxnId="{D2D7431B-4980-E44E-9294-F1918BE2A044}">
      <dgm:prSet/>
      <dgm:spPr/>
      <dgm:t>
        <a:bodyPr/>
        <a:lstStyle/>
        <a:p>
          <a:endParaRPr lang="en-US"/>
        </a:p>
      </dgm:t>
    </dgm:pt>
    <dgm:pt modelId="{E7605627-C8E2-284E-B84A-64FA4809AEE1}" type="sibTrans" cxnId="{D2D7431B-4980-E44E-9294-F1918BE2A044}">
      <dgm:prSet/>
      <dgm:spPr/>
      <dgm:t>
        <a:bodyPr/>
        <a:lstStyle/>
        <a:p>
          <a:endParaRPr lang="en-US"/>
        </a:p>
      </dgm:t>
    </dgm:pt>
    <dgm:pt modelId="{3C7D6A3D-F030-794A-8956-19A3636889F4}">
      <dgm:prSet custT="1"/>
      <dgm:spPr/>
      <dgm:t>
        <a:bodyPr/>
        <a:lstStyle/>
        <a:p>
          <a:pPr rtl="0"/>
          <a:r>
            <a:rPr lang="en-US" sz="2000" b="1" dirty="0" smtClean="0">
              <a:latin typeface="Arial" panose="020B0604020202020204" pitchFamily="34" charset="0"/>
              <a:cs typeface="Arial" panose="020B0604020202020204" pitchFamily="34" charset="0"/>
            </a:rPr>
            <a:t>Payback Period</a:t>
          </a:r>
          <a:endParaRPr lang="en-US" sz="2000" b="1" dirty="0">
            <a:latin typeface="Arial" panose="020B0604020202020204" pitchFamily="34" charset="0"/>
            <a:cs typeface="Arial" panose="020B0604020202020204" pitchFamily="34" charset="0"/>
          </a:endParaRPr>
        </a:p>
      </dgm:t>
    </dgm:pt>
    <dgm:pt modelId="{300FE2D2-A3AA-284B-909E-0876A17243AC}" type="parTrans" cxnId="{512C22B6-9F41-3F4B-B979-5A00C8D3857F}">
      <dgm:prSet/>
      <dgm:spPr/>
      <dgm:t>
        <a:bodyPr/>
        <a:lstStyle/>
        <a:p>
          <a:endParaRPr lang="en-US"/>
        </a:p>
      </dgm:t>
    </dgm:pt>
    <dgm:pt modelId="{B2BEC4A8-AD11-0947-9142-8C66E0B9FDBD}" type="sibTrans" cxnId="{512C22B6-9F41-3F4B-B979-5A00C8D3857F}">
      <dgm:prSet/>
      <dgm:spPr/>
      <dgm:t>
        <a:bodyPr/>
        <a:lstStyle/>
        <a:p>
          <a:endParaRPr lang="en-US"/>
        </a:p>
      </dgm:t>
    </dgm:pt>
    <dgm:pt modelId="{3D0B224F-516D-0848-B0F8-D4BA2B9AA14C}">
      <dgm:prSet custT="1"/>
      <dgm:spPr/>
      <dgm:t>
        <a:bodyPr/>
        <a:lstStyle/>
        <a:p>
          <a:pPr rtl="0"/>
          <a:r>
            <a:rPr lang="en-US" sz="2000" b="1" dirty="0" smtClean="0">
              <a:latin typeface="Arial" panose="020B0604020202020204" pitchFamily="34" charset="0"/>
              <a:cs typeface="Arial" panose="020B0604020202020204" pitchFamily="34" charset="0"/>
            </a:rPr>
            <a:t>Profitability Index (PI)</a:t>
          </a:r>
          <a:endParaRPr lang="en-US" sz="2000" b="1" dirty="0">
            <a:latin typeface="Arial" panose="020B0604020202020204" pitchFamily="34" charset="0"/>
            <a:cs typeface="Arial" panose="020B0604020202020204" pitchFamily="34" charset="0"/>
          </a:endParaRPr>
        </a:p>
      </dgm:t>
    </dgm:pt>
    <dgm:pt modelId="{83ACCAB5-6332-DE42-BF9D-573A0FF08D3B}" type="parTrans" cxnId="{9C90B48D-A6D9-A44D-BAF3-430FBD91488C}">
      <dgm:prSet/>
      <dgm:spPr/>
      <dgm:t>
        <a:bodyPr/>
        <a:lstStyle/>
        <a:p>
          <a:endParaRPr lang="en-US"/>
        </a:p>
      </dgm:t>
    </dgm:pt>
    <dgm:pt modelId="{FF58B18D-A0B0-8145-B2E7-3E3334E0DD7C}" type="sibTrans" cxnId="{9C90B48D-A6D9-A44D-BAF3-430FBD91488C}">
      <dgm:prSet/>
      <dgm:spPr/>
      <dgm:t>
        <a:bodyPr/>
        <a:lstStyle/>
        <a:p>
          <a:endParaRPr lang="en-US"/>
        </a:p>
      </dgm:t>
    </dgm:pt>
    <dgm:pt modelId="{57FD8C07-F8E2-A743-BE15-9B12D15FEE38}" type="pres">
      <dgm:prSet presAssocID="{797FF294-057D-274C-996A-93559025BB36}" presName="matrix" presStyleCnt="0">
        <dgm:presLayoutVars>
          <dgm:chMax val="1"/>
          <dgm:dir/>
          <dgm:resizeHandles val="exact"/>
        </dgm:presLayoutVars>
      </dgm:prSet>
      <dgm:spPr/>
      <dgm:t>
        <a:bodyPr/>
        <a:lstStyle/>
        <a:p>
          <a:endParaRPr lang="en-US"/>
        </a:p>
      </dgm:t>
    </dgm:pt>
    <dgm:pt modelId="{AB0ABC67-367D-874F-AB56-9EB6947CA885}" type="pres">
      <dgm:prSet presAssocID="{797FF294-057D-274C-996A-93559025BB36}" presName="diamond" presStyleLbl="bgShp" presStyleIdx="0" presStyleCnt="1"/>
      <dgm:spPr/>
      <dgm:t>
        <a:bodyPr/>
        <a:lstStyle/>
        <a:p>
          <a:endParaRPr lang="en-US"/>
        </a:p>
      </dgm:t>
    </dgm:pt>
    <dgm:pt modelId="{AD6A3707-1BA7-6D42-B998-C96DD8BEDBEC}" type="pres">
      <dgm:prSet presAssocID="{797FF294-057D-274C-996A-93559025BB36}" presName="quad1" presStyleLbl="node1" presStyleIdx="0" presStyleCnt="4">
        <dgm:presLayoutVars>
          <dgm:chMax val="0"/>
          <dgm:chPref val="0"/>
          <dgm:bulletEnabled val="1"/>
        </dgm:presLayoutVars>
      </dgm:prSet>
      <dgm:spPr/>
      <dgm:t>
        <a:bodyPr/>
        <a:lstStyle/>
        <a:p>
          <a:endParaRPr lang="en-US"/>
        </a:p>
      </dgm:t>
    </dgm:pt>
    <dgm:pt modelId="{68A5A99E-98DA-4944-BEFF-6CCF853D110F}" type="pres">
      <dgm:prSet presAssocID="{797FF294-057D-274C-996A-93559025BB36}" presName="quad2" presStyleLbl="node1" presStyleIdx="1" presStyleCnt="4">
        <dgm:presLayoutVars>
          <dgm:chMax val="0"/>
          <dgm:chPref val="0"/>
          <dgm:bulletEnabled val="1"/>
        </dgm:presLayoutVars>
      </dgm:prSet>
      <dgm:spPr/>
      <dgm:t>
        <a:bodyPr/>
        <a:lstStyle/>
        <a:p>
          <a:endParaRPr lang="en-US"/>
        </a:p>
      </dgm:t>
    </dgm:pt>
    <dgm:pt modelId="{81333DE0-8243-BD4B-B268-13C6ABDA7934}" type="pres">
      <dgm:prSet presAssocID="{797FF294-057D-274C-996A-93559025BB36}" presName="quad3" presStyleLbl="node1" presStyleIdx="2" presStyleCnt="4">
        <dgm:presLayoutVars>
          <dgm:chMax val="0"/>
          <dgm:chPref val="0"/>
          <dgm:bulletEnabled val="1"/>
        </dgm:presLayoutVars>
      </dgm:prSet>
      <dgm:spPr/>
      <dgm:t>
        <a:bodyPr/>
        <a:lstStyle/>
        <a:p>
          <a:endParaRPr lang="en-US"/>
        </a:p>
      </dgm:t>
    </dgm:pt>
    <dgm:pt modelId="{C0A01147-8D02-EC4E-B5AF-172FE0E46864}" type="pres">
      <dgm:prSet presAssocID="{797FF294-057D-274C-996A-93559025BB36}" presName="quad4" presStyleLbl="node1" presStyleIdx="3" presStyleCnt="4">
        <dgm:presLayoutVars>
          <dgm:chMax val="0"/>
          <dgm:chPref val="0"/>
          <dgm:bulletEnabled val="1"/>
        </dgm:presLayoutVars>
      </dgm:prSet>
      <dgm:spPr/>
      <dgm:t>
        <a:bodyPr/>
        <a:lstStyle/>
        <a:p>
          <a:endParaRPr lang="en-US"/>
        </a:p>
      </dgm:t>
    </dgm:pt>
  </dgm:ptLst>
  <dgm:cxnLst>
    <dgm:cxn modelId="{C82DD9E3-FC50-4AFE-99B6-310D87180063}" type="presOf" srcId="{07F9E3A9-0930-0D43-AC0D-9483D7C9D53A}" destId="{AD6A3707-1BA7-6D42-B998-C96DD8BEDBEC}" srcOrd="0" destOrd="0" presId="urn:microsoft.com/office/officeart/2005/8/layout/matrix3"/>
    <dgm:cxn modelId="{512C22B6-9F41-3F4B-B979-5A00C8D3857F}" srcId="{797FF294-057D-274C-996A-93559025BB36}" destId="{3C7D6A3D-F030-794A-8956-19A3636889F4}" srcOrd="2" destOrd="0" parTransId="{300FE2D2-A3AA-284B-909E-0876A17243AC}" sibTransId="{B2BEC4A8-AD11-0947-9142-8C66E0B9FDBD}"/>
    <dgm:cxn modelId="{34FF5D2F-722B-4BB1-8773-D0AF6F0F57C5}" type="presOf" srcId="{797FF294-057D-274C-996A-93559025BB36}" destId="{57FD8C07-F8E2-A743-BE15-9B12D15FEE38}" srcOrd="0" destOrd="0" presId="urn:microsoft.com/office/officeart/2005/8/layout/matrix3"/>
    <dgm:cxn modelId="{108DCC1D-F678-4AD5-A48A-15BB2207C8E6}" type="presOf" srcId="{3D0B224F-516D-0848-B0F8-D4BA2B9AA14C}" destId="{C0A01147-8D02-EC4E-B5AF-172FE0E46864}" srcOrd="0" destOrd="0" presId="urn:microsoft.com/office/officeart/2005/8/layout/matrix3"/>
    <dgm:cxn modelId="{4A0055EC-57CC-4BC8-9BF5-F0A22F4AA79E}" type="presOf" srcId="{3C7D6A3D-F030-794A-8956-19A3636889F4}" destId="{81333DE0-8243-BD4B-B268-13C6ABDA7934}" srcOrd="0" destOrd="0" presId="urn:microsoft.com/office/officeart/2005/8/layout/matrix3"/>
    <dgm:cxn modelId="{9C90B48D-A6D9-A44D-BAF3-430FBD91488C}" srcId="{797FF294-057D-274C-996A-93559025BB36}" destId="{3D0B224F-516D-0848-B0F8-D4BA2B9AA14C}" srcOrd="3" destOrd="0" parTransId="{83ACCAB5-6332-DE42-BF9D-573A0FF08D3B}" sibTransId="{FF58B18D-A0B0-8145-B2E7-3E3334E0DD7C}"/>
    <dgm:cxn modelId="{D2D7431B-4980-E44E-9294-F1918BE2A044}" srcId="{797FF294-057D-274C-996A-93559025BB36}" destId="{056BE303-36E5-7646-A49C-D4D2B7BAFFAE}" srcOrd="1" destOrd="0" parTransId="{98FC82AC-4801-B04B-A470-B394F0CE428B}" sibTransId="{E7605627-C8E2-284E-B84A-64FA4809AEE1}"/>
    <dgm:cxn modelId="{ED0A30CB-440C-4852-974E-6F1286B1F4EF}" type="presOf" srcId="{056BE303-36E5-7646-A49C-D4D2B7BAFFAE}" destId="{68A5A99E-98DA-4944-BEFF-6CCF853D110F}" srcOrd="0" destOrd="0" presId="urn:microsoft.com/office/officeart/2005/8/layout/matrix3"/>
    <dgm:cxn modelId="{0A5378B0-F7E0-C04A-B11D-A3CF0201605F}" srcId="{797FF294-057D-274C-996A-93559025BB36}" destId="{07F9E3A9-0930-0D43-AC0D-9483D7C9D53A}" srcOrd="0" destOrd="0" parTransId="{82F3563A-AB4A-8A48-8FED-82D32621A4B0}" sibTransId="{5C9D3FBC-213D-664C-ADB7-8B0F52B463AC}"/>
    <dgm:cxn modelId="{BE92913D-13C6-49B9-9E03-073646E9AE50}" type="presParOf" srcId="{57FD8C07-F8E2-A743-BE15-9B12D15FEE38}" destId="{AB0ABC67-367D-874F-AB56-9EB6947CA885}" srcOrd="0" destOrd="0" presId="urn:microsoft.com/office/officeart/2005/8/layout/matrix3"/>
    <dgm:cxn modelId="{D0040FD0-762A-471D-A165-96749E5BFA50}" type="presParOf" srcId="{57FD8C07-F8E2-A743-BE15-9B12D15FEE38}" destId="{AD6A3707-1BA7-6D42-B998-C96DD8BEDBEC}" srcOrd="1" destOrd="0" presId="urn:microsoft.com/office/officeart/2005/8/layout/matrix3"/>
    <dgm:cxn modelId="{32105C97-8B7D-4C2E-87F7-63B516B976A3}" type="presParOf" srcId="{57FD8C07-F8E2-A743-BE15-9B12D15FEE38}" destId="{68A5A99E-98DA-4944-BEFF-6CCF853D110F}" srcOrd="2" destOrd="0" presId="urn:microsoft.com/office/officeart/2005/8/layout/matrix3"/>
    <dgm:cxn modelId="{B27F77C2-9151-44C1-AD10-5EBA02E003B6}" type="presParOf" srcId="{57FD8C07-F8E2-A743-BE15-9B12D15FEE38}" destId="{81333DE0-8243-BD4B-B268-13C6ABDA7934}" srcOrd="3" destOrd="0" presId="urn:microsoft.com/office/officeart/2005/8/layout/matrix3"/>
    <dgm:cxn modelId="{26139025-AF66-47AB-A001-39100F19BF1F}" type="presParOf" srcId="{57FD8C07-F8E2-A743-BE15-9B12D15FEE38}" destId="{C0A01147-8D02-EC4E-B5AF-172FE0E4686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AADDC7-FA56-314E-8BCA-94F2AA83EAD3}" type="doc">
      <dgm:prSet loTypeId="urn:microsoft.com/office/officeart/2005/8/layout/default" loCatId="" qsTypeId="urn:microsoft.com/office/officeart/2005/8/quickstyle/simple2" qsCatId="simple" csTypeId="urn:microsoft.com/office/officeart/2005/8/colors/accent2_1" csCatId="accent2" phldr="1"/>
      <dgm:spPr/>
      <dgm:t>
        <a:bodyPr/>
        <a:lstStyle/>
        <a:p>
          <a:endParaRPr lang="en-US"/>
        </a:p>
      </dgm:t>
    </dgm:pt>
    <dgm:pt modelId="{4E495F1B-5C6E-6047-BCDC-19236133EAE2}">
      <dgm:prSet custT="1"/>
      <dgm:spPr/>
      <dgm:t>
        <a:bodyPr/>
        <a:lstStyle/>
        <a:p>
          <a:pPr rtl="0"/>
          <a:r>
            <a:rPr lang="en-US" sz="1800" b="1" dirty="0" smtClean="0">
              <a:latin typeface="Arial" panose="020B0604020202020204" pitchFamily="34" charset="0"/>
              <a:cs typeface="Arial" panose="020B0604020202020204" pitchFamily="34" charset="0"/>
            </a:rPr>
            <a:t>Commercial Banks </a:t>
          </a:r>
          <a:endParaRPr lang="en-US" sz="1800" dirty="0">
            <a:latin typeface="Arial" panose="020B0604020202020204" pitchFamily="34" charset="0"/>
            <a:cs typeface="Arial" panose="020B0604020202020204" pitchFamily="34" charset="0"/>
          </a:endParaRPr>
        </a:p>
      </dgm:t>
    </dgm:pt>
    <dgm:pt modelId="{D26C766B-CE64-8549-A21D-6280A0E508E8}" type="parTrans" cxnId="{2DC092BB-E1D3-2B4D-8FFA-AD53DB3094B3}">
      <dgm:prSet/>
      <dgm:spPr/>
      <dgm:t>
        <a:bodyPr/>
        <a:lstStyle/>
        <a:p>
          <a:endParaRPr lang="en-US"/>
        </a:p>
      </dgm:t>
    </dgm:pt>
    <dgm:pt modelId="{7ABCF956-933E-8A49-AB54-74E1599DD4CA}" type="sibTrans" cxnId="{2DC092BB-E1D3-2B4D-8FFA-AD53DB3094B3}">
      <dgm:prSet/>
      <dgm:spPr/>
      <dgm:t>
        <a:bodyPr/>
        <a:lstStyle/>
        <a:p>
          <a:endParaRPr lang="en-US"/>
        </a:p>
      </dgm:t>
    </dgm:pt>
    <dgm:pt modelId="{7BDDB06C-38DC-7F4E-A13F-9A3CB0435185}">
      <dgm:prSet custT="1"/>
      <dgm:spPr/>
      <dgm:t>
        <a:bodyPr/>
        <a:lstStyle/>
        <a:p>
          <a:pPr rtl="0"/>
          <a:r>
            <a:rPr lang="en-US" sz="1800" b="1" dirty="0" smtClean="0">
              <a:latin typeface="Arial" panose="020B0604020202020204" pitchFamily="34" charset="0"/>
              <a:cs typeface="Arial" panose="020B0604020202020204" pitchFamily="34" charset="0"/>
            </a:rPr>
            <a:t>Gas Purchasers </a:t>
          </a:r>
          <a:endParaRPr lang="en-US" sz="1800" dirty="0">
            <a:latin typeface="Arial" panose="020B0604020202020204" pitchFamily="34" charset="0"/>
            <a:cs typeface="Arial" panose="020B0604020202020204" pitchFamily="34" charset="0"/>
          </a:endParaRPr>
        </a:p>
      </dgm:t>
    </dgm:pt>
    <dgm:pt modelId="{7D27A1C8-22BD-FB4E-92BA-33F6BB7F3FC3}" type="parTrans" cxnId="{C537F0E7-AEE7-C94F-B9D4-16AA5B08F882}">
      <dgm:prSet/>
      <dgm:spPr/>
      <dgm:t>
        <a:bodyPr/>
        <a:lstStyle/>
        <a:p>
          <a:endParaRPr lang="en-US"/>
        </a:p>
      </dgm:t>
    </dgm:pt>
    <dgm:pt modelId="{AE126972-1A1E-5F4F-83A4-86E87F400430}" type="sibTrans" cxnId="{C537F0E7-AEE7-C94F-B9D4-16AA5B08F882}">
      <dgm:prSet/>
      <dgm:spPr/>
      <dgm:t>
        <a:bodyPr/>
        <a:lstStyle/>
        <a:p>
          <a:endParaRPr lang="en-US"/>
        </a:p>
      </dgm:t>
    </dgm:pt>
    <dgm:pt modelId="{6EE31941-0FFB-504C-83BA-15F04CA3C54A}">
      <dgm:prSet custT="1"/>
      <dgm:spPr/>
      <dgm:t>
        <a:bodyPr/>
        <a:lstStyle/>
        <a:p>
          <a:pPr rtl="0"/>
          <a:r>
            <a:rPr lang="en-US" sz="1800" b="1" dirty="0" smtClean="0">
              <a:latin typeface="Arial" panose="020B0604020202020204" pitchFamily="34" charset="0"/>
              <a:cs typeface="Arial" panose="020B0604020202020204" pitchFamily="34" charset="0"/>
            </a:rPr>
            <a:t>Venture Capitalists </a:t>
          </a:r>
          <a:endParaRPr lang="en-US" sz="1800" dirty="0">
            <a:latin typeface="Arial" panose="020B0604020202020204" pitchFamily="34" charset="0"/>
            <a:cs typeface="Arial" panose="020B0604020202020204" pitchFamily="34" charset="0"/>
          </a:endParaRPr>
        </a:p>
      </dgm:t>
    </dgm:pt>
    <dgm:pt modelId="{F0FEE79F-66A1-E34D-9115-B77AEAAA625D}" type="parTrans" cxnId="{929F3AE0-9A5B-1F4E-AE5A-E0856207D4AC}">
      <dgm:prSet/>
      <dgm:spPr/>
      <dgm:t>
        <a:bodyPr/>
        <a:lstStyle/>
        <a:p>
          <a:endParaRPr lang="en-US"/>
        </a:p>
      </dgm:t>
    </dgm:pt>
    <dgm:pt modelId="{3348495F-830A-1349-BDAB-26D8553785A8}" type="sibTrans" cxnId="{929F3AE0-9A5B-1F4E-AE5A-E0856207D4AC}">
      <dgm:prSet/>
      <dgm:spPr/>
      <dgm:t>
        <a:bodyPr/>
        <a:lstStyle/>
        <a:p>
          <a:endParaRPr lang="en-US"/>
        </a:p>
      </dgm:t>
    </dgm:pt>
    <dgm:pt modelId="{F36296D7-715F-F143-93DB-DD2A0E2DA25E}">
      <dgm:prSet custT="1"/>
      <dgm:spPr/>
      <dgm:t>
        <a:bodyPr/>
        <a:lstStyle/>
        <a:p>
          <a:pPr rtl="0"/>
          <a:r>
            <a:rPr lang="en-US" sz="1800" b="1" dirty="0" smtClean="0">
              <a:latin typeface="Arial" panose="020B0604020202020204" pitchFamily="34" charset="0"/>
              <a:cs typeface="Arial" panose="020B0604020202020204" pitchFamily="34" charset="0"/>
            </a:rPr>
            <a:t>Pension Funds, Insurance Companies</a:t>
          </a:r>
          <a:endParaRPr lang="en-US" sz="1800" dirty="0">
            <a:latin typeface="Arial" panose="020B0604020202020204" pitchFamily="34" charset="0"/>
            <a:cs typeface="Arial" panose="020B0604020202020204" pitchFamily="34" charset="0"/>
          </a:endParaRPr>
        </a:p>
      </dgm:t>
    </dgm:pt>
    <dgm:pt modelId="{BB7B0F1D-3A3D-4640-B75D-65B08B57A953}" type="parTrans" cxnId="{BA2A98F3-AC45-EA4E-8A8F-2D14254C9469}">
      <dgm:prSet/>
      <dgm:spPr/>
      <dgm:t>
        <a:bodyPr/>
        <a:lstStyle/>
        <a:p>
          <a:endParaRPr lang="en-US"/>
        </a:p>
      </dgm:t>
    </dgm:pt>
    <dgm:pt modelId="{9C4338CF-C42F-EC40-AE38-A21BD7500B66}" type="sibTrans" cxnId="{BA2A98F3-AC45-EA4E-8A8F-2D14254C9469}">
      <dgm:prSet/>
      <dgm:spPr/>
      <dgm:t>
        <a:bodyPr/>
        <a:lstStyle/>
        <a:p>
          <a:endParaRPr lang="en-US"/>
        </a:p>
      </dgm:t>
    </dgm:pt>
    <dgm:pt modelId="{6A79B353-EEA9-6748-A152-770D150B3383}">
      <dgm:prSet custT="1"/>
      <dgm:spPr/>
      <dgm:t>
        <a:bodyPr/>
        <a:lstStyle/>
        <a:p>
          <a:pPr rtl="0"/>
          <a:r>
            <a:rPr lang="en-US" sz="1800" b="1" dirty="0" smtClean="0">
              <a:latin typeface="Arial" panose="020B0604020202020204" pitchFamily="34" charset="0"/>
              <a:cs typeface="Arial" panose="020B0604020202020204" pitchFamily="34" charset="0"/>
            </a:rPr>
            <a:t>Investment Bankers </a:t>
          </a:r>
          <a:endParaRPr lang="en-US" sz="1800" dirty="0">
            <a:latin typeface="Arial" panose="020B0604020202020204" pitchFamily="34" charset="0"/>
            <a:cs typeface="Arial" panose="020B0604020202020204" pitchFamily="34" charset="0"/>
          </a:endParaRPr>
        </a:p>
      </dgm:t>
    </dgm:pt>
    <dgm:pt modelId="{E834BDD7-BCBB-5F47-95C3-7C6D373A68F6}" type="parTrans" cxnId="{60B01701-6725-9B40-8C9A-75A4687FB848}">
      <dgm:prSet/>
      <dgm:spPr/>
      <dgm:t>
        <a:bodyPr/>
        <a:lstStyle/>
        <a:p>
          <a:endParaRPr lang="en-US"/>
        </a:p>
      </dgm:t>
    </dgm:pt>
    <dgm:pt modelId="{9B7DDC7A-0142-D74E-A028-9F56843381DA}" type="sibTrans" cxnId="{60B01701-6725-9B40-8C9A-75A4687FB848}">
      <dgm:prSet/>
      <dgm:spPr/>
      <dgm:t>
        <a:bodyPr/>
        <a:lstStyle/>
        <a:p>
          <a:endParaRPr lang="en-US"/>
        </a:p>
      </dgm:t>
    </dgm:pt>
    <dgm:pt modelId="{D2013AB9-277D-4F46-9A2C-C191AD500193}">
      <dgm:prSet custT="1"/>
      <dgm:spPr/>
      <dgm:t>
        <a:bodyPr/>
        <a:lstStyle/>
        <a:p>
          <a:pPr rtl="0"/>
          <a:r>
            <a:rPr lang="en-US" sz="1800" b="1" dirty="0" smtClean="0">
              <a:latin typeface="Arial" panose="020B0604020202020204" pitchFamily="34" charset="0"/>
              <a:cs typeface="Arial" panose="020B0604020202020204" pitchFamily="34" charset="0"/>
            </a:rPr>
            <a:t>Multilateral Sources </a:t>
          </a:r>
          <a:endParaRPr lang="en-US" sz="1800" dirty="0">
            <a:latin typeface="Arial" panose="020B0604020202020204" pitchFamily="34" charset="0"/>
            <a:cs typeface="Arial" panose="020B0604020202020204" pitchFamily="34" charset="0"/>
          </a:endParaRPr>
        </a:p>
      </dgm:t>
    </dgm:pt>
    <dgm:pt modelId="{C45BE5CA-F7F3-224C-9516-6481A519640C}" type="parTrans" cxnId="{FA01F498-F84E-E34B-9943-35D39867F25A}">
      <dgm:prSet/>
      <dgm:spPr/>
      <dgm:t>
        <a:bodyPr/>
        <a:lstStyle/>
        <a:p>
          <a:endParaRPr lang="en-US"/>
        </a:p>
      </dgm:t>
    </dgm:pt>
    <dgm:pt modelId="{B3D481BA-09F8-D14F-B7FC-59D886A74B0A}" type="sibTrans" cxnId="{FA01F498-F84E-E34B-9943-35D39867F25A}">
      <dgm:prSet/>
      <dgm:spPr/>
      <dgm:t>
        <a:bodyPr/>
        <a:lstStyle/>
        <a:p>
          <a:endParaRPr lang="en-US"/>
        </a:p>
      </dgm:t>
    </dgm:pt>
    <dgm:pt modelId="{8E6AF448-FC61-A645-9E54-EE1F507195DE}">
      <dgm:prSet custT="1"/>
      <dgm:spPr/>
      <dgm:t>
        <a:bodyPr/>
        <a:lstStyle/>
        <a:p>
          <a:pPr rtl="0"/>
          <a:r>
            <a:rPr lang="en-US" sz="1800" b="1" dirty="0" smtClean="0">
              <a:latin typeface="Arial" panose="020B0604020202020204" pitchFamily="34" charset="0"/>
              <a:cs typeface="Arial" panose="020B0604020202020204" pitchFamily="34" charset="0"/>
            </a:rPr>
            <a:t>Bilateral Sources </a:t>
          </a:r>
          <a:endParaRPr lang="en-US" sz="1800" dirty="0">
            <a:latin typeface="Arial" panose="020B0604020202020204" pitchFamily="34" charset="0"/>
            <a:cs typeface="Arial" panose="020B0604020202020204" pitchFamily="34" charset="0"/>
          </a:endParaRPr>
        </a:p>
      </dgm:t>
    </dgm:pt>
    <dgm:pt modelId="{E16735F3-83CA-4E46-96CE-BEDBBB586EAE}" type="parTrans" cxnId="{D0B9E4F6-76C5-D84B-A040-AE37C21A8EAD}">
      <dgm:prSet/>
      <dgm:spPr/>
      <dgm:t>
        <a:bodyPr/>
        <a:lstStyle/>
        <a:p>
          <a:endParaRPr lang="en-US"/>
        </a:p>
      </dgm:t>
    </dgm:pt>
    <dgm:pt modelId="{644FC99C-794C-7F46-9414-B9AEFA4E9051}" type="sibTrans" cxnId="{D0B9E4F6-76C5-D84B-A040-AE37C21A8EAD}">
      <dgm:prSet/>
      <dgm:spPr/>
      <dgm:t>
        <a:bodyPr/>
        <a:lstStyle/>
        <a:p>
          <a:endParaRPr lang="en-US"/>
        </a:p>
      </dgm:t>
    </dgm:pt>
    <dgm:pt modelId="{5C97CC5C-5A83-B047-8D3F-88970E0DC8BA}">
      <dgm:prSet custT="1"/>
      <dgm:spPr/>
      <dgm:t>
        <a:bodyPr/>
        <a:lstStyle/>
        <a:p>
          <a:pPr rtl="0"/>
          <a:r>
            <a:rPr lang="en-US" sz="1800" b="1" dirty="0" smtClean="0">
              <a:latin typeface="Arial" panose="020B0604020202020204" pitchFamily="34" charset="0"/>
              <a:cs typeface="Arial" panose="020B0604020202020204" pitchFamily="34" charset="0"/>
            </a:rPr>
            <a:t>Electric Utilities </a:t>
          </a:r>
          <a:endParaRPr lang="en-US" sz="1800" dirty="0">
            <a:latin typeface="Arial" panose="020B0604020202020204" pitchFamily="34" charset="0"/>
            <a:cs typeface="Arial" panose="020B0604020202020204" pitchFamily="34" charset="0"/>
          </a:endParaRPr>
        </a:p>
      </dgm:t>
    </dgm:pt>
    <dgm:pt modelId="{9BD104BB-39AC-6F4B-8C4E-9DEACB623EC8}" type="parTrans" cxnId="{AE20F5AD-BD4E-BB41-97C8-DF97624BA9A3}">
      <dgm:prSet/>
      <dgm:spPr/>
      <dgm:t>
        <a:bodyPr/>
        <a:lstStyle/>
        <a:p>
          <a:endParaRPr lang="en-US"/>
        </a:p>
      </dgm:t>
    </dgm:pt>
    <dgm:pt modelId="{7B8261D0-804D-CC4F-ACB1-EB472E46B4C3}" type="sibTrans" cxnId="{AE20F5AD-BD4E-BB41-97C8-DF97624BA9A3}">
      <dgm:prSet/>
      <dgm:spPr/>
      <dgm:t>
        <a:bodyPr/>
        <a:lstStyle/>
        <a:p>
          <a:endParaRPr lang="en-US"/>
        </a:p>
      </dgm:t>
    </dgm:pt>
    <dgm:pt modelId="{EA51FD88-1612-A14C-9389-4028051BD1F0}">
      <dgm:prSet custT="1"/>
      <dgm:spPr/>
      <dgm:t>
        <a:bodyPr/>
        <a:lstStyle/>
        <a:p>
          <a:pPr rtl="0"/>
          <a:r>
            <a:rPr lang="en-US" sz="1800" b="1" dirty="0" smtClean="0">
              <a:latin typeface="Arial" panose="020B0604020202020204" pitchFamily="34" charset="0"/>
              <a:cs typeface="Arial" panose="020B0604020202020204" pitchFamily="34" charset="0"/>
            </a:rPr>
            <a:t>Equipment Vendors / Turnkey Developers </a:t>
          </a:r>
          <a:endParaRPr lang="en-US" sz="1800" dirty="0">
            <a:latin typeface="Arial" panose="020B0604020202020204" pitchFamily="34" charset="0"/>
            <a:cs typeface="Arial" panose="020B0604020202020204" pitchFamily="34" charset="0"/>
          </a:endParaRPr>
        </a:p>
      </dgm:t>
    </dgm:pt>
    <dgm:pt modelId="{35386B5D-D38C-9A45-B9F7-5E8D1B178E09}" type="parTrans" cxnId="{C4139812-578E-BF48-BFC4-61EAB00C7DFE}">
      <dgm:prSet/>
      <dgm:spPr/>
      <dgm:t>
        <a:bodyPr/>
        <a:lstStyle/>
        <a:p>
          <a:endParaRPr lang="en-US"/>
        </a:p>
      </dgm:t>
    </dgm:pt>
    <dgm:pt modelId="{A5200A28-8388-CE4C-B8F4-4E83E328E285}" type="sibTrans" cxnId="{C4139812-578E-BF48-BFC4-61EAB00C7DFE}">
      <dgm:prSet/>
      <dgm:spPr/>
      <dgm:t>
        <a:bodyPr/>
        <a:lstStyle/>
        <a:p>
          <a:endParaRPr lang="en-US"/>
        </a:p>
      </dgm:t>
    </dgm:pt>
    <dgm:pt modelId="{7A5B0005-93B1-E946-BA82-3506B09E1A52}">
      <dgm:prSet custT="1"/>
      <dgm:spPr/>
      <dgm:t>
        <a:bodyPr/>
        <a:lstStyle/>
        <a:p>
          <a:pPr rtl="0"/>
          <a:r>
            <a:rPr lang="en-US" sz="1800" b="1" dirty="0" smtClean="0">
              <a:latin typeface="Arial" panose="020B0604020202020204" pitchFamily="34" charset="0"/>
              <a:cs typeface="Arial" panose="020B0604020202020204" pitchFamily="34" charset="0"/>
            </a:rPr>
            <a:t>Other Institutional Investors </a:t>
          </a:r>
          <a:endParaRPr lang="en-US" sz="1800" dirty="0">
            <a:latin typeface="Arial" panose="020B0604020202020204" pitchFamily="34" charset="0"/>
            <a:cs typeface="Arial" panose="020B0604020202020204" pitchFamily="34" charset="0"/>
          </a:endParaRPr>
        </a:p>
      </dgm:t>
    </dgm:pt>
    <dgm:pt modelId="{A769598A-5E08-8F43-8221-EEBE2228E0C4}" type="parTrans" cxnId="{9C274E7F-D928-934D-92AF-697EC8E9DD0F}">
      <dgm:prSet/>
      <dgm:spPr/>
      <dgm:t>
        <a:bodyPr/>
        <a:lstStyle/>
        <a:p>
          <a:endParaRPr lang="en-US"/>
        </a:p>
      </dgm:t>
    </dgm:pt>
    <dgm:pt modelId="{9E54F211-0BEC-AA44-9158-5FC597646BD2}" type="sibTrans" cxnId="{9C274E7F-D928-934D-92AF-697EC8E9DD0F}">
      <dgm:prSet/>
      <dgm:spPr/>
      <dgm:t>
        <a:bodyPr/>
        <a:lstStyle/>
        <a:p>
          <a:endParaRPr lang="en-US"/>
        </a:p>
      </dgm:t>
    </dgm:pt>
    <dgm:pt modelId="{707C34CA-2EC9-1047-A71C-0FB52296C708}">
      <dgm:prSet custT="1"/>
      <dgm:spPr/>
      <dgm:t>
        <a:bodyPr/>
        <a:lstStyle/>
        <a:p>
          <a:pPr rtl="0"/>
          <a:r>
            <a:rPr lang="en-US" sz="1800" b="1" dirty="0" smtClean="0">
              <a:latin typeface="Arial" panose="020B0604020202020204" pitchFamily="34" charset="0"/>
              <a:cs typeface="Arial" panose="020B0604020202020204" pitchFamily="34" charset="0"/>
            </a:rPr>
            <a:t>Carbon Financing </a:t>
          </a:r>
          <a:endParaRPr lang="en-US" sz="1800" dirty="0">
            <a:latin typeface="Arial" panose="020B0604020202020204" pitchFamily="34" charset="0"/>
            <a:cs typeface="Arial" panose="020B0604020202020204" pitchFamily="34" charset="0"/>
          </a:endParaRPr>
        </a:p>
      </dgm:t>
    </dgm:pt>
    <dgm:pt modelId="{083831AC-C48F-6948-BBFA-378DD8B7C261}" type="parTrans" cxnId="{F7797163-95AE-5A42-BBE0-82C22D99108F}">
      <dgm:prSet/>
      <dgm:spPr/>
      <dgm:t>
        <a:bodyPr/>
        <a:lstStyle/>
        <a:p>
          <a:endParaRPr lang="en-US"/>
        </a:p>
      </dgm:t>
    </dgm:pt>
    <dgm:pt modelId="{3911E88C-32F5-A248-843C-3E89859190B7}" type="sibTrans" cxnId="{F7797163-95AE-5A42-BBE0-82C22D99108F}">
      <dgm:prSet/>
      <dgm:spPr/>
      <dgm:t>
        <a:bodyPr/>
        <a:lstStyle/>
        <a:p>
          <a:endParaRPr lang="en-US"/>
        </a:p>
      </dgm:t>
    </dgm:pt>
    <dgm:pt modelId="{7A1578D7-0318-4D4A-A912-6FFE04D854E0}" type="pres">
      <dgm:prSet presAssocID="{D5AADDC7-FA56-314E-8BCA-94F2AA83EAD3}" presName="diagram" presStyleCnt="0">
        <dgm:presLayoutVars>
          <dgm:dir/>
          <dgm:resizeHandles val="exact"/>
        </dgm:presLayoutVars>
      </dgm:prSet>
      <dgm:spPr/>
      <dgm:t>
        <a:bodyPr/>
        <a:lstStyle/>
        <a:p>
          <a:endParaRPr lang="en-US"/>
        </a:p>
      </dgm:t>
    </dgm:pt>
    <dgm:pt modelId="{F5587D52-2D90-294A-B34C-48CBFC12BCBC}" type="pres">
      <dgm:prSet presAssocID="{4E495F1B-5C6E-6047-BCDC-19236133EAE2}" presName="node" presStyleLbl="node1" presStyleIdx="0" presStyleCnt="11">
        <dgm:presLayoutVars>
          <dgm:bulletEnabled val="1"/>
        </dgm:presLayoutVars>
      </dgm:prSet>
      <dgm:spPr/>
      <dgm:t>
        <a:bodyPr/>
        <a:lstStyle/>
        <a:p>
          <a:endParaRPr lang="en-US"/>
        </a:p>
      </dgm:t>
    </dgm:pt>
    <dgm:pt modelId="{D5E2CA15-9C56-744F-8666-CAC53B6123B1}" type="pres">
      <dgm:prSet presAssocID="{7ABCF956-933E-8A49-AB54-74E1599DD4CA}" presName="sibTrans" presStyleCnt="0"/>
      <dgm:spPr/>
      <dgm:t>
        <a:bodyPr/>
        <a:lstStyle/>
        <a:p>
          <a:endParaRPr lang="en-US"/>
        </a:p>
      </dgm:t>
    </dgm:pt>
    <dgm:pt modelId="{F5FC805C-1239-F940-B582-0E8DBAD21749}" type="pres">
      <dgm:prSet presAssocID="{7BDDB06C-38DC-7F4E-A13F-9A3CB0435185}" presName="node" presStyleLbl="node1" presStyleIdx="1" presStyleCnt="11">
        <dgm:presLayoutVars>
          <dgm:bulletEnabled val="1"/>
        </dgm:presLayoutVars>
      </dgm:prSet>
      <dgm:spPr/>
      <dgm:t>
        <a:bodyPr/>
        <a:lstStyle/>
        <a:p>
          <a:endParaRPr lang="en-US"/>
        </a:p>
      </dgm:t>
    </dgm:pt>
    <dgm:pt modelId="{360459F4-A011-0A41-B725-134533ADA045}" type="pres">
      <dgm:prSet presAssocID="{AE126972-1A1E-5F4F-83A4-86E87F400430}" presName="sibTrans" presStyleCnt="0"/>
      <dgm:spPr/>
      <dgm:t>
        <a:bodyPr/>
        <a:lstStyle/>
        <a:p>
          <a:endParaRPr lang="en-US"/>
        </a:p>
      </dgm:t>
    </dgm:pt>
    <dgm:pt modelId="{54D2052E-4137-BE4C-8831-71ADFCD8C738}" type="pres">
      <dgm:prSet presAssocID="{6EE31941-0FFB-504C-83BA-15F04CA3C54A}" presName="node" presStyleLbl="node1" presStyleIdx="2" presStyleCnt="11">
        <dgm:presLayoutVars>
          <dgm:bulletEnabled val="1"/>
        </dgm:presLayoutVars>
      </dgm:prSet>
      <dgm:spPr/>
      <dgm:t>
        <a:bodyPr/>
        <a:lstStyle/>
        <a:p>
          <a:endParaRPr lang="en-US"/>
        </a:p>
      </dgm:t>
    </dgm:pt>
    <dgm:pt modelId="{8A0F63BA-D205-EC46-A4FC-AD3E41AC04E8}" type="pres">
      <dgm:prSet presAssocID="{3348495F-830A-1349-BDAB-26D8553785A8}" presName="sibTrans" presStyleCnt="0"/>
      <dgm:spPr/>
      <dgm:t>
        <a:bodyPr/>
        <a:lstStyle/>
        <a:p>
          <a:endParaRPr lang="en-US"/>
        </a:p>
      </dgm:t>
    </dgm:pt>
    <dgm:pt modelId="{6D6E15E2-B1CA-044B-8923-F4BAFB2F1F81}" type="pres">
      <dgm:prSet presAssocID="{F36296D7-715F-F143-93DB-DD2A0E2DA25E}" presName="node" presStyleLbl="node1" presStyleIdx="3" presStyleCnt="11">
        <dgm:presLayoutVars>
          <dgm:bulletEnabled val="1"/>
        </dgm:presLayoutVars>
      </dgm:prSet>
      <dgm:spPr/>
      <dgm:t>
        <a:bodyPr/>
        <a:lstStyle/>
        <a:p>
          <a:endParaRPr lang="en-US"/>
        </a:p>
      </dgm:t>
    </dgm:pt>
    <dgm:pt modelId="{E2A68752-F004-C04E-AA24-607532FDE39D}" type="pres">
      <dgm:prSet presAssocID="{9C4338CF-C42F-EC40-AE38-A21BD7500B66}" presName="sibTrans" presStyleCnt="0"/>
      <dgm:spPr/>
      <dgm:t>
        <a:bodyPr/>
        <a:lstStyle/>
        <a:p>
          <a:endParaRPr lang="en-US"/>
        </a:p>
      </dgm:t>
    </dgm:pt>
    <dgm:pt modelId="{EF7E1858-93CC-E54E-8ECC-2C3488BFDC43}" type="pres">
      <dgm:prSet presAssocID="{6A79B353-EEA9-6748-A152-770D150B3383}" presName="node" presStyleLbl="node1" presStyleIdx="4" presStyleCnt="11">
        <dgm:presLayoutVars>
          <dgm:bulletEnabled val="1"/>
        </dgm:presLayoutVars>
      </dgm:prSet>
      <dgm:spPr/>
      <dgm:t>
        <a:bodyPr/>
        <a:lstStyle/>
        <a:p>
          <a:endParaRPr lang="en-US"/>
        </a:p>
      </dgm:t>
    </dgm:pt>
    <dgm:pt modelId="{873156E6-FAA4-D048-AD31-3FDAF05BB252}" type="pres">
      <dgm:prSet presAssocID="{9B7DDC7A-0142-D74E-A028-9F56843381DA}" presName="sibTrans" presStyleCnt="0"/>
      <dgm:spPr/>
      <dgm:t>
        <a:bodyPr/>
        <a:lstStyle/>
        <a:p>
          <a:endParaRPr lang="en-US"/>
        </a:p>
      </dgm:t>
    </dgm:pt>
    <dgm:pt modelId="{A85A7A29-536E-6A49-8F1A-0BD699AD761A}" type="pres">
      <dgm:prSet presAssocID="{D2013AB9-277D-4F46-9A2C-C191AD500193}" presName="node" presStyleLbl="node1" presStyleIdx="5" presStyleCnt="11">
        <dgm:presLayoutVars>
          <dgm:bulletEnabled val="1"/>
        </dgm:presLayoutVars>
      </dgm:prSet>
      <dgm:spPr/>
      <dgm:t>
        <a:bodyPr/>
        <a:lstStyle/>
        <a:p>
          <a:endParaRPr lang="en-US"/>
        </a:p>
      </dgm:t>
    </dgm:pt>
    <dgm:pt modelId="{B58A7554-44A1-4546-9E93-D0BD7F5D0B86}" type="pres">
      <dgm:prSet presAssocID="{B3D481BA-09F8-D14F-B7FC-59D886A74B0A}" presName="sibTrans" presStyleCnt="0"/>
      <dgm:spPr/>
      <dgm:t>
        <a:bodyPr/>
        <a:lstStyle/>
        <a:p>
          <a:endParaRPr lang="en-US"/>
        </a:p>
      </dgm:t>
    </dgm:pt>
    <dgm:pt modelId="{604714C0-5CAB-E14C-9815-66E38EF7AC33}" type="pres">
      <dgm:prSet presAssocID="{8E6AF448-FC61-A645-9E54-EE1F507195DE}" presName="node" presStyleLbl="node1" presStyleIdx="6" presStyleCnt="11">
        <dgm:presLayoutVars>
          <dgm:bulletEnabled val="1"/>
        </dgm:presLayoutVars>
      </dgm:prSet>
      <dgm:spPr/>
      <dgm:t>
        <a:bodyPr/>
        <a:lstStyle/>
        <a:p>
          <a:endParaRPr lang="en-US"/>
        </a:p>
      </dgm:t>
    </dgm:pt>
    <dgm:pt modelId="{9DB29F4F-F962-ED47-9BE3-CCC50D95C64D}" type="pres">
      <dgm:prSet presAssocID="{644FC99C-794C-7F46-9414-B9AEFA4E9051}" presName="sibTrans" presStyleCnt="0"/>
      <dgm:spPr/>
      <dgm:t>
        <a:bodyPr/>
        <a:lstStyle/>
        <a:p>
          <a:endParaRPr lang="en-US"/>
        </a:p>
      </dgm:t>
    </dgm:pt>
    <dgm:pt modelId="{59D856FD-697A-AA4A-B112-4E2AE34CA2E5}" type="pres">
      <dgm:prSet presAssocID="{5C97CC5C-5A83-B047-8D3F-88970E0DC8BA}" presName="node" presStyleLbl="node1" presStyleIdx="7" presStyleCnt="11">
        <dgm:presLayoutVars>
          <dgm:bulletEnabled val="1"/>
        </dgm:presLayoutVars>
      </dgm:prSet>
      <dgm:spPr/>
      <dgm:t>
        <a:bodyPr/>
        <a:lstStyle/>
        <a:p>
          <a:endParaRPr lang="en-US"/>
        </a:p>
      </dgm:t>
    </dgm:pt>
    <dgm:pt modelId="{187F7080-7156-194E-9790-BA39169BFDB0}" type="pres">
      <dgm:prSet presAssocID="{7B8261D0-804D-CC4F-ACB1-EB472E46B4C3}" presName="sibTrans" presStyleCnt="0"/>
      <dgm:spPr/>
      <dgm:t>
        <a:bodyPr/>
        <a:lstStyle/>
        <a:p>
          <a:endParaRPr lang="en-US"/>
        </a:p>
      </dgm:t>
    </dgm:pt>
    <dgm:pt modelId="{084F585F-4D0A-1746-AE26-7217777CBFFA}" type="pres">
      <dgm:prSet presAssocID="{EA51FD88-1612-A14C-9389-4028051BD1F0}" presName="node" presStyleLbl="node1" presStyleIdx="8" presStyleCnt="11">
        <dgm:presLayoutVars>
          <dgm:bulletEnabled val="1"/>
        </dgm:presLayoutVars>
      </dgm:prSet>
      <dgm:spPr/>
      <dgm:t>
        <a:bodyPr/>
        <a:lstStyle/>
        <a:p>
          <a:endParaRPr lang="en-US"/>
        </a:p>
      </dgm:t>
    </dgm:pt>
    <dgm:pt modelId="{DC114F57-A068-684C-9DE7-1BDD2E056E42}" type="pres">
      <dgm:prSet presAssocID="{A5200A28-8388-CE4C-B8F4-4E83E328E285}" presName="sibTrans" presStyleCnt="0"/>
      <dgm:spPr/>
      <dgm:t>
        <a:bodyPr/>
        <a:lstStyle/>
        <a:p>
          <a:endParaRPr lang="en-US"/>
        </a:p>
      </dgm:t>
    </dgm:pt>
    <dgm:pt modelId="{80AA0E14-F25B-CB48-923D-923C4BCFD38D}" type="pres">
      <dgm:prSet presAssocID="{7A5B0005-93B1-E946-BA82-3506B09E1A52}" presName="node" presStyleLbl="node1" presStyleIdx="9" presStyleCnt="11">
        <dgm:presLayoutVars>
          <dgm:bulletEnabled val="1"/>
        </dgm:presLayoutVars>
      </dgm:prSet>
      <dgm:spPr/>
      <dgm:t>
        <a:bodyPr/>
        <a:lstStyle/>
        <a:p>
          <a:endParaRPr lang="en-US"/>
        </a:p>
      </dgm:t>
    </dgm:pt>
    <dgm:pt modelId="{B27C953C-C1AF-A14D-9F24-068EE782FA0E}" type="pres">
      <dgm:prSet presAssocID="{9E54F211-0BEC-AA44-9158-5FC597646BD2}" presName="sibTrans" presStyleCnt="0"/>
      <dgm:spPr/>
      <dgm:t>
        <a:bodyPr/>
        <a:lstStyle/>
        <a:p>
          <a:endParaRPr lang="en-US"/>
        </a:p>
      </dgm:t>
    </dgm:pt>
    <dgm:pt modelId="{4FB5C07B-7749-6A4F-8EAC-4AA23FC58A65}" type="pres">
      <dgm:prSet presAssocID="{707C34CA-2EC9-1047-A71C-0FB52296C708}" presName="node" presStyleLbl="node1" presStyleIdx="10" presStyleCnt="11">
        <dgm:presLayoutVars>
          <dgm:bulletEnabled val="1"/>
        </dgm:presLayoutVars>
      </dgm:prSet>
      <dgm:spPr/>
      <dgm:t>
        <a:bodyPr/>
        <a:lstStyle/>
        <a:p>
          <a:endParaRPr lang="en-US"/>
        </a:p>
      </dgm:t>
    </dgm:pt>
  </dgm:ptLst>
  <dgm:cxnLst>
    <dgm:cxn modelId="{5EA6AD6A-8AAB-4592-832F-1448E1A57347}" type="presOf" srcId="{5C97CC5C-5A83-B047-8D3F-88970E0DC8BA}" destId="{59D856FD-697A-AA4A-B112-4E2AE34CA2E5}" srcOrd="0" destOrd="0" presId="urn:microsoft.com/office/officeart/2005/8/layout/default"/>
    <dgm:cxn modelId="{99F01748-5E9D-4B75-B401-165EEE0731A6}" type="presOf" srcId="{4E495F1B-5C6E-6047-BCDC-19236133EAE2}" destId="{F5587D52-2D90-294A-B34C-48CBFC12BCBC}" srcOrd="0" destOrd="0" presId="urn:microsoft.com/office/officeart/2005/8/layout/default"/>
    <dgm:cxn modelId="{9C274E7F-D928-934D-92AF-697EC8E9DD0F}" srcId="{D5AADDC7-FA56-314E-8BCA-94F2AA83EAD3}" destId="{7A5B0005-93B1-E946-BA82-3506B09E1A52}" srcOrd="9" destOrd="0" parTransId="{A769598A-5E08-8F43-8221-EEBE2228E0C4}" sibTransId="{9E54F211-0BEC-AA44-9158-5FC597646BD2}"/>
    <dgm:cxn modelId="{FA01F498-F84E-E34B-9943-35D39867F25A}" srcId="{D5AADDC7-FA56-314E-8BCA-94F2AA83EAD3}" destId="{D2013AB9-277D-4F46-9A2C-C191AD500193}" srcOrd="5" destOrd="0" parTransId="{C45BE5CA-F7F3-224C-9516-6481A519640C}" sibTransId="{B3D481BA-09F8-D14F-B7FC-59D886A74B0A}"/>
    <dgm:cxn modelId="{BA2A98F3-AC45-EA4E-8A8F-2D14254C9469}" srcId="{D5AADDC7-FA56-314E-8BCA-94F2AA83EAD3}" destId="{F36296D7-715F-F143-93DB-DD2A0E2DA25E}" srcOrd="3" destOrd="0" parTransId="{BB7B0F1D-3A3D-4640-B75D-65B08B57A953}" sibTransId="{9C4338CF-C42F-EC40-AE38-A21BD7500B66}"/>
    <dgm:cxn modelId="{C4139812-578E-BF48-BFC4-61EAB00C7DFE}" srcId="{D5AADDC7-FA56-314E-8BCA-94F2AA83EAD3}" destId="{EA51FD88-1612-A14C-9389-4028051BD1F0}" srcOrd="8" destOrd="0" parTransId="{35386B5D-D38C-9A45-B9F7-5E8D1B178E09}" sibTransId="{A5200A28-8388-CE4C-B8F4-4E83E328E285}"/>
    <dgm:cxn modelId="{929F3AE0-9A5B-1F4E-AE5A-E0856207D4AC}" srcId="{D5AADDC7-FA56-314E-8BCA-94F2AA83EAD3}" destId="{6EE31941-0FFB-504C-83BA-15F04CA3C54A}" srcOrd="2" destOrd="0" parTransId="{F0FEE79F-66A1-E34D-9115-B77AEAAA625D}" sibTransId="{3348495F-830A-1349-BDAB-26D8553785A8}"/>
    <dgm:cxn modelId="{D0B9E4F6-76C5-D84B-A040-AE37C21A8EAD}" srcId="{D5AADDC7-FA56-314E-8BCA-94F2AA83EAD3}" destId="{8E6AF448-FC61-A645-9E54-EE1F507195DE}" srcOrd="6" destOrd="0" parTransId="{E16735F3-83CA-4E46-96CE-BEDBBB586EAE}" sibTransId="{644FC99C-794C-7F46-9414-B9AEFA4E9051}"/>
    <dgm:cxn modelId="{2774D3C4-4AA6-48E5-92F6-CDF407A4C3E0}" type="presOf" srcId="{D2013AB9-277D-4F46-9A2C-C191AD500193}" destId="{A85A7A29-536E-6A49-8F1A-0BD699AD761A}" srcOrd="0" destOrd="0" presId="urn:microsoft.com/office/officeart/2005/8/layout/default"/>
    <dgm:cxn modelId="{AE20F5AD-BD4E-BB41-97C8-DF97624BA9A3}" srcId="{D5AADDC7-FA56-314E-8BCA-94F2AA83EAD3}" destId="{5C97CC5C-5A83-B047-8D3F-88970E0DC8BA}" srcOrd="7" destOrd="0" parTransId="{9BD104BB-39AC-6F4B-8C4E-9DEACB623EC8}" sibTransId="{7B8261D0-804D-CC4F-ACB1-EB472E46B4C3}"/>
    <dgm:cxn modelId="{B9FE5358-7E43-4EBD-BF24-7E23804BEA9A}" type="presOf" srcId="{707C34CA-2EC9-1047-A71C-0FB52296C708}" destId="{4FB5C07B-7749-6A4F-8EAC-4AA23FC58A65}" srcOrd="0" destOrd="0" presId="urn:microsoft.com/office/officeart/2005/8/layout/default"/>
    <dgm:cxn modelId="{42FBDB10-3D8E-4880-887B-8284E5991D95}" type="presOf" srcId="{EA51FD88-1612-A14C-9389-4028051BD1F0}" destId="{084F585F-4D0A-1746-AE26-7217777CBFFA}" srcOrd="0" destOrd="0" presId="urn:microsoft.com/office/officeart/2005/8/layout/default"/>
    <dgm:cxn modelId="{A0113E64-8D4A-4D3E-A7BE-40C78EC44570}" type="presOf" srcId="{7A5B0005-93B1-E946-BA82-3506B09E1A52}" destId="{80AA0E14-F25B-CB48-923D-923C4BCFD38D}" srcOrd="0" destOrd="0" presId="urn:microsoft.com/office/officeart/2005/8/layout/default"/>
    <dgm:cxn modelId="{98FA0B90-9559-41BE-91B0-D0A619CD4DC5}" type="presOf" srcId="{8E6AF448-FC61-A645-9E54-EE1F507195DE}" destId="{604714C0-5CAB-E14C-9815-66E38EF7AC33}" srcOrd="0" destOrd="0" presId="urn:microsoft.com/office/officeart/2005/8/layout/default"/>
    <dgm:cxn modelId="{0FE883DB-19AC-4564-BF95-0FF1B23FBDFF}" type="presOf" srcId="{6A79B353-EEA9-6748-A152-770D150B3383}" destId="{EF7E1858-93CC-E54E-8ECC-2C3488BFDC43}" srcOrd="0" destOrd="0" presId="urn:microsoft.com/office/officeart/2005/8/layout/default"/>
    <dgm:cxn modelId="{52855A24-9874-448A-8F85-490A9DA416EA}" type="presOf" srcId="{F36296D7-715F-F143-93DB-DD2A0E2DA25E}" destId="{6D6E15E2-B1CA-044B-8923-F4BAFB2F1F81}" srcOrd="0" destOrd="0" presId="urn:microsoft.com/office/officeart/2005/8/layout/default"/>
    <dgm:cxn modelId="{945EF254-90D9-4699-AAC2-0C8C8842BFFA}" type="presOf" srcId="{6EE31941-0FFB-504C-83BA-15F04CA3C54A}" destId="{54D2052E-4137-BE4C-8831-71ADFCD8C738}" srcOrd="0" destOrd="0" presId="urn:microsoft.com/office/officeart/2005/8/layout/default"/>
    <dgm:cxn modelId="{F7797163-95AE-5A42-BBE0-82C22D99108F}" srcId="{D5AADDC7-FA56-314E-8BCA-94F2AA83EAD3}" destId="{707C34CA-2EC9-1047-A71C-0FB52296C708}" srcOrd="10" destOrd="0" parTransId="{083831AC-C48F-6948-BBFA-378DD8B7C261}" sibTransId="{3911E88C-32F5-A248-843C-3E89859190B7}"/>
    <dgm:cxn modelId="{60B01701-6725-9B40-8C9A-75A4687FB848}" srcId="{D5AADDC7-FA56-314E-8BCA-94F2AA83EAD3}" destId="{6A79B353-EEA9-6748-A152-770D150B3383}" srcOrd="4" destOrd="0" parTransId="{E834BDD7-BCBB-5F47-95C3-7C6D373A68F6}" sibTransId="{9B7DDC7A-0142-D74E-A028-9F56843381DA}"/>
    <dgm:cxn modelId="{BCD95457-55E8-491A-A348-7D33FB10CBEE}" type="presOf" srcId="{D5AADDC7-FA56-314E-8BCA-94F2AA83EAD3}" destId="{7A1578D7-0318-4D4A-A912-6FFE04D854E0}" srcOrd="0" destOrd="0" presId="urn:microsoft.com/office/officeart/2005/8/layout/default"/>
    <dgm:cxn modelId="{C537F0E7-AEE7-C94F-B9D4-16AA5B08F882}" srcId="{D5AADDC7-FA56-314E-8BCA-94F2AA83EAD3}" destId="{7BDDB06C-38DC-7F4E-A13F-9A3CB0435185}" srcOrd="1" destOrd="0" parTransId="{7D27A1C8-22BD-FB4E-92BA-33F6BB7F3FC3}" sibTransId="{AE126972-1A1E-5F4F-83A4-86E87F400430}"/>
    <dgm:cxn modelId="{95BB75AD-4C55-4164-94D1-74049DFE5428}" type="presOf" srcId="{7BDDB06C-38DC-7F4E-A13F-9A3CB0435185}" destId="{F5FC805C-1239-F940-B582-0E8DBAD21749}" srcOrd="0" destOrd="0" presId="urn:microsoft.com/office/officeart/2005/8/layout/default"/>
    <dgm:cxn modelId="{2DC092BB-E1D3-2B4D-8FFA-AD53DB3094B3}" srcId="{D5AADDC7-FA56-314E-8BCA-94F2AA83EAD3}" destId="{4E495F1B-5C6E-6047-BCDC-19236133EAE2}" srcOrd="0" destOrd="0" parTransId="{D26C766B-CE64-8549-A21D-6280A0E508E8}" sibTransId="{7ABCF956-933E-8A49-AB54-74E1599DD4CA}"/>
    <dgm:cxn modelId="{7CC2A521-E2DC-468D-A064-836DC42C300E}" type="presParOf" srcId="{7A1578D7-0318-4D4A-A912-6FFE04D854E0}" destId="{F5587D52-2D90-294A-B34C-48CBFC12BCBC}" srcOrd="0" destOrd="0" presId="urn:microsoft.com/office/officeart/2005/8/layout/default"/>
    <dgm:cxn modelId="{039B79DC-C0E4-4F8F-A9CC-3F935AEE2B30}" type="presParOf" srcId="{7A1578D7-0318-4D4A-A912-6FFE04D854E0}" destId="{D5E2CA15-9C56-744F-8666-CAC53B6123B1}" srcOrd="1" destOrd="0" presId="urn:microsoft.com/office/officeart/2005/8/layout/default"/>
    <dgm:cxn modelId="{524F50A1-911A-4CE6-9F1B-E44926579A80}" type="presParOf" srcId="{7A1578D7-0318-4D4A-A912-6FFE04D854E0}" destId="{F5FC805C-1239-F940-B582-0E8DBAD21749}" srcOrd="2" destOrd="0" presId="urn:microsoft.com/office/officeart/2005/8/layout/default"/>
    <dgm:cxn modelId="{32BBD3E5-FB56-4FFD-A3F4-2AF4E4D1777D}" type="presParOf" srcId="{7A1578D7-0318-4D4A-A912-6FFE04D854E0}" destId="{360459F4-A011-0A41-B725-134533ADA045}" srcOrd="3" destOrd="0" presId="urn:microsoft.com/office/officeart/2005/8/layout/default"/>
    <dgm:cxn modelId="{E0C8A429-67D1-4A52-88F2-A9D460027538}" type="presParOf" srcId="{7A1578D7-0318-4D4A-A912-6FFE04D854E0}" destId="{54D2052E-4137-BE4C-8831-71ADFCD8C738}" srcOrd="4" destOrd="0" presId="urn:microsoft.com/office/officeart/2005/8/layout/default"/>
    <dgm:cxn modelId="{6F9EF88F-11F5-4343-911B-FAFF121F36DF}" type="presParOf" srcId="{7A1578D7-0318-4D4A-A912-6FFE04D854E0}" destId="{8A0F63BA-D205-EC46-A4FC-AD3E41AC04E8}" srcOrd="5" destOrd="0" presId="urn:microsoft.com/office/officeart/2005/8/layout/default"/>
    <dgm:cxn modelId="{40A0A50B-36EB-4459-AE97-0CD1CEB44A30}" type="presParOf" srcId="{7A1578D7-0318-4D4A-A912-6FFE04D854E0}" destId="{6D6E15E2-B1CA-044B-8923-F4BAFB2F1F81}" srcOrd="6" destOrd="0" presId="urn:microsoft.com/office/officeart/2005/8/layout/default"/>
    <dgm:cxn modelId="{B7C883B4-A80F-474B-B9CD-8A49EAD3E3EF}" type="presParOf" srcId="{7A1578D7-0318-4D4A-A912-6FFE04D854E0}" destId="{E2A68752-F004-C04E-AA24-607532FDE39D}" srcOrd="7" destOrd="0" presId="urn:microsoft.com/office/officeart/2005/8/layout/default"/>
    <dgm:cxn modelId="{91A224F3-05B3-4BFA-9981-40C807AF8240}" type="presParOf" srcId="{7A1578D7-0318-4D4A-A912-6FFE04D854E0}" destId="{EF7E1858-93CC-E54E-8ECC-2C3488BFDC43}" srcOrd="8" destOrd="0" presId="urn:microsoft.com/office/officeart/2005/8/layout/default"/>
    <dgm:cxn modelId="{176F1E55-7752-42AD-9364-8A71E3E8F6CD}" type="presParOf" srcId="{7A1578D7-0318-4D4A-A912-6FFE04D854E0}" destId="{873156E6-FAA4-D048-AD31-3FDAF05BB252}" srcOrd="9" destOrd="0" presId="urn:microsoft.com/office/officeart/2005/8/layout/default"/>
    <dgm:cxn modelId="{ECD855CF-425A-48BC-B4EF-176907BA484F}" type="presParOf" srcId="{7A1578D7-0318-4D4A-A912-6FFE04D854E0}" destId="{A85A7A29-536E-6A49-8F1A-0BD699AD761A}" srcOrd="10" destOrd="0" presId="urn:microsoft.com/office/officeart/2005/8/layout/default"/>
    <dgm:cxn modelId="{47BF50B0-C18E-4A0D-876D-BE1D3A57E04C}" type="presParOf" srcId="{7A1578D7-0318-4D4A-A912-6FFE04D854E0}" destId="{B58A7554-44A1-4546-9E93-D0BD7F5D0B86}" srcOrd="11" destOrd="0" presId="urn:microsoft.com/office/officeart/2005/8/layout/default"/>
    <dgm:cxn modelId="{93CDA2C9-C85C-477D-99F4-A9DC53136A22}" type="presParOf" srcId="{7A1578D7-0318-4D4A-A912-6FFE04D854E0}" destId="{604714C0-5CAB-E14C-9815-66E38EF7AC33}" srcOrd="12" destOrd="0" presId="urn:microsoft.com/office/officeart/2005/8/layout/default"/>
    <dgm:cxn modelId="{6288EECE-1E94-4180-BB81-E92408B665DC}" type="presParOf" srcId="{7A1578D7-0318-4D4A-A912-6FFE04D854E0}" destId="{9DB29F4F-F962-ED47-9BE3-CCC50D95C64D}" srcOrd="13" destOrd="0" presId="urn:microsoft.com/office/officeart/2005/8/layout/default"/>
    <dgm:cxn modelId="{AD3064A3-A1A5-4EAA-B66B-13087D502E02}" type="presParOf" srcId="{7A1578D7-0318-4D4A-A912-6FFE04D854E0}" destId="{59D856FD-697A-AA4A-B112-4E2AE34CA2E5}" srcOrd="14" destOrd="0" presId="urn:microsoft.com/office/officeart/2005/8/layout/default"/>
    <dgm:cxn modelId="{BC7FFF70-37A1-4259-B03A-993540422BF3}" type="presParOf" srcId="{7A1578D7-0318-4D4A-A912-6FFE04D854E0}" destId="{187F7080-7156-194E-9790-BA39169BFDB0}" srcOrd="15" destOrd="0" presId="urn:microsoft.com/office/officeart/2005/8/layout/default"/>
    <dgm:cxn modelId="{CBFA15DC-DFD1-418C-A0FA-2A1946DA7548}" type="presParOf" srcId="{7A1578D7-0318-4D4A-A912-6FFE04D854E0}" destId="{084F585F-4D0A-1746-AE26-7217777CBFFA}" srcOrd="16" destOrd="0" presId="urn:microsoft.com/office/officeart/2005/8/layout/default"/>
    <dgm:cxn modelId="{9506E5CC-1CFE-443F-AB8B-1F80F3062B50}" type="presParOf" srcId="{7A1578D7-0318-4D4A-A912-6FFE04D854E0}" destId="{DC114F57-A068-684C-9DE7-1BDD2E056E42}" srcOrd="17" destOrd="0" presId="urn:microsoft.com/office/officeart/2005/8/layout/default"/>
    <dgm:cxn modelId="{4082E9FE-CF82-4E98-9634-476A09C4306B}" type="presParOf" srcId="{7A1578D7-0318-4D4A-A912-6FFE04D854E0}" destId="{80AA0E14-F25B-CB48-923D-923C4BCFD38D}" srcOrd="18" destOrd="0" presId="urn:microsoft.com/office/officeart/2005/8/layout/default"/>
    <dgm:cxn modelId="{A8683319-6C51-4D47-926C-804EEDA6825A}" type="presParOf" srcId="{7A1578D7-0318-4D4A-A912-6FFE04D854E0}" destId="{B27C953C-C1AF-A14D-9F24-068EE782FA0E}" srcOrd="19" destOrd="0" presId="urn:microsoft.com/office/officeart/2005/8/layout/default"/>
    <dgm:cxn modelId="{27719B02-874E-4764-A9D4-45FD3A188019}" type="presParOf" srcId="{7A1578D7-0318-4D4A-A912-6FFE04D854E0}" destId="{4FB5C07B-7749-6A4F-8EAC-4AA23FC58A6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49DE53-516B-4243-A55B-E2254B3385B6}" type="doc">
      <dgm:prSet loTypeId="urn:microsoft.com/office/officeart/2005/8/layout/cycle6" loCatId="" qsTypeId="urn:microsoft.com/office/officeart/2005/8/quickstyle/simple3" qsCatId="simple" csTypeId="urn:microsoft.com/office/officeart/2005/8/colors/accent0_2" csCatId="mainScheme" phldr="1"/>
      <dgm:spPr/>
      <dgm:t>
        <a:bodyPr/>
        <a:lstStyle/>
        <a:p>
          <a:endParaRPr lang="en-US"/>
        </a:p>
      </dgm:t>
    </dgm:pt>
    <dgm:pt modelId="{C28F7951-E6E0-9F41-98DF-50480B4CABDC}">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Country and political risk</a:t>
          </a:r>
          <a:endParaRPr lang="en-US" sz="1800" b="1" dirty="0">
            <a:solidFill>
              <a:srgbClr val="000000"/>
            </a:solidFill>
            <a:latin typeface="Arial" panose="020B0604020202020204" pitchFamily="34" charset="0"/>
            <a:cs typeface="Arial" panose="020B0604020202020204" pitchFamily="34" charset="0"/>
          </a:endParaRPr>
        </a:p>
      </dgm:t>
    </dgm:pt>
    <dgm:pt modelId="{4F5E95B7-BF29-B347-8EAD-A80C8BAC9143}" type="parTrans" cxnId="{A5FD8ADE-AF96-C54A-ADE1-45E7D79F1C57}">
      <dgm:prSet/>
      <dgm:spPr/>
      <dgm:t>
        <a:bodyPr/>
        <a:lstStyle/>
        <a:p>
          <a:endParaRPr lang="en-US"/>
        </a:p>
      </dgm:t>
    </dgm:pt>
    <dgm:pt modelId="{C2A62D37-FA89-1540-80DE-2D8FBC80695E}" type="sibTrans" cxnId="{A5FD8ADE-AF96-C54A-ADE1-45E7D79F1C57}">
      <dgm:prSet/>
      <dgm:spPr/>
      <dgm:t>
        <a:bodyPr/>
        <a:lstStyle/>
        <a:p>
          <a:endParaRPr lang="en-US" b="1">
            <a:solidFill>
              <a:srgbClr val="000000"/>
            </a:solidFill>
            <a:latin typeface="Copperplate Gothic Bold"/>
            <a:cs typeface="Copperplate Gothic Bold"/>
          </a:endParaRPr>
        </a:p>
      </dgm:t>
    </dgm:pt>
    <dgm:pt modelId="{FDD25EBC-5427-8E48-A57C-E39B159BE92C}">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Resource risk</a:t>
          </a:r>
          <a:endParaRPr lang="en-US" sz="1800" b="1" dirty="0">
            <a:solidFill>
              <a:srgbClr val="000000"/>
            </a:solidFill>
            <a:latin typeface="Arial" panose="020B0604020202020204" pitchFamily="34" charset="0"/>
            <a:cs typeface="Arial" panose="020B0604020202020204" pitchFamily="34" charset="0"/>
          </a:endParaRPr>
        </a:p>
      </dgm:t>
    </dgm:pt>
    <dgm:pt modelId="{DC8294AB-8AB3-034A-A4C0-7EC42D2B4402}" type="parTrans" cxnId="{7C25DC88-77A3-ED46-A9FD-B27AC8D49C11}">
      <dgm:prSet/>
      <dgm:spPr/>
      <dgm:t>
        <a:bodyPr/>
        <a:lstStyle/>
        <a:p>
          <a:endParaRPr lang="en-US"/>
        </a:p>
      </dgm:t>
    </dgm:pt>
    <dgm:pt modelId="{FC66CA4D-8036-F84E-A835-4F8535353BAF}" type="sibTrans" cxnId="{7C25DC88-77A3-ED46-A9FD-B27AC8D49C11}">
      <dgm:prSet/>
      <dgm:spPr/>
      <dgm:t>
        <a:bodyPr/>
        <a:lstStyle/>
        <a:p>
          <a:endParaRPr lang="en-US" b="1">
            <a:solidFill>
              <a:srgbClr val="000000"/>
            </a:solidFill>
            <a:latin typeface="Copperplate Gothic Bold"/>
            <a:cs typeface="Copperplate Gothic Bold"/>
          </a:endParaRPr>
        </a:p>
      </dgm:t>
    </dgm:pt>
    <dgm:pt modelId="{4523CAD7-5EDC-C145-974E-68A330BF080B}">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Design risk </a:t>
          </a:r>
          <a:endParaRPr lang="en-US" sz="1800" b="1" dirty="0">
            <a:solidFill>
              <a:srgbClr val="000000"/>
            </a:solidFill>
            <a:latin typeface="Arial" panose="020B0604020202020204" pitchFamily="34" charset="0"/>
            <a:cs typeface="Arial" panose="020B0604020202020204" pitchFamily="34" charset="0"/>
          </a:endParaRPr>
        </a:p>
      </dgm:t>
    </dgm:pt>
    <dgm:pt modelId="{55FA953E-48EC-0A47-9433-1D189423819A}" type="parTrans" cxnId="{0B9847F4-2884-3546-A770-F528B6DE9CD0}">
      <dgm:prSet/>
      <dgm:spPr/>
      <dgm:t>
        <a:bodyPr/>
        <a:lstStyle/>
        <a:p>
          <a:endParaRPr lang="en-US"/>
        </a:p>
      </dgm:t>
    </dgm:pt>
    <dgm:pt modelId="{1F4C33E6-6023-4B42-B4B3-77DE5F671F42}" type="sibTrans" cxnId="{0B9847F4-2884-3546-A770-F528B6DE9CD0}">
      <dgm:prSet/>
      <dgm:spPr/>
      <dgm:t>
        <a:bodyPr/>
        <a:lstStyle/>
        <a:p>
          <a:endParaRPr lang="en-US" b="1">
            <a:solidFill>
              <a:srgbClr val="000000"/>
            </a:solidFill>
            <a:latin typeface="Copperplate Gothic Bold"/>
            <a:cs typeface="Copperplate Gothic Bold"/>
          </a:endParaRPr>
        </a:p>
      </dgm:t>
    </dgm:pt>
    <dgm:pt modelId="{15FFBA88-F510-8342-8F2D-FF4F741D6B87}">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Installation risk </a:t>
          </a:r>
          <a:endParaRPr lang="en-US" sz="1800" b="1" dirty="0">
            <a:solidFill>
              <a:srgbClr val="000000"/>
            </a:solidFill>
            <a:latin typeface="Arial" panose="020B0604020202020204" pitchFamily="34" charset="0"/>
            <a:cs typeface="Arial" panose="020B0604020202020204" pitchFamily="34" charset="0"/>
          </a:endParaRPr>
        </a:p>
      </dgm:t>
    </dgm:pt>
    <dgm:pt modelId="{E9E7B97B-7CBC-1C41-BA8C-CA7296E84C4A}" type="parTrans" cxnId="{8D16A827-95FE-0D4D-AE9F-8727D1EC4E8A}">
      <dgm:prSet/>
      <dgm:spPr/>
      <dgm:t>
        <a:bodyPr/>
        <a:lstStyle/>
        <a:p>
          <a:endParaRPr lang="en-US"/>
        </a:p>
      </dgm:t>
    </dgm:pt>
    <dgm:pt modelId="{29D99073-75AB-CC4E-ABAD-FDDB067F970B}" type="sibTrans" cxnId="{8D16A827-95FE-0D4D-AE9F-8727D1EC4E8A}">
      <dgm:prSet/>
      <dgm:spPr/>
      <dgm:t>
        <a:bodyPr/>
        <a:lstStyle/>
        <a:p>
          <a:endParaRPr lang="en-US" b="1">
            <a:solidFill>
              <a:srgbClr val="000000"/>
            </a:solidFill>
            <a:latin typeface="Copperplate Gothic Bold"/>
            <a:cs typeface="Copperplate Gothic Bold"/>
          </a:endParaRPr>
        </a:p>
      </dgm:t>
    </dgm:pt>
    <dgm:pt modelId="{3E3AC761-0BEF-2346-B476-94799899BB44}">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Operational risk</a:t>
          </a:r>
          <a:endParaRPr lang="en-US" sz="1800" b="1" dirty="0">
            <a:solidFill>
              <a:srgbClr val="000000"/>
            </a:solidFill>
            <a:latin typeface="Arial" panose="020B0604020202020204" pitchFamily="34" charset="0"/>
            <a:cs typeface="Arial" panose="020B0604020202020204" pitchFamily="34" charset="0"/>
          </a:endParaRPr>
        </a:p>
      </dgm:t>
    </dgm:pt>
    <dgm:pt modelId="{E70D90B6-DD9D-6048-B659-299E422207A7}" type="parTrans" cxnId="{7A7C5357-ED6C-6B4F-BAF8-BEA85591F78B}">
      <dgm:prSet/>
      <dgm:spPr/>
      <dgm:t>
        <a:bodyPr/>
        <a:lstStyle/>
        <a:p>
          <a:endParaRPr lang="en-US"/>
        </a:p>
      </dgm:t>
    </dgm:pt>
    <dgm:pt modelId="{55474A24-B27B-664F-82A6-F833465F26CB}" type="sibTrans" cxnId="{7A7C5357-ED6C-6B4F-BAF8-BEA85591F78B}">
      <dgm:prSet/>
      <dgm:spPr/>
      <dgm:t>
        <a:bodyPr/>
        <a:lstStyle/>
        <a:p>
          <a:endParaRPr lang="en-US" b="1">
            <a:solidFill>
              <a:srgbClr val="000000"/>
            </a:solidFill>
            <a:latin typeface="Copperplate Gothic Bold"/>
            <a:cs typeface="Copperplate Gothic Bold"/>
          </a:endParaRPr>
        </a:p>
      </dgm:t>
    </dgm:pt>
    <dgm:pt modelId="{0568209A-636B-8A49-B9B4-414F124EC191}">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Commercial and financial risk</a:t>
          </a:r>
          <a:endParaRPr lang="en-US" sz="1800" b="1" dirty="0">
            <a:solidFill>
              <a:srgbClr val="000000"/>
            </a:solidFill>
            <a:latin typeface="Arial" panose="020B0604020202020204" pitchFamily="34" charset="0"/>
            <a:cs typeface="Arial" panose="020B0604020202020204" pitchFamily="34" charset="0"/>
          </a:endParaRPr>
        </a:p>
      </dgm:t>
    </dgm:pt>
    <dgm:pt modelId="{70C85BFF-541F-5D44-B93D-D4EA6DB8756B}" type="parTrans" cxnId="{311C0FED-8243-DB47-957F-15E8C4D3D51F}">
      <dgm:prSet/>
      <dgm:spPr/>
      <dgm:t>
        <a:bodyPr/>
        <a:lstStyle/>
        <a:p>
          <a:endParaRPr lang="en-US"/>
        </a:p>
      </dgm:t>
    </dgm:pt>
    <dgm:pt modelId="{41A3BA54-0521-D04C-85B7-15829244DBFB}" type="sibTrans" cxnId="{311C0FED-8243-DB47-957F-15E8C4D3D51F}">
      <dgm:prSet/>
      <dgm:spPr/>
      <dgm:t>
        <a:bodyPr/>
        <a:lstStyle/>
        <a:p>
          <a:endParaRPr lang="en-US" b="1">
            <a:solidFill>
              <a:srgbClr val="000000"/>
            </a:solidFill>
            <a:latin typeface="Copperplate Gothic Bold"/>
            <a:cs typeface="Copperplate Gothic Bold"/>
          </a:endParaRPr>
        </a:p>
      </dgm:t>
    </dgm:pt>
    <dgm:pt modelId="{20AEC3AB-54A6-0244-ADB7-1C1C91BBEE0E}">
      <dgm:prSet custT="1"/>
      <dgm:spPr/>
      <dgm:t>
        <a:bodyPr/>
        <a:lstStyle/>
        <a:p>
          <a:pPr rtl="0"/>
          <a:r>
            <a:rPr lang="en-US" sz="1800" b="1" dirty="0" smtClean="0">
              <a:solidFill>
                <a:srgbClr val="000000"/>
              </a:solidFill>
              <a:latin typeface="Arial" panose="020B0604020202020204" pitchFamily="34" charset="0"/>
              <a:cs typeface="Arial" panose="020B0604020202020204" pitchFamily="34" charset="0"/>
            </a:rPr>
            <a:t>Legal risk including counterparty risk </a:t>
          </a:r>
          <a:endParaRPr lang="en-US" sz="1800" b="1" dirty="0">
            <a:solidFill>
              <a:srgbClr val="000000"/>
            </a:solidFill>
            <a:latin typeface="Arial" panose="020B0604020202020204" pitchFamily="34" charset="0"/>
            <a:cs typeface="Arial" panose="020B0604020202020204" pitchFamily="34" charset="0"/>
          </a:endParaRPr>
        </a:p>
      </dgm:t>
    </dgm:pt>
    <dgm:pt modelId="{D980D01B-F147-E343-8191-BD22D9644ACA}" type="parTrans" cxnId="{70038E3A-24D2-CC41-9841-1C95428BCAEE}">
      <dgm:prSet/>
      <dgm:spPr/>
      <dgm:t>
        <a:bodyPr/>
        <a:lstStyle/>
        <a:p>
          <a:endParaRPr lang="en-US"/>
        </a:p>
      </dgm:t>
    </dgm:pt>
    <dgm:pt modelId="{65E42DF0-D23F-F543-8007-14801D549541}" type="sibTrans" cxnId="{70038E3A-24D2-CC41-9841-1C95428BCAEE}">
      <dgm:prSet/>
      <dgm:spPr/>
      <dgm:t>
        <a:bodyPr/>
        <a:lstStyle/>
        <a:p>
          <a:endParaRPr lang="en-US" b="1">
            <a:solidFill>
              <a:srgbClr val="000000"/>
            </a:solidFill>
            <a:latin typeface="Copperplate Gothic Bold"/>
            <a:cs typeface="Copperplate Gothic Bold"/>
          </a:endParaRPr>
        </a:p>
      </dgm:t>
    </dgm:pt>
    <dgm:pt modelId="{9B0D5B79-B6E9-FF48-9728-AD7E7D1B7F69}" type="pres">
      <dgm:prSet presAssocID="{A349DE53-516B-4243-A55B-E2254B3385B6}" presName="cycle" presStyleCnt="0">
        <dgm:presLayoutVars>
          <dgm:dir/>
          <dgm:resizeHandles val="exact"/>
        </dgm:presLayoutVars>
      </dgm:prSet>
      <dgm:spPr/>
      <dgm:t>
        <a:bodyPr/>
        <a:lstStyle/>
        <a:p>
          <a:endParaRPr lang="en-US"/>
        </a:p>
      </dgm:t>
    </dgm:pt>
    <dgm:pt modelId="{1B414191-3E2B-714C-991A-746D012D9F84}" type="pres">
      <dgm:prSet presAssocID="{C28F7951-E6E0-9F41-98DF-50480B4CABDC}" presName="node" presStyleLbl="node1" presStyleIdx="0" presStyleCnt="7" custScaleX="151777" custScaleY="154738">
        <dgm:presLayoutVars>
          <dgm:bulletEnabled val="1"/>
        </dgm:presLayoutVars>
      </dgm:prSet>
      <dgm:spPr/>
      <dgm:t>
        <a:bodyPr/>
        <a:lstStyle/>
        <a:p>
          <a:endParaRPr lang="en-US"/>
        </a:p>
      </dgm:t>
    </dgm:pt>
    <dgm:pt modelId="{AD6BB450-1A8D-5B4E-9EBE-214D55318814}" type="pres">
      <dgm:prSet presAssocID="{C28F7951-E6E0-9F41-98DF-50480B4CABDC}" presName="spNode" presStyleCnt="0"/>
      <dgm:spPr/>
    </dgm:pt>
    <dgm:pt modelId="{0D4CA3DB-6CB3-2248-A1B0-75211C0164F0}" type="pres">
      <dgm:prSet presAssocID="{C2A62D37-FA89-1540-80DE-2D8FBC80695E}" presName="sibTrans" presStyleLbl="sibTrans1D1" presStyleIdx="0" presStyleCnt="7"/>
      <dgm:spPr/>
      <dgm:t>
        <a:bodyPr/>
        <a:lstStyle/>
        <a:p>
          <a:endParaRPr lang="en-US"/>
        </a:p>
      </dgm:t>
    </dgm:pt>
    <dgm:pt modelId="{D35452D7-4FA3-034E-A562-81BEBEB839CF}" type="pres">
      <dgm:prSet presAssocID="{FDD25EBC-5427-8E48-A57C-E39B159BE92C}" presName="node" presStyleLbl="node1" presStyleIdx="1" presStyleCnt="7" custScaleX="151777" custScaleY="154738">
        <dgm:presLayoutVars>
          <dgm:bulletEnabled val="1"/>
        </dgm:presLayoutVars>
      </dgm:prSet>
      <dgm:spPr/>
      <dgm:t>
        <a:bodyPr/>
        <a:lstStyle/>
        <a:p>
          <a:endParaRPr lang="en-US"/>
        </a:p>
      </dgm:t>
    </dgm:pt>
    <dgm:pt modelId="{3F8AD79E-BFA1-0F45-B1E5-632C80091A9D}" type="pres">
      <dgm:prSet presAssocID="{FDD25EBC-5427-8E48-A57C-E39B159BE92C}" presName="spNode" presStyleCnt="0"/>
      <dgm:spPr/>
    </dgm:pt>
    <dgm:pt modelId="{E107032C-8F7B-544B-9543-0E1270F94BFA}" type="pres">
      <dgm:prSet presAssocID="{FC66CA4D-8036-F84E-A835-4F8535353BAF}" presName="sibTrans" presStyleLbl="sibTrans1D1" presStyleIdx="1" presStyleCnt="7"/>
      <dgm:spPr/>
      <dgm:t>
        <a:bodyPr/>
        <a:lstStyle/>
        <a:p>
          <a:endParaRPr lang="en-US"/>
        </a:p>
      </dgm:t>
    </dgm:pt>
    <dgm:pt modelId="{D69DBCD4-F174-7C47-B8D5-9A375ED66B0F}" type="pres">
      <dgm:prSet presAssocID="{4523CAD7-5EDC-C145-974E-68A330BF080B}" presName="node" presStyleLbl="node1" presStyleIdx="2" presStyleCnt="7" custScaleX="151777" custScaleY="154738">
        <dgm:presLayoutVars>
          <dgm:bulletEnabled val="1"/>
        </dgm:presLayoutVars>
      </dgm:prSet>
      <dgm:spPr/>
      <dgm:t>
        <a:bodyPr/>
        <a:lstStyle/>
        <a:p>
          <a:endParaRPr lang="en-US"/>
        </a:p>
      </dgm:t>
    </dgm:pt>
    <dgm:pt modelId="{65800885-9B95-7E4D-A7DD-94A577290017}" type="pres">
      <dgm:prSet presAssocID="{4523CAD7-5EDC-C145-974E-68A330BF080B}" presName="spNode" presStyleCnt="0"/>
      <dgm:spPr/>
    </dgm:pt>
    <dgm:pt modelId="{C3C78289-4AB5-9E49-8B33-4199B2EEEE22}" type="pres">
      <dgm:prSet presAssocID="{1F4C33E6-6023-4B42-B4B3-77DE5F671F42}" presName="sibTrans" presStyleLbl="sibTrans1D1" presStyleIdx="2" presStyleCnt="7"/>
      <dgm:spPr/>
      <dgm:t>
        <a:bodyPr/>
        <a:lstStyle/>
        <a:p>
          <a:endParaRPr lang="en-US"/>
        </a:p>
      </dgm:t>
    </dgm:pt>
    <dgm:pt modelId="{55BD0982-80BC-BB4D-AEB7-C50BBF26BF5A}" type="pres">
      <dgm:prSet presAssocID="{15FFBA88-F510-8342-8F2D-FF4F741D6B87}" presName="node" presStyleLbl="node1" presStyleIdx="3" presStyleCnt="7" custScaleX="151777" custScaleY="154738">
        <dgm:presLayoutVars>
          <dgm:bulletEnabled val="1"/>
        </dgm:presLayoutVars>
      </dgm:prSet>
      <dgm:spPr/>
      <dgm:t>
        <a:bodyPr/>
        <a:lstStyle/>
        <a:p>
          <a:endParaRPr lang="en-US"/>
        </a:p>
      </dgm:t>
    </dgm:pt>
    <dgm:pt modelId="{D0F53C7A-4993-FD41-B115-43F2D88BC4F6}" type="pres">
      <dgm:prSet presAssocID="{15FFBA88-F510-8342-8F2D-FF4F741D6B87}" presName="spNode" presStyleCnt="0"/>
      <dgm:spPr/>
    </dgm:pt>
    <dgm:pt modelId="{1D8A5773-CDC2-7547-A5E8-72BB8066BC5E}" type="pres">
      <dgm:prSet presAssocID="{29D99073-75AB-CC4E-ABAD-FDDB067F970B}" presName="sibTrans" presStyleLbl="sibTrans1D1" presStyleIdx="3" presStyleCnt="7"/>
      <dgm:spPr/>
      <dgm:t>
        <a:bodyPr/>
        <a:lstStyle/>
        <a:p>
          <a:endParaRPr lang="en-US"/>
        </a:p>
      </dgm:t>
    </dgm:pt>
    <dgm:pt modelId="{4994BD85-58EE-2045-9106-2ADE6B92C7EA}" type="pres">
      <dgm:prSet presAssocID="{3E3AC761-0BEF-2346-B476-94799899BB44}" presName="node" presStyleLbl="node1" presStyleIdx="4" presStyleCnt="7" custScaleX="151777" custScaleY="154738">
        <dgm:presLayoutVars>
          <dgm:bulletEnabled val="1"/>
        </dgm:presLayoutVars>
      </dgm:prSet>
      <dgm:spPr/>
      <dgm:t>
        <a:bodyPr/>
        <a:lstStyle/>
        <a:p>
          <a:endParaRPr lang="en-US"/>
        </a:p>
      </dgm:t>
    </dgm:pt>
    <dgm:pt modelId="{E5EC8CE7-892D-B140-96A4-77B14AE59F9A}" type="pres">
      <dgm:prSet presAssocID="{3E3AC761-0BEF-2346-B476-94799899BB44}" presName="spNode" presStyleCnt="0"/>
      <dgm:spPr/>
    </dgm:pt>
    <dgm:pt modelId="{13F7E87E-627C-3545-B1D5-6AC76F0DFEDD}" type="pres">
      <dgm:prSet presAssocID="{55474A24-B27B-664F-82A6-F833465F26CB}" presName="sibTrans" presStyleLbl="sibTrans1D1" presStyleIdx="4" presStyleCnt="7"/>
      <dgm:spPr/>
      <dgm:t>
        <a:bodyPr/>
        <a:lstStyle/>
        <a:p>
          <a:endParaRPr lang="en-US"/>
        </a:p>
      </dgm:t>
    </dgm:pt>
    <dgm:pt modelId="{132591F5-DBB9-594A-9F06-89F90E443CC4}" type="pres">
      <dgm:prSet presAssocID="{0568209A-636B-8A49-B9B4-414F124EC191}" presName="node" presStyleLbl="node1" presStyleIdx="5" presStyleCnt="7" custScaleX="151777" custScaleY="154738">
        <dgm:presLayoutVars>
          <dgm:bulletEnabled val="1"/>
        </dgm:presLayoutVars>
      </dgm:prSet>
      <dgm:spPr/>
      <dgm:t>
        <a:bodyPr/>
        <a:lstStyle/>
        <a:p>
          <a:endParaRPr lang="en-US"/>
        </a:p>
      </dgm:t>
    </dgm:pt>
    <dgm:pt modelId="{9AFA72AA-4D18-5F40-A359-24A14460E3E8}" type="pres">
      <dgm:prSet presAssocID="{0568209A-636B-8A49-B9B4-414F124EC191}" presName="spNode" presStyleCnt="0"/>
      <dgm:spPr/>
    </dgm:pt>
    <dgm:pt modelId="{DB84267F-ACF2-B44D-ACBF-B424A326A8C9}" type="pres">
      <dgm:prSet presAssocID="{41A3BA54-0521-D04C-85B7-15829244DBFB}" presName="sibTrans" presStyleLbl="sibTrans1D1" presStyleIdx="5" presStyleCnt="7"/>
      <dgm:spPr/>
      <dgm:t>
        <a:bodyPr/>
        <a:lstStyle/>
        <a:p>
          <a:endParaRPr lang="en-US"/>
        </a:p>
      </dgm:t>
    </dgm:pt>
    <dgm:pt modelId="{A6BA344E-AA33-6648-9BA4-043BF6F371D6}" type="pres">
      <dgm:prSet presAssocID="{20AEC3AB-54A6-0244-ADB7-1C1C91BBEE0E}" presName="node" presStyleLbl="node1" presStyleIdx="6" presStyleCnt="7" custScaleX="151777" custScaleY="154738">
        <dgm:presLayoutVars>
          <dgm:bulletEnabled val="1"/>
        </dgm:presLayoutVars>
      </dgm:prSet>
      <dgm:spPr/>
      <dgm:t>
        <a:bodyPr/>
        <a:lstStyle/>
        <a:p>
          <a:endParaRPr lang="en-US"/>
        </a:p>
      </dgm:t>
    </dgm:pt>
    <dgm:pt modelId="{EB356724-998E-6641-9939-E26E3F91212E}" type="pres">
      <dgm:prSet presAssocID="{20AEC3AB-54A6-0244-ADB7-1C1C91BBEE0E}" presName="spNode" presStyleCnt="0"/>
      <dgm:spPr/>
    </dgm:pt>
    <dgm:pt modelId="{9D0FB32A-B769-6F49-B752-253266DED063}" type="pres">
      <dgm:prSet presAssocID="{65E42DF0-D23F-F543-8007-14801D549541}" presName="sibTrans" presStyleLbl="sibTrans1D1" presStyleIdx="6" presStyleCnt="7"/>
      <dgm:spPr/>
      <dgm:t>
        <a:bodyPr/>
        <a:lstStyle/>
        <a:p>
          <a:endParaRPr lang="en-US"/>
        </a:p>
      </dgm:t>
    </dgm:pt>
  </dgm:ptLst>
  <dgm:cxnLst>
    <dgm:cxn modelId="{7C25DC88-77A3-ED46-A9FD-B27AC8D49C11}" srcId="{A349DE53-516B-4243-A55B-E2254B3385B6}" destId="{FDD25EBC-5427-8E48-A57C-E39B159BE92C}" srcOrd="1" destOrd="0" parTransId="{DC8294AB-8AB3-034A-A4C0-7EC42D2B4402}" sibTransId="{FC66CA4D-8036-F84E-A835-4F8535353BAF}"/>
    <dgm:cxn modelId="{9B59550B-A1E0-4E1E-92EF-BA3FDA0F609D}" type="presOf" srcId="{65E42DF0-D23F-F543-8007-14801D549541}" destId="{9D0FB32A-B769-6F49-B752-253266DED063}" srcOrd="0" destOrd="0" presId="urn:microsoft.com/office/officeart/2005/8/layout/cycle6"/>
    <dgm:cxn modelId="{87710121-AAA7-4396-8141-A951CBF38553}" type="presOf" srcId="{15FFBA88-F510-8342-8F2D-FF4F741D6B87}" destId="{55BD0982-80BC-BB4D-AEB7-C50BBF26BF5A}" srcOrd="0" destOrd="0" presId="urn:microsoft.com/office/officeart/2005/8/layout/cycle6"/>
    <dgm:cxn modelId="{D18A81F5-8936-406B-B48C-F8027C91B365}" type="presOf" srcId="{FDD25EBC-5427-8E48-A57C-E39B159BE92C}" destId="{D35452D7-4FA3-034E-A562-81BEBEB839CF}" srcOrd="0" destOrd="0" presId="urn:microsoft.com/office/officeart/2005/8/layout/cycle6"/>
    <dgm:cxn modelId="{6FF662C3-91F4-4933-81AB-0D9F541939D2}" type="presOf" srcId="{C2A62D37-FA89-1540-80DE-2D8FBC80695E}" destId="{0D4CA3DB-6CB3-2248-A1B0-75211C0164F0}" srcOrd="0" destOrd="0" presId="urn:microsoft.com/office/officeart/2005/8/layout/cycle6"/>
    <dgm:cxn modelId="{A5FD8ADE-AF96-C54A-ADE1-45E7D79F1C57}" srcId="{A349DE53-516B-4243-A55B-E2254B3385B6}" destId="{C28F7951-E6E0-9F41-98DF-50480B4CABDC}" srcOrd="0" destOrd="0" parTransId="{4F5E95B7-BF29-B347-8EAD-A80C8BAC9143}" sibTransId="{C2A62D37-FA89-1540-80DE-2D8FBC80695E}"/>
    <dgm:cxn modelId="{471B4796-384E-4769-9DC0-8016D8CD3F30}" type="presOf" srcId="{C28F7951-E6E0-9F41-98DF-50480B4CABDC}" destId="{1B414191-3E2B-714C-991A-746D012D9F84}" srcOrd="0" destOrd="0" presId="urn:microsoft.com/office/officeart/2005/8/layout/cycle6"/>
    <dgm:cxn modelId="{7A7C5357-ED6C-6B4F-BAF8-BEA85591F78B}" srcId="{A349DE53-516B-4243-A55B-E2254B3385B6}" destId="{3E3AC761-0BEF-2346-B476-94799899BB44}" srcOrd="4" destOrd="0" parTransId="{E70D90B6-DD9D-6048-B659-299E422207A7}" sibTransId="{55474A24-B27B-664F-82A6-F833465F26CB}"/>
    <dgm:cxn modelId="{8D16A827-95FE-0D4D-AE9F-8727D1EC4E8A}" srcId="{A349DE53-516B-4243-A55B-E2254B3385B6}" destId="{15FFBA88-F510-8342-8F2D-FF4F741D6B87}" srcOrd="3" destOrd="0" parTransId="{E9E7B97B-7CBC-1C41-BA8C-CA7296E84C4A}" sibTransId="{29D99073-75AB-CC4E-ABAD-FDDB067F970B}"/>
    <dgm:cxn modelId="{3011C745-B6BF-434E-9009-65C5CA5C9E47}" type="presOf" srcId="{0568209A-636B-8A49-B9B4-414F124EC191}" destId="{132591F5-DBB9-594A-9F06-89F90E443CC4}" srcOrd="0" destOrd="0" presId="urn:microsoft.com/office/officeart/2005/8/layout/cycle6"/>
    <dgm:cxn modelId="{70038E3A-24D2-CC41-9841-1C95428BCAEE}" srcId="{A349DE53-516B-4243-A55B-E2254B3385B6}" destId="{20AEC3AB-54A6-0244-ADB7-1C1C91BBEE0E}" srcOrd="6" destOrd="0" parTransId="{D980D01B-F147-E343-8191-BD22D9644ACA}" sibTransId="{65E42DF0-D23F-F543-8007-14801D549541}"/>
    <dgm:cxn modelId="{29B19178-3875-40CC-9D8D-69C2F54EFF90}" type="presOf" srcId="{A349DE53-516B-4243-A55B-E2254B3385B6}" destId="{9B0D5B79-B6E9-FF48-9728-AD7E7D1B7F69}" srcOrd="0" destOrd="0" presId="urn:microsoft.com/office/officeart/2005/8/layout/cycle6"/>
    <dgm:cxn modelId="{1CD9E15C-78BC-42A0-95E3-55B15B18A1D3}" type="presOf" srcId="{3E3AC761-0BEF-2346-B476-94799899BB44}" destId="{4994BD85-58EE-2045-9106-2ADE6B92C7EA}" srcOrd="0" destOrd="0" presId="urn:microsoft.com/office/officeart/2005/8/layout/cycle6"/>
    <dgm:cxn modelId="{311C0FED-8243-DB47-957F-15E8C4D3D51F}" srcId="{A349DE53-516B-4243-A55B-E2254B3385B6}" destId="{0568209A-636B-8A49-B9B4-414F124EC191}" srcOrd="5" destOrd="0" parTransId="{70C85BFF-541F-5D44-B93D-D4EA6DB8756B}" sibTransId="{41A3BA54-0521-D04C-85B7-15829244DBFB}"/>
    <dgm:cxn modelId="{E7B1D4DC-8315-4CF3-A57B-DAF16F59C05D}" type="presOf" srcId="{1F4C33E6-6023-4B42-B4B3-77DE5F671F42}" destId="{C3C78289-4AB5-9E49-8B33-4199B2EEEE22}" srcOrd="0" destOrd="0" presId="urn:microsoft.com/office/officeart/2005/8/layout/cycle6"/>
    <dgm:cxn modelId="{0FE6E3EA-51E8-4516-A45B-15D7FDB1A92A}" type="presOf" srcId="{41A3BA54-0521-D04C-85B7-15829244DBFB}" destId="{DB84267F-ACF2-B44D-ACBF-B424A326A8C9}" srcOrd="0" destOrd="0" presId="urn:microsoft.com/office/officeart/2005/8/layout/cycle6"/>
    <dgm:cxn modelId="{145F0F17-6B1E-4137-948C-36EDF6C7ACDA}" type="presOf" srcId="{FC66CA4D-8036-F84E-A835-4F8535353BAF}" destId="{E107032C-8F7B-544B-9543-0E1270F94BFA}" srcOrd="0" destOrd="0" presId="urn:microsoft.com/office/officeart/2005/8/layout/cycle6"/>
    <dgm:cxn modelId="{71D70F14-C4FB-4568-BF70-314EB3D4C017}" type="presOf" srcId="{29D99073-75AB-CC4E-ABAD-FDDB067F970B}" destId="{1D8A5773-CDC2-7547-A5E8-72BB8066BC5E}" srcOrd="0" destOrd="0" presId="urn:microsoft.com/office/officeart/2005/8/layout/cycle6"/>
    <dgm:cxn modelId="{60F196EC-4CB7-4864-85DE-AB7DC59392A4}" type="presOf" srcId="{4523CAD7-5EDC-C145-974E-68A330BF080B}" destId="{D69DBCD4-F174-7C47-B8D5-9A375ED66B0F}" srcOrd="0" destOrd="0" presId="urn:microsoft.com/office/officeart/2005/8/layout/cycle6"/>
    <dgm:cxn modelId="{80EAA680-3A18-4137-9D79-B1257E4DFA14}" type="presOf" srcId="{20AEC3AB-54A6-0244-ADB7-1C1C91BBEE0E}" destId="{A6BA344E-AA33-6648-9BA4-043BF6F371D6}" srcOrd="0" destOrd="0" presId="urn:microsoft.com/office/officeart/2005/8/layout/cycle6"/>
    <dgm:cxn modelId="{B66AF018-8E4D-4A45-90AA-A28ECC1F3C8B}" type="presOf" srcId="{55474A24-B27B-664F-82A6-F833465F26CB}" destId="{13F7E87E-627C-3545-B1D5-6AC76F0DFEDD}" srcOrd="0" destOrd="0" presId="urn:microsoft.com/office/officeart/2005/8/layout/cycle6"/>
    <dgm:cxn modelId="{0B9847F4-2884-3546-A770-F528B6DE9CD0}" srcId="{A349DE53-516B-4243-A55B-E2254B3385B6}" destId="{4523CAD7-5EDC-C145-974E-68A330BF080B}" srcOrd="2" destOrd="0" parTransId="{55FA953E-48EC-0A47-9433-1D189423819A}" sibTransId="{1F4C33E6-6023-4B42-B4B3-77DE5F671F42}"/>
    <dgm:cxn modelId="{40EA6F72-C426-4AFE-8CC6-E25FC1CF79F5}" type="presParOf" srcId="{9B0D5B79-B6E9-FF48-9728-AD7E7D1B7F69}" destId="{1B414191-3E2B-714C-991A-746D012D9F84}" srcOrd="0" destOrd="0" presId="urn:microsoft.com/office/officeart/2005/8/layout/cycle6"/>
    <dgm:cxn modelId="{48AABC75-3460-4ED2-BA64-6B5EA75CDCEE}" type="presParOf" srcId="{9B0D5B79-B6E9-FF48-9728-AD7E7D1B7F69}" destId="{AD6BB450-1A8D-5B4E-9EBE-214D55318814}" srcOrd="1" destOrd="0" presId="urn:microsoft.com/office/officeart/2005/8/layout/cycle6"/>
    <dgm:cxn modelId="{57BDB043-4776-478A-B9C2-B2CA27A49871}" type="presParOf" srcId="{9B0D5B79-B6E9-FF48-9728-AD7E7D1B7F69}" destId="{0D4CA3DB-6CB3-2248-A1B0-75211C0164F0}" srcOrd="2" destOrd="0" presId="urn:microsoft.com/office/officeart/2005/8/layout/cycle6"/>
    <dgm:cxn modelId="{F906DF07-CA7D-4966-8770-3E4AB356F366}" type="presParOf" srcId="{9B0D5B79-B6E9-FF48-9728-AD7E7D1B7F69}" destId="{D35452D7-4FA3-034E-A562-81BEBEB839CF}" srcOrd="3" destOrd="0" presId="urn:microsoft.com/office/officeart/2005/8/layout/cycle6"/>
    <dgm:cxn modelId="{389B0FC8-E3FA-4072-9B23-65651C9E71F8}" type="presParOf" srcId="{9B0D5B79-B6E9-FF48-9728-AD7E7D1B7F69}" destId="{3F8AD79E-BFA1-0F45-B1E5-632C80091A9D}" srcOrd="4" destOrd="0" presId="urn:microsoft.com/office/officeart/2005/8/layout/cycle6"/>
    <dgm:cxn modelId="{9D68E795-D01D-49D0-A070-30DF1CB33201}" type="presParOf" srcId="{9B0D5B79-B6E9-FF48-9728-AD7E7D1B7F69}" destId="{E107032C-8F7B-544B-9543-0E1270F94BFA}" srcOrd="5" destOrd="0" presId="urn:microsoft.com/office/officeart/2005/8/layout/cycle6"/>
    <dgm:cxn modelId="{3071E848-D740-47A3-A10A-A6ACF68198AF}" type="presParOf" srcId="{9B0D5B79-B6E9-FF48-9728-AD7E7D1B7F69}" destId="{D69DBCD4-F174-7C47-B8D5-9A375ED66B0F}" srcOrd="6" destOrd="0" presId="urn:microsoft.com/office/officeart/2005/8/layout/cycle6"/>
    <dgm:cxn modelId="{CA080202-DCEA-4659-81E4-F9B0AD49853E}" type="presParOf" srcId="{9B0D5B79-B6E9-FF48-9728-AD7E7D1B7F69}" destId="{65800885-9B95-7E4D-A7DD-94A577290017}" srcOrd="7" destOrd="0" presId="urn:microsoft.com/office/officeart/2005/8/layout/cycle6"/>
    <dgm:cxn modelId="{B070B0CE-23EC-41ED-999F-085F2E15B14F}" type="presParOf" srcId="{9B0D5B79-B6E9-FF48-9728-AD7E7D1B7F69}" destId="{C3C78289-4AB5-9E49-8B33-4199B2EEEE22}" srcOrd="8" destOrd="0" presId="urn:microsoft.com/office/officeart/2005/8/layout/cycle6"/>
    <dgm:cxn modelId="{F2941A5D-6F24-4C67-9C71-A8CB0DE697BD}" type="presParOf" srcId="{9B0D5B79-B6E9-FF48-9728-AD7E7D1B7F69}" destId="{55BD0982-80BC-BB4D-AEB7-C50BBF26BF5A}" srcOrd="9" destOrd="0" presId="urn:microsoft.com/office/officeart/2005/8/layout/cycle6"/>
    <dgm:cxn modelId="{EFB2AB55-3333-426D-9CBA-AD86F4E90D8D}" type="presParOf" srcId="{9B0D5B79-B6E9-FF48-9728-AD7E7D1B7F69}" destId="{D0F53C7A-4993-FD41-B115-43F2D88BC4F6}" srcOrd="10" destOrd="0" presId="urn:microsoft.com/office/officeart/2005/8/layout/cycle6"/>
    <dgm:cxn modelId="{D6ED6A8D-1A4E-470A-9211-EF550DB1BC2E}" type="presParOf" srcId="{9B0D5B79-B6E9-FF48-9728-AD7E7D1B7F69}" destId="{1D8A5773-CDC2-7547-A5E8-72BB8066BC5E}" srcOrd="11" destOrd="0" presId="urn:microsoft.com/office/officeart/2005/8/layout/cycle6"/>
    <dgm:cxn modelId="{1FF26854-06C8-44AE-A7D8-26E1097942CA}" type="presParOf" srcId="{9B0D5B79-B6E9-FF48-9728-AD7E7D1B7F69}" destId="{4994BD85-58EE-2045-9106-2ADE6B92C7EA}" srcOrd="12" destOrd="0" presId="urn:microsoft.com/office/officeart/2005/8/layout/cycle6"/>
    <dgm:cxn modelId="{AEB1742E-B9D7-4D2D-AD98-7F9C3B67BCCB}" type="presParOf" srcId="{9B0D5B79-B6E9-FF48-9728-AD7E7D1B7F69}" destId="{E5EC8CE7-892D-B140-96A4-77B14AE59F9A}" srcOrd="13" destOrd="0" presId="urn:microsoft.com/office/officeart/2005/8/layout/cycle6"/>
    <dgm:cxn modelId="{CB6800B7-F62E-4948-9407-AB1FEA4342CE}" type="presParOf" srcId="{9B0D5B79-B6E9-FF48-9728-AD7E7D1B7F69}" destId="{13F7E87E-627C-3545-B1D5-6AC76F0DFEDD}" srcOrd="14" destOrd="0" presId="urn:microsoft.com/office/officeart/2005/8/layout/cycle6"/>
    <dgm:cxn modelId="{7543775B-AD64-4E63-BFF4-9C101AEBCB07}" type="presParOf" srcId="{9B0D5B79-B6E9-FF48-9728-AD7E7D1B7F69}" destId="{132591F5-DBB9-594A-9F06-89F90E443CC4}" srcOrd="15" destOrd="0" presId="urn:microsoft.com/office/officeart/2005/8/layout/cycle6"/>
    <dgm:cxn modelId="{E5876F10-6D49-4E73-9D18-9CCAC4360CC2}" type="presParOf" srcId="{9B0D5B79-B6E9-FF48-9728-AD7E7D1B7F69}" destId="{9AFA72AA-4D18-5F40-A359-24A14460E3E8}" srcOrd="16" destOrd="0" presId="urn:microsoft.com/office/officeart/2005/8/layout/cycle6"/>
    <dgm:cxn modelId="{9BD4F993-6FBC-4386-AED6-D67C730CCC6D}" type="presParOf" srcId="{9B0D5B79-B6E9-FF48-9728-AD7E7D1B7F69}" destId="{DB84267F-ACF2-B44D-ACBF-B424A326A8C9}" srcOrd="17" destOrd="0" presId="urn:microsoft.com/office/officeart/2005/8/layout/cycle6"/>
    <dgm:cxn modelId="{8CB6CDA9-0881-48A1-82AE-9FA9898943C8}" type="presParOf" srcId="{9B0D5B79-B6E9-FF48-9728-AD7E7D1B7F69}" destId="{A6BA344E-AA33-6648-9BA4-043BF6F371D6}" srcOrd="18" destOrd="0" presId="urn:microsoft.com/office/officeart/2005/8/layout/cycle6"/>
    <dgm:cxn modelId="{4D3C7B94-0531-4465-AC3B-E095CF3EE5C0}" type="presParOf" srcId="{9B0D5B79-B6E9-FF48-9728-AD7E7D1B7F69}" destId="{EB356724-998E-6641-9939-E26E3F91212E}" srcOrd="19" destOrd="0" presId="urn:microsoft.com/office/officeart/2005/8/layout/cycle6"/>
    <dgm:cxn modelId="{0DC26018-0B50-4698-BE09-C229D7823F93}" type="presParOf" srcId="{9B0D5B79-B6E9-FF48-9728-AD7E7D1B7F69}" destId="{9D0FB32A-B769-6F49-B752-253266DED063}"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D46E-9660-D346-873D-E6E16F96557C}">
      <dsp:nvSpPr>
        <dsp:cNvPr id="0" name=""/>
        <dsp:cNvSpPr/>
      </dsp:nvSpPr>
      <dsp:spPr>
        <a:xfrm>
          <a:off x="612209" y="1748"/>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Natural gas sale</a:t>
          </a:r>
          <a:endParaRPr lang="en-US" sz="2000" b="1" kern="1200" dirty="0">
            <a:latin typeface="Arial" panose="020B0604020202020204" pitchFamily="34" charset="0"/>
            <a:cs typeface="Arial" panose="020B0604020202020204" pitchFamily="34" charset="0"/>
          </a:endParaRPr>
        </a:p>
      </dsp:txBody>
      <dsp:txXfrm>
        <a:off x="612209" y="1748"/>
        <a:ext cx="2116182" cy="1269709"/>
      </dsp:txXfrm>
    </dsp:sp>
    <dsp:sp modelId="{3FBECACC-2250-9143-9E0F-E45D13DE197E}">
      <dsp:nvSpPr>
        <dsp:cNvPr id="0" name=""/>
        <dsp:cNvSpPr/>
      </dsp:nvSpPr>
      <dsp:spPr>
        <a:xfrm>
          <a:off x="2940009" y="1748"/>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Coal drying</a:t>
          </a:r>
          <a:endParaRPr lang="en-US" sz="2000" b="1" kern="1200" dirty="0">
            <a:latin typeface="Arial" panose="020B0604020202020204" pitchFamily="34" charset="0"/>
            <a:cs typeface="Arial" panose="020B0604020202020204" pitchFamily="34" charset="0"/>
          </a:endParaRPr>
        </a:p>
      </dsp:txBody>
      <dsp:txXfrm>
        <a:off x="2940009" y="1748"/>
        <a:ext cx="2116182" cy="1269709"/>
      </dsp:txXfrm>
    </dsp:sp>
    <dsp:sp modelId="{600D263F-DC2D-A641-B26B-2E6F2A329E8F}">
      <dsp:nvSpPr>
        <dsp:cNvPr id="0" name=""/>
        <dsp:cNvSpPr/>
      </dsp:nvSpPr>
      <dsp:spPr>
        <a:xfrm>
          <a:off x="5267810" y="1748"/>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Heat source for mine ventilation air </a:t>
          </a:r>
          <a:endParaRPr lang="en-US" sz="2000" b="1" kern="1200" dirty="0">
            <a:latin typeface="Arial" panose="020B0604020202020204" pitchFamily="34" charset="0"/>
            <a:cs typeface="Arial" panose="020B0604020202020204" pitchFamily="34" charset="0"/>
          </a:endParaRPr>
        </a:p>
      </dsp:txBody>
      <dsp:txXfrm>
        <a:off x="5267810" y="1748"/>
        <a:ext cx="2116182" cy="1269709"/>
      </dsp:txXfrm>
    </dsp:sp>
    <dsp:sp modelId="{9983D881-FD1E-244C-9A0A-503914E2E184}">
      <dsp:nvSpPr>
        <dsp:cNvPr id="0" name=""/>
        <dsp:cNvSpPr/>
      </dsp:nvSpPr>
      <dsp:spPr>
        <a:xfrm>
          <a:off x="612209" y="1483075"/>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Supplemental fuel for mine boilers </a:t>
          </a:r>
          <a:endParaRPr lang="en-US" sz="2000" b="1" kern="1200" dirty="0">
            <a:latin typeface="Arial" panose="020B0604020202020204" pitchFamily="34" charset="0"/>
            <a:cs typeface="Arial" panose="020B0604020202020204" pitchFamily="34" charset="0"/>
          </a:endParaRPr>
        </a:p>
      </dsp:txBody>
      <dsp:txXfrm>
        <a:off x="612209" y="1483075"/>
        <a:ext cx="2116182" cy="1269709"/>
      </dsp:txXfrm>
    </dsp:sp>
    <dsp:sp modelId="{4D6F6A96-6CDE-9141-AD69-5B5A37C4D4B8}">
      <dsp:nvSpPr>
        <dsp:cNvPr id="0" name=""/>
        <dsp:cNvSpPr/>
      </dsp:nvSpPr>
      <dsp:spPr>
        <a:xfrm>
          <a:off x="2940009" y="1483075"/>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Vehicle fuel as compressed or LNG </a:t>
          </a:r>
          <a:endParaRPr lang="en-US" sz="2000" b="1" kern="1200" dirty="0">
            <a:latin typeface="Arial" panose="020B0604020202020204" pitchFamily="34" charset="0"/>
            <a:cs typeface="Arial" panose="020B0604020202020204" pitchFamily="34" charset="0"/>
          </a:endParaRPr>
        </a:p>
      </dsp:txBody>
      <dsp:txXfrm>
        <a:off x="2940009" y="1483075"/>
        <a:ext cx="2116182" cy="1269709"/>
      </dsp:txXfrm>
    </dsp:sp>
    <dsp:sp modelId="{C5E697A6-6F38-C54D-80DE-B8060A2F175E}">
      <dsp:nvSpPr>
        <dsp:cNvPr id="0" name=""/>
        <dsp:cNvSpPr/>
      </dsp:nvSpPr>
      <dsp:spPr>
        <a:xfrm>
          <a:off x="5267810" y="1483075"/>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Manufacturing feedstock </a:t>
          </a:r>
          <a:endParaRPr lang="en-US" sz="2000" b="1" kern="1200" dirty="0">
            <a:latin typeface="Arial" panose="020B0604020202020204" pitchFamily="34" charset="0"/>
            <a:cs typeface="Arial" panose="020B0604020202020204" pitchFamily="34" charset="0"/>
          </a:endParaRPr>
        </a:p>
      </dsp:txBody>
      <dsp:txXfrm>
        <a:off x="5267810" y="1483075"/>
        <a:ext cx="2116182" cy="1269709"/>
      </dsp:txXfrm>
    </dsp:sp>
    <dsp:sp modelId="{2BCCABE0-081C-CB46-B506-C770ECE119BB}">
      <dsp:nvSpPr>
        <dsp:cNvPr id="0" name=""/>
        <dsp:cNvSpPr/>
      </dsp:nvSpPr>
      <dsp:spPr>
        <a:xfrm>
          <a:off x="1776109" y="2964403"/>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Direct gas sales to industrial or other end users </a:t>
          </a:r>
          <a:endParaRPr lang="en-US" sz="2000" b="1" kern="1200" dirty="0">
            <a:latin typeface="Arial" panose="020B0604020202020204" pitchFamily="34" charset="0"/>
            <a:cs typeface="Arial" panose="020B0604020202020204" pitchFamily="34" charset="0"/>
          </a:endParaRPr>
        </a:p>
      </dsp:txBody>
      <dsp:txXfrm>
        <a:off x="1776109" y="2964403"/>
        <a:ext cx="2116182" cy="1269709"/>
      </dsp:txXfrm>
    </dsp:sp>
    <dsp:sp modelId="{D9D346A2-0570-1647-917D-205ADC6015FD}">
      <dsp:nvSpPr>
        <dsp:cNvPr id="0" name=""/>
        <dsp:cNvSpPr/>
      </dsp:nvSpPr>
      <dsp:spPr>
        <a:xfrm>
          <a:off x="4103910" y="2964403"/>
          <a:ext cx="2116182" cy="12697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Primary fuel for power generation</a:t>
          </a:r>
          <a:endParaRPr lang="en-US" sz="2000" b="1" kern="1200" dirty="0">
            <a:latin typeface="Arial" panose="020B0604020202020204" pitchFamily="34" charset="0"/>
            <a:cs typeface="Arial" panose="020B0604020202020204" pitchFamily="34" charset="0"/>
          </a:endParaRPr>
        </a:p>
      </dsp:txBody>
      <dsp:txXfrm>
        <a:off x="4103910" y="2964403"/>
        <a:ext cx="2116182" cy="1269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9C4B2-72AB-6740-88ED-FC48AF8F62A1}">
      <dsp:nvSpPr>
        <dsp:cNvPr id="0" name=""/>
        <dsp:cNvSpPr/>
      </dsp:nvSpPr>
      <dsp:spPr>
        <a:xfrm>
          <a:off x="2290665" y="4109"/>
          <a:ext cx="3640956" cy="7639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Arial" panose="020B0604020202020204" pitchFamily="34" charset="0"/>
              <a:cs typeface="Arial" panose="020B0604020202020204" pitchFamily="34" charset="0"/>
            </a:rPr>
            <a:t>Project Idea Note (PIN) or Project Concept Paper </a:t>
          </a:r>
          <a:endParaRPr lang="en-US" sz="2000" b="1" kern="1200" dirty="0">
            <a:solidFill>
              <a:schemeClr val="tx1"/>
            </a:solidFill>
            <a:latin typeface="Arial" panose="020B0604020202020204" pitchFamily="34" charset="0"/>
            <a:cs typeface="Arial" panose="020B0604020202020204" pitchFamily="34" charset="0"/>
          </a:endParaRPr>
        </a:p>
      </dsp:txBody>
      <dsp:txXfrm>
        <a:off x="2313041" y="26485"/>
        <a:ext cx="3596204" cy="719217"/>
      </dsp:txXfrm>
    </dsp:sp>
    <dsp:sp modelId="{814CB6F2-3159-E74E-BF47-D56EA94FD727}">
      <dsp:nvSpPr>
        <dsp:cNvPr id="0" name=""/>
        <dsp:cNvSpPr/>
      </dsp:nvSpPr>
      <dsp:spPr>
        <a:xfrm rot="5400000">
          <a:off x="4025313" y="787178"/>
          <a:ext cx="171661" cy="3437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08008" y="873240"/>
        <a:ext cx="206272" cy="120163"/>
      </dsp:txXfrm>
    </dsp:sp>
    <dsp:sp modelId="{35F6C071-D7BC-FA4D-B1EA-BDB49B200745}">
      <dsp:nvSpPr>
        <dsp:cNvPr id="0" name=""/>
        <dsp:cNvSpPr/>
      </dsp:nvSpPr>
      <dsp:spPr>
        <a:xfrm>
          <a:off x="2290665" y="1150063"/>
          <a:ext cx="3640956" cy="7639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Arial" panose="020B0604020202020204" pitchFamily="34" charset="0"/>
              <a:cs typeface="Arial" panose="020B0604020202020204" pitchFamily="34" charset="0"/>
            </a:rPr>
            <a:t>Preliminary feasibility (or) pre-feasibility studies (PFS</a:t>
          </a:r>
          <a:r>
            <a:rPr lang="en-US" sz="1800" b="1" kern="1200" dirty="0" smtClean="0">
              <a:solidFill>
                <a:schemeClr val="tx1"/>
              </a:solidFill>
              <a:latin typeface="Copperplate Gothic Bold"/>
              <a:cs typeface="Copperplate Gothic Bold"/>
            </a:rPr>
            <a:t>)</a:t>
          </a:r>
          <a:endParaRPr lang="en-US" sz="1800" b="1" kern="1200" dirty="0">
            <a:solidFill>
              <a:schemeClr val="tx1"/>
            </a:solidFill>
            <a:latin typeface="Copperplate Gothic Bold"/>
            <a:cs typeface="Copperplate Gothic Bold"/>
          </a:endParaRPr>
        </a:p>
      </dsp:txBody>
      <dsp:txXfrm>
        <a:off x="2313041" y="1172439"/>
        <a:ext cx="3596204" cy="719217"/>
      </dsp:txXfrm>
    </dsp:sp>
    <dsp:sp modelId="{6E155A4B-81CD-9C41-8DDE-6143EF0A714A}">
      <dsp:nvSpPr>
        <dsp:cNvPr id="0" name=""/>
        <dsp:cNvSpPr/>
      </dsp:nvSpPr>
      <dsp:spPr>
        <a:xfrm rot="5400000">
          <a:off x="4025313" y="1933132"/>
          <a:ext cx="171661" cy="3437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08008" y="2019194"/>
        <a:ext cx="206272" cy="120163"/>
      </dsp:txXfrm>
    </dsp:sp>
    <dsp:sp modelId="{952870BC-0DBC-2842-83B3-DEAE9815805D}">
      <dsp:nvSpPr>
        <dsp:cNvPr id="0" name=""/>
        <dsp:cNvSpPr/>
      </dsp:nvSpPr>
      <dsp:spPr>
        <a:xfrm>
          <a:off x="2290665" y="2296017"/>
          <a:ext cx="3640956" cy="7639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Arial" panose="020B0604020202020204" pitchFamily="34" charset="0"/>
              <a:cs typeface="Arial" panose="020B0604020202020204" pitchFamily="34" charset="0"/>
            </a:rPr>
            <a:t>Full-scale, comprehensive feasibility studies (FS)</a:t>
          </a:r>
          <a:endParaRPr lang="en-US" sz="2000" b="1" kern="1200" dirty="0">
            <a:solidFill>
              <a:schemeClr val="tx1"/>
            </a:solidFill>
            <a:latin typeface="Arial" panose="020B0604020202020204" pitchFamily="34" charset="0"/>
            <a:cs typeface="Arial" panose="020B0604020202020204" pitchFamily="34" charset="0"/>
          </a:endParaRPr>
        </a:p>
      </dsp:txBody>
      <dsp:txXfrm>
        <a:off x="2313041" y="2318393"/>
        <a:ext cx="3596204" cy="719217"/>
      </dsp:txXfrm>
    </dsp:sp>
    <dsp:sp modelId="{C4711550-C8B2-F248-9351-481648EC01FA}">
      <dsp:nvSpPr>
        <dsp:cNvPr id="0" name=""/>
        <dsp:cNvSpPr/>
      </dsp:nvSpPr>
      <dsp:spPr>
        <a:xfrm rot="5400000">
          <a:off x="4025313" y="3079086"/>
          <a:ext cx="171661" cy="34378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08008" y="3165148"/>
        <a:ext cx="206272" cy="120163"/>
      </dsp:txXfrm>
    </dsp:sp>
    <dsp:sp modelId="{93C2A961-9329-DC4E-878E-8FCA68855B78}">
      <dsp:nvSpPr>
        <dsp:cNvPr id="0" name=""/>
        <dsp:cNvSpPr/>
      </dsp:nvSpPr>
      <dsp:spPr>
        <a:xfrm>
          <a:off x="2290665" y="3441972"/>
          <a:ext cx="3640956" cy="7639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latin typeface="Arial" panose="020B0604020202020204" pitchFamily="34" charset="0"/>
              <a:cs typeface="Arial" panose="020B0604020202020204" pitchFamily="34" charset="0"/>
            </a:rPr>
            <a:t>Technology demonstrations or pilot installations</a:t>
          </a:r>
          <a:endParaRPr lang="en-US" sz="2000" b="1" kern="1200" dirty="0">
            <a:solidFill>
              <a:schemeClr val="tx1"/>
            </a:solidFill>
            <a:latin typeface="Arial" panose="020B0604020202020204" pitchFamily="34" charset="0"/>
            <a:cs typeface="Arial" panose="020B0604020202020204" pitchFamily="34" charset="0"/>
          </a:endParaRPr>
        </a:p>
      </dsp:txBody>
      <dsp:txXfrm>
        <a:off x="2313041" y="3464348"/>
        <a:ext cx="3596204" cy="719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B362A-8260-334A-8146-2360A02128FD}">
      <dsp:nvSpPr>
        <dsp:cNvPr id="0" name=""/>
        <dsp:cNvSpPr/>
      </dsp:nvSpPr>
      <dsp:spPr>
        <a:xfrm>
          <a:off x="1607" y="460345"/>
          <a:ext cx="3427660" cy="4081057"/>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0" u="sng" kern="1200" dirty="0" smtClean="0">
              <a:latin typeface="Arial" panose="020B0604020202020204" pitchFamily="34" charset="0"/>
              <a:cs typeface="Arial" panose="020B0604020202020204" pitchFamily="34" charset="0"/>
            </a:rPr>
            <a:t> Costs</a:t>
          </a:r>
          <a:endParaRPr lang="en-US" sz="2400" b="0" u="sng"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Capital expenditure</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Operating Expenditure</a:t>
          </a:r>
          <a:endParaRPr lang="en-US" sz="2400" b="0" kern="1200" dirty="0">
            <a:latin typeface="Arial" panose="020B0604020202020204" pitchFamily="34" charset="0"/>
            <a:cs typeface="Arial" panose="020B0604020202020204" pitchFamily="34" charset="0"/>
          </a:endParaRPr>
        </a:p>
      </dsp:txBody>
      <dsp:txXfrm>
        <a:off x="102000" y="560738"/>
        <a:ext cx="3226874" cy="3880271"/>
      </dsp:txXfrm>
    </dsp:sp>
    <dsp:sp modelId="{DAF4F2F9-C087-C94D-A209-240EC8186C9C}">
      <dsp:nvSpPr>
        <dsp:cNvPr id="0" name=""/>
        <dsp:cNvSpPr/>
      </dsp:nvSpPr>
      <dsp:spPr>
        <a:xfrm>
          <a:off x="3772033" y="2075844"/>
          <a:ext cx="726663" cy="850059"/>
        </a:xfrm>
        <a:prstGeom prst="rightArrow">
          <a:avLst>
            <a:gd name="adj1" fmla="val 60000"/>
            <a:gd name="adj2" fmla="val 50000"/>
          </a:avLst>
        </a:prstGeom>
        <a:gradFill rotWithShape="0">
          <a:gsLst>
            <a:gs pos="0">
              <a:schemeClr val="accent2">
                <a:tint val="60000"/>
                <a:hueOff val="0"/>
                <a:satOff val="0"/>
                <a:lumOff val="0"/>
                <a:alphaOff val="0"/>
                <a:shade val="85000"/>
                <a:satMod val="130000"/>
              </a:schemeClr>
            </a:gs>
            <a:gs pos="34000">
              <a:schemeClr val="accent2">
                <a:tint val="60000"/>
                <a:hueOff val="0"/>
                <a:satOff val="0"/>
                <a:lumOff val="0"/>
                <a:alphaOff val="0"/>
                <a:shade val="87000"/>
                <a:satMod val="125000"/>
              </a:schemeClr>
            </a:gs>
            <a:gs pos="70000">
              <a:schemeClr val="accent2">
                <a:tint val="60000"/>
                <a:hueOff val="0"/>
                <a:satOff val="0"/>
                <a:lumOff val="0"/>
                <a:alphaOff val="0"/>
                <a:tint val="100000"/>
                <a:shade val="90000"/>
                <a:satMod val="130000"/>
              </a:schemeClr>
            </a:gs>
            <a:gs pos="100000">
              <a:schemeClr val="accent2">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72033" y="2245856"/>
        <a:ext cx="508664" cy="510035"/>
      </dsp:txXfrm>
    </dsp:sp>
    <dsp:sp modelId="{0A5B8ACE-0237-834E-A1A9-ABC421A3E5B1}">
      <dsp:nvSpPr>
        <dsp:cNvPr id="0" name=""/>
        <dsp:cNvSpPr/>
      </dsp:nvSpPr>
      <dsp:spPr>
        <a:xfrm>
          <a:off x="4800331" y="460345"/>
          <a:ext cx="3427660" cy="4081057"/>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0" u="sng" kern="1200" dirty="0" smtClean="0">
              <a:latin typeface="Arial" panose="020B0604020202020204" pitchFamily="34" charset="0"/>
              <a:cs typeface="Arial" panose="020B0604020202020204" pitchFamily="34" charset="0"/>
            </a:rPr>
            <a:t>Revenues</a:t>
          </a:r>
          <a:endParaRPr lang="en-US" sz="2400" b="0" u="sng"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Sale of gas or electricity</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Tax Incentives</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Opportunity benefits if any </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Carbon Credits,</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Renewable or alternative energy credits </a:t>
          </a:r>
          <a:endParaRPr lang="en-US" sz="2400" b="0" kern="1200" dirty="0">
            <a:latin typeface="Arial" panose="020B0604020202020204" pitchFamily="34" charset="0"/>
            <a:cs typeface="Arial" panose="020B0604020202020204" pitchFamily="34" charset="0"/>
          </a:endParaRPr>
        </a:p>
      </dsp:txBody>
      <dsp:txXfrm>
        <a:off x="4900724" y="560738"/>
        <a:ext cx="3226874" cy="3880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B362A-8260-334A-8146-2360A02128FD}">
      <dsp:nvSpPr>
        <dsp:cNvPr id="0" name=""/>
        <dsp:cNvSpPr/>
      </dsp:nvSpPr>
      <dsp:spPr>
        <a:xfrm>
          <a:off x="1607" y="191422"/>
          <a:ext cx="3427660" cy="39605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1" u="sng" kern="1200" dirty="0" smtClean="0">
              <a:latin typeface="Arial" panose="020B0604020202020204" pitchFamily="34" charset="0"/>
              <a:cs typeface="Arial" panose="020B0604020202020204" pitchFamily="34" charset="0"/>
            </a:rPr>
            <a:t>Tangible Benefits</a:t>
          </a:r>
          <a:endParaRPr lang="en-US" sz="2400" b="1" u="sng"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Sales Revenues from gas</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Carbon credits</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Renewable energy credits</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Tax Incentives</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Delay of the Mining Project</a:t>
          </a:r>
          <a:endParaRPr lang="en-US" sz="2400" b="0" kern="1200" dirty="0">
            <a:latin typeface="Arial" panose="020B0604020202020204" pitchFamily="34" charset="0"/>
            <a:cs typeface="Arial" panose="020B0604020202020204" pitchFamily="34" charset="0"/>
          </a:endParaRPr>
        </a:p>
      </dsp:txBody>
      <dsp:txXfrm>
        <a:off x="102000" y="291815"/>
        <a:ext cx="3226874" cy="3759768"/>
      </dsp:txXfrm>
    </dsp:sp>
    <dsp:sp modelId="{DAF4F2F9-C087-C94D-A209-240EC8186C9C}">
      <dsp:nvSpPr>
        <dsp:cNvPr id="0" name=""/>
        <dsp:cNvSpPr/>
      </dsp:nvSpPr>
      <dsp:spPr>
        <a:xfrm>
          <a:off x="3772033" y="1746670"/>
          <a:ext cx="726663" cy="8500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72033" y="1916682"/>
        <a:ext cx="508664" cy="510035"/>
      </dsp:txXfrm>
    </dsp:sp>
    <dsp:sp modelId="{0A5B8ACE-0237-834E-A1A9-ABC421A3E5B1}">
      <dsp:nvSpPr>
        <dsp:cNvPr id="0" name=""/>
        <dsp:cNvSpPr/>
      </dsp:nvSpPr>
      <dsp:spPr>
        <a:xfrm>
          <a:off x="4800331" y="191422"/>
          <a:ext cx="3427660" cy="39605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1" u="sng" kern="1200" dirty="0" smtClean="0">
              <a:latin typeface="Arial" panose="020B0604020202020204" pitchFamily="34" charset="0"/>
              <a:cs typeface="Arial" panose="020B0604020202020204" pitchFamily="34" charset="0"/>
            </a:rPr>
            <a:t>Intangible Benefits</a:t>
          </a:r>
          <a:endParaRPr lang="en-US" sz="2400" b="1" u="sng"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Decrease in green house gas emissions into the environment</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Hazards associated with mining are averted </a:t>
          </a:r>
          <a:endParaRPr lang="en-US" sz="2400" b="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kern="1200" dirty="0" smtClean="0">
              <a:latin typeface="Arial" panose="020B0604020202020204" pitchFamily="34" charset="0"/>
              <a:cs typeface="Arial" panose="020B0604020202020204" pitchFamily="34" charset="0"/>
            </a:rPr>
            <a:t>Opportunity benefits from coal mines</a:t>
          </a:r>
          <a:endParaRPr lang="en-US" sz="2400" b="0" kern="1200" dirty="0">
            <a:latin typeface="Arial" panose="020B0604020202020204" pitchFamily="34" charset="0"/>
            <a:cs typeface="Arial" panose="020B0604020202020204" pitchFamily="34" charset="0"/>
          </a:endParaRPr>
        </a:p>
      </dsp:txBody>
      <dsp:txXfrm>
        <a:off x="4900724" y="291815"/>
        <a:ext cx="3226874" cy="3759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F1CE3-BC13-0344-B48D-68FF574F9B16}">
      <dsp:nvSpPr>
        <dsp:cNvPr id="0" name=""/>
        <dsp:cNvSpPr/>
      </dsp:nvSpPr>
      <dsp:spPr>
        <a:xfrm>
          <a:off x="789749" y="267295"/>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Degasification system </a:t>
          </a:r>
          <a:endParaRPr lang="en-US" sz="1800" b="1" i="0" kern="1200" dirty="0">
            <a:latin typeface="Arial" panose="020B0604020202020204" pitchFamily="34" charset="0"/>
            <a:cs typeface="Arial" panose="020B0604020202020204" pitchFamily="34" charset="0"/>
          </a:endParaRPr>
        </a:p>
      </dsp:txBody>
      <dsp:txXfrm>
        <a:off x="789749" y="267295"/>
        <a:ext cx="2099900" cy="1051202"/>
      </dsp:txXfrm>
    </dsp:sp>
    <dsp:sp modelId="{9D930FCB-7F44-3C4A-BDF4-80EE03683FA8}">
      <dsp:nvSpPr>
        <dsp:cNvPr id="0" name=""/>
        <dsp:cNvSpPr/>
      </dsp:nvSpPr>
      <dsp:spPr>
        <a:xfrm>
          <a:off x="3064849" y="267295"/>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Gas collection and gathering system </a:t>
          </a:r>
          <a:endParaRPr lang="en-US" sz="1800" b="1" i="0" u="none" kern="1200" dirty="0">
            <a:latin typeface="Arial" panose="020B0604020202020204" pitchFamily="34" charset="0"/>
            <a:cs typeface="Arial" panose="020B0604020202020204" pitchFamily="34" charset="0"/>
          </a:endParaRPr>
        </a:p>
      </dsp:txBody>
      <dsp:txXfrm>
        <a:off x="3064849" y="267295"/>
        <a:ext cx="2099900" cy="1051202"/>
      </dsp:txXfrm>
    </dsp:sp>
    <dsp:sp modelId="{9FDC7C3B-0D65-9D43-911F-A9AFB01599F3}">
      <dsp:nvSpPr>
        <dsp:cNvPr id="0" name=""/>
        <dsp:cNvSpPr/>
      </dsp:nvSpPr>
      <dsp:spPr>
        <a:xfrm>
          <a:off x="5339950" y="267295"/>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Gas processing system </a:t>
          </a:r>
          <a:endParaRPr lang="en-US" sz="1800" b="1" i="0" u="none" kern="1200" dirty="0">
            <a:latin typeface="Arial" panose="020B0604020202020204" pitchFamily="34" charset="0"/>
            <a:cs typeface="Arial" panose="020B0604020202020204" pitchFamily="34" charset="0"/>
          </a:endParaRPr>
        </a:p>
      </dsp:txBody>
      <dsp:txXfrm>
        <a:off x="5339950" y="267295"/>
        <a:ext cx="2099900" cy="1051202"/>
      </dsp:txXfrm>
    </dsp:sp>
    <dsp:sp modelId="{6D09F972-69F3-1543-AAB6-1B578ADBB2F9}">
      <dsp:nvSpPr>
        <dsp:cNvPr id="0" name=""/>
        <dsp:cNvSpPr/>
      </dsp:nvSpPr>
      <dsp:spPr>
        <a:xfrm>
          <a:off x="789749" y="1493698"/>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Engineering, design </a:t>
          </a:r>
          <a:endParaRPr lang="en-US" sz="1800" b="1" i="0" u="none" kern="1200" dirty="0">
            <a:latin typeface="Arial" panose="020B0604020202020204" pitchFamily="34" charset="0"/>
            <a:cs typeface="Arial" panose="020B0604020202020204" pitchFamily="34" charset="0"/>
          </a:endParaRPr>
        </a:p>
      </dsp:txBody>
      <dsp:txXfrm>
        <a:off x="789749" y="1493698"/>
        <a:ext cx="2099900" cy="1051202"/>
      </dsp:txXfrm>
    </dsp:sp>
    <dsp:sp modelId="{9C989785-2AAF-B643-86BB-BF8F07BB3A2F}">
      <dsp:nvSpPr>
        <dsp:cNvPr id="0" name=""/>
        <dsp:cNvSpPr/>
      </dsp:nvSpPr>
      <dsp:spPr>
        <a:xfrm>
          <a:off x="3064849" y="1455603"/>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Land fees </a:t>
          </a:r>
          <a:endParaRPr lang="en-US" sz="1800" b="1" i="0" u="none" kern="1200" dirty="0">
            <a:latin typeface="Arial" panose="020B0604020202020204" pitchFamily="34" charset="0"/>
            <a:cs typeface="Arial" panose="020B0604020202020204" pitchFamily="34" charset="0"/>
          </a:endParaRPr>
        </a:p>
      </dsp:txBody>
      <dsp:txXfrm>
        <a:off x="3064849" y="1455603"/>
        <a:ext cx="2099900" cy="1051202"/>
      </dsp:txXfrm>
    </dsp:sp>
    <dsp:sp modelId="{ACEBE233-7227-0B47-8901-602C6D542DCB}">
      <dsp:nvSpPr>
        <dsp:cNvPr id="0" name=""/>
        <dsp:cNvSpPr/>
      </dsp:nvSpPr>
      <dsp:spPr>
        <a:xfrm>
          <a:off x="5339950" y="1493698"/>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Civil and Electricals </a:t>
          </a:r>
          <a:endParaRPr lang="en-US" sz="1800" b="1" i="0" u="none" kern="1200" dirty="0">
            <a:latin typeface="Arial" panose="020B0604020202020204" pitchFamily="34" charset="0"/>
            <a:cs typeface="Arial" panose="020B0604020202020204" pitchFamily="34" charset="0"/>
          </a:endParaRPr>
        </a:p>
      </dsp:txBody>
      <dsp:txXfrm>
        <a:off x="5339950" y="1493698"/>
        <a:ext cx="2099900" cy="1051202"/>
      </dsp:txXfrm>
    </dsp:sp>
    <dsp:sp modelId="{EA7FE49F-6C4A-1E4D-A051-B9376E227833}">
      <dsp:nvSpPr>
        <dsp:cNvPr id="0" name=""/>
        <dsp:cNvSpPr/>
      </dsp:nvSpPr>
      <dsp:spPr>
        <a:xfrm>
          <a:off x="94" y="2720101"/>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Permits, registrations other legal fees </a:t>
          </a:r>
          <a:endParaRPr lang="en-US" sz="1800" b="1" i="0" u="none" kern="1200" dirty="0">
            <a:latin typeface="Arial" panose="020B0604020202020204" pitchFamily="34" charset="0"/>
            <a:cs typeface="Arial" panose="020B0604020202020204" pitchFamily="34" charset="0"/>
          </a:endParaRPr>
        </a:p>
      </dsp:txBody>
      <dsp:txXfrm>
        <a:off x="94" y="2720101"/>
        <a:ext cx="2099900" cy="1051202"/>
      </dsp:txXfrm>
    </dsp:sp>
    <dsp:sp modelId="{BD42ED74-309C-A94F-9B77-8A9101694FBB}">
      <dsp:nvSpPr>
        <dsp:cNvPr id="0" name=""/>
        <dsp:cNvSpPr/>
      </dsp:nvSpPr>
      <dsp:spPr>
        <a:xfrm>
          <a:off x="2275195" y="2720101"/>
          <a:ext cx="2099900"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Procurement of equipment</a:t>
          </a:r>
          <a:endParaRPr lang="en-US" sz="1800" b="1" i="0" u="none" kern="1200" dirty="0">
            <a:latin typeface="Arial" panose="020B0604020202020204" pitchFamily="34" charset="0"/>
            <a:cs typeface="Arial" panose="020B0604020202020204" pitchFamily="34" charset="0"/>
          </a:endParaRPr>
        </a:p>
      </dsp:txBody>
      <dsp:txXfrm>
        <a:off x="2275195" y="2720101"/>
        <a:ext cx="2099900" cy="1051202"/>
      </dsp:txXfrm>
    </dsp:sp>
    <dsp:sp modelId="{11F29832-9BB6-ED4C-BD42-3D9FE1164CAC}">
      <dsp:nvSpPr>
        <dsp:cNvPr id="0" name=""/>
        <dsp:cNvSpPr/>
      </dsp:nvSpPr>
      <dsp:spPr>
        <a:xfrm>
          <a:off x="4550295" y="2720101"/>
          <a:ext cx="1752004"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 off-take- agreements </a:t>
          </a:r>
          <a:endParaRPr lang="en-US" sz="1800" b="1" i="0" u="none" kern="1200" dirty="0">
            <a:latin typeface="Arial" panose="020B0604020202020204" pitchFamily="34" charset="0"/>
            <a:cs typeface="Arial" panose="020B0604020202020204" pitchFamily="34" charset="0"/>
          </a:endParaRPr>
        </a:p>
      </dsp:txBody>
      <dsp:txXfrm>
        <a:off x="4550295" y="2720101"/>
        <a:ext cx="1752004" cy="1051202"/>
      </dsp:txXfrm>
    </dsp:sp>
    <dsp:sp modelId="{51386783-ACE3-A546-A23F-32CCC3BD7CF2}">
      <dsp:nvSpPr>
        <dsp:cNvPr id="0" name=""/>
        <dsp:cNvSpPr/>
      </dsp:nvSpPr>
      <dsp:spPr>
        <a:xfrm>
          <a:off x="6477500" y="2720101"/>
          <a:ext cx="1752004" cy="1051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u="none" kern="1200" dirty="0" smtClean="0">
              <a:latin typeface="Arial" panose="020B0604020202020204" pitchFamily="34" charset="0"/>
              <a:cs typeface="Arial" panose="020B0604020202020204" pitchFamily="34" charset="0"/>
            </a:rPr>
            <a:t>Measurement and monitoring equipment</a:t>
          </a:r>
          <a:endParaRPr lang="en-US" sz="1800" b="1" i="0" u="none" kern="1200" dirty="0">
            <a:latin typeface="Arial" panose="020B0604020202020204" pitchFamily="34" charset="0"/>
            <a:cs typeface="Arial" panose="020B0604020202020204" pitchFamily="34" charset="0"/>
          </a:endParaRPr>
        </a:p>
      </dsp:txBody>
      <dsp:txXfrm>
        <a:off x="6477500" y="2720101"/>
        <a:ext cx="1752004" cy="10512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DF5BF-AA0A-B14D-A281-1DBD435BB929}">
      <dsp:nvSpPr>
        <dsp:cNvPr id="0" name=""/>
        <dsp:cNvSpPr/>
      </dsp:nvSpPr>
      <dsp:spPr>
        <a:xfrm>
          <a:off x="597599" y="417"/>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Salaries &amp; wages</a:t>
          </a:r>
          <a:endParaRPr lang="en-US" sz="1800" b="1" kern="1200" dirty="0">
            <a:latin typeface="Arial" panose="020B0604020202020204" pitchFamily="34" charset="0"/>
            <a:cs typeface="Arial" panose="020B0604020202020204" pitchFamily="34" charset="0"/>
          </a:endParaRPr>
        </a:p>
      </dsp:txBody>
      <dsp:txXfrm>
        <a:off x="597599" y="417"/>
        <a:ext cx="2142707" cy="1285624"/>
      </dsp:txXfrm>
    </dsp:sp>
    <dsp:sp modelId="{0CB9B4A3-97A5-4641-AA19-D54AA4FF0D88}">
      <dsp:nvSpPr>
        <dsp:cNvPr id="0" name=""/>
        <dsp:cNvSpPr/>
      </dsp:nvSpPr>
      <dsp:spPr>
        <a:xfrm>
          <a:off x="2954577" y="417"/>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Maintenance and operation of gas recovery systems </a:t>
          </a:r>
          <a:endParaRPr lang="en-US" sz="1800" b="1" kern="1200" dirty="0">
            <a:latin typeface="Arial" panose="020B0604020202020204" pitchFamily="34" charset="0"/>
            <a:cs typeface="Arial" panose="020B0604020202020204" pitchFamily="34" charset="0"/>
          </a:endParaRPr>
        </a:p>
      </dsp:txBody>
      <dsp:txXfrm>
        <a:off x="2954577" y="417"/>
        <a:ext cx="2142707" cy="1285624"/>
      </dsp:txXfrm>
    </dsp:sp>
    <dsp:sp modelId="{3EFDAAEB-3854-A646-8403-CFE50CD1B23C}">
      <dsp:nvSpPr>
        <dsp:cNvPr id="0" name=""/>
        <dsp:cNvSpPr/>
      </dsp:nvSpPr>
      <dsp:spPr>
        <a:xfrm>
          <a:off x="5311555" y="417"/>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Maintenance cost of infrastructure</a:t>
          </a:r>
          <a:endParaRPr lang="en-US" sz="1800" b="1" kern="1200" dirty="0">
            <a:latin typeface="Arial" panose="020B0604020202020204" pitchFamily="34" charset="0"/>
            <a:cs typeface="Arial" panose="020B0604020202020204" pitchFamily="34" charset="0"/>
          </a:endParaRPr>
        </a:p>
      </dsp:txBody>
      <dsp:txXfrm>
        <a:off x="5311555" y="417"/>
        <a:ext cx="2142707" cy="1285624"/>
      </dsp:txXfrm>
    </dsp:sp>
    <dsp:sp modelId="{B4B0D9BC-4819-D44A-A95C-BCEC6DEC0603}">
      <dsp:nvSpPr>
        <dsp:cNvPr id="0" name=""/>
        <dsp:cNvSpPr/>
      </dsp:nvSpPr>
      <dsp:spPr>
        <a:xfrm>
          <a:off x="597599" y="1500312"/>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Equipment maintenance &amp; insurances</a:t>
          </a:r>
          <a:endParaRPr lang="en-US" sz="1800" b="1" kern="1200" dirty="0">
            <a:latin typeface="Arial" panose="020B0604020202020204" pitchFamily="34" charset="0"/>
            <a:cs typeface="Arial" panose="020B0604020202020204" pitchFamily="34" charset="0"/>
          </a:endParaRPr>
        </a:p>
      </dsp:txBody>
      <dsp:txXfrm>
        <a:off x="597599" y="1500312"/>
        <a:ext cx="2142707" cy="1285624"/>
      </dsp:txXfrm>
    </dsp:sp>
    <dsp:sp modelId="{1949C846-29ED-9B4A-8F07-655598B11BEC}">
      <dsp:nvSpPr>
        <dsp:cNvPr id="0" name=""/>
        <dsp:cNvSpPr/>
      </dsp:nvSpPr>
      <dsp:spPr>
        <a:xfrm>
          <a:off x="2954577" y="1500312"/>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Power &amp; Diesel costs</a:t>
          </a:r>
          <a:endParaRPr lang="en-US" sz="1800" b="1" kern="1200" dirty="0">
            <a:latin typeface="Arial" panose="020B0604020202020204" pitchFamily="34" charset="0"/>
            <a:cs typeface="Arial" panose="020B0604020202020204" pitchFamily="34" charset="0"/>
          </a:endParaRPr>
        </a:p>
      </dsp:txBody>
      <dsp:txXfrm>
        <a:off x="2954577" y="1500312"/>
        <a:ext cx="2142707" cy="1285624"/>
      </dsp:txXfrm>
    </dsp:sp>
    <dsp:sp modelId="{0E7D9669-6A2D-904A-B747-3D2F549323A0}">
      <dsp:nvSpPr>
        <dsp:cNvPr id="0" name=""/>
        <dsp:cNvSpPr/>
      </dsp:nvSpPr>
      <dsp:spPr>
        <a:xfrm>
          <a:off x="5311555" y="1500312"/>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Annual operating costs of compressors, water/gas separator</a:t>
          </a:r>
          <a:endParaRPr lang="en-US" sz="1800" b="1" kern="1200" dirty="0">
            <a:latin typeface="Arial" panose="020B0604020202020204" pitchFamily="34" charset="0"/>
            <a:cs typeface="Arial" panose="020B0604020202020204" pitchFamily="34" charset="0"/>
          </a:endParaRPr>
        </a:p>
      </dsp:txBody>
      <dsp:txXfrm>
        <a:off x="5311555" y="1500312"/>
        <a:ext cx="2142707" cy="1285624"/>
      </dsp:txXfrm>
    </dsp:sp>
    <dsp:sp modelId="{2929E16F-7CAB-6543-9E90-07D2A630C4B4}">
      <dsp:nvSpPr>
        <dsp:cNvPr id="0" name=""/>
        <dsp:cNvSpPr/>
      </dsp:nvSpPr>
      <dsp:spPr>
        <a:xfrm>
          <a:off x="2954577" y="3000207"/>
          <a:ext cx="2142707" cy="128562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Royalty &amp; applicable taxes on gas</a:t>
          </a:r>
          <a:endParaRPr lang="en-US" sz="1800" b="1" kern="1200" dirty="0">
            <a:latin typeface="Arial" panose="020B0604020202020204" pitchFamily="34" charset="0"/>
            <a:cs typeface="Arial" panose="020B0604020202020204" pitchFamily="34" charset="0"/>
          </a:endParaRPr>
        </a:p>
      </dsp:txBody>
      <dsp:txXfrm>
        <a:off x="2954577" y="3000207"/>
        <a:ext cx="2142707" cy="1285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BC67-367D-874F-AB56-9EB6947CA885}">
      <dsp:nvSpPr>
        <dsp:cNvPr id="0" name=""/>
        <dsp:cNvSpPr/>
      </dsp:nvSpPr>
      <dsp:spPr>
        <a:xfrm>
          <a:off x="1556871" y="0"/>
          <a:ext cx="4549122" cy="454912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A3707-1BA7-6D42-B998-C96DD8BEDBEC}">
      <dsp:nvSpPr>
        <dsp:cNvPr id="0" name=""/>
        <dsp:cNvSpPr/>
      </dsp:nvSpPr>
      <dsp:spPr>
        <a:xfrm>
          <a:off x="1989037" y="432166"/>
          <a:ext cx="1774157" cy="177415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Net Present Value (NPV)</a:t>
          </a:r>
          <a:endParaRPr lang="en-US" sz="2000" b="1" kern="1200" dirty="0">
            <a:latin typeface="Arial" panose="020B0604020202020204" pitchFamily="34" charset="0"/>
            <a:cs typeface="Arial" panose="020B0604020202020204" pitchFamily="34" charset="0"/>
          </a:endParaRPr>
        </a:p>
      </dsp:txBody>
      <dsp:txXfrm>
        <a:off x="2075644" y="518773"/>
        <a:ext cx="1600943" cy="1600943"/>
      </dsp:txXfrm>
    </dsp:sp>
    <dsp:sp modelId="{68A5A99E-98DA-4944-BEFF-6CCF853D110F}">
      <dsp:nvSpPr>
        <dsp:cNvPr id="0" name=""/>
        <dsp:cNvSpPr/>
      </dsp:nvSpPr>
      <dsp:spPr>
        <a:xfrm>
          <a:off x="3899668" y="432166"/>
          <a:ext cx="1774157" cy="177415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Internal Rate of Return (IRR)</a:t>
          </a:r>
          <a:endParaRPr lang="en-US" sz="2000" b="1" kern="1200" dirty="0">
            <a:latin typeface="Arial" panose="020B0604020202020204" pitchFamily="34" charset="0"/>
            <a:cs typeface="Arial" panose="020B0604020202020204" pitchFamily="34" charset="0"/>
          </a:endParaRPr>
        </a:p>
      </dsp:txBody>
      <dsp:txXfrm>
        <a:off x="3986275" y="518773"/>
        <a:ext cx="1600943" cy="1600943"/>
      </dsp:txXfrm>
    </dsp:sp>
    <dsp:sp modelId="{81333DE0-8243-BD4B-B268-13C6ABDA7934}">
      <dsp:nvSpPr>
        <dsp:cNvPr id="0" name=""/>
        <dsp:cNvSpPr/>
      </dsp:nvSpPr>
      <dsp:spPr>
        <a:xfrm>
          <a:off x="1989037" y="2342797"/>
          <a:ext cx="1774157" cy="177415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Payback Period</a:t>
          </a:r>
          <a:endParaRPr lang="en-US" sz="2000" b="1" kern="1200" dirty="0">
            <a:latin typeface="Arial" panose="020B0604020202020204" pitchFamily="34" charset="0"/>
            <a:cs typeface="Arial" panose="020B0604020202020204" pitchFamily="34" charset="0"/>
          </a:endParaRPr>
        </a:p>
      </dsp:txBody>
      <dsp:txXfrm>
        <a:off x="2075644" y="2429404"/>
        <a:ext cx="1600943" cy="1600943"/>
      </dsp:txXfrm>
    </dsp:sp>
    <dsp:sp modelId="{C0A01147-8D02-EC4E-B5AF-172FE0E46864}">
      <dsp:nvSpPr>
        <dsp:cNvPr id="0" name=""/>
        <dsp:cNvSpPr/>
      </dsp:nvSpPr>
      <dsp:spPr>
        <a:xfrm>
          <a:off x="3899668" y="2342797"/>
          <a:ext cx="1774157" cy="177415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Profitability Index (PI)</a:t>
          </a:r>
          <a:endParaRPr lang="en-US" sz="2000" b="1" kern="1200" dirty="0">
            <a:latin typeface="Arial" panose="020B0604020202020204" pitchFamily="34" charset="0"/>
            <a:cs typeface="Arial" panose="020B0604020202020204" pitchFamily="34" charset="0"/>
          </a:endParaRPr>
        </a:p>
      </dsp:txBody>
      <dsp:txXfrm>
        <a:off x="3986275" y="2429404"/>
        <a:ext cx="1600943" cy="1600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87D52-2D90-294A-B34C-48CBFC12BCBC}">
      <dsp:nvSpPr>
        <dsp:cNvPr id="0" name=""/>
        <dsp:cNvSpPr/>
      </dsp:nvSpPr>
      <dsp:spPr>
        <a:xfrm>
          <a:off x="2378" y="387658"/>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Commercial Banks </a:t>
          </a:r>
          <a:endParaRPr lang="en-US" sz="1800" kern="1200" dirty="0">
            <a:latin typeface="Arial" panose="020B0604020202020204" pitchFamily="34" charset="0"/>
            <a:cs typeface="Arial" panose="020B0604020202020204" pitchFamily="34" charset="0"/>
          </a:endParaRPr>
        </a:p>
      </dsp:txBody>
      <dsp:txXfrm>
        <a:off x="2378" y="387658"/>
        <a:ext cx="1886911" cy="1132146"/>
      </dsp:txXfrm>
    </dsp:sp>
    <dsp:sp modelId="{F5FC805C-1239-F940-B582-0E8DBAD21749}">
      <dsp:nvSpPr>
        <dsp:cNvPr id="0" name=""/>
        <dsp:cNvSpPr/>
      </dsp:nvSpPr>
      <dsp:spPr>
        <a:xfrm>
          <a:off x="2077980" y="387658"/>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Gas Purchasers </a:t>
          </a:r>
          <a:endParaRPr lang="en-US" sz="1800" kern="1200" dirty="0">
            <a:latin typeface="Arial" panose="020B0604020202020204" pitchFamily="34" charset="0"/>
            <a:cs typeface="Arial" panose="020B0604020202020204" pitchFamily="34" charset="0"/>
          </a:endParaRPr>
        </a:p>
      </dsp:txBody>
      <dsp:txXfrm>
        <a:off x="2077980" y="387658"/>
        <a:ext cx="1886911" cy="1132146"/>
      </dsp:txXfrm>
    </dsp:sp>
    <dsp:sp modelId="{54D2052E-4137-BE4C-8831-71ADFCD8C738}">
      <dsp:nvSpPr>
        <dsp:cNvPr id="0" name=""/>
        <dsp:cNvSpPr/>
      </dsp:nvSpPr>
      <dsp:spPr>
        <a:xfrm>
          <a:off x="4153583" y="387658"/>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Venture Capitalists </a:t>
          </a:r>
          <a:endParaRPr lang="en-US" sz="1800" kern="1200" dirty="0">
            <a:latin typeface="Arial" panose="020B0604020202020204" pitchFamily="34" charset="0"/>
            <a:cs typeface="Arial" panose="020B0604020202020204" pitchFamily="34" charset="0"/>
          </a:endParaRPr>
        </a:p>
      </dsp:txBody>
      <dsp:txXfrm>
        <a:off x="4153583" y="387658"/>
        <a:ext cx="1886911" cy="1132146"/>
      </dsp:txXfrm>
    </dsp:sp>
    <dsp:sp modelId="{6D6E15E2-B1CA-044B-8923-F4BAFB2F1F81}">
      <dsp:nvSpPr>
        <dsp:cNvPr id="0" name=""/>
        <dsp:cNvSpPr/>
      </dsp:nvSpPr>
      <dsp:spPr>
        <a:xfrm>
          <a:off x="6229185" y="387658"/>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Pension Funds, Insurance Companies</a:t>
          </a:r>
          <a:endParaRPr lang="en-US" sz="1800" kern="1200" dirty="0">
            <a:latin typeface="Arial" panose="020B0604020202020204" pitchFamily="34" charset="0"/>
            <a:cs typeface="Arial" panose="020B0604020202020204" pitchFamily="34" charset="0"/>
          </a:endParaRPr>
        </a:p>
      </dsp:txBody>
      <dsp:txXfrm>
        <a:off x="6229185" y="387658"/>
        <a:ext cx="1886911" cy="1132146"/>
      </dsp:txXfrm>
    </dsp:sp>
    <dsp:sp modelId="{EF7E1858-93CC-E54E-8ECC-2C3488BFDC43}">
      <dsp:nvSpPr>
        <dsp:cNvPr id="0" name=""/>
        <dsp:cNvSpPr/>
      </dsp:nvSpPr>
      <dsp:spPr>
        <a:xfrm>
          <a:off x="2378" y="1708496"/>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Investment Bankers </a:t>
          </a:r>
          <a:endParaRPr lang="en-US" sz="1800" kern="1200" dirty="0">
            <a:latin typeface="Arial" panose="020B0604020202020204" pitchFamily="34" charset="0"/>
            <a:cs typeface="Arial" panose="020B0604020202020204" pitchFamily="34" charset="0"/>
          </a:endParaRPr>
        </a:p>
      </dsp:txBody>
      <dsp:txXfrm>
        <a:off x="2378" y="1708496"/>
        <a:ext cx="1886911" cy="1132146"/>
      </dsp:txXfrm>
    </dsp:sp>
    <dsp:sp modelId="{A85A7A29-536E-6A49-8F1A-0BD699AD761A}">
      <dsp:nvSpPr>
        <dsp:cNvPr id="0" name=""/>
        <dsp:cNvSpPr/>
      </dsp:nvSpPr>
      <dsp:spPr>
        <a:xfrm>
          <a:off x="2077980" y="1708496"/>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Multilateral Sources </a:t>
          </a:r>
          <a:endParaRPr lang="en-US" sz="1800" kern="1200" dirty="0">
            <a:latin typeface="Arial" panose="020B0604020202020204" pitchFamily="34" charset="0"/>
            <a:cs typeface="Arial" panose="020B0604020202020204" pitchFamily="34" charset="0"/>
          </a:endParaRPr>
        </a:p>
      </dsp:txBody>
      <dsp:txXfrm>
        <a:off x="2077980" y="1708496"/>
        <a:ext cx="1886911" cy="1132146"/>
      </dsp:txXfrm>
    </dsp:sp>
    <dsp:sp modelId="{604714C0-5CAB-E14C-9815-66E38EF7AC33}">
      <dsp:nvSpPr>
        <dsp:cNvPr id="0" name=""/>
        <dsp:cNvSpPr/>
      </dsp:nvSpPr>
      <dsp:spPr>
        <a:xfrm>
          <a:off x="4153583" y="1708496"/>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Bilateral Sources </a:t>
          </a:r>
          <a:endParaRPr lang="en-US" sz="1800" kern="1200" dirty="0">
            <a:latin typeface="Arial" panose="020B0604020202020204" pitchFamily="34" charset="0"/>
            <a:cs typeface="Arial" panose="020B0604020202020204" pitchFamily="34" charset="0"/>
          </a:endParaRPr>
        </a:p>
      </dsp:txBody>
      <dsp:txXfrm>
        <a:off x="4153583" y="1708496"/>
        <a:ext cx="1886911" cy="1132146"/>
      </dsp:txXfrm>
    </dsp:sp>
    <dsp:sp modelId="{59D856FD-697A-AA4A-B112-4E2AE34CA2E5}">
      <dsp:nvSpPr>
        <dsp:cNvPr id="0" name=""/>
        <dsp:cNvSpPr/>
      </dsp:nvSpPr>
      <dsp:spPr>
        <a:xfrm>
          <a:off x="6229185" y="1708496"/>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Electric Utilities </a:t>
          </a:r>
          <a:endParaRPr lang="en-US" sz="1800" kern="1200" dirty="0">
            <a:latin typeface="Arial" panose="020B0604020202020204" pitchFamily="34" charset="0"/>
            <a:cs typeface="Arial" panose="020B0604020202020204" pitchFamily="34" charset="0"/>
          </a:endParaRPr>
        </a:p>
      </dsp:txBody>
      <dsp:txXfrm>
        <a:off x="6229185" y="1708496"/>
        <a:ext cx="1886911" cy="1132146"/>
      </dsp:txXfrm>
    </dsp:sp>
    <dsp:sp modelId="{084F585F-4D0A-1746-AE26-7217777CBFFA}">
      <dsp:nvSpPr>
        <dsp:cNvPr id="0" name=""/>
        <dsp:cNvSpPr/>
      </dsp:nvSpPr>
      <dsp:spPr>
        <a:xfrm>
          <a:off x="1040179" y="3029334"/>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Equipment Vendors / Turnkey Developers </a:t>
          </a:r>
          <a:endParaRPr lang="en-US" sz="1800" kern="1200" dirty="0">
            <a:latin typeface="Arial" panose="020B0604020202020204" pitchFamily="34" charset="0"/>
            <a:cs typeface="Arial" panose="020B0604020202020204" pitchFamily="34" charset="0"/>
          </a:endParaRPr>
        </a:p>
      </dsp:txBody>
      <dsp:txXfrm>
        <a:off x="1040179" y="3029334"/>
        <a:ext cx="1886911" cy="1132146"/>
      </dsp:txXfrm>
    </dsp:sp>
    <dsp:sp modelId="{80AA0E14-F25B-CB48-923D-923C4BCFD38D}">
      <dsp:nvSpPr>
        <dsp:cNvPr id="0" name=""/>
        <dsp:cNvSpPr/>
      </dsp:nvSpPr>
      <dsp:spPr>
        <a:xfrm>
          <a:off x="3115781" y="3029334"/>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Other Institutional Investors </a:t>
          </a:r>
          <a:endParaRPr lang="en-US" sz="1800" kern="1200" dirty="0">
            <a:latin typeface="Arial" panose="020B0604020202020204" pitchFamily="34" charset="0"/>
            <a:cs typeface="Arial" panose="020B0604020202020204" pitchFamily="34" charset="0"/>
          </a:endParaRPr>
        </a:p>
      </dsp:txBody>
      <dsp:txXfrm>
        <a:off x="3115781" y="3029334"/>
        <a:ext cx="1886911" cy="1132146"/>
      </dsp:txXfrm>
    </dsp:sp>
    <dsp:sp modelId="{4FB5C07B-7749-6A4F-8EAC-4AA23FC58A65}">
      <dsp:nvSpPr>
        <dsp:cNvPr id="0" name=""/>
        <dsp:cNvSpPr/>
      </dsp:nvSpPr>
      <dsp:spPr>
        <a:xfrm>
          <a:off x="5191384" y="3029334"/>
          <a:ext cx="1886911" cy="11321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Carbon Financing </a:t>
          </a:r>
          <a:endParaRPr lang="en-US" sz="1800" kern="1200" dirty="0">
            <a:latin typeface="Arial" panose="020B0604020202020204" pitchFamily="34" charset="0"/>
            <a:cs typeface="Arial" panose="020B0604020202020204" pitchFamily="34" charset="0"/>
          </a:endParaRPr>
        </a:p>
      </dsp:txBody>
      <dsp:txXfrm>
        <a:off x="5191384" y="3029334"/>
        <a:ext cx="1886911" cy="11321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14191-3E2B-714C-991A-746D012D9F84}">
      <dsp:nvSpPr>
        <dsp:cNvPr id="0" name=""/>
        <dsp:cNvSpPr/>
      </dsp:nvSpPr>
      <dsp:spPr>
        <a:xfrm>
          <a:off x="3302115" y="-188780"/>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Country and political risk</a:t>
          </a:r>
          <a:endParaRPr lang="en-US" sz="1800" b="1" kern="1200" dirty="0">
            <a:solidFill>
              <a:srgbClr val="000000"/>
            </a:solidFill>
            <a:latin typeface="Arial" panose="020B0604020202020204" pitchFamily="34" charset="0"/>
            <a:cs typeface="Arial" panose="020B0604020202020204" pitchFamily="34" charset="0"/>
          </a:endParaRPr>
        </a:p>
      </dsp:txBody>
      <dsp:txXfrm>
        <a:off x="3354695" y="-136200"/>
        <a:ext cx="1520208" cy="971940"/>
      </dsp:txXfrm>
    </dsp:sp>
    <dsp:sp modelId="{0D4CA3DB-6CB3-2248-A1B0-75211C0164F0}">
      <dsp:nvSpPr>
        <dsp:cNvPr id="0" name=""/>
        <dsp:cNvSpPr/>
      </dsp:nvSpPr>
      <dsp:spPr>
        <a:xfrm>
          <a:off x="2129812" y="349770"/>
          <a:ext cx="3969974" cy="3969974"/>
        </a:xfrm>
        <a:custGeom>
          <a:avLst/>
          <a:gdLst/>
          <a:ahLst/>
          <a:cxnLst/>
          <a:rect l="0" t="0" r="0" b="0"/>
          <a:pathLst>
            <a:path>
              <a:moveTo>
                <a:pt x="2798413" y="174321"/>
              </a:moveTo>
              <a:arcTo wR="1984987" hR="1984987" stAng="17651497" swAng="138117"/>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5452D7-4FA3-034E-A562-81BEBEB839CF}">
      <dsp:nvSpPr>
        <dsp:cNvPr id="0" name=""/>
        <dsp:cNvSpPr/>
      </dsp:nvSpPr>
      <dsp:spPr>
        <a:xfrm>
          <a:off x="4854040" y="558587"/>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Resource risk</a:t>
          </a:r>
          <a:endParaRPr lang="en-US" sz="1800" b="1" kern="1200" dirty="0">
            <a:solidFill>
              <a:srgbClr val="000000"/>
            </a:solidFill>
            <a:latin typeface="Arial" panose="020B0604020202020204" pitchFamily="34" charset="0"/>
            <a:cs typeface="Arial" panose="020B0604020202020204" pitchFamily="34" charset="0"/>
          </a:endParaRPr>
        </a:p>
      </dsp:txBody>
      <dsp:txXfrm>
        <a:off x="4906620" y="611167"/>
        <a:ext cx="1520208" cy="971940"/>
      </dsp:txXfrm>
    </dsp:sp>
    <dsp:sp modelId="{E107032C-8F7B-544B-9543-0E1270F94BFA}">
      <dsp:nvSpPr>
        <dsp:cNvPr id="0" name=""/>
        <dsp:cNvSpPr/>
      </dsp:nvSpPr>
      <dsp:spPr>
        <a:xfrm>
          <a:off x="2129812" y="349770"/>
          <a:ext cx="3969974" cy="3969974"/>
        </a:xfrm>
        <a:custGeom>
          <a:avLst/>
          <a:gdLst/>
          <a:ahLst/>
          <a:cxnLst/>
          <a:rect l="0" t="0" r="0" b="0"/>
          <a:pathLst>
            <a:path>
              <a:moveTo>
                <a:pt x="3844958" y="1291677"/>
              </a:moveTo>
              <a:arcTo wR="1984987" hR="1984987" stAng="20373416" swAng="104813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9DBCD4-F174-7C47-B8D5-9A375ED66B0F}">
      <dsp:nvSpPr>
        <dsp:cNvPr id="0" name=""/>
        <dsp:cNvSpPr/>
      </dsp:nvSpPr>
      <dsp:spPr>
        <a:xfrm>
          <a:off x="5237334" y="2237908"/>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Design risk </a:t>
          </a:r>
          <a:endParaRPr lang="en-US" sz="1800" b="1" kern="1200" dirty="0">
            <a:solidFill>
              <a:srgbClr val="000000"/>
            </a:solidFill>
            <a:latin typeface="Arial" panose="020B0604020202020204" pitchFamily="34" charset="0"/>
            <a:cs typeface="Arial" panose="020B0604020202020204" pitchFamily="34" charset="0"/>
          </a:endParaRPr>
        </a:p>
      </dsp:txBody>
      <dsp:txXfrm>
        <a:off x="5289914" y="2290488"/>
        <a:ext cx="1520208" cy="971940"/>
      </dsp:txXfrm>
    </dsp:sp>
    <dsp:sp modelId="{C3C78289-4AB5-9E49-8B33-4199B2EEEE22}">
      <dsp:nvSpPr>
        <dsp:cNvPr id="0" name=""/>
        <dsp:cNvSpPr/>
      </dsp:nvSpPr>
      <dsp:spPr>
        <a:xfrm>
          <a:off x="2129812" y="349770"/>
          <a:ext cx="3969974" cy="3969974"/>
        </a:xfrm>
        <a:custGeom>
          <a:avLst/>
          <a:gdLst/>
          <a:ahLst/>
          <a:cxnLst/>
          <a:rect l="0" t="0" r="0" b="0"/>
          <a:pathLst>
            <a:path>
              <a:moveTo>
                <a:pt x="3709432" y="2968075"/>
              </a:moveTo>
              <a:arcTo wR="1984987" hR="1984987" stAng="1781221" swAng="55461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BD0982-80BC-BB4D-AEB7-C50BBF26BF5A}">
      <dsp:nvSpPr>
        <dsp:cNvPr id="0" name=""/>
        <dsp:cNvSpPr/>
      </dsp:nvSpPr>
      <dsp:spPr>
        <a:xfrm>
          <a:off x="4163369" y="3584618"/>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Installation risk </a:t>
          </a:r>
          <a:endParaRPr lang="en-US" sz="1800" b="1" kern="1200" dirty="0">
            <a:solidFill>
              <a:srgbClr val="000000"/>
            </a:solidFill>
            <a:latin typeface="Arial" panose="020B0604020202020204" pitchFamily="34" charset="0"/>
            <a:cs typeface="Arial" panose="020B0604020202020204" pitchFamily="34" charset="0"/>
          </a:endParaRPr>
        </a:p>
      </dsp:txBody>
      <dsp:txXfrm>
        <a:off x="4215949" y="3637198"/>
        <a:ext cx="1520208" cy="971940"/>
      </dsp:txXfrm>
    </dsp:sp>
    <dsp:sp modelId="{1D8A5773-CDC2-7547-A5E8-72BB8066BC5E}">
      <dsp:nvSpPr>
        <dsp:cNvPr id="0" name=""/>
        <dsp:cNvSpPr/>
      </dsp:nvSpPr>
      <dsp:spPr>
        <a:xfrm>
          <a:off x="2129812" y="349770"/>
          <a:ext cx="3969974" cy="3969974"/>
        </a:xfrm>
        <a:custGeom>
          <a:avLst/>
          <a:gdLst/>
          <a:ahLst/>
          <a:cxnLst/>
          <a:rect l="0" t="0" r="0" b="0"/>
          <a:pathLst>
            <a:path>
              <a:moveTo>
                <a:pt x="2032585" y="3969403"/>
              </a:moveTo>
              <a:arcTo wR="1984987" hR="1984987" stAng="5317558" swAng="164883"/>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94BD85-58EE-2045-9106-2ADE6B92C7EA}">
      <dsp:nvSpPr>
        <dsp:cNvPr id="0" name=""/>
        <dsp:cNvSpPr/>
      </dsp:nvSpPr>
      <dsp:spPr>
        <a:xfrm>
          <a:off x="2440861" y="3584618"/>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Operational risk</a:t>
          </a:r>
          <a:endParaRPr lang="en-US" sz="1800" b="1" kern="1200" dirty="0">
            <a:solidFill>
              <a:srgbClr val="000000"/>
            </a:solidFill>
            <a:latin typeface="Arial" panose="020B0604020202020204" pitchFamily="34" charset="0"/>
            <a:cs typeface="Arial" panose="020B0604020202020204" pitchFamily="34" charset="0"/>
          </a:endParaRPr>
        </a:p>
      </dsp:txBody>
      <dsp:txXfrm>
        <a:off x="2493441" y="3637198"/>
        <a:ext cx="1520208" cy="971940"/>
      </dsp:txXfrm>
    </dsp:sp>
    <dsp:sp modelId="{13F7E87E-627C-3545-B1D5-6AC76F0DFEDD}">
      <dsp:nvSpPr>
        <dsp:cNvPr id="0" name=""/>
        <dsp:cNvSpPr/>
      </dsp:nvSpPr>
      <dsp:spPr>
        <a:xfrm>
          <a:off x="2129812" y="349770"/>
          <a:ext cx="3969974" cy="3969974"/>
        </a:xfrm>
        <a:custGeom>
          <a:avLst/>
          <a:gdLst/>
          <a:ahLst/>
          <a:cxnLst/>
          <a:rect l="0" t="0" r="0" b="0"/>
          <a:pathLst>
            <a:path>
              <a:moveTo>
                <a:pt x="440850" y="3232310"/>
              </a:moveTo>
              <a:arcTo wR="1984987" hR="1984987" stAng="8464163" swAng="55461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2591F5-DBB9-594A-9F06-89F90E443CC4}">
      <dsp:nvSpPr>
        <dsp:cNvPr id="0" name=""/>
        <dsp:cNvSpPr/>
      </dsp:nvSpPr>
      <dsp:spPr>
        <a:xfrm>
          <a:off x="1366896" y="2237908"/>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Commercial and financial risk</a:t>
          </a:r>
          <a:endParaRPr lang="en-US" sz="1800" b="1" kern="1200" dirty="0">
            <a:solidFill>
              <a:srgbClr val="000000"/>
            </a:solidFill>
            <a:latin typeface="Arial" panose="020B0604020202020204" pitchFamily="34" charset="0"/>
            <a:cs typeface="Arial" panose="020B0604020202020204" pitchFamily="34" charset="0"/>
          </a:endParaRPr>
        </a:p>
      </dsp:txBody>
      <dsp:txXfrm>
        <a:off x="1419476" y="2290488"/>
        <a:ext cx="1520208" cy="971940"/>
      </dsp:txXfrm>
    </dsp:sp>
    <dsp:sp modelId="{DB84267F-ACF2-B44D-ACBF-B424A326A8C9}">
      <dsp:nvSpPr>
        <dsp:cNvPr id="0" name=""/>
        <dsp:cNvSpPr/>
      </dsp:nvSpPr>
      <dsp:spPr>
        <a:xfrm>
          <a:off x="2129812" y="349770"/>
          <a:ext cx="3969974" cy="3969974"/>
        </a:xfrm>
        <a:custGeom>
          <a:avLst/>
          <a:gdLst/>
          <a:ahLst/>
          <a:cxnLst/>
          <a:rect l="0" t="0" r="0" b="0"/>
          <a:pathLst>
            <a:path>
              <a:moveTo>
                <a:pt x="2673" y="1881995"/>
              </a:moveTo>
              <a:arcTo wR="1984987" hR="1984987" stAng="10978449" swAng="104813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BA344E-AA33-6648-9BA4-043BF6F371D6}">
      <dsp:nvSpPr>
        <dsp:cNvPr id="0" name=""/>
        <dsp:cNvSpPr/>
      </dsp:nvSpPr>
      <dsp:spPr>
        <a:xfrm>
          <a:off x="1750190" y="558587"/>
          <a:ext cx="1625368" cy="1077100"/>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latin typeface="Arial" panose="020B0604020202020204" pitchFamily="34" charset="0"/>
              <a:cs typeface="Arial" panose="020B0604020202020204" pitchFamily="34" charset="0"/>
            </a:rPr>
            <a:t>Legal risk including counterparty risk </a:t>
          </a:r>
          <a:endParaRPr lang="en-US" sz="1800" b="1" kern="1200" dirty="0">
            <a:solidFill>
              <a:srgbClr val="000000"/>
            </a:solidFill>
            <a:latin typeface="Arial" panose="020B0604020202020204" pitchFamily="34" charset="0"/>
            <a:cs typeface="Arial" panose="020B0604020202020204" pitchFamily="34" charset="0"/>
          </a:endParaRPr>
        </a:p>
      </dsp:txBody>
      <dsp:txXfrm>
        <a:off x="1802770" y="611167"/>
        <a:ext cx="1520208" cy="971940"/>
      </dsp:txXfrm>
    </dsp:sp>
    <dsp:sp modelId="{9D0FB32A-B769-6F49-B752-253266DED063}">
      <dsp:nvSpPr>
        <dsp:cNvPr id="0" name=""/>
        <dsp:cNvSpPr/>
      </dsp:nvSpPr>
      <dsp:spPr>
        <a:xfrm>
          <a:off x="2129812" y="349770"/>
          <a:ext cx="3969974" cy="3969974"/>
        </a:xfrm>
        <a:custGeom>
          <a:avLst/>
          <a:gdLst/>
          <a:ahLst/>
          <a:cxnLst/>
          <a:rect l="0" t="0" r="0" b="0"/>
          <a:pathLst>
            <a:path>
              <a:moveTo>
                <a:pt x="1099489" y="208454"/>
              </a:moveTo>
              <a:arcTo wR="1984987" hR="1984987" stAng="14610387" swAng="138117"/>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5265738" y="0"/>
            <a:ext cx="4029075" cy="352425"/>
          </a:xfrm>
          <a:prstGeom prst="rect">
            <a:avLst/>
          </a:prstGeom>
        </p:spPr>
        <p:txBody>
          <a:bodyPr vert="horz" lIns="93177" tIns="46589" rIns="93177" bIns="46589" rtlCol="0"/>
          <a:lstStyle>
            <a:lvl1pPr algn="r" eaLnBrk="1" hangingPunct="1">
              <a:defRPr sz="1200"/>
            </a:lvl1pPr>
          </a:lstStyle>
          <a:p>
            <a:pPr>
              <a:defRPr/>
            </a:pPr>
            <a:fld id="{3CDE2442-1B5F-024D-B549-96F120DF2A2F}" type="datetime1">
              <a:rPr lang="en-US" smtClean="0"/>
              <a:t>3/10/17</a:t>
            </a:fld>
            <a:endParaRPr lang="en-US"/>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lIns="93177" tIns="46589" rIns="93177" bIns="46589" rtlCol="0" anchor="b"/>
          <a:lstStyle>
            <a:lvl1pPr algn="r" eaLnBrk="1" hangingPunct="1">
              <a:defRPr sz="1200"/>
            </a:lvl1pPr>
          </a:lstStyle>
          <a:p>
            <a:pPr>
              <a:defRPr/>
            </a:pPr>
            <a:fld id="{5B6D5797-384A-4205-B1D8-CDB61F8B0D4A}" type="slidenum">
              <a:rPr lang="en-US"/>
              <a:pPr>
                <a:defRPr/>
              </a:pPr>
              <a:t>‹#›</a:t>
            </a:fld>
            <a:endParaRPr lang="en-US"/>
          </a:p>
        </p:txBody>
      </p:sp>
    </p:spTree>
    <p:extLst>
      <p:ext uri="{BB962C8B-B14F-4D97-AF65-F5344CB8AC3E}">
        <p14:creationId xmlns:p14="http://schemas.microsoft.com/office/powerpoint/2010/main" val="2322500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75E1759E-6DE4-3540-8986-243BB7134586}" type="datetime1">
              <a:rPr lang="en-US" smtClean="0"/>
              <a:t>3/10/17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0EDBD2A-4FD2-4270-9E6B-1A18E3D68619}" type="slidenum">
              <a:rPr lang="en-US"/>
              <a:pPr>
                <a:defRPr/>
              </a:pPr>
              <a:t>‹#›</a:t>
            </a:fld>
            <a:endParaRPr lang="en-US"/>
          </a:p>
        </p:txBody>
      </p:sp>
    </p:spTree>
    <p:extLst>
      <p:ext uri="{BB962C8B-B14F-4D97-AF65-F5344CB8AC3E}">
        <p14:creationId xmlns:p14="http://schemas.microsoft.com/office/powerpoint/2010/main" val="3809095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DBD2A-4FD2-4270-9E6B-1A18E3D68619}" type="slidenum">
              <a:rPr lang="en-US" smtClean="0"/>
              <a:pPr>
                <a:defRPr/>
              </a:pPr>
              <a:t>1</a:t>
            </a:fld>
            <a:endParaRPr lang="en-US"/>
          </a:p>
        </p:txBody>
      </p:sp>
    </p:spTree>
    <p:extLst>
      <p:ext uri="{BB962C8B-B14F-4D97-AF65-F5344CB8AC3E}">
        <p14:creationId xmlns:p14="http://schemas.microsoft.com/office/powerpoint/2010/main" val="70864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FF84CAE-684D-45F5-AAFB-7C5B05DF38EA}" type="slidenum">
              <a:rPr lang="en-US" smtClean="0"/>
              <a:pPr>
                <a:spcBef>
                  <a:spcPct val="0"/>
                </a:spcBef>
              </a:pPr>
              <a:t>15</a:t>
            </a:fld>
            <a:endParaRPr lang="en-US" smtClean="0"/>
          </a:p>
        </p:txBody>
      </p:sp>
    </p:spTree>
    <p:extLst>
      <p:ext uri="{BB962C8B-B14F-4D97-AF65-F5344CB8AC3E}">
        <p14:creationId xmlns:p14="http://schemas.microsoft.com/office/powerpoint/2010/main" val="196239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DBD2A-4FD2-4270-9E6B-1A18E3D68619}" type="slidenum">
              <a:rPr lang="en-US" smtClean="0"/>
              <a:pPr>
                <a:defRPr/>
              </a:pPr>
              <a:t>16</a:t>
            </a:fld>
            <a:endParaRPr lang="en-US"/>
          </a:p>
        </p:txBody>
      </p:sp>
    </p:spTree>
    <p:extLst>
      <p:ext uri="{BB962C8B-B14F-4D97-AF65-F5344CB8AC3E}">
        <p14:creationId xmlns:p14="http://schemas.microsoft.com/office/powerpoint/2010/main" val="290609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DBD2A-4FD2-4270-9E6B-1A18E3D68619}" type="slidenum">
              <a:rPr lang="en-US" smtClean="0"/>
              <a:pPr>
                <a:defRPr/>
              </a:pPr>
              <a:t>21</a:t>
            </a:fld>
            <a:endParaRPr lang="en-US"/>
          </a:p>
        </p:txBody>
      </p:sp>
    </p:spTree>
    <p:extLst>
      <p:ext uri="{BB962C8B-B14F-4D97-AF65-F5344CB8AC3E}">
        <p14:creationId xmlns:p14="http://schemas.microsoft.com/office/powerpoint/2010/main" val="127602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ACF021-6E91-44EC-BD98-C85BD76EF65B}" type="slidenum">
              <a:rPr lang="en-US" smtClean="0"/>
              <a:pPr>
                <a:spcBef>
                  <a:spcPct val="0"/>
                </a:spcBef>
              </a:pPr>
              <a:t>25</a:t>
            </a:fld>
            <a:endParaRPr lang="en-US" smtClean="0"/>
          </a:p>
        </p:txBody>
      </p:sp>
    </p:spTree>
    <p:extLst>
      <p:ext uri="{BB962C8B-B14F-4D97-AF65-F5344CB8AC3E}">
        <p14:creationId xmlns:p14="http://schemas.microsoft.com/office/powerpoint/2010/main" val="232360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85E126B-FF53-4329-8E3F-6668D78C0672}" type="slidenum">
              <a:rPr lang="en-US" smtClean="0"/>
              <a:pPr>
                <a:spcBef>
                  <a:spcPct val="0"/>
                </a:spcBef>
              </a:pPr>
              <a:t>26</a:t>
            </a:fld>
            <a:endParaRPr lang="en-US" smtClean="0"/>
          </a:p>
        </p:txBody>
      </p:sp>
    </p:spTree>
    <p:extLst>
      <p:ext uri="{BB962C8B-B14F-4D97-AF65-F5344CB8AC3E}">
        <p14:creationId xmlns:p14="http://schemas.microsoft.com/office/powerpoint/2010/main" val="359824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4EA40C9-4E67-44E6-8308-00D23BCB4849}" type="slidenum">
              <a:rPr lang="en-US" smtClean="0"/>
              <a:pPr>
                <a:spcBef>
                  <a:spcPct val="0"/>
                </a:spcBef>
              </a:pPr>
              <a:t>3</a:t>
            </a:fld>
            <a:endParaRPr lang="en-US" smtClean="0"/>
          </a:p>
        </p:txBody>
      </p:sp>
    </p:spTree>
    <p:extLst>
      <p:ext uri="{BB962C8B-B14F-4D97-AF65-F5344CB8AC3E}">
        <p14:creationId xmlns:p14="http://schemas.microsoft.com/office/powerpoint/2010/main" val="227997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F97FFEA-395D-44AD-AAFE-46B231A682EA}" type="slidenum">
              <a:rPr lang="en-US" sz="1200" smtClean="0"/>
              <a:pPr/>
              <a:t>6</a:t>
            </a:fld>
            <a:endParaRPr lang="en-US" sz="1200" smtClean="0"/>
          </a:p>
        </p:txBody>
      </p:sp>
    </p:spTree>
    <p:extLst>
      <p:ext uri="{BB962C8B-B14F-4D97-AF65-F5344CB8AC3E}">
        <p14:creationId xmlns:p14="http://schemas.microsoft.com/office/powerpoint/2010/main" val="132686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0A57E9-F7EA-464D-BC6B-885D021BDDF8}" type="slidenum">
              <a:rPr lang="en-US" smtClean="0"/>
              <a:pPr>
                <a:spcBef>
                  <a:spcPct val="0"/>
                </a:spcBef>
              </a:pPr>
              <a:t>7</a:t>
            </a:fld>
            <a:endParaRPr lang="en-US" smtClean="0"/>
          </a:p>
        </p:txBody>
      </p:sp>
    </p:spTree>
    <p:extLst>
      <p:ext uri="{BB962C8B-B14F-4D97-AF65-F5344CB8AC3E}">
        <p14:creationId xmlns:p14="http://schemas.microsoft.com/office/powerpoint/2010/main" val="352041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eaLnBrk="1" hangingPunct="1">
              <a:spcBef>
                <a:spcPct val="0"/>
              </a:spcBef>
            </a:pPr>
            <a:endParaRPr lang="en-US" dirty="0" smtClean="0"/>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E0AA20E-2984-4BE3-9CCB-5CA1C2C00DFB}" type="slidenum">
              <a:rPr lang="en-US" smtClean="0"/>
              <a:pPr>
                <a:spcBef>
                  <a:spcPct val="0"/>
                </a:spcBef>
              </a:pPr>
              <a:t>8</a:t>
            </a:fld>
            <a:endParaRPr lang="en-US" smtClean="0"/>
          </a:p>
        </p:txBody>
      </p:sp>
    </p:spTree>
    <p:extLst>
      <p:ext uri="{BB962C8B-B14F-4D97-AF65-F5344CB8AC3E}">
        <p14:creationId xmlns:p14="http://schemas.microsoft.com/office/powerpoint/2010/main" val="365418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eaLnBrk="1" hangingPunct="1">
              <a:spcBef>
                <a:spcPct val="0"/>
              </a:spcBef>
            </a:pPr>
            <a:endParaRPr lang="en-US"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2C4EE2-8991-4703-8CA1-F426B738333B}" type="slidenum">
              <a:rPr lang="en-US" smtClean="0"/>
              <a:pPr>
                <a:spcBef>
                  <a:spcPct val="0"/>
                </a:spcBef>
              </a:pPr>
              <a:t>9</a:t>
            </a:fld>
            <a:endParaRPr lang="en-US" smtClean="0"/>
          </a:p>
        </p:txBody>
      </p:sp>
    </p:spTree>
    <p:extLst>
      <p:ext uri="{BB962C8B-B14F-4D97-AF65-F5344CB8AC3E}">
        <p14:creationId xmlns:p14="http://schemas.microsoft.com/office/powerpoint/2010/main" val="345872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en-US" b="1" dirty="0" smtClean="0">
              <a:solidFill>
                <a:srgbClr val="000000"/>
              </a:solidFill>
              <a:latin typeface="Copperplate Gothic Bold" panose="020E07050202060204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EE7731-3425-4FC5-B089-0DE4EAB6D921}" type="slidenum">
              <a:rPr lang="en-US" smtClean="0"/>
              <a:pPr>
                <a:spcBef>
                  <a:spcPct val="0"/>
                </a:spcBef>
              </a:pPr>
              <a:t>10</a:t>
            </a:fld>
            <a:endParaRPr lang="en-US" smtClean="0"/>
          </a:p>
        </p:txBody>
      </p:sp>
    </p:spTree>
    <p:extLst>
      <p:ext uri="{BB962C8B-B14F-4D97-AF65-F5344CB8AC3E}">
        <p14:creationId xmlns:p14="http://schemas.microsoft.com/office/powerpoint/2010/main" val="129580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3F0ECD-2E45-4D87-A1E4-27380D2E9065}" type="slidenum">
              <a:rPr lang="en-US" smtClean="0"/>
              <a:pPr>
                <a:spcBef>
                  <a:spcPct val="0"/>
                </a:spcBef>
              </a:pPr>
              <a:t>11</a:t>
            </a:fld>
            <a:endParaRPr lang="en-US" smtClean="0"/>
          </a:p>
        </p:txBody>
      </p:sp>
    </p:spTree>
    <p:extLst>
      <p:ext uri="{BB962C8B-B14F-4D97-AF65-F5344CB8AC3E}">
        <p14:creationId xmlns:p14="http://schemas.microsoft.com/office/powerpoint/2010/main" val="162536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043C50-16F9-4C45-B807-1A3C464D0884}" type="slidenum">
              <a:rPr lang="en-US" smtClean="0"/>
              <a:pPr>
                <a:spcBef>
                  <a:spcPct val="0"/>
                </a:spcBef>
              </a:pPr>
              <a:t>12</a:t>
            </a:fld>
            <a:endParaRPr lang="en-US" smtClean="0"/>
          </a:p>
        </p:txBody>
      </p:sp>
    </p:spTree>
    <p:extLst>
      <p:ext uri="{BB962C8B-B14F-4D97-AF65-F5344CB8AC3E}">
        <p14:creationId xmlns:p14="http://schemas.microsoft.com/office/powerpoint/2010/main" val="85068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DD5F3E0-306B-8045-A82E-F55AD43F0833}" type="datetime1">
              <a:rPr lang="en-US" smtClean="0"/>
              <a:t>3/10/17</a:t>
            </a:fld>
            <a:endParaRPr lang="en-US"/>
          </a:p>
        </p:txBody>
      </p:sp>
      <p:sp>
        <p:nvSpPr>
          <p:cNvPr id="5" name="Footer Placeholder 4"/>
          <p:cNvSpPr>
            <a:spLocks noGrp="1"/>
          </p:cNvSpPr>
          <p:nvPr>
            <p:ph type="ftr" sz="quarter" idx="11"/>
          </p:nvPr>
        </p:nvSpPr>
        <p:spPr/>
        <p:txBody>
          <a:bodyPr/>
          <a:lstStyle/>
          <a:p>
            <a:pPr>
              <a:defRPr/>
            </a:pPr>
            <a:r>
              <a:rPr lang="en-US" smtClean="0"/>
              <a:t>CMPDIL,Ranchi</a:t>
            </a:r>
            <a:endParaRPr lang="en-US"/>
          </a:p>
        </p:txBody>
      </p:sp>
      <p:sp>
        <p:nvSpPr>
          <p:cNvPr id="6" name="Slide Number Placeholder 5"/>
          <p:cNvSpPr>
            <a:spLocks noGrp="1"/>
          </p:cNvSpPr>
          <p:nvPr>
            <p:ph type="sldNum" sz="quarter" idx="12"/>
          </p:nvPr>
        </p:nvSpPr>
        <p:spPr/>
        <p:txBody>
          <a:bodyPr/>
          <a:lstStyle/>
          <a:p>
            <a:pPr>
              <a:defRPr/>
            </a:pPr>
            <a:fld id="{56A68DFE-7B22-4FCA-A482-8016101D3799}"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5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AC47287-491A-CD48-8593-50596CBFB237}" type="datetime1">
              <a:rPr lang="en-US" smtClean="0"/>
              <a:t>3/10/17</a:t>
            </a:fld>
            <a:endParaRPr lang="en-US"/>
          </a:p>
        </p:txBody>
      </p:sp>
      <p:sp>
        <p:nvSpPr>
          <p:cNvPr id="5" name="Footer Placeholder 4"/>
          <p:cNvSpPr>
            <a:spLocks noGrp="1"/>
          </p:cNvSpPr>
          <p:nvPr>
            <p:ph type="ftr" sz="quarter" idx="11"/>
          </p:nvPr>
        </p:nvSpPr>
        <p:spPr/>
        <p:txBody>
          <a:bodyPr/>
          <a:lstStyle/>
          <a:p>
            <a:pPr>
              <a:defRPr/>
            </a:pPr>
            <a:r>
              <a:rPr lang="en-US" smtClean="0"/>
              <a:t>CMPDIL,Ranchi</a:t>
            </a:r>
            <a:endParaRPr lang="en-US"/>
          </a:p>
        </p:txBody>
      </p:sp>
      <p:sp>
        <p:nvSpPr>
          <p:cNvPr id="6" name="Slide Number Placeholder 5"/>
          <p:cNvSpPr>
            <a:spLocks noGrp="1"/>
          </p:cNvSpPr>
          <p:nvPr>
            <p:ph type="sldNum" sz="quarter" idx="12"/>
          </p:nvPr>
        </p:nvSpPr>
        <p:spPr/>
        <p:txBody>
          <a:bodyPr/>
          <a:lstStyle/>
          <a:p>
            <a:pPr>
              <a:defRPr/>
            </a:pPr>
            <a:fld id="{2DC31595-0537-4348-B817-2976FB0D2E6C}" type="slidenum">
              <a:rPr lang="en-US" smtClean="0"/>
              <a:pPr>
                <a:defRPr/>
              </a:pPr>
              <a:t>‹#›</a:t>
            </a:fld>
            <a:endParaRPr lang="en-US"/>
          </a:p>
        </p:txBody>
      </p:sp>
    </p:spTree>
    <p:extLst>
      <p:ext uri="{BB962C8B-B14F-4D97-AF65-F5344CB8AC3E}">
        <p14:creationId xmlns:p14="http://schemas.microsoft.com/office/powerpoint/2010/main" val="112984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5DF47CB-55A2-4344-842A-70295F3A1D62}" type="datetime1">
              <a:rPr lang="en-US" smtClean="0"/>
              <a:t>3/10/17</a:t>
            </a:fld>
            <a:endParaRPr lang="en-US"/>
          </a:p>
        </p:txBody>
      </p:sp>
      <p:sp>
        <p:nvSpPr>
          <p:cNvPr id="5" name="Footer Placeholder 4"/>
          <p:cNvSpPr>
            <a:spLocks noGrp="1"/>
          </p:cNvSpPr>
          <p:nvPr>
            <p:ph type="ftr" sz="quarter" idx="11"/>
          </p:nvPr>
        </p:nvSpPr>
        <p:spPr/>
        <p:txBody>
          <a:bodyPr/>
          <a:lstStyle/>
          <a:p>
            <a:pPr>
              <a:defRPr/>
            </a:pPr>
            <a:r>
              <a:rPr lang="en-US" smtClean="0"/>
              <a:t>CMPDIL,Ranchi</a:t>
            </a:r>
            <a:endParaRPr lang="en-US"/>
          </a:p>
        </p:txBody>
      </p:sp>
      <p:sp>
        <p:nvSpPr>
          <p:cNvPr id="6" name="Slide Number Placeholder 5"/>
          <p:cNvSpPr>
            <a:spLocks noGrp="1"/>
          </p:cNvSpPr>
          <p:nvPr>
            <p:ph type="sldNum" sz="quarter" idx="12"/>
          </p:nvPr>
        </p:nvSpPr>
        <p:spPr/>
        <p:txBody>
          <a:bodyPr/>
          <a:lstStyle/>
          <a:p>
            <a:pPr>
              <a:defRPr/>
            </a:pPr>
            <a:fld id="{4C1D6921-2485-4B57-AE7E-BB6B4D6BE494}" type="slidenum">
              <a:rPr lang="en-US" smtClean="0"/>
              <a:pPr>
                <a:defRPr/>
              </a:pPr>
              <a:t>‹#›</a:t>
            </a:fld>
            <a:endParaRPr lang="en-US"/>
          </a:p>
        </p:txBody>
      </p:sp>
    </p:spTree>
    <p:extLst>
      <p:ext uri="{BB962C8B-B14F-4D97-AF65-F5344CB8AC3E}">
        <p14:creationId xmlns:p14="http://schemas.microsoft.com/office/powerpoint/2010/main" val="132079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CA1AC5F-7FFB-AD49-B364-F7B0499838F3}" type="datetime1">
              <a:rPr lang="en-US" smtClean="0"/>
              <a:t>3/10/17</a:t>
            </a:fld>
            <a:endParaRPr lang="en-US"/>
          </a:p>
        </p:txBody>
      </p:sp>
      <p:sp>
        <p:nvSpPr>
          <p:cNvPr id="5" name="Footer Placeholder 4"/>
          <p:cNvSpPr>
            <a:spLocks noGrp="1"/>
          </p:cNvSpPr>
          <p:nvPr>
            <p:ph type="ftr" sz="quarter" idx="11"/>
          </p:nvPr>
        </p:nvSpPr>
        <p:spPr/>
        <p:txBody>
          <a:bodyPr/>
          <a:lstStyle/>
          <a:p>
            <a:pPr>
              <a:defRPr/>
            </a:pPr>
            <a:r>
              <a:rPr lang="en-US" smtClean="0"/>
              <a:t>CMPDIL,Ranchi</a:t>
            </a:r>
            <a:endParaRPr lang="en-US"/>
          </a:p>
        </p:txBody>
      </p:sp>
      <p:sp>
        <p:nvSpPr>
          <p:cNvPr id="6" name="Slide Number Placeholder 5"/>
          <p:cNvSpPr>
            <a:spLocks noGrp="1"/>
          </p:cNvSpPr>
          <p:nvPr>
            <p:ph type="sldNum" sz="quarter" idx="12"/>
          </p:nvPr>
        </p:nvSpPr>
        <p:spPr/>
        <p:txBody>
          <a:bodyPr/>
          <a:lstStyle/>
          <a:p>
            <a:pPr>
              <a:defRPr/>
            </a:pPr>
            <a:fld id="{F53B68AE-E360-49D0-ACD5-C73E6D37172B}" type="slidenum">
              <a:rPr lang="en-US" smtClean="0"/>
              <a:pPr>
                <a:defRPr/>
              </a:pPr>
              <a:t>‹#›</a:t>
            </a:fld>
            <a:endParaRPr lang="en-US"/>
          </a:p>
        </p:txBody>
      </p:sp>
    </p:spTree>
    <p:extLst>
      <p:ext uri="{BB962C8B-B14F-4D97-AF65-F5344CB8AC3E}">
        <p14:creationId xmlns:p14="http://schemas.microsoft.com/office/powerpoint/2010/main" val="142231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B3EC61A-635F-B34C-A7B8-8C9FE90ECBBD}" type="datetime1">
              <a:rPr lang="en-US" smtClean="0"/>
              <a:t>3/10/17</a:t>
            </a:fld>
            <a:endParaRPr lang="en-US"/>
          </a:p>
        </p:txBody>
      </p:sp>
      <p:sp>
        <p:nvSpPr>
          <p:cNvPr id="5" name="Footer Placeholder 4"/>
          <p:cNvSpPr>
            <a:spLocks noGrp="1"/>
          </p:cNvSpPr>
          <p:nvPr>
            <p:ph type="ftr" sz="quarter" idx="11"/>
          </p:nvPr>
        </p:nvSpPr>
        <p:spPr/>
        <p:txBody>
          <a:bodyPr/>
          <a:lstStyle/>
          <a:p>
            <a:pPr>
              <a:defRPr/>
            </a:pPr>
            <a:r>
              <a:rPr lang="en-US" smtClean="0"/>
              <a:t>CMPDIL,Ranchi</a:t>
            </a:r>
            <a:endParaRPr lang="en-US"/>
          </a:p>
        </p:txBody>
      </p:sp>
      <p:sp>
        <p:nvSpPr>
          <p:cNvPr id="6" name="Slide Number Placeholder 5"/>
          <p:cNvSpPr>
            <a:spLocks noGrp="1"/>
          </p:cNvSpPr>
          <p:nvPr>
            <p:ph type="sldNum" sz="quarter" idx="12"/>
          </p:nvPr>
        </p:nvSpPr>
        <p:spPr/>
        <p:txBody>
          <a:bodyPr/>
          <a:lstStyle/>
          <a:p>
            <a:pPr>
              <a:defRPr/>
            </a:pPr>
            <a:fld id="{4B72DEAA-06A2-434B-AA2A-5189256ACC8F}"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7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77FA550-226A-B044-B4B4-A11EE1AA55F5}" type="datetime1">
              <a:rPr lang="en-US" smtClean="0"/>
              <a:t>3/10/17</a:t>
            </a:fld>
            <a:endParaRPr lang="en-US"/>
          </a:p>
        </p:txBody>
      </p:sp>
      <p:sp>
        <p:nvSpPr>
          <p:cNvPr id="6" name="Footer Placeholder 5"/>
          <p:cNvSpPr>
            <a:spLocks noGrp="1"/>
          </p:cNvSpPr>
          <p:nvPr>
            <p:ph type="ftr" sz="quarter" idx="11"/>
          </p:nvPr>
        </p:nvSpPr>
        <p:spPr/>
        <p:txBody>
          <a:bodyPr/>
          <a:lstStyle/>
          <a:p>
            <a:pPr>
              <a:defRPr/>
            </a:pPr>
            <a:r>
              <a:rPr lang="en-US" smtClean="0"/>
              <a:t>CMPDIL,Ranchi</a:t>
            </a:r>
            <a:endParaRPr lang="en-US"/>
          </a:p>
        </p:txBody>
      </p:sp>
      <p:sp>
        <p:nvSpPr>
          <p:cNvPr id="7" name="Slide Number Placeholder 6"/>
          <p:cNvSpPr>
            <a:spLocks noGrp="1"/>
          </p:cNvSpPr>
          <p:nvPr>
            <p:ph type="sldNum" sz="quarter" idx="12"/>
          </p:nvPr>
        </p:nvSpPr>
        <p:spPr/>
        <p:txBody>
          <a:bodyPr/>
          <a:lstStyle/>
          <a:p>
            <a:pPr>
              <a:defRPr/>
            </a:pPr>
            <a:fld id="{A3307753-D20B-4302-B70E-AA240E7BEB1E}" type="slidenum">
              <a:rPr lang="en-US" smtClean="0"/>
              <a:pPr>
                <a:defRPr/>
              </a:pPr>
              <a:t>‹#›</a:t>
            </a:fld>
            <a:endParaRPr lang="en-US"/>
          </a:p>
        </p:txBody>
      </p:sp>
    </p:spTree>
    <p:extLst>
      <p:ext uri="{BB962C8B-B14F-4D97-AF65-F5344CB8AC3E}">
        <p14:creationId xmlns:p14="http://schemas.microsoft.com/office/powerpoint/2010/main" val="160526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00D223D-30DC-3E4F-8127-108764141A48}" type="datetime1">
              <a:rPr lang="en-US" smtClean="0"/>
              <a:t>3/10/17</a:t>
            </a:fld>
            <a:endParaRPr lang="en-US"/>
          </a:p>
        </p:txBody>
      </p:sp>
      <p:sp>
        <p:nvSpPr>
          <p:cNvPr id="8" name="Footer Placeholder 7"/>
          <p:cNvSpPr>
            <a:spLocks noGrp="1"/>
          </p:cNvSpPr>
          <p:nvPr>
            <p:ph type="ftr" sz="quarter" idx="11"/>
          </p:nvPr>
        </p:nvSpPr>
        <p:spPr/>
        <p:txBody>
          <a:bodyPr/>
          <a:lstStyle/>
          <a:p>
            <a:pPr>
              <a:defRPr/>
            </a:pPr>
            <a:r>
              <a:rPr lang="en-US" smtClean="0"/>
              <a:t>CMPDIL,Ranchi</a:t>
            </a:r>
            <a:endParaRPr lang="en-US"/>
          </a:p>
        </p:txBody>
      </p:sp>
      <p:sp>
        <p:nvSpPr>
          <p:cNvPr id="9" name="Slide Number Placeholder 8"/>
          <p:cNvSpPr>
            <a:spLocks noGrp="1"/>
          </p:cNvSpPr>
          <p:nvPr>
            <p:ph type="sldNum" sz="quarter" idx="12"/>
          </p:nvPr>
        </p:nvSpPr>
        <p:spPr/>
        <p:txBody>
          <a:bodyPr/>
          <a:lstStyle/>
          <a:p>
            <a:pPr>
              <a:defRPr/>
            </a:pPr>
            <a:fld id="{81CA5486-A16D-4DCB-8C0E-43E4352950BC}" type="slidenum">
              <a:rPr lang="en-US" smtClean="0"/>
              <a:pPr>
                <a:defRPr/>
              </a:pPr>
              <a:t>‹#›</a:t>
            </a:fld>
            <a:endParaRPr lang="en-US"/>
          </a:p>
        </p:txBody>
      </p:sp>
    </p:spTree>
    <p:extLst>
      <p:ext uri="{BB962C8B-B14F-4D97-AF65-F5344CB8AC3E}">
        <p14:creationId xmlns:p14="http://schemas.microsoft.com/office/powerpoint/2010/main" val="103241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D071D63-11E9-D849-ACD4-1CDC85F2FA62}" type="datetime1">
              <a:rPr lang="en-US" smtClean="0"/>
              <a:t>3/10/17</a:t>
            </a:fld>
            <a:endParaRPr lang="en-US"/>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2827DEE6-54B6-4DFA-A255-449C41ADAFD5}" type="slidenum">
              <a:rPr lang="en-US" smtClean="0"/>
              <a:pPr>
                <a:defRPr/>
              </a:pPr>
              <a:t>‹#›</a:t>
            </a:fld>
            <a:endParaRPr lang="en-US"/>
          </a:p>
        </p:txBody>
      </p:sp>
    </p:spTree>
    <p:extLst>
      <p:ext uri="{BB962C8B-B14F-4D97-AF65-F5344CB8AC3E}">
        <p14:creationId xmlns:p14="http://schemas.microsoft.com/office/powerpoint/2010/main" val="1908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33800A0-77D4-8946-A233-A43CFE47086F}" type="datetime1">
              <a:rPr lang="en-US" smtClean="0"/>
              <a:t>3/10/17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smtClean="0"/>
              <a:t>CMPDIL,Ranchi</a:t>
            </a:r>
            <a:endParaRPr lang="en-US"/>
          </a:p>
        </p:txBody>
      </p:sp>
      <p:sp>
        <p:nvSpPr>
          <p:cNvPr id="9" name="Slide Number Placeholder 8"/>
          <p:cNvSpPr>
            <a:spLocks noGrp="1"/>
          </p:cNvSpPr>
          <p:nvPr>
            <p:ph type="sldNum" sz="quarter" idx="12"/>
          </p:nvPr>
        </p:nvSpPr>
        <p:spPr/>
        <p:txBody>
          <a:bodyPr/>
          <a:lstStyle/>
          <a:p>
            <a:pPr>
              <a:defRPr/>
            </a:pPr>
            <a:fld id="{0D1B083A-7B1A-4412-8FC9-DFF0D2B6C81E}" type="slidenum">
              <a:rPr lang="en-US" smtClean="0"/>
              <a:pPr>
                <a:defRPr/>
              </a:pPr>
              <a:t>‹#›</a:t>
            </a:fld>
            <a:endParaRPr lang="en-US"/>
          </a:p>
        </p:txBody>
      </p:sp>
    </p:spTree>
    <p:extLst>
      <p:ext uri="{BB962C8B-B14F-4D97-AF65-F5344CB8AC3E}">
        <p14:creationId xmlns:p14="http://schemas.microsoft.com/office/powerpoint/2010/main" val="74105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B72A9942-0592-6846-BFA6-003A563CFFBE}" type="datetime1">
              <a:rPr lang="en-US" smtClean="0"/>
              <a:t>3/10/17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smtClean="0"/>
              <a:t>CMPDIL,Ranchi</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474FAD6-9998-4528-A11F-273AF92D4399}" type="slidenum">
              <a:rPr lang="en-US" smtClean="0"/>
              <a:pPr>
                <a:defRPr/>
              </a:pPr>
              <a:t>‹#›</a:t>
            </a:fld>
            <a:endParaRPr lang="en-US"/>
          </a:p>
        </p:txBody>
      </p:sp>
    </p:spTree>
    <p:extLst>
      <p:ext uri="{BB962C8B-B14F-4D97-AF65-F5344CB8AC3E}">
        <p14:creationId xmlns:p14="http://schemas.microsoft.com/office/powerpoint/2010/main" val="99532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0AD67BB-35A3-3A4E-9A7B-9C0F8E8203D6}" type="datetime1">
              <a:rPr lang="en-US" smtClean="0"/>
              <a:t>3/10/17</a:t>
            </a:fld>
            <a:endParaRPr lang="en-US"/>
          </a:p>
        </p:txBody>
      </p:sp>
      <p:sp>
        <p:nvSpPr>
          <p:cNvPr id="6" name="Footer Placeholder 5"/>
          <p:cNvSpPr>
            <a:spLocks noGrp="1"/>
          </p:cNvSpPr>
          <p:nvPr>
            <p:ph type="ftr" sz="quarter" idx="11"/>
          </p:nvPr>
        </p:nvSpPr>
        <p:spPr/>
        <p:txBody>
          <a:bodyPr/>
          <a:lstStyle/>
          <a:p>
            <a:pPr>
              <a:defRPr/>
            </a:pPr>
            <a:r>
              <a:rPr lang="en-US" smtClean="0"/>
              <a:t>CMPDIL,Ranchi</a:t>
            </a:r>
            <a:endParaRPr lang="en-US"/>
          </a:p>
        </p:txBody>
      </p:sp>
      <p:sp>
        <p:nvSpPr>
          <p:cNvPr id="7" name="Slide Number Placeholder 6"/>
          <p:cNvSpPr>
            <a:spLocks noGrp="1"/>
          </p:cNvSpPr>
          <p:nvPr>
            <p:ph type="sldNum" sz="quarter" idx="12"/>
          </p:nvPr>
        </p:nvSpPr>
        <p:spPr/>
        <p:txBody>
          <a:bodyPr/>
          <a:lstStyle/>
          <a:p>
            <a:pPr>
              <a:defRPr/>
            </a:pPr>
            <a:fld id="{8DA0004C-1927-4A05-BCB0-F16011D4ECE5}" type="slidenum">
              <a:rPr lang="en-US" smtClean="0"/>
              <a:pPr>
                <a:defRPr/>
              </a:pPr>
              <a:t>‹#›</a:t>
            </a:fld>
            <a:endParaRPr lang="en-US"/>
          </a:p>
        </p:txBody>
      </p:sp>
    </p:spTree>
    <p:extLst>
      <p:ext uri="{BB962C8B-B14F-4D97-AF65-F5344CB8AC3E}">
        <p14:creationId xmlns:p14="http://schemas.microsoft.com/office/powerpoint/2010/main" val="3163171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AC457EAC-7588-A84F-BA4E-0576075264E5}" type="datetime1">
              <a:rPr lang="en-US" smtClean="0"/>
              <a:t>3/10/17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smtClean="0"/>
              <a:t>CMPDIL,Ranchi</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15EB6DC1-E679-41A5-97A4-87D9921E8171}"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110050"/>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intali.naveen@coalindia.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4156" y="286604"/>
            <a:ext cx="8629911" cy="4574389"/>
          </a:xfrm>
          <a:prstGeom prst="rect">
            <a:avLst/>
          </a:prstGeom>
        </p:spPr>
      </p:pic>
      <p:sp>
        <p:nvSpPr>
          <p:cNvPr id="5" name="TextBox 4"/>
          <p:cNvSpPr txBox="1"/>
          <p:nvPr/>
        </p:nvSpPr>
        <p:spPr>
          <a:xfrm>
            <a:off x="494807" y="4969367"/>
            <a:ext cx="8200104" cy="1323439"/>
          </a:xfrm>
          <a:prstGeom prst="rect">
            <a:avLst/>
          </a:prstGeom>
          <a:noFill/>
        </p:spPr>
        <p:txBody>
          <a:bodyPr wrap="square" rtlCol="0">
            <a:spAutoFit/>
          </a:bodyPr>
          <a:lstStyle/>
          <a:p>
            <a:pPr algn="ctr"/>
            <a:r>
              <a:rPr lang="en-US" b="1" i="1" dirty="0" smtClean="0">
                <a:latin typeface="Arial" panose="020B0604020202020204" pitchFamily="34" charset="0"/>
                <a:cs typeface="Arial" panose="020B0604020202020204" pitchFamily="34" charset="0"/>
              </a:rPr>
              <a:t>INTERNATIONAL WORKSHOP ON BEST PRACTICES IN METHANE DRAINAGE AND USE IN COAL MINES</a:t>
            </a:r>
          </a:p>
          <a:p>
            <a:pPr algn="ctr"/>
            <a:r>
              <a:rPr lang="en-US" sz="1600" b="1" dirty="0" smtClean="0">
                <a:latin typeface="Arial" panose="020B0604020202020204" pitchFamily="34" charset="0"/>
                <a:cs typeface="Arial" panose="020B0604020202020204" pitchFamily="34" charset="0"/>
              </a:rPr>
              <a:t>9-10 March 2017</a:t>
            </a:r>
          </a:p>
          <a:p>
            <a:pPr algn="ctr"/>
            <a:r>
              <a:rPr lang="en-US" sz="1600" b="1" dirty="0" smtClean="0">
                <a:latin typeface="Arial" panose="020B0604020202020204" pitchFamily="34" charset="0"/>
                <a:cs typeface="Arial" panose="020B0604020202020204" pitchFamily="34" charset="0"/>
              </a:rPr>
              <a:t>Ranchi(Jharkhand),India</a:t>
            </a:r>
            <a:endParaRPr lang="en-US" sz="1600" b="1"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a:defRPr/>
            </a:pPr>
            <a:r>
              <a:rPr lang="en-US" smtClean="0"/>
              <a:t>CMPDIL,Ranchi</a:t>
            </a:r>
            <a:endParaRPr lang="en-US"/>
          </a:p>
        </p:txBody>
      </p:sp>
      <p:sp>
        <p:nvSpPr>
          <p:cNvPr id="7" name="Slide Number Placeholder 6"/>
          <p:cNvSpPr>
            <a:spLocks noGrp="1"/>
          </p:cNvSpPr>
          <p:nvPr>
            <p:ph type="sldNum" sz="quarter" idx="12"/>
          </p:nvPr>
        </p:nvSpPr>
        <p:spPr/>
        <p:txBody>
          <a:bodyPr/>
          <a:lstStyle/>
          <a:p>
            <a:pPr>
              <a:defRPr/>
            </a:pPr>
            <a:fld id="{F53B68AE-E360-49D0-ACD5-C73E6D37172B}" type="slidenum">
              <a:rPr lang="en-US" smtClean="0"/>
              <a:pPr>
                <a:defRPr/>
              </a:pPr>
              <a:t>1</a:t>
            </a:fld>
            <a:endParaRPr lang="en-US"/>
          </a:p>
        </p:txBody>
      </p:sp>
    </p:spTree>
    <p:extLst>
      <p:ext uri="{BB962C8B-B14F-4D97-AF65-F5344CB8AC3E}">
        <p14:creationId xmlns:p14="http://schemas.microsoft.com/office/powerpoint/2010/main" val="2635910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22960" y="286605"/>
            <a:ext cx="7543800" cy="1294546"/>
          </a:xfrm>
        </p:spPr>
        <p:txBody>
          <a:bodyPr>
            <a:noAutofit/>
          </a:bodyPr>
          <a:lstStyle/>
          <a:p>
            <a:pPr algn="ctr" eaLnBrk="1" hangingPunct="1"/>
            <a:r>
              <a:rPr lang="en-US" sz="3600" b="1" dirty="0" smtClean="0">
                <a:latin typeface="Arial" panose="020B0604020202020204" pitchFamily="34" charset="0"/>
                <a:cs typeface="Arial" panose="020B0604020202020204" pitchFamily="34" charset="0"/>
              </a:rPr>
              <a:t>CMM-Capital Cost Components </a:t>
            </a:r>
            <a:r>
              <a:rPr lang="en-US" sz="3600" b="1" dirty="0" smtClean="0">
                <a:solidFill>
                  <a:schemeClr val="tx1"/>
                </a:solidFill>
                <a:latin typeface="Arial" panose="020B0604020202020204" pitchFamily="34" charset="0"/>
                <a:cs typeface="Arial" panose="020B0604020202020204" pitchFamily="34" charset="0"/>
              </a:rPr>
              <a:t/>
            </a:r>
            <a:br>
              <a:rPr lang="en-US" sz="3600" b="1" dirty="0" smtClean="0">
                <a:solidFill>
                  <a:schemeClr val="tx1"/>
                </a:solidFill>
                <a:latin typeface="Arial" panose="020B0604020202020204" pitchFamily="34" charset="0"/>
                <a:cs typeface="Arial" panose="020B0604020202020204" pitchFamily="34" charset="0"/>
              </a:rPr>
            </a:br>
            <a:endParaRPr lang="en-US" sz="3600" b="1" dirty="0" smtClean="0">
              <a:solidFill>
                <a:schemeClr val="tx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859670952"/>
              </p:ext>
            </p:extLst>
          </p:nvPr>
        </p:nvGraphicFramePr>
        <p:xfrm>
          <a:off x="457200" y="19431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22960" y="286604"/>
            <a:ext cx="7543800" cy="981757"/>
          </a:xfrm>
        </p:spPr>
        <p:txBody>
          <a:bodyPr>
            <a:normAutofit/>
          </a:bodyPr>
          <a:lstStyle/>
          <a:p>
            <a:pPr algn="ctr" eaLnBrk="1" hangingPunct="1"/>
            <a:r>
              <a:rPr lang="en-US" sz="3200" b="1" dirty="0" smtClean="0">
                <a:latin typeface="Arial" panose="020B0604020202020204" pitchFamily="34" charset="0"/>
                <a:cs typeface="Arial" panose="020B0604020202020204" pitchFamily="34" charset="0"/>
              </a:rPr>
              <a:t>CMM - Operating Cost components</a:t>
            </a:r>
            <a:endParaRPr lang="en-US" sz="3200" dirty="0" smtClean="0">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2204773"/>
              </p:ext>
            </p:extLst>
          </p:nvPr>
        </p:nvGraphicFramePr>
        <p:xfrm>
          <a:off x="739775" y="1905000"/>
          <a:ext cx="8051862"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smtClean="0"/>
              <a:t>CMPDIL,Ranchi</a:t>
            </a:r>
            <a:endParaRPr lang="en-US"/>
          </a:p>
        </p:txBody>
      </p:sp>
      <p:sp>
        <p:nvSpPr>
          <p:cNvPr id="4" name="Slide Number Placeholder 3"/>
          <p:cNvSpPr>
            <a:spLocks noGrp="1"/>
          </p:cNvSpPr>
          <p:nvPr>
            <p:ph type="sldNum" sz="quarter" idx="12"/>
          </p:nvPr>
        </p:nvSpPr>
        <p:spPr/>
        <p:txBody>
          <a:bodyPr/>
          <a:lstStyle/>
          <a:p>
            <a:pPr>
              <a:defRPr/>
            </a:pPr>
            <a:fld id="{F53B68AE-E360-49D0-ACD5-C73E6D37172B}"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323851"/>
            <a:ext cx="8286750" cy="1009650"/>
          </a:xfrm>
        </p:spPr>
        <p:txBody>
          <a:bodyPr>
            <a:normAutofit fontScale="90000"/>
          </a:bodyPr>
          <a:lstStyle/>
          <a:p>
            <a:pPr algn="ctr" eaLnBrk="1" hangingPunct="1"/>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Feasibility study-Assessing Models </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smtClean="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7443089"/>
              </p:ext>
            </p:extLst>
          </p:nvPr>
        </p:nvGraphicFramePr>
        <p:xfrm>
          <a:off x="739775" y="1488142"/>
          <a:ext cx="7662864" cy="4549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22960" y="286605"/>
            <a:ext cx="7543800" cy="837346"/>
          </a:xfrm>
        </p:spPr>
        <p:txBody>
          <a:bodyPr/>
          <a:lstStyle/>
          <a:p>
            <a:pPr algn="ctr"/>
            <a:r>
              <a:rPr lang="en-US" sz="3600" b="1" dirty="0" smtClean="0">
                <a:latin typeface="Arial" panose="020B0604020202020204" pitchFamily="34" charset="0"/>
                <a:cs typeface="Arial" panose="020B0604020202020204" pitchFamily="34" charset="0"/>
              </a:rPr>
              <a:t>Financial impact -illustrated</a:t>
            </a:r>
          </a:p>
        </p:txBody>
      </p:sp>
      <p:sp>
        <p:nvSpPr>
          <p:cNvPr id="36867" name="Content Placeholder 2"/>
          <p:cNvSpPr>
            <a:spLocks noGrp="1"/>
          </p:cNvSpPr>
          <p:nvPr>
            <p:ph idx="1"/>
          </p:nvPr>
        </p:nvSpPr>
        <p:spPr>
          <a:xfrm>
            <a:off x="739775" y="2057400"/>
            <a:ext cx="7947025" cy="3638550"/>
          </a:xfrm>
        </p:spPr>
        <p:txBody>
          <a:bodyPr/>
          <a:lstStyle/>
          <a:p>
            <a:pPr>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A modern high- production long wall can produce 2 million tonnes per annum (Mtpa) in good geological conditions. </a:t>
            </a:r>
          </a:p>
          <a:p>
            <a:pPr>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If the coal price is Rs.1000/t, then any gas emission-related constraint that slows or stops production for 10% of the time would cost the mining company Rs.20 crores per year in lost revenues.</a:t>
            </a:r>
          </a:p>
          <a:p>
            <a:pPr>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Approximately 87 lakhs revenue loss per day-one day stoppage </a:t>
            </a:r>
          </a:p>
          <a:p>
            <a:pPr>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Once a gas drainage system is in place, investing in additional gas capture provides an opportunity for savings or additional revenue</a:t>
            </a:r>
            <a:r>
              <a:rPr lang="en-US" dirty="0">
                <a:solidFill>
                  <a:srgbClr val="000000"/>
                </a:solidFill>
                <a:latin typeface="Arial" panose="020B0604020202020204" pitchFamily="34" charset="0"/>
                <a:cs typeface="Arial" panose="020B0604020202020204" pitchFamily="34" charset="0"/>
              </a:rPr>
              <a:t>.</a:t>
            </a:r>
            <a:endParaRPr lang="en-US" sz="1800" dirty="0" smtClean="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22960" y="286605"/>
            <a:ext cx="7543800" cy="818295"/>
          </a:xfrm>
        </p:spPr>
        <p:txBody>
          <a:bodyPr>
            <a:normAutofit/>
          </a:bodyPr>
          <a:lstStyle/>
          <a:p>
            <a:pPr algn="ctr"/>
            <a:r>
              <a:rPr lang="en-US" sz="2400" b="1" dirty="0" smtClean="0">
                <a:latin typeface="Arial" panose="020B0604020202020204" pitchFamily="34" charset="0"/>
                <a:cs typeface="Arial" panose="020B0604020202020204" pitchFamily="34" charset="0"/>
              </a:rPr>
              <a:t>Financial strategies for CMM project Feasible</a:t>
            </a:r>
          </a:p>
        </p:txBody>
      </p:sp>
      <p:sp>
        <p:nvSpPr>
          <p:cNvPr id="37891" name="Content Placeholder 2"/>
          <p:cNvSpPr>
            <a:spLocks noGrp="1"/>
          </p:cNvSpPr>
          <p:nvPr>
            <p:ph idx="1"/>
          </p:nvPr>
        </p:nvSpPr>
        <p:spPr>
          <a:xfrm>
            <a:off x="739775" y="1843548"/>
            <a:ext cx="7626985" cy="4233402"/>
          </a:xfrm>
        </p:spPr>
        <p:txBody>
          <a:bodyPr>
            <a:noAutofit/>
          </a:bodyPr>
          <a:lstStyle/>
          <a:p>
            <a:pPr>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CMM Project may be treated as a intrinsic part of Coal mine project</a:t>
            </a:r>
          </a:p>
          <a:p>
            <a:pPr>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Impact of benefits from coal mining is considered for CMM project feasibility study</a:t>
            </a:r>
          </a:p>
          <a:p>
            <a:pPr lvl="1"/>
            <a:r>
              <a:rPr lang="en-US" sz="2000" dirty="0" smtClean="0">
                <a:solidFill>
                  <a:schemeClr val="tx1"/>
                </a:solidFill>
                <a:latin typeface="Arial" panose="020B0604020202020204" pitchFamily="34" charset="0"/>
                <a:cs typeface="Arial" panose="020B0604020202020204" pitchFamily="34" charset="0"/>
              </a:rPr>
              <a:t>Loss of revenue from sales </a:t>
            </a:r>
          </a:p>
          <a:p>
            <a:pPr lvl="1"/>
            <a:r>
              <a:rPr lang="en-US" sz="2000" dirty="0" smtClean="0">
                <a:solidFill>
                  <a:schemeClr val="tx1"/>
                </a:solidFill>
                <a:latin typeface="Arial" panose="020B0604020202020204" pitchFamily="34" charset="0"/>
                <a:cs typeface="Arial" panose="020B0604020202020204" pitchFamily="34" charset="0"/>
              </a:rPr>
              <a:t>Foreign exchange loss due to Demand supply gap</a:t>
            </a:r>
          </a:p>
          <a:p>
            <a:pPr lvl="1"/>
            <a:r>
              <a:rPr lang="en-US" sz="2000" dirty="0" smtClean="0">
                <a:solidFill>
                  <a:schemeClr val="tx1"/>
                </a:solidFill>
                <a:latin typeface="Arial" panose="020B0604020202020204" pitchFamily="34" charset="0"/>
                <a:cs typeface="Arial" panose="020B0604020202020204" pitchFamily="34" charset="0"/>
              </a:rPr>
              <a:t>Delay of projects – return on investment delayed</a:t>
            </a:r>
          </a:p>
          <a:p>
            <a:pPr lvl="1"/>
            <a:r>
              <a:rPr lang="en-US" sz="2000" dirty="0" smtClean="0">
                <a:solidFill>
                  <a:schemeClr val="tx1"/>
                </a:solidFill>
                <a:latin typeface="Arial" panose="020B0604020202020204" pitchFamily="34" charset="0"/>
                <a:cs typeface="Arial" panose="020B0604020202020204" pitchFamily="34" charset="0"/>
              </a:rPr>
              <a:t>Savings of fixed cost component without any production</a:t>
            </a:r>
          </a:p>
          <a:p>
            <a:pPr lvl="1"/>
            <a:r>
              <a:rPr lang="en-US" sz="2000" dirty="0" smtClean="0">
                <a:solidFill>
                  <a:schemeClr val="tx1"/>
                </a:solidFill>
                <a:latin typeface="Arial" panose="020B0604020202020204" pitchFamily="34" charset="0"/>
                <a:cs typeface="Arial" panose="020B0604020202020204" pitchFamily="34" charset="0"/>
              </a:rPr>
              <a:t>Hazards associated with Mining</a:t>
            </a:r>
          </a:p>
          <a:p>
            <a:pPr>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Tax incentives/grants /Capital </a:t>
            </a:r>
            <a:r>
              <a:rPr lang="en-US" dirty="0">
                <a:solidFill>
                  <a:schemeClr val="tx1"/>
                </a:solidFill>
                <a:latin typeface="Arial" panose="020B0604020202020204" pitchFamily="34" charset="0"/>
                <a:cs typeface="Arial" panose="020B0604020202020204" pitchFamily="34" charset="0"/>
              </a:rPr>
              <a:t>investment incentives, like tax holidays </a:t>
            </a: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22960" y="286605"/>
            <a:ext cx="7543800" cy="875445"/>
          </a:xfrm>
        </p:spPr>
        <p:txBody>
          <a:bodyPr>
            <a:normAutofit/>
          </a:bodyPr>
          <a:lstStyle/>
          <a:p>
            <a:pPr algn="ctr" eaLnBrk="1" hangingPunct="1"/>
            <a:r>
              <a:rPr lang="en-US" sz="3600" b="1" dirty="0" smtClean="0">
                <a:latin typeface="Arial" panose="020B0604020202020204" pitchFamily="34" charset="0"/>
                <a:cs typeface="Arial" panose="020B0604020202020204" pitchFamily="34" charset="0"/>
              </a:rPr>
              <a:t>CMM </a:t>
            </a:r>
            <a:r>
              <a:rPr lang="mr-IN" sz="3600" b="1" dirty="0" smtClean="0">
                <a:latin typeface="Arial" panose="020B0604020202020204" pitchFamily="34" charset="0"/>
              </a:rPr>
              <a:t>–</a:t>
            </a:r>
            <a:r>
              <a:rPr lang="en-US" sz="3600" b="1" dirty="0" smtClean="0">
                <a:latin typeface="Arial" panose="020B0604020202020204" pitchFamily="34" charset="0"/>
                <a:cs typeface="Arial" panose="020B0604020202020204" pitchFamily="34" charset="0"/>
              </a:rPr>
              <a:t> FINANCING STRATEGIES</a:t>
            </a:r>
            <a:endParaRPr lang="en-US" sz="3600" dirty="0" smtClean="0">
              <a:latin typeface="Arial" panose="020B0604020202020204" pitchFamily="34" charset="0"/>
              <a:cs typeface="Arial" panose="020B0604020202020204" pitchFamily="34" charset="0"/>
            </a:endParaRPr>
          </a:p>
        </p:txBody>
      </p:sp>
      <p:sp>
        <p:nvSpPr>
          <p:cNvPr id="46082" name="Content Placeholder 2"/>
          <p:cNvSpPr>
            <a:spLocks noGrp="1"/>
          </p:cNvSpPr>
          <p:nvPr>
            <p:ph idx="1"/>
          </p:nvPr>
        </p:nvSpPr>
        <p:spPr>
          <a:xfrm>
            <a:off x="739775" y="1905001"/>
            <a:ext cx="7662863" cy="4171950"/>
          </a:xfrm>
        </p:spPr>
        <p:txBody>
          <a:bodyPr>
            <a:normAutofit lnSpcReduction="10000"/>
          </a:bodyPr>
          <a:lstStyle/>
          <a:p>
            <a:pPr algn="just">
              <a:lnSpc>
                <a:spcPct val="150000"/>
              </a:lnSpc>
              <a:buFont typeface="Wingdings" panose="05000000000000000000" pitchFamily="2" charset="2"/>
              <a:buChar char="q"/>
              <a:defRPr/>
            </a:pPr>
            <a:r>
              <a:rPr lang="en-US" dirty="0" smtClean="0">
                <a:solidFill>
                  <a:srgbClr val="000000"/>
                </a:solidFill>
                <a:latin typeface="Arial" panose="020B0604020202020204" pitchFamily="34" charset="0"/>
                <a:ea typeface="ＭＳ Ｐゴシック" charset="0"/>
                <a:cs typeface="Arial" panose="020B0604020202020204" pitchFamily="34" charset="0"/>
              </a:rPr>
              <a:t>Financing </a:t>
            </a:r>
            <a:r>
              <a:rPr lang="en-US" dirty="0">
                <a:solidFill>
                  <a:srgbClr val="000000"/>
                </a:solidFill>
                <a:latin typeface="Arial" panose="020B0604020202020204" pitchFamily="34" charset="0"/>
                <a:ea typeface="ＭＳ Ｐゴシック" charset="0"/>
                <a:cs typeface="Arial" panose="020B0604020202020204" pitchFamily="34" charset="0"/>
              </a:rPr>
              <a:t>off the balance sheet: The potential advantages are lower financing costs and quicker turn- around. </a:t>
            </a:r>
          </a:p>
          <a:p>
            <a:pPr algn="just">
              <a:lnSpc>
                <a:spcPct val="150000"/>
              </a:lnSpc>
              <a:buFont typeface="Wingdings" panose="05000000000000000000" pitchFamily="2" charset="2"/>
              <a:buChar char="q"/>
              <a:defRPr/>
            </a:pPr>
            <a:r>
              <a:rPr lang="en-US" dirty="0">
                <a:solidFill>
                  <a:srgbClr val="000000"/>
                </a:solidFill>
                <a:latin typeface="Arial" panose="020B0604020202020204" pitchFamily="34" charset="0"/>
                <a:ea typeface="ＭＳ Ｐゴシック" charset="0"/>
                <a:cs typeface="Arial" panose="020B0604020202020204" pitchFamily="34" charset="0"/>
              </a:rPr>
              <a:t>Equity</a:t>
            </a:r>
          </a:p>
          <a:p>
            <a:pPr algn="just">
              <a:lnSpc>
                <a:spcPct val="150000"/>
              </a:lnSpc>
              <a:buFont typeface="Wingdings" panose="05000000000000000000" pitchFamily="2" charset="2"/>
              <a:buChar char="q"/>
              <a:defRPr/>
            </a:pPr>
            <a:r>
              <a:rPr lang="en-US" dirty="0">
                <a:solidFill>
                  <a:srgbClr val="000000"/>
                </a:solidFill>
                <a:latin typeface="Arial" panose="020B0604020202020204" pitchFamily="34" charset="0"/>
                <a:ea typeface="ＭＳ Ｐゴシック" charset="0"/>
                <a:cs typeface="Arial" panose="020B0604020202020204" pitchFamily="34" charset="0"/>
              </a:rPr>
              <a:t>Debt</a:t>
            </a:r>
          </a:p>
          <a:p>
            <a:pPr algn="just">
              <a:lnSpc>
                <a:spcPct val="150000"/>
              </a:lnSpc>
              <a:buFont typeface="Wingdings" panose="05000000000000000000" pitchFamily="2" charset="2"/>
              <a:buChar char="q"/>
              <a:defRPr/>
            </a:pPr>
            <a:r>
              <a:rPr lang="en-US" dirty="0">
                <a:solidFill>
                  <a:srgbClr val="000000"/>
                </a:solidFill>
                <a:latin typeface="Arial" panose="020B0604020202020204" pitchFamily="34" charset="0"/>
                <a:ea typeface="ＭＳ Ｐゴシック" charset="0"/>
                <a:cs typeface="Arial" panose="020B0604020202020204" pitchFamily="34" charset="0"/>
              </a:rPr>
              <a:t>Vendor Financing</a:t>
            </a:r>
          </a:p>
          <a:p>
            <a:pPr algn="just">
              <a:lnSpc>
                <a:spcPct val="150000"/>
              </a:lnSpc>
              <a:buFont typeface="Wingdings" panose="05000000000000000000" pitchFamily="2" charset="2"/>
              <a:buChar char="q"/>
              <a:defRPr/>
            </a:pPr>
            <a:r>
              <a:rPr lang="en-US" dirty="0">
                <a:solidFill>
                  <a:srgbClr val="000000"/>
                </a:solidFill>
                <a:latin typeface="Arial" panose="020B0604020202020204" pitchFamily="34" charset="0"/>
                <a:ea typeface="ＭＳ Ｐゴシック" charset="0"/>
                <a:cs typeface="Arial" panose="020B0604020202020204" pitchFamily="34" charset="0"/>
              </a:rPr>
              <a:t>Multilateral, Regional and Bilateral Financial Institutions </a:t>
            </a:r>
            <a:endParaRPr lang="en-US" dirty="0" smtClean="0">
              <a:solidFill>
                <a:srgbClr val="000000"/>
              </a:solidFill>
              <a:latin typeface="Arial" panose="020B0604020202020204" pitchFamily="34" charset="0"/>
              <a:ea typeface="ＭＳ Ｐゴシック" charset="0"/>
              <a:cs typeface="Arial" panose="020B0604020202020204" pitchFamily="34" charset="0"/>
            </a:endParaRPr>
          </a:p>
          <a:p>
            <a:pPr algn="just">
              <a:lnSpc>
                <a:spcPct val="150000"/>
              </a:lnSpc>
              <a:buFont typeface="Wingdings" panose="05000000000000000000" pitchFamily="2" charset="2"/>
              <a:buChar char="q"/>
              <a:defRPr/>
            </a:pPr>
            <a:r>
              <a:rPr lang="en-US" dirty="0" smtClean="0">
                <a:solidFill>
                  <a:srgbClr val="000000"/>
                </a:solidFill>
                <a:latin typeface="Arial" panose="020B0604020202020204" pitchFamily="34" charset="0"/>
                <a:ea typeface="ＭＳ Ｐゴシック" charset="0"/>
                <a:cs typeface="Arial" panose="020B0604020202020204" pitchFamily="34" charset="0"/>
              </a:rPr>
              <a:t>Carbon Financing</a:t>
            </a: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73486"/>
          </a:xfrm>
        </p:spPr>
        <p:txBody>
          <a:bodyPr>
            <a:normAutofit/>
          </a:bodyPr>
          <a:lstStyle/>
          <a:p>
            <a:pPr algn="ctr"/>
            <a:r>
              <a:rPr lang="en-US" sz="3600" b="1" dirty="0">
                <a:solidFill>
                  <a:srgbClr val="000000"/>
                </a:solidFill>
                <a:latin typeface="Arial" panose="020B0604020202020204" pitchFamily="34" charset="0"/>
                <a:ea typeface="ＭＳ Ｐゴシック" charset="0"/>
                <a:cs typeface="Arial" panose="020B0604020202020204" pitchFamily="34" charset="0"/>
              </a:rPr>
              <a:t>Financing </a:t>
            </a:r>
            <a:r>
              <a:rPr lang="en-US" sz="3600" b="1" dirty="0" smtClean="0">
                <a:solidFill>
                  <a:srgbClr val="000000"/>
                </a:solidFill>
                <a:latin typeface="Arial" panose="020B0604020202020204" pitchFamily="34" charset="0"/>
                <a:ea typeface="ＭＳ Ｐゴシック" charset="0"/>
                <a:cs typeface="Arial" panose="020B0604020202020204" pitchFamily="34" charset="0"/>
              </a:rPr>
              <a:t>- Off </a:t>
            </a:r>
            <a:r>
              <a:rPr lang="en-US" sz="3600" b="1" dirty="0">
                <a:solidFill>
                  <a:srgbClr val="000000"/>
                </a:solidFill>
                <a:latin typeface="Arial" panose="020B0604020202020204" pitchFamily="34" charset="0"/>
                <a:ea typeface="ＭＳ Ｐゴシック" charset="0"/>
                <a:cs typeface="Arial" panose="020B0604020202020204" pitchFamily="34" charset="0"/>
              </a:rPr>
              <a:t>the balance sheet</a:t>
            </a:r>
            <a:endParaRPr lang="en-US" sz="3600" b="1" dirty="0"/>
          </a:p>
        </p:txBody>
      </p:sp>
      <p:sp>
        <p:nvSpPr>
          <p:cNvPr id="3" name="Content Placeholder 2"/>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Coal Mining companies and developers with significant asset bases are able to finance CMM projects</a:t>
            </a:r>
          </a:p>
          <a:p>
            <a:pPr algn="just">
              <a:lnSpc>
                <a:spcPct val="150000"/>
              </a:lnSpc>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Coal Mining companies secure a loan with little or no collateral security</a:t>
            </a:r>
          </a:p>
          <a:p>
            <a:pPr algn="just">
              <a:lnSpc>
                <a:spcPct val="150000"/>
              </a:lnSpc>
              <a:buFont typeface="Wingdings" panose="05000000000000000000" pitchFamily="2" charset="2"/>
              <a:buChar char="q"/>
            </a:pPr>
            <a:r>
              <a:rPr lang="en-US" dirty="0" smtClean="0">
                <a:solidFill>
                  <a:srgbClr val="000000"/>
                </a:solidFill>
                <a:latin typeface="Arial" panose="020B0604020202020204" pitchFamily="34" charset="0"/>
                <a:cs typeface="Arial" panose="020B0604020202020204" pitchFamily="34" charset="0"/>
              </a:rPr>
              <a:t>Smaller developers may look to approach above companies with a proposal to partner on specific projects.</a:t>
            </a:r>
          </a:p>
          <a:p>
            <a:pPr algn="just">
              <a:lnSpc>
                <a:spcPct val="150000"/>
              </a:lnSpc>
              <a:buFont typeface="Wingdings" panose="05000000000000000000" pitchFamily="2" charset="2"/>
              <a:buChar char="q"/>
            </a:pPr>
            <a:r>
              <a:rPr lang="en-US" dirty="0">
                <a:solidFill>
                  <a:srgbClr val="000000"/>
                </a:solidFill>
                <a:latin typeface="Arial" panose="020B0604020202020204" pitchFamily="34" charset="0"/>
                <a:cs typeface="Arial" panose="020B0604020202020204" pitchFamily="34" charset="0"/>
              </a:rPr>
              <a:t>The potential advantages are lower financing costs and quicker turn- around</a:t>
            </a:r>
            <a:endParaRPr lang="en-US" dirty="0" smtClean="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16</a:t>
            </a:fld>
            <a:endParaRPr lang="en-US"/>
          </a:p>
        </p:txBody>
      </p:sp>
    </p:spTree>
    <p:extLst>
      <p:ext uri="{BB962C8B-B14F-4D97-AF65-F5344CB8AC3E}">
        <p14:creationId xmlns:p14="http://schemas.microsoft.com/office/powerpoint/2010/main" val="21765344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pPr algn="ctr"/>
            <a:r>
              <a:rPr lang="en-US" sz="3600" b="1" dirty="0" smtClean="0">
                <a:solidFill>
                  <a:schemeClr val="tx1"/>
                </a:solidFill>
                <a:latin typeface="Arial" panose="020B0604020202020204" pitchFamily="34" charset="0"/>
                <a:ea typeface="ＭＳ Ｐゴシック" charset="0"/>
                <a:cs typeface="Arial" panose="020B0604020202020204" pitchFamily="34" charset="0"/>
              </a:rPr>
              <a:t>Equity Financing</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Pros.</a:t>
            </a:r>
          </a:p>
          <a:p>
            <a:r>
              <a:rPr lang="en-US" dirty="0" smtClean="0">
                <a:latin typeface="Arial" panose="020B0604020202020204" pitchFamily="34" charset="0"/>
                <a:cs typeface="Arial" panose="020B0604020202020204" pitchFamily="34" charset="0"/>
              </a:rPr>
              <a:t>Repayment Flexibility</a:t>
            </a:r>
          </a:p>
          <a:p>
            <a:r>
              <a:rPr lang="en-US" dirty="0" smtClean="0">
                <a:latin typeface="Arial" panose="020B0604020202020204" pitchFamily="34" charset="0"/>
                <a:cs typeface="Arial" panose="020B0604020202020204" pitchFamily="34" charset="0"/>
              </a:rPr>
              <a:t>Diversify Risk</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Cons.</a:t>
            </a:r>
          </a:p>
          <a:p>
            <a:r>
              <a:rPr lang="en-US" dirty="0" smtClean="0">
                <a:latin typeface="Arial" panose="020B0604020202020204" pitchFamily="34" charset="0"/>
                <a:cs typeface="Arial" panose="020B0604020202020204" pitchFamily="34" charset="0"/>
              </a:rPr>
              <a:t>Give up ownership stake</a:t>
            </a:r>
          </a:p>
          <a:p>
            <a:r>
              <a:rPr lang="en-US" dirty="0" smtClean="0">
                <a:latin typeface="Arial" panose="020B0604020202020204" pitchFamily="34" charset="0"/>
                <a:cs typeface="Arial" panose="020B0604020202020204" pitchFamily="34" charset="0"/>
              </a:rPr>
              <a:t>Higher cost of capital</a:t>
            </a:r>
          </a:p>
          <a:p>
            <a:endParaRPr lang="en-US" dirty="0"/>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17</a:t>
            </a:fld>
            <a:endParaRPr lang="en-US"/>
          </a:p>
        </p:txBody>
      </p:sp>
    </p:spTree>
    <p:extLst>
      <p:ext uri="{BB962C8B-B14F-4D97-AF65-F5344CB8AC3E}">
        <p14:creationId xmlns:p14="http://schemas.microsoft.com/office/powerpoint/2010/main" val="2295866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pPr algn="ctr"/>
            <a:r>
              <a:rPr lang="en-US" sz="3600" b="1" dirty="0" smtClean="0">
                <a:solidFill>
                  <a:schemeClr val="tx1"/>
                </a:solidFill>
                <a:latin typeface="Arial" panose="020B0604020202020204" pitchFamily="34" charset="0"/>
                <a:ea typeface="ＭＳ Ｐゴシック" charset="0"/>
                <a:cs typeface="Arial" panose="020B0604020202020204" pitchFamily="34" charset="0"/>
              </a:rPr>
              <a:t>Equity Financing</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Securing </a:t>
            </a:r>
            <a:r>
              <a:rPr lang="en-US" dirty="0">
                <a:latin typeface="Arial" panose="020B0604020202020204" pitchFamily="34" charset="0"/>
                <a:cs typeface="Arial" panose="020B0604020202020204" pitchFamily="34" charset="0"/>
              </a:rPr>
              <a:t>equity is the </a:t>
            </a:r>
            <a:r>
              <a:rPr lang="en-US" dirty="0" smtClean="0">
                <a:latin typeface="Arial" panose="020B0604020202020204" pitchFamily="34" charset="0"/>
                <a:cs typeface="Arial" panose="020B0604020202020204" pitchFamily="34" charset="0"/>
              </a:rPr>
              <a:t>most likely </a:t>
            </a:r>
            <a:r>
              <a:rPr lang="en-US" dirty="0">
                <a:latin typeface="Arial" panose="020B0604020202020204" pitchFamily="34" charset="0"/>
                <a:cs typeface="Arial" panose="020B0604020202020204" pitchFamily="34" charset="0"/>
              </a:rPr>
              <a:t>option for </a:t>
            </a:r>
            <a:r>
              <a:rPr lang="en-US" dirty="0" smtClean="0">
                <a:latin typeface="Arial" panose="020B0604020202020204" pitchFamily="34" charset="0"/>
                <a:cs typeface="Arial" panose="020B0604020202020204" pitchFamily="34" charset="0"/>
              </a:rPr>
              <a:t>developers - come </a:t>
            </a:r>
            <a:r>
              <a:rPr lang="en-US" dirty="0">
                <a:latin typeface="Arial" panose="020B0604020202020204" pitchFamily="34" charset="0"/>
                <a:cs typeface="Arial" panose="020B0604020202020204" pitchFamily="34" charset="0"/>
              </a:rPr>
              <a:t>from several different </a:t>
            </a:r>
            <a:r>
              <a:rPr lang="en-US" dirty="0" smtClean="0">
                <a:latin typeface="Arial" panose="020B0604020202020204" pitchFamily="34" charset="0"/>
                <a:cs typeface="Arial" panose="020B0604020202020204" pitchFamily="34" charset="0"/>
              </a:rPr>
              <a:t>sources</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Private equity including venture capital is also possible but private equity firms generally show limited interest in carbon offset projects in today’s market. </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Private </a:t>
            </a:r>
            <a:r>
              <a:rPr lang="en-US" dirty="0">
                <a:latin typeface="Arial" panose="020B0604020202020204" pitchFamily="34" charset="0"/>
                <a:cs typeface="Arial" panose="020B0604020202020204" pitchFamily="34" charset="0"/>
              </a:rPr>
              <a:t>equity typically has a very short investment horizon of 3-7 years with high return expectations and the relatively small scale of many projects does not meet investment criteria for these </a:t>
            </a:r>
            <a:r>
              <a:rPr lang="en-US" dirty="0" smtClean="0">
                <a:latin typeface="Arial" panose="020B0604020202020204" pitchFamily="34" charset="0"/>
                <a:cs typeface="Arial" panose="020B0604020202020204" pitchFamily="34" charset="0"/>
              </a:rPr>
              <a:t>firms</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advantage of equity financing for CMM projects is that it is more likely to available than debt financing and strengthen the balance sheet by minimize the debt</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18</a:t>
            </a:fld>
            <a:endParaRPr lang="en-US"/>
          </a:p>
        </p:txBody>
      </p:sp>
    </p:spTree>
    <p:extLst>
      <p:ext uri="{BB962C8B-B14F-4D97-AF65-F5344CB8AC3E}">
        <p14:creationId xmlns:p14="http://schemas.microsoft.com/office/powerpoint/2010/main" val="34502721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latin typeface="Arial" panose="020B0604020202020204" pitchFamily="34" charset="0"/>
                <a:ea typeface="ＭＳ Ｐゴシック" charset="0"/>
                <a:cs typeface="Arial" panose="020B0604020202020204" pitchFamily="34" charset="0"/>
              </a:rPr>
              <a:t>Debt Financing</a:t>
            </a:r>
            <a:r>
              <a:rPr lang="en-US" sz="3600" b="1" dirty="0">
                <a:solidFill>
                  <a:schemeClr val="tx1"/>
                </a:solidFill>
                <a:latin typeface="Arial" panose="020B0604020202020204" pitchFamily="34" charset="0"/>
                <a:ea typeface="ＭＳ Ｐゴシック" charset="0"/>
                <a:cs typeface="Arial" panose="020B0604020202020204" pitchFamily="34" charset="0"/>
              </a:rPr>
              <a:t/>
            </a:r>
            <a:br>
              <a:rPr lang="en-US" sz="3600" b="1" dirty="0">
                <a:solidFill>
                  <a:schemeClr val="tx1"/>
                </a:solidFill>
                <a:latin typeface="Arial" panose="020B0604020202020204" pitchFamily="34" charset="0"/>
                <a:ea typeface="ＭＳ Ｐゴシック" charset="0"/>
                <a:cs typeface="Arial" panose="020B0604020202020204" pitchFamily="34" charset="0"/>
              </a:rPr>
            </a:br>
            <a:endParaRPr lang="en-US" sz="3600" b="1"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latin typeface="Arial" panose="020B0604020202020204" pitchFamily="34" charset="0"/>
                <a:cs typeface="Arial" panose="020B0604020202020204" pitchFamily="34" charset="0"/>
              </a:rPr>
              <a:t>Pros.</a:t>
            </a:r>
          </a:p>
          <a:p>
            <a:r>
              <a:rPr lang="en-US" dirty="0" smtClean="0">
                <a:latin typeface="Arial" panose="020B0604020202020204" pitchFamily="34" charset="0"/>
                <a:cs typeface="Arial" panose="020B0604020202020204" pitchFamily="34" charset="0"/>
              </a:rPr>
              <a:t>Lower cost of capital than equity</a:t>
            </a:r>
          </a:p>
          <a:p>
            <a:r>
              <a:rPr lang="en-US" dirty="0" smtClean="0">
                <a:latin typeface="Arial" panose="020B0604020202020204" pitchFamily="34" charset="0"/>
                <a:cs typeface="Arial" panose="020B0604020202020204" pitchFamily="34" charset="0"/>
              </a:rPr>
              <a:t>Maintain ownership</a:t>
            </a:r>
          </a:p>
          <a:p>
            <a:r>
              <a:rPr lang="en-US" dirty="0" smtClean="0">
                <a:latin typeface="Arial" panose="020B0604020202020204" pitchFamily="34" charset="0"/>
                <a:cs typeface="Arial" panose="020B0604020202020204" pitchFamily="34" charset="0"/>
              </a:rPr>
              <a:t>Tax deductions</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Cons.</a:t>
            </a:r>
          </a:p>
          <a:p>
            <a:r>
              <a:rPr lang="en-US" dirty="0" smtClean="0">
                <a:latin typeface="Arial" panose="020B0604020202020204" pitchFamily="34" charset="0"/>
                <a:cs typeface="Arial" panose="020B0604020202020204" pitchFamily="34" charset="0"/>
              </a:rPr>
              <a:t>Repayment </a:t>
            </a:r>
          </a:p>
          <a:p>
            <a:r>
              <a:rPr lang="en-US" dirty="0" smtClean="0">
                <a:latin typeface="Arial" panose="020B0604020202020204" pitchFamily="34" charset="0"/>
                <a:cs typeface="Arial" panose="020B0604020202020204" pitchFamily="34" charset="0"/>
              </a:rPr>
              <a:t>Interest rate risk</a:t>
            </a:r>
          </a:p>
          <a:p>
            <a:r>
              <a:rPr lang="en-US" dirty="0" smtClean="0">
                <a:latin typeface="Arial" panose="020B0604020202020204" pitchFamily="34" charset="0"/>
                <a:cs typeface="Arial" panose="020B0604020202020204" pitchFamily="34" charset="0"/>
              </a:rPr>
              <a:t>Cash and collateral</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19</a:t>
            </a:fld>
            <a:endParaRPr lang="en-US"/>
          </a:p>
        </p:txBody>
      </p:sp>
    </p:spTree>
    <p:extLst>
      <p:ext uri="{BB962C8B-B14F-4D97-AF65-F5344CB8AC3E}">
        <p14:creationId xmlns:p14="http://schemas.microsoft.com/office/powerpoint/2010/main" val="11066493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1295400"/>
            <a:ext cx="8228013" cy="1981200"/>
          </a:xfrm>
        </p:spPr>
        <p:txBody>
          <a:bodyPr>
            <a:normAutofit/>
          </a:bodyPr>
          <a:lstStyle/>
          <a:p>
            <a:pPr algn="ctr" eaLnBrk="1" hangingPunct="1">
              <a:lnSpc>
                <a:spcPct val="150000"/>
              </a:lnSpc>
            </a:pPr>
            <a:r>
              <a:rPr lang="en-US" sz="2400" b="1" dirty="0" smtClean="0">
                <a:latin typeface="Arial" panose="020B0604020202020204" pitchFamily="34" charset="0"/>
                <a:cs typeface="Arial" panose="020B0604020202020204" pitchFamily="34" charset="0"/>
              </a:rPr>
              <a:t>FINANCING &amp; DEVELOPMENT STRATEGIES FOR COAL MINE METHANE PROJECTS IN CURRENT MARKETS</a:t>
            </a:r>
            <a:br>
              <a:rPr lang="en-US" sz="2400" b="1" dirty="0" smtClean="0">
                <a:latin typeface="Arial" panose="020B0604020202020204" pitchFamily="34" charset="0"/>
                <a:cs typeface="Arial" panose="020B0604020202020204" pitchFamily="34" charset="0"/>
              </a:rPr>
            </a:br>
            <a:endParaRPr lang="en-US" sz="2400" b="1" dirty="0" smtClean="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5038" y="4876800"/>
            <a:ext cx="7543800" cy="1066799"/>
          </a:xfrm>
        </p:spPr>
        <p:txBody>
          <a:bodyPr rtlCol="0">
            <a:noAutofit/>
          </a:bodyPr>
          <a:lstStyle/>
          <a:p>
            <a:pPr lvl="1">
              <a:spcAft>
                <a:spcPts val="0"/>
              </a:spcAft>
              <a:buFont typeface="Arial"/>
              <a:buNone/>
              <a:defRPr/>
            </a:pPr>
            <a:r>
              <a:rPr lang="en-US" sz="2000" b="1" dirty="0" smtClean="0">
                <a:solidFill>
                  <a:schemeClr val="tx1"/>
                </a:solidFill>
                <a:latin typeface="Arial" panose="020B0604020202020204" pitchFamily="34" charset="0"/>
                <a:cs typeface="Arial" panose="020B0604020202020204" pitchFamily="34" charset="0"/>
              </a:rPr>
              <a:t>Naveen Kintali</a:t>
            </a:r>
          </a:p>
          <a:p>
            <a:pPr lvl="1">
              <a:spcAft>
                <a:spcPts val="0"/>
              </a:spcAft>
              <a:buFont typeface="Arial"/>
              <a:buNone/>
              <a:defRPr/>
            </a:pPr>
            <a:r>
              <a:rPr lang="en-US" sz="2000" b="1" dirty="0" smtClean="0">
                <a:solidFill>
                  <a:schemeClr val="tx1"/>
                </a:solidFill>
                <a:latin typeface="Arial" panose="020B0604020202020204" pitchFamily="34" charset="0"/>
                <a:cs typeface="Arial" panose="020B0604020202020204" pitchFamily="34" charset="0"/>
              </a:rPr>
              <a:t>ACA,ACMA,CS(Final)</a:t>
            </a:r>
          </a:p>
          <a:p>
            <a:pPr lvl="1">
              <a:spcAft>
                <a:spcPts val="0"/>
              </a:spcAft>
              <a:buFont typeface="Arial"/>
              <a:buNone/>
              <a:defRPr/>
            </a:pPr>
            <a:r>
              <a:rPr lang="en-US" sz="2000" b="1" dirty="0" smtClean="0">
                <a:solidFill>
                  <a:schemeClr val="tx1"/>
                </a:solidFill>
                <a:latin typeface="Arial" panose="020B0604020202020204" pitchFamily="34" charset="0"/>
                <a:cs typeface="Arial" panose="020B0604020202020204" pitchFamily="34" charset="0"/>
              </a:rPr>
              <a:t>CMPDIL,India</a:t>
            </a:r>
          </a:p>
        </p:txBody>
      </p:sp>
      <p:sp>
        <p:nvSpPr>
          <p:cNvPr id="2" name="TextBox 1"/>
          <p:cNvSpPr txBox="1"/>
          <p:nvPr/>
        </p:nvSpPr>
        <p:spPr>
          <a:xfrm>
            <a:off x="1681316" y="3480619"/>
            <a:ext cx="5560142" cy="830997"/>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FINANCING STRATEGIES FOR CMM PROJECTS</a:t>
            </a:r>
            <a:endParaRPr lang="en-US"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56A68DFE-7B22-4FCA-A482-8016101D3799}"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40751"/>
          </a:xfrm>
        </p:spPr>
        <p:txBody>
          <a:bodyPr>
            <a:normAutofit/>
          </a:bodyPr>
          <a:lstStyle/>
          <a:p>
            <a:pPr algn="ctr"/>
            <a:r>
              <a:rPr lang="en-US" sz="3600" b="1" dirty="0">
                <a:solidFill>
                  <a:schemeClr val="tx1"/>
                </a:solidFill>
                <a:latin typeface="Arial" panose="020B0604020202020204" pitchFamily="34" charset="0"/>
                <a:ea typeface="ＭＳ Ｐゴシック" charset="0"/>
                <a:cs typeface="Arial" panose="020B0604020202020204" pitchFamily="34" charset="0"/>
              </a:rPr>
              <a:t>Debt Financing</a:t>
            </a:r>
            <a:endParaRPr lang="en-US" sz="3600"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For smaller companies or for companies with a limited operational history, securing debt financing  is more difficult than for larger, more established companies.</a:t>
            </a:r>
          </a:p>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Supporting agreements </a:t>
            </a:r>
            <a:r>
              <a:rPr lang="en-US" dirty="0">
                <a:latin typeface="Arial" panose="020B0604020202020204" pitchFamily="34" charset="0"/>
                <a:cs typeface="Arial" panose="020B0604020202020204" pitchFamily="34" charset="0"/>
              </a:rPr>
              <a:t>and creditworthiness </a:t>
            </a:r>
            <a:r>
              <a:rPr lang="en-US" dirty="0" smtClean="0">
                <a:latin typeface="Arial" panose="020B0604020202020204" pitchFamily="34" charset="0"/>
                <a:cs typeface="Arial" panose="020B0604020202020204" pitchFamily="34" charset="0"/>
              </a:rPr>
              <a:t>of counterparties</a:t>
            </a:r>
            <a:r>
              <a:rPr lang="en-US" dirty="0">
                <a:latin typeface="Arial" panose="020B0604020202020204" pitchFamily="34" charset="0"/>
                <a:cs typeface="Arial" panose="020B0604020202020204" pitchFamily="34" charset="0"/>
              </a:rPr>
              <a:t>, especially for </a:t>
            </a:r>
            <a:r>
              <a:rPr lang="en-US" dirty="0" smtClean="0">
                <a:latin typeface="Arial" panose="020B0604020202020204" pitchFamily="34" charset="0"/>
                <a:cs typeface="Arial" panose="020B0604020202020204" pitchFamily="34" charset="0"/>
              </a:rPr>
              <a:t>off-take agreements</a:t>
            </a:r>
            <a:r>
              <a:rPr lang="en-US" dirty="0">
                <a:latin typeface="Arial" panose="020B0604020202020204" pitchFamily="34" charset="0"/>
                <a:cs typeface="Arial" panose="020B0604020202020204" pitchFamily="34" charset="0"/>
              </a:rPr>
              <a:t>, are necessary, </a:t>
            </a:r>
            <a:r>
              <a:rPr lang="en-US" dirty="0" smtClean="0">
                <a:latin typeface="Arial" panose="020B0604020202020204" pitchFamily="34" charset="0"/>
                <a:cs typeface="Arial" panose="020B0604020202020204" pitchFamily="34" charset="0"/>
              </a:rPr>
              <a:t>and scrutiny </a:t>
            </a:r>
            <a:r>
              <a:rPr lang="en-US" dirty="0">
                <a:latin typeface="Arial" panose="020B0604020202020204" pitchFamily="34" charset="0"/>
                <a:cs typeface="Arial" panose="020B0604020202020204" pitchFamily="34" charset="0"/>
              </a:rPr>
              <a:t>is very high for debt financing</a:t>
            </a:r>
            <a:endParaRPr lang="en-US"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dirty="0">
                <a:latin typeface="Arial" panose="020B0604020202020204" pitchFamily="34" charset="0"/>
                <a:cs typeface="Arial" panose="020B0604020202020204" pitchFamily="34" charset="0"/>
              </a:rPr>
              <a:t>The advantage </a:t>
            </a:r>
            <a:r>
              <a:rPr lang="en-US" dirty="0" smtClean="0">
                <a:latin typeface="Arial" panose="020B0604020202020204" pitchFamily="34" charset="0"/>
                <a:cs typeface="Arial" panose="020B0604020202020204" pitchFamily="34" charset="0"/>
              </a:rPr>
              <a:t>of debt </a:t>
            </a:r>
            <a:r>
              <a:rPr lang="en-US" dirty="0">
                <a:latin typeface="Arial" panose="020B0604020202020204" pitchFamily="34" charset="0"/>
                <a:cs typeface="Arial" panose="020B0604020202020204" pitchFamily="34" charset="0"/>
              </a:rPr>
              <a:t>is that the project sponsor </a:t>
            </a:r>
            <a:r>
              <a:rPr lang="en-US" dirty="0" smtClean="0">
                <a:latin typeface="Arial" panose="020B0604020202020204" pitchFamily="34" charset="0"/>
                <a:cs typeface="Arial" panose="020B0604020202020204" pitchFamily="34" charset="0"/>
              </a:rPr>
              <a:t>retains full </a:t>
            </a:r>
            <a:r>
              <a:rPr lang="en-US" dirty="0">
                <a:latin typeface="Arial" panose="020B0604020202020204" pitchFamily="34" charset="0"/>
                <a:cs typeface="Arial" panose="020B0604020202020204" pitchFamily="34" charset="0"/>
              </a:rPr>
              <a:t>“ownership” of the </a:t>
            </a:r>
            <a:r>
              <a:rPr lang="en-US" dirty="0" smtClean="0">
                <a:latin typeface="Arial" panose="020B0604020202020204" pitchFamily="34" charset="0"/>
                <a:cs typeface="Arial" panose="020B0604020202020204" pitchFamily="34" charset="0"/>
              </a:rPr>
              <a:t>project compared </a:t>
            </a:r>
            <a:r>
              <a:rPr lang="en-US" dirty="0">
                <a:latin typeface="Arial" panose="020B0604020202020204" pitchFamily="34" charset="0"/>
                <a:cs typeface="Arial" panose="020B0604020202020204" pitchFamily="34" charset="0"/>
              </a:rPr>
              <a:t>with equity </a:t>
            </a:r>
            <a:r>
              <a:rPr lang="en-US" dirty="0" smtClean="0">
                <a:latin typeface="Arial" panose="020B0604020202020204" pitchFamily="34" charset="0"/>
                <a:cs typeface="Arial" panose="020B0604020202020204" pitchFamily="34" charset="0"/>
              </a:rPr>
              <a:t>investment. Debt </a:t>
            </a:r>
            <a:r>
              <a:rPr lang="en-US" dirty="0">
                <a:latin typeface="Arial" panose="020B0604020202020204" pitchFamily="34" charset="0"/>
                <a:cs typeface="Arial" panose="020B0604020202020204" pitchFamily="34" charset="0"/>
              </a:rPr>
              <a:t>can improve the financial </a:t>
            </a:r>
            <a:r>
              <a:rPr lang="en-US" dirty="0" smtClean="0">
                <a:latin typeface="Arial" panose="020B0604020202020204" pitchFamily="34" charset="0"/>
                <a:cs typeface="Arial" panose="020B0604020202020204" pitchFamily="34" charset="0"/>
              </a:rPr>
              <a:t>returns of </a:t>
            </a:r>
            <a:r>
              <a:rPr lang="en-US" dirty="0">
                <a:latin typeface="Arial" panose="020B0604020202020204" pitchFamily="34" charset="0"/>
                <a:cs typeface="Arial" panose="020B0604020202020204" pitchFamily="34" charset="0"/>
              </a:rPr>
              <a:t>a project when interest rates </a:t>
            </a:r>
            <a:r>
              <a:rPr lang="en-US" dirty="0" smtClean="0">
                <a:latin typeface="Arial" panose="020B0604020202020204" pitchFamily="34" charset="0"/>
                <a:cs typeface="Arial" panose="020B0604020202020204" pitchFamily="34" charset="0"/>
              </a:rPr>
              <a:t>are very low</a:t>
            </a:r>
          </a:p>
          <a:p>
            <a:endParaRPr lang="en-US" dirty="0"/>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20</a:t>
            </a:fld>
            <a:endParaRPr lang="en-US"/>
          </a:p>
        </p:txBody>
      </p:sp>
    </p:spTree>
    <p:extLst>
      <p:ext uri="{BB962C8B-B14F-4D97-AF65-F5344CB8AC3E}">
        <p14:creationId xmlns:p14="http://schemas.microsoft.com/office/powerpoint/2010/main" val="27964596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99744"/>
          </a:xfrm>
        </p:spPr>
        <p:txBody>
          <a:bodyPr>
            <a:normAutofit/>
          </a:bodyPr>
          <a:lstStyle/>
          <a:p>
            <a:pPr algn="ctr"/>
            <a:r>
              <a:rPr lang="en-US" sz="3600" b="1" dirty="0">
                <a:solidFill>
                  <a:srgbClr val="000000"/>
                </a:solidFill>
                <a:latin typeface="Arial" panose="020B0604020202020204" pitchFamily="34" charset="0"/>
                <a:ea typeface="ＭＳ Ｐゴシック" charset="0"/>
                <a:cs typeface="Arial" panose="020B0604020202020204" pitchFamily="34" charset="0"/>
              </a:rPr>
              <a:t>Vendor </a:t>
            </a:r>
            <a:r>
              <a:rPr lang="en-US" sz="3600" b="1" dirty="0" smtClean="0">
                <a:solidFill>
                  <a:srgbClr val="000000"/>
                </a:solidFill>
                <a:latin typeface="Arial" panose="020B0604020202020204" pitchFamily="34" charset="0"/>
                <a:ea typeface="ＭＳ Ｐゴシック" charset="0"/>
                <a:cs typeface="Arial" panose="020B0604020202020204" pitchFamily="34" charset="0"/>
              </a:rPr>
              <a:t>Financing</a:t>
            </a:r>
            <a:endParaRPr lang="en-US" sz="3600" b="1"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quipment </a:t>
            </a:r>
            <a:r>
              <a:rPr lang="en-US" dirty="0">
                <a:latin typeface="Arial" panose="020B0604020202020204" pitchFamily="34" charset="0"/>
                <a:cs typeface="Arial" panose="020B0604020202020204" pitchFamily="34" charset="0"/>
              </a:rPr>
              <a:t>supplier takes an equity stake or extends a line of credit or loan facility to the </a:t>
            </a:r>
            <a:r>
              <a:rPr lang="en-US" dirty="0" smtClean="0">
                <a:latin typeface="Arial" panose="020B0604020202020204" pitchFamily="34" charset="0"/>
                <a:cs typeface="Arial" panose="020B0604020202020204" pitchFamily="34" charset="0"/>
              </a:rPr>
              <a:t>project</a:t>
            </a:r>
          </a:p>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is a common model in the manufacturing sector and has been used in the CMM </a:t>
            </a:r>
            <a:r>
              <a:rPr lang="en-US" dirty="0" smtClean="0">
                <a:latin typeface="Arial" panose="020B0604020202020204" pitchFamily="34" charset="0"/>
                <a:cs typeface="Arial" panose="020B0604020202020204" pitchFamily="34" charset="0"/>
              </a:rPr>
              <a:t>industry </a:t>
            </a:r>
          </a:p>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some cases, suppliers are backed by private equity groups or other investors who are looking to pair equipment sales or leases with project </a:t>
            </a:r>
            <a:r>
              <a:rPr lang="en-US" dirty="0" smtClean="0">
                <a:latin typeface="Arial" panose="020B0604020202020204" pitchFamily="34" charset="0"/>
                <a:cs typeface="Arial" panose="020B0604020202020204" pitchFamily="34" charset="0"/>
              </a:rPr>
              <a:t>investment</a:t>
            </a:r>
          </a:p>
          <a:p>
            <a:pPr algn="just">
              <a:buFont typeface="Wingdings" panose="05000000000000000000" pitchFamily="2" charset="2"/>
              <a:buChar char="q"/>
            </a:pPr>
            <a:r>
              <a:rPr lang="en-US" dirty="0">
                <a:latin typeface="Arial" panose="020B0604020202020204" pitchFamily="34" charset="0"/>
                <a:cs typeface="Arial" panose="020B0604020202020204" pitchFamily="34" charset="0"/>
              </a:rPr>
              <a:t>The advantages </a:t>
            </a:r>
            <a:r>
              <a:rPr lang="en-US" dirty="0" smtClean="0">
                <a:latin typeface="Arial" panose="020B0604020202020204" pitchFamily="34" charset="0"/>
                <a:cs typeface="Arial" panose="020B0604020202020204" pitchFamily="34" charset="0"/>
              </a:rPr>
              <a:t>of vendor </a:t>
            </a:r>
            <a:r>
              <a:rPr lang="en-US" dirty="0">
                <a:latin typeface="Arial" panose="020B0604020202020204" pitchFamily="34" charset="0"/>
                <a:cs typeface="Arial" panose="020B0604020202020204" pitchFamily="34" charset="0"/>
              </a:rPr>
              <a:t>financing are that it can </a:t>
            </a:r>
            <a:r>
              <a:rPr lang="en-US" dirty="0" smtClean="0">
                <a:latin typeface="Arial" panose="020B0604020202020204" pitchFamily="34" charset="0"/>
                <a:cs typeface="Arial" panose="020B0604020202020204" pitchFamily="34" charset="0"/>
              </a:rPr>
              <a:t>be expedited </a:t>
            </a:r>
            <a:r>
              <a:rPr lang="en-US" dirty="0">
                <a:latin typeface="Arial" panose="020B0604020202020204" pitchFamily="34" charset="0"/>
                <a:cs typeface="Arial" panose="020B0604020202020204" pitchFamily="34" charset="0"/>
              </a:rPr>
              <a:t>and tailored by a </a:t>
            </a:r>
            <a:r>
              <a:rPr lang="en-US" dirty="0" smtClean="0">
                <a:latin typeface="Arial" panose="020B0604020202020204" pitchFamily="34" charset="0"/>
                <a:cs typeface="Arial" panose="020B0604020202020204" pitchFamily="34" charset="0"/>
              </a:rPr>
              <a:t>vendor familiar </a:t>
            </a:r>
            <a:r>
              <a:rPr lang="en-US" dirty="0">
                <a:latin typeface="Arial" panose="020B0604020202020204" pitchFamily="34" charset="0"/>
                <a:cs typeface="Arial" panose="020B0604020202020204" pitchFamily="34" charset="0"/>
              </a:rPr>
              <a:t>with CMM </a:t>
            </a:r>
            <a:r>
              <a:rPr lang="en-US" dirty="0" smtClean="0">
                <a:latin typeface="Arial" panose="020B0604020202020204" pitchFamily="34" charset="0"/>
                <a:cs typeface="Arial" panose="020B0604020202020204" pitchFamily="34" charset="0"/>
              </a:rPr>
              <a:t>projects</a:t>
            </a:r>
          </a:p>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A disadvantage </a:t>
            </a:r>
            <a:r>
              <a:rPr lang="en-US" dirty="0">
                <a:latin typeface="Arial" panose="020B0604020202020204" pitchFamily="34" charset="0"/>
                <a:cs typeface="Arial" panose="020B0604020202020204" pitchFamily="34" charset="0"/>
              </a:rPr>
              <a:t>may be a </a:t>
            </a:r>
            <a:r>
              <a:rPr lang="en-US" u="sng" dirty="0">
                <a:latin typeface="Arial" panose="020B0604020202020204" pitchFamily="34" charset="0"/>
                <a:cs typeface="Arial" panose="020B0604020202020204" pitchFamily="34" charset="0"/>
              </a:rPr>
              <a:t>higher </a:t>
            </a:r>
            <a:r>
              <a:rPr lang="en-US" u="sng" dirty="0" smtClean="0">
                <a:latin typeface="Arial" panose="020B0604020202020204" pitchFamily="34" charset="0"/>
                <a:cs typeface="Arial" panose="020B0604020202020204" pitchFamily="34" charset="0"/>
              </a:rPr>
              <a:t>interest rate </a:t>
            </a:r>
            <a:r>
              <a:rPr lang="en-US" dirty="0">
                <a:latin typeface="Arial" panose="020B0604020202020204" pitchFamily="34" charset="0"/>
                <a:cs typeface="Arial" panose="020B0604020202020204" pitchFamily="34" charset="0"/>
              </a:rPr>
              <a:t>for these additional services </a:t>
            </a:r>
            <a:r>
              <a:rPr lang="en-US" dirty="0" smtClean="0">
                <a:latin typeface="Arial" panose="020B0604020202020204" pitchFamily="34" charset="0"/>
                <a:cs typeface="Arial" panose="020B0604020202020204" pitchFamily="34" charset="0"/>
              </a:rPr>
              <a:t>as well </a:t>
            </a:r>
            <a:r>
              <a:rPr lang="en-US" dirty="0">
                <a:latin typeface="Arial" panose="020B0604020202020204" pitchFamily="34" charset="0"/>
                <a:cs typeface="Arial" panose="020B0604020202020204" pitchFamily="34" charset="0"/>
              </a:rPr>
              <a:t>as being tied to a </a:t>
            </a:r>
            <a:r>
              <a:rPr lang="en-US" dirty="0" smtClean="0">
                <a:latin typeface="Arial" panose="020B0604020202020204" pitchFamily="34" charset="0"/>
                <a:cs typeface="Arial" panose="020B0604020202020204" pitchFamily="34" charset="0"/>
              </a:rPr>
              <a:t>specific equipment supplier</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21</a:t>
            </a:fld>
            <a:endParaRPr lang="en-US"/>
          </a:p>
        </p:txBody>
      </p:sp>
    </p:spTree>
    <p:extLst>
      <p:ext uri="{BB962C8B-B14F-4D97-AF65-F5344CB8AC3E}">
        <p14:creationId xmlns:p14="http://schemas.microsoft.com/office/powerpoint/2010/main" val="38366840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tx1"/>
                </a:solidFill>
                <a:latin typeface="Arial" panose="020B0604020202020204" pitchFamily="34" charset="0"/>
                <a:ea typeface="ＭＳ Ｐゴシック" charset="0"/>
                <a:cs typeface="Arial" panose="020B0604020202020204" pitchFamily="34" charset="0"/>
              </a:rPr>
              <a:t>Multilateral and </a:t>
            </a:r>
            <a:r>
              <a:rPr lang="en-US" sz="3600" b="1" dirty="0">
                <a:solidFill>
                  <a:schemeClr val="tx1"/>
                </a:solidFill>
                <a:latin typeface="Arial" panose="020B0604020202020204" pitchFamily="34" charset="0"/>
                <a:ea typeface="ＭＳ Ｐゴシック" charset="0"/>
                <a:cs typeface="Arial" panose="020B0604020202020204" pitchFamily="34" charset="0"/>
              </a:rPr>
              <a:t>Bilateral Financial Institutions </a:t>
            </a:r>
            <a:endParaRPr lang="en-US" sz="3600" b="1" dirty="0">
              <a:solidFill>
                <a:schemeClr val="tx1"/>
              </a:solidFill>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These institutions </a:t>
            </a:r>
            <a:r>
              <a:rPr lang="en-US" dirty="0">
                <a:latin typeface="Arial" panose="020B0604020202020204" pitchFamily="34" charset="0"/>
                <a:cs typeface="Arial" panose="020B0604020202020204" pitchFamily="34" charset="0"/>
              </a:rPr>
              <a:t>provide a range of </a:t>
            </a:r>
            <a:r>
              <a:rPr lang="en-US" dirty="0" smtClean="0">
                <a:latin typeface="Arial" panose="020B0604020202020204" pitchFamily="34" charset="0"/>
                <a:cs typeface="Arial" panose="020B0604020202020204" pitchFamily="34" charset="0"/>
              </a:rPr>
              <a:t>debt, equity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other instruments and </a:t>
            </a:r>
            <a:r>
              <a:rPr lang="en-US" dirty="0">
                <a:latin typeface="Arial" panose="020B0604020202020204" pitchFamily="34" charset="0"/>
                <a:cs typeface="Arial" panose="020B0604020202020204" pitchFamily="34" charset="0"/>
              </a:rPr>
              <a:t>CMM projects meet many of </a:t>
            </a:r>
            <a:r>
              <a:rPr lang="en-US" dirty="0" smtClean="0">
                <a:latin typeface="Arial" panose="020B0604020202020204" pitchFamily="34" charset="0"/>
                <a:cs typeface="Arial" panose="020B0604020202020204" pitchFamily="34" charset="0"/>
              </a:rPr>
              <a:t>their social </a:t>
            </a:r>
            <a:r>
              <a:rPr lang="en-US" dirty="0">
                <a:latin typeface="Arial" panose="020B0604020202020204" pitchFamily="34" charset="0"/>
                <a:cs typeface="Arial" panose="020B0604020202020204" pitchFamily="34" charset="0"/>
              </a:rPr>
              <a:t>and environmental </a:t>
            </a:r>
            <a:r>
              <a:rPr lang="en-US" dirty="0" smtClean="0">
                <a:latin typeface="Arial" panose="020B0604020202020204" pitchFamily="34" charset="0"/>
                <a:cs typeface="Arial" panose="020B0604020202020204" pitchFamily="34" charset="0"/>
              </a:rPr>
              <a:t>goals</a:t>
            </a:r>
          </a:p>
          <a:p>
            <a:pPr algn="just">
              <a:buFont typeface="Wingdings" panose="05000000000000000000" pitchFamily="2" charset="2"/>
              <a:buChar char="q"/>
            </a:pPr>
            <a:r>
              <a:rPr lang="en-US" dirty="0">
                <a:latin typeface="Arial" panose="020B0604020202020204" pitchFamily="34" charset="0"/>
                <a:cs typeface="Arial" panose="020B0604020202020204" pitchFamily="34" charset="0"/>
              </a:rPr>
              <a:t>Although they prefer to </a:t>
            </a:r>
            <a:r>
              <a:rPr lang="en-US" dirty="0" smtClean="0">
                <a:latin typeface="Arial" panose="020B0604020202020204" pitchFamily="34" charset="0"/>
                <a:cs typeface="Arial" panose="020B0604020202020204" pitchFamily="34" charset="0"/>
              </a:rPr>
              <a:t>finance projects big projects but they may </a:t>
            </a:r>
            <a:r>
              <a:rPr lang="en-US" dirty="0">
                <a:latin typeface="Arial" panose="020B0604020202020204" pitchFamily="34" charset="0"/>
                <a:cs typeface="Arial" panose="020B0604020202020204" pitchFamily="34" charset="0"/>
              </a:rPr>
              <a:t>consider smaller </a:t>
            </a:r>
            <a:r>
              <a:rPr lang="en-US" dirty="0" smtClean="0">
                <a:latin typeface="Arial" panose="020B0604020202020204" pitchFamily="34" charset="0"/>
                <a:cs typeface="Arial" panose="020B0604020202020204" pitchFamily="34" charset="0"/>
              </a:rPr>
              <a:t>projects</a:t>
            </a:r>
          </a:p>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The key </a:t>
            </a:r>
            <a:r>
              <a:rPr lang="en-US" dirty="0">
                <a:latin typeface="Arial" panose="020B0604020202020204" pitchFamily="34" charset="0"/>
                <a:cs typeface="Arial" panose="020B0604020202020204" pitchFamily="34" charset="0"/>
              </a:rPr>
              <a:t>advantage </a:t>
            </a:r>
            <a:r>
              <a:rPr lang="en-US" dirty="0" smtClean="0">
                <a:latin typeface="Arial" panose="020B0604020202020204" pitchFamily="34" charset="0"/>
                <a:cs typeface="Arial" panose="020B0604020202020204" pitchFamily="34" charset="0"/>
              </a:rPr>
              <a:t>of multilateral </a:t>
            </a:r>
            <a:r>
              <a:rPr lang="en-US" dirty="0">
                <a:latin typeface="Arial" panose="020B0604020202020204" pitchFamily="34" charset="0"/>
                <a:cs typeface="Arial" panose="020B0604020202020204" pitchFamily="34" charset="0"/>
              </a:rPr>
              <a:t>and bilateral financing </a:t>
            </a:r>
            <a:r>
              <a:rPr lang="en-US" dirty="0" smtClean="0">
                <a:latin typeface="Arial" panose="020B0604020202020204" pitchFamily="34" charset="0"/>
                <a:cs typeface="Arial" panose="020B0604020202020204" pitchFamily="34" charset="0"/>
              </a:rPr>
              <a:t>is the </a:t>
            </a:r>
            <a:r>
              <a:rPr lang="en-US" dirty="0">
                <a:latin typeface="Arial" panose="020B0604020202020204" pitchFamily="34" charset="0"/>
                <a:cs typeface="Arial" panose="020B0604020202020204" pitchFamily="34" charset="0"/>
              </a:rPr>
              <a:t>institutions’ ability to provide </a:t>
            </a:r>
            <a:r>
              <a:rPr lang="en-US" dirty="0" smtClean="0">
                <a:latin typeface="Arial" panose="020B0604020202020204" pitchFamily="34" charset="0"/>
                <a:cs typeface="Arial" panose="020B0604020202020204" pitchFamily="34" charset="0"/>
              </a:rPr>
              <a:t>low interest </a:t>
            </a:r>
            <a:r>
              <a:rPr lang="en-US" dirty="0">
                <a:latin typeface="Arial" panose="020B0604020202020204" pitchFamily="34" charset="0"/>
                <a:cs typeface="Arial" panose="020B0604020202020204" pitchFamily="34" charset="0"/>
              </a:rPr>
              <a:t>rate loans and to take </a:t>
            </a:r>
            <a:r>
              <a:rPr lang="en-US" dirty="0" smtClean="0">
                <a:latin typeface="Arial" panose="020B0604020202020204" pitchFamily="34" charset="0"/>
                <a:cs typeface="Arial" panose="020B0604020202020204" pitchFamily="34" charset="0"/>
              </a:rPr>
              <a:t>on country risk</a:t>
            </a:r>
          </a:p>
          <a:p>
            <a:pPr algn="just">
              <a:buFont typeface="Wingdings" panose="05000000000000000000" pitchFamily="2" charset="2"/>
              <a:buChar char="q"/>
            </a:pPr>
            <a:r>
              <a:rPr lang="en-US" dirty="0">
                <a:latin typeface="Arial" panose="020B0604020202020204" pitchFamily="34" charset="0"/>
                <a:cs typeface="Arial" panose="020B0604020202020204" pitchFamily="34" charset="0"/>
              </a:rPr>
              <a:t>The disadvantage </a:t>
            </a:r>
            <a:r>
              <a:rPr lang="en-US" dirty="0" smtClean="0">
                <a:latin typeface="Arial" panose="020B0604020202020204" pitchFamily="34" charset="0"/>
                <a:cs typeface="Arial" panose="020B0604020202020204" pitchFamily="34" charset="0"/>
              </a:rPr>
              <a:t>to multilateral </a:t>
            </a:r>
            <a:r>
              <a:rPr lang="en-US" dirty="0">
                <a:latin typeface="Arial" panose="020B0604020202020204" pitchFamily="34" charset="0"/>
                <a:cs typeface="Arial" panose="020B0604020202020204" pitchFamily="34" charset="0"/>
              </a:rPr>
              <a:t>or bilateral funds can </a:t>
            </a:r>
            <a:r>
              <a:rPr lang="en-US" dirty="0" smtClean="0">
                <a:latin typeface="Arial" panose="020B0604020202020204" pitchFamily="34" charset="0"/>
                <a:cs typeface="Arial" panose="020B0604020202020204" pitchFamily="34" charset="0"/>
              </a:rPr>
              <a:t>be time </a:t>
            </a:r>
            <a:r>
              <a:rPr lang="en-US" dirty="0">
                <a:latin typeface="Arial" panose="020B0604020202020204" pitchFamily="34" charset="0"/>
                <a:cs typeface="Arial" panose="020B0604020202020204" pitchFamily="34" charset="0"/>
              </a:rPr>
              <a:t>and process required to </a:t>
            </a:r>
            <a:r>
              <a:rPr lang="en-US" dirty="0" smtClean="0">
                <a:latin typeface="Arial" panose="020B0604020202020204" pitchFamily="34" charset="0"/>
                <a:cs typeface="Arial" panose="020B0604020202020204" pitchFamily="34" charset="0"/>
              </a:rPr>
              <a:t>secure the funds</a:t>
            </a:r>
          </a:p>
          <a:p>
            <a:pPr algn="just">
              <a:buFont typeface="Wingdings" panose="05000000000000000000" pitchFamily="2" charset="2"/>
              <a:buChar char="q"/>
            </a:pPr>
            <a:r>
              <a:rPr lang="en-US" dirty="0" smtClean="0">
                <a:latin typeface="Arial" panose="020B0604020202020204" pitchFamily="34" charset="0"/>
                <a:cs typeface="Arial" panose="020B0604020202020204" pitchFamily="34" charset="0"/>
              </a:rPr>
              <a:t>World Bank funding – Multilateral financing</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22</a:t>
            </a:fld>
            <a:endParaRPr lang="en-US"/>
          </a:p>
        </p:txBody>
      </p:sp>
    </p:spTree>
    <p:extLst>
      <p:ext uri="{BB962C8B-B14F-4D97-AF65-F5344CB8AC3E}">
        <p14:creationId xmlns:p14="http://schemas.microsoft.com/office/powerpoint/2010/main" val="27231197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sz="3600" b="1" dirty="0" smtClean="0">
                <a:latin typeface="Arial" panose="020B0604020202020204" pitchFamily="34" charset="0"/>
                <a:cs typeface="Arial" panose="020B0604020202020204" pitchFamily="34" charset="0"/>
              </a:rPr>
              <a:t>Carbon Financing </a:t>
            </a:r>
            <a:br>
              <a:rPr lang="en-US" sz="3600" b="1" dirty="0" smtClean="0">
                <a:latin typeface="Arial" panose="020B0604020202020204" pitchFamily="34" charset="0"/>
                <a:cs typeface="Arial" panose="020B0604020202020204" pitchFamily="34" charset="0"/>
              </a:rPr>
            </a:br>
            <a:endParaRPr lang="en-US" sz="3600" b="1" dirty="0" smtClean="0">
              <a:latin typeface="Arial" panose="020B0604020202020204" pitchFamily="34" charset="0"/>
              <a:cs typeface="Arial" panose="020B0604020202020204" pitchFamily="34" charset="0"/>
            </a:endParaRPr>
          </a:p>
        </p:txBody>
      </p:sp>
      <p:sp>
        <p:nvSpPr>
          <p:cNvPr id="43011" name="Content Placeholder 2"/>
          <p:cNvSpPr>
            <a:spLocks noGrp="1"/>
          </p:cNvSpPr>
          <p:nvPr>
            <p:ph idx="1"/>
          </p:nvPr>
        </p:nvSpPr>
        <p:spPr>
          <a:xfrm>
            <a:off x="739775" y="2233613"/>
            <a:ext cx="7662863" cy="4075112"/>
          </a:xfrm>
        </p:spPr>
        <p:txBody>
          <a:bodyPr/>
          <a:lstStyle/>
          <a:p>
            <a:pPr algn="just" eaLnBrk="1" hangingPunct="1">
              <a:lnSpc>
                <a:spcPct val="90000"/>
              </a:lnSpc>
              <a:buFont typeface="Wingdings" panose="05000000000000000000" pitchFamily="2" charset="2"/>
              <a:buChar char="q"/>
            </a:pPr>
            <a:r>
              <a:rPr lang="en-US" sz="2000" dirty="0" smtClean="0">
                <a:solidFill>
                  <a:srgbClr val="000000"/>
                </a:solidFill>
                <a:latin typeface="Arial" panose="020B0604020202020204" pitchFamily="34" charset="0"/>
                <a:cs typeface="Arial" panose="020B0604020202020204" pitchFamily="34" charset="0"/>
              </a:rPr>
              <a:t>Sufficient capital is necessary to originate, design, build, and operate a project. </a:t>
            </a:r>
          </a:p>
          <a:p>
            <a:pPr algn="just" eaLnBrk="1" hangingPunct="1">
              <a:lnSpc>
                <a:spcPct val="90000"/>
              </a:lnSpc>
              <a:buFont typeface="Wingdings" panose="05000000000000000000" pitchFamily="2" charset="2"/>
              <a:buChar char="q"/>
            </a:pPr>
            <a:r>
              <a:rPr lang="en-US" sz="2000" dirty="0" smtClean="0">
                <a:solidFill>
                  <a:srgbClr val="000000"/>
                </a:solidFill>
                <a:latin typeface="Arial" panose="020B0604020202020204" pitchFamily="34" charset="0"/>
                <a:cs typeface="Arial" panose="020B0604020202020204" pitchFamily="34" charset="0"/>
              </a:rPr>
              <a:t>In some cases, CMM projects are unable to meet preferred rates of return on commodity sales alone. </a:t>
            </a:r>
          </a:p>
          <a:p>
            <a:pPr algn="just" eaLnBrk="1" hangingPunct="1">
              <a:lnSpc>
                <a:spcPct val="90000"/>
              </a:lnSpc>
              <a:buFont typeface="Wingdings" panose="05000000000000000000" pitchFamily="2" charset="2"/>
              <a:buChar char="q"/>
            </a:pPr>
            <a:r>
              <a:rPr lang="en-US" sz="2000" dirty="0" smtClean="0">
                <a:solidFill>
                  <a:srgbClr val="000000"/>
                </a:solidFill>
                <a:latin typeface="Arial" panose="020B0604020202020204" pitchFamily="34" charset="0"/>
                <a:cs typeface="Arial" panose="020B0604020202020204" pitchFamily="34" charset="0"/>
              </a:rPr>
              <a:t>Carbon finance, which is tied to project-based GHG reductions, is an incremental source of finance that has the potential to generate additional revenues capable of making these projects </a:t>
            </a:r>
            <a:r>
              <a:rPr lang="en-US" altLang="en-US" sz="2000" dirty="0" smtClean="0">
                <a:solidFill>
                  <a:srgbClr val="000000"/>
                </a:solidFill>
                <a:latin typeface="Arial" panose="020B0604020202020204" pitchFamily="34" charset="0"/>
                <a:cs typeface="Arial" panose="020B0604020202020204" pitchFamily="34" charset="0"/>
              </a:rPr>
              <a:t>“</a:t>
            </a:r>
            <a:r>
              <a:rPr lang="en-US" sz="2000" dirty="0" smtClean="0">
                <a:solidFill>
                  <a:srgbClr val="000000"/>
                </a:solidFill>
                <a:latin typeface="Arial" panose="020B0604020202020204" pitchFamily="34" charset="0"/>
                <a:cs typeface="Arial" panose="020B0604020202020204" pitchFamily="34" charset="0"/>
              </a:rPr>
              <a:t>bankable.</a:t>
            </a:r>
            <a:r>
              <a:rPr lang="en-US" altLang="en-US" sz="2000" dirty="0" smtClean="0">
                <a:solidFill>
                  <a:srgbClr val="000000"/>
                </a:solidFill>
                <a:latin typeface="Arial" panose="020B0604020202020204" pitchFamily="34" charset="0"/>
                <a:cs typeface="Arial" panose="020B0604020202020204" pitchFamily="34" charset="0"/>
              </a:rPr>
              <a:t>”</a:t>
            </a:r>
            <a:r>
              <a:rPr lang="en-US" sz="2000" dirty="0" smtClean="0">
                <a:solidFill>
                  <a:srgbClr val="000000"/>
                </a:solidFill>
                <a:latin typeface="Arial" panose="020B0604020202020204" pitchFamily="34" charset="0"/>
                <a:cs typeface="Arial" panose="020B0604020202020204" pitchFamily="34" charset="0"/>
              </a:rPr>
              <a:t> </a:t>
            </a:r>
          </a:p>
          <a:p>
            <a:pPr marL="0" indent="0" algn="just" eaLnBrk="1" hangingPunct="1">
              <a:lnSpc>
                <a:spcPct val="90000"/>
              </a:lnSpc>
              <a:buNone/>
            </a:pPr>
            <a:endParaRPr lang="en-US" sz="2000" dirty="0" smtClean="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Arial" panose="020B0604020202020204" pitchFamily="34" charset="0"/>
                <a:cs typeface="Arial" panose="020B0604020202020204" pitchFamily="34" charset="0"/>
              </a:rPr>
              <a:t>Challenges of Carbon </a:t>
            </a:r>
            <a:r>
              <a:rPr lang="en-US" sz="3600" b="1" dirty="0">
                <a:latin typeface="Arial" panose="020B0604020202020204" pitchFamily="34" charset="0"/>
                <a:cs typeface="Arial" panose="020B0604020202020204" pitchFamily="34" charset="0"/>
              </a:rPr>
              <a:t>Financing </a:t>
            </a:r>
            <a:endParaRPr lang="en-US" sz="3600" dirty="0"/>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Lack </a:t>
            </a:r>
            <a:r>
              <a:rPr lang="en-US" dirty="0">
                <a:latin typeface="Arial" panose="020B0604020202020204" pitchFamily="34" charset="0"/>
                <a:cs typeface="Arial" panose="020B0604020202020204" pitchFamily="34" charset="0"/>
              </a:rPr>
              <a:t>of standardized </a:t>
            </a:r>
            <a:r>
              <a:rPr lang="en-US" dirty="0" smtClean="0">
                <a:latin typeface="Arial" panose="020B0604020202020204" pitchFamily="34" charset="0"/>
                <a:cs typeface="Arial" panose="020B0604020202020204" pitchFamily="34" charset="0"/>
              </a:rPr>
              <a:t>methodologies</a:t>
            </a:r>
          </a:p>
          <a:p>
            <a:pPr>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Ownership of </a:t>
            </a:r>
            <a:r>
              <a:rPr lang="en-US" dirty="0" smtClean="0">
                <a:latin typeface="Arial" panose="020B0604020202020204" pitchFamily="34" charset="0"/>
                <a:cs typeface="Arial" panose="020B0604020202020204" pitchFamily="34" charset="0"/>
              </a:rPr>
              <a:t>credits</a:t>
            </a:r>
          </a:p>
          <a:p>
            <a:pPr>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Process for project </a:t>
            </a:r>
            <a:r>
              <a:rPr lang="en-US" dirty="0" smtClean="0">
                <a:latin typeface="Arial" panose="020B0604020202020204" pitchFamily="34" charset="0"/>
                <a:cs typeface="Arial" panose="020B0604020202020204" pitchFamily="34" charset="0"/>
              </a:rPr>
              <a:t>validating</a:t>
            </a:r>
          </a:p>
          <a:p>
            <a:pPr>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Verification of </a:t>
            </a:r>
            <a:r>
              <a:rPr lang="en-US" dirty="0" smtClean="0">
                <a:latin typeface="Arial" panose="020B0604020202020204" pitchFamily="34" charset="0"/>
                <a:cs typeface="Arial" panose="020B0604020202020204" pitchFamily="34" charset="0"/>
              </a:rPr>
              <a:t>credits</a:t>
            </a:r>
          </a:p>
          <a:p>
            <a:pPr>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Carbon off-set price fluctuation</a:t>
            </a:r>
          </a:p>
        </p:txBody>
      </p:sp>
      <p:sp>
        <p:nvSpPr>
          <p:cNvPr id="4" name="Footer Placeholder 3"/>
          <p:cNvSpPr>
            <a:spLocks noGrp="1"/>
          </p:cNvSpPr>
          <p:nvPr>
            <p:ph type="ftr" sz="quarter" idx="11"/>
          </p:nvPr>
        </p:nvSpPr>
        <p:spPr/>
        <p:txBody>
          <a:bodyPr/>
          <a:lstStyle/>
          <a:p>
            <a:pPr>
              <a:defRPr/>
            </a:pPr>
            <a:r>
              <a:rPr lang="en-US" smtClean="0"/>
              <a:t>CMPDIL,Ranchi</a:t>
            </a:r>
            <a:endParaRPr lang="en-US"/>
          </a:p>
        </p:txBody>
      </p:sp>
      <p:sp>
        <p:nvSpPr>
          <p:cNvPr id="5" name="Slide Number Placeholder 4"/>
          <p:cNvSpPr>
            <a:spLocks noGrp="1"/>
          </p:cNvSpPr>
          <p:nvPr>
            <p:ph type="sldNum" sz="quarter" idx="12"/>
          </p:nvPr>
        </p:nvSpPr>
        <p:spPr/>
        <p:txBody>
          <a:bodyPr/>
          <a:lstStyle/>
          <a:p>
            <a:pPr>
              <a:defRPr/>
            </a:pPr>
            <a:fld id="{F53B68AE-E360-49D0-ACD5-C73E6D37172B}" type="slidenum">
              <a:rPr lang="en-US" smtClean="0"/>
              <a:pPr>
                <a:defRPr/>
              </a:pPr>
              <a:t>24</a:t>
            </a:fld>
            <a:endParaRPr lang="en-US"/>
          </a:p>
        </p:txBody>
      </p:sp>
    </p:spTree>
    <p:extLst>
      <p:ext uri="{BB962C8B-B14F-4D97-AF65-F5344CB8AC3E}">
        <p14:creationId xmlns:p14="http://schemas.microsoft.com/office/powerpoint/2010/main" val="17938467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sz="3600" b="1" dirty="0" smtClean="0">
                <a:latin typeface="Arial" panose="020B0604020202020204" pitchFamily="34" charset="0"/>
                <a:cs typeface="Arial" panose="020B0604020202020204" pitchFamily="34" charset="0"/>
              </a:rPr>
              <a:t>CMM - Funding Sources </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5549947"/>
              </p:ext>
            </p:extLst>
          </p:nvPr>
        </p:nvGraphicFramePr>
        <p:xfrm>
          <a:off x="739775" y="1737361"/>
          <a:ext cx="8118475" cy="4549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22960" y="286605"/>
            <a:ext cx="7543800" cy="894495"/>
          </a:xfrm>
        </p:spPr>
        <p:txBody>
          <a:bodyPr/>
          <a:lstStyle/>
          <a:p>
            <a:pPr algn="ctr" eaLnBrk="1" hangingPunct="1"/>
            <a:r>
              <a:rPr lang="en-US" sz="3600" b="1" dirty="0" smtClean="0">
                <a:latin typeface="Arial" panose="020B0604020202020204" pitchFamily="34" charset="0"/>
                <a:cs typeface="Arial" panose="020B0604020202020204" pitchFamily="34" charset="0"/>
              </a:rPr>
              <a:t>CMM -Project Risks </a:t>
            </a:r>
            <a:endParaRPr lang="en-US" sz="3600"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5637115"/>
              </p:ext>
            </p:extLst>
          </p:nvPr>
        </p:nvGraphicFramePr>
        <p:xfrm>
          <a:off x="457200" y="1737361"/>
          <a:ext cx="8229600" cy="4472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pPr algn="ctr" eaLnBrk="1" hangingPunct="1"/>
            <a:r>
              <a:rPr lang="en-US" sz="3600" b="1" dirty="0" smtClean="0">
                <a:latin typeface="Arial" panose="020B0604020202020204" pitchFamily="34" charset="0"/>
                <a:cs typeface="Arial" panose="020B0604020202020204" pitchFamily="34" charset="0"/>
              </a:rPr>
              <a:t>References </a:t>
            </a:r>
          </a:p>
        </p:txBody>
      </p:sp>
      <p:sp>
        <p:nvSpPr>
          <p:cNvPr id="52227" name="Content Placeholder 2"/>
          <p:cNvSpPr>
            <a:spLocks noGrp="1"/>
          </p:cNvSpPr>
          <p:nvPr>
            <p:ph idx="1"/>
          </p:nvPr>
        </p:nvSpPr>
        <p:spPr>
          <a:xfrm>
            <a:off x="739775" y="2373313"/>
            <a:ext cx="7662863" cy="3663950"/>
          </a:xfrm>
        </p:spPr>
        <p:txBody>
          <a:bodyPr>
            <a:normAutofit/>
          </a:bodyPr>
          <a:lstStyle/>
          <a:p>
            <a:pPr eaLnBrk="1" hangingPunct="1">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Coal Mine Methane (CMM) Finance Guide </a:t>
            </a:r>
            <a:r>
              <a:rPr lang="mr-IN" sz="2400" dirty="0" smtClean="0">
                <a:solidFill>
                  <a:srgbClr val="000000"/>
                </a:solidFill>
                <a:latin typeface="Arial" panose="020B0604020202020204" pitchFamily="34" charset="0"/>
              </a:rPr>
              <a:t>–</a:t>
            </a:r>
            <a:r>
              <a:rPr lang="en-US" sz="2400" dirty="0" smtClean="0">
                <a:solidFill>
                  <a:srgbClr val="000000"/>
                </a:solidFill>
                <a:latin typeface="Arial" panose="020B0604020202020204" pitchFamily="34" charset="0"/>
                <a:cs typeface="Arial" panose="020B0604020202020204" pitchFamily="34" charset="0"/>
              </a:rPr>
              <a:t> March 2016 from Google</a:t>
            </a:r>
          </a:p>
          <a:p>
            <a:pPr eaLnBrk="1" hangingPunct="1">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Financial guide of Strategic Financial Management</a:t>
            </a:r>
          </a:p>
          <a:p>
            <a:pPr eaLnBrk="1" hangingPunct="1">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Best Practice guidance for effective methane drainage and use in coal mines by UNECE-Sep,2016 edition</a:t>
            </a:r>
          </a:p>
          <a:p>
            <a:pPr eaLnBrk="1" hangingPunct="1">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Financing coal mine methane projects by USEPA</a:t>
            </a:r>
          </a:p>
          <a:p>
            <a:pPr eaLnBrk="1" hangingPunct="1">
              <a:buFont typeface="Wingdings" panose="05000000000000000000" pitchFamily="2" charset="2"/>
              <a:buChar char="q"/>
            </a:pPr>
            <a:endParaRPr lang="en-US" sz="2400" dirty="0" smtClean="0">
              <a:solidFill>
                <a:srgbClr val="00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endParaRPr lang="en-US" sz="2400" dirty="0" smtClean="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58697" y="2905432"/>
            <a:ext cx="3308063" cy="3347884"/>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a:lnSpc>
                <a:spcPct val="100000"/>
              </a:lnSpc>
            </a:pPr>
            <a:r>
              <a:rPr lang="en-US" b="1" dirty="0" smtClean="0"/>
              <a:t>Contact Details :- </a:t>
            </a:r>
          </a:p>
          <a:p>
            <a:pPr>
              <a:lnSpc>
                <a:spcPct val="100000"/>
              </a:lnSpc>
            </a:pPr>
            <a:r>
              <a:rPr lang="en-US" dirty="0" smtClean="0">
                <a:solidFill>
                  <a:schemeClr val="tx1"/>
                </a:solidFill>
                <a:hlinkClick r:id="rId2"/>
              </a:rPr>
              <a:t>Kintali.naveen@coalindia.in</a:t>
            </a:r>
            <a:endParaRPr lang="en-US" dirty="0" smtClean="0">
              <a:solidFill>
                <a:schemeClr val="tx1"/>
              </a:solidFill>
            </a:endParaRPr>
          </a:p>
          <a:p>
            <a:pPr>
              <a:lnSpc>
                <a:spcPct val="100000"/>
              </a:lnSpc>
            </a:pPr>
            <a:r>
              <a:rPr lang="en-US" dirty="0" smtClean="0"/>
              <a:t>Mobile No:- 8987789074</a:t>
            </a:r>
            <a:endParaRPr lang="en-US" dirty="0"/>
          </a:p>
        </p:txBody>
      </p:sp>
      <p:sp>
        <p:nvSpPr>
          <p:cNvPr id="4" name="Rectangle 3"/>
          <p:cNvSpPr/>
          <p:nvPr/>
        </p:nvSpPr>
        <p:spPr>
          <a:xfrm>
            <a:off x="1638648" y="2967335"/>
            <a:ext cx="5653338" cy="1200329"/>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en-US" sz="72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THANK YOU</a:t>
            </a:r>
            <a:endParaRPr lang="en-US" sz="72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endParaRPr>
          </a:p>
        </p:txBody>
      </p:sp>
      <p:sp>
        <p:nvSpPr>
          <p:cNvPr id="6" name="Footer Placeholder 5"/>
          <p:cNvSpPr>
            <a:spLocks noGrp="1"/>
          </p:cNvSpPr>
          <p:nvPr>
            <p:ph type="ftr" sz="quarter" idx="11"/>
          </p:nvPr>
        </p:nvSpPr>
        <p:spPr/>
        <p:txBody>
          <a:bodyPr/>
          <a:lstStyle/>
          <a:p>
            <a:pPr>
              <a:defRPr/>
            </a:pPr>
            <a:r>
              <a:rPr lang="en-US" smtClean="0"/>
              <a:t>CMPDIL,Ranchi</a:t>
            </a:r>
            <a:endParaRPr lang="en-US"/>
          </a:p>
        </p:txBody>
      </p:sp>
      <p:sp>
        <p:nvSpPr>
          <p:cNvPr id="7" name="Slide Number Placeholder 6"/>
          <p:cNvSpPr>
            <a:spLocks noGrp="1"/>
          </p:cNvSpPr>
          <p:nvPr>
            <p:ph type="sldNum" sz="quarter" idx="12"/>
          </p:nvPr>
        </p:nvSpPr>
        <p:spPr/>
        <p:txBody>
          <a:bodyPr/>
          <a:lstStyle/>
          <a:p>
            <a:pPr>
              <a:defRPr/>
            </a:pPr>
            <a:fld id="{F53B68AE-E360-49D0-ACD5-C73E6D37172B}" type="slidenum">
              <a:rPr lang="en-US" smtClean="0"/>
              <a:pPr>
                <a:defRPr/>
              </a:pPr>
              <a:t>28</a:t>
            </a:fld>
            <a:endParaRPr lang="en-US"/>
          </a:p>
        </p:txBody>
      </p:sp>
    </p:spTree>
    <p:extLst>
      <p:ext uri="{BB962C8B-B14F-4D97-AF65-F5344CB8AC3E}">
        <p14:creationId xmlns:p14="http://schemas.microsoft.com/office/powerpoint/2010/main" val="3762568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22960" y="286605"/>
            <a:ext cx="7543800" cy="1084996"/>
          </a:xfrm>
        </p:spPr>
        <p:txBody>
          <a:bodyPr>
            <a:normAutofit/>
          </a:bodyPr>
          <a:lstStyle/>
          <a:p>
            <a:pPr eaLnBrk="1" hangingPunct="1"/>
            <a:r>
              <a:rPr lang="en-US" sz="3600" b="1" dirty="0" smtClean="0">
                <a:latin typeface="Arial" panose="020B0604020202020204" pitchFamily="34" charset="0"/>
                <a:cs typeface="Arial" panose="020B0604020202020204" pitchFamily="34" charset="0"/>
              </a:rPr>
              <a:t>Outline</a:t>
            </a:r>
          </a:p>
        </p:txBody>
      </p:sp>
      <p:sp>
        <p:nvSpPr>
          <p:cNvPr id="3" name="Content Placeholder 2"/>
          <p:cNvSpPr>
            <a:spLocks noGrp="1"/>
          </p:cNvSpPr>
          <p:nvPr>
            <p:ph idx="1"/>
          </p:nvPr>
        </p:nvSpPr>
        <p:spPr>
          <a:xfrm>
            <a:off x="739775" y="1971675"/>
            <a:ext cx="7662863" cy="4065588"/>
          </a:xfrm>
        </p:spPr>
        <p:txBody>
          <a:bodyPr rtlCol="0">
            <a:normAutofit/>
          </a:bodyPr>
          <a:lstStyle/>
          <a:p>
            <a:pPr>
              <a:spcAft>
                <a:spcPts val="0"/>
              </a:spcAft>
              <a:buFont typeface="Wingdings" panose="05000000000000000000" pitchFamily="2" charset="2"/>
              <a:buChar char="q"/>
              <a:defRPr/>
            </a:pPr>
            <a:r>
              <a:rPr lang="en-US" b="1" dirty="0" smtClean="0">
                <a:solidFill>
                  <a:srgbClr val="000000"/>
                </a:solidFill>
                <a:latin typeface="Arial" panose="020B0604020202020204" pitchFamily="34" charset="0"/>
                <a:cs typeface="Arial" panose="020B0604020202020204" pitchFamily="34" charset="0"/>
              </a:rPr>
              <a:t> Introduction to CMM</a:t>
            </a:r>
          </a:p>
          <a:p>
            <a:pPr>
              <a:spcAft>
                <a:spcPts val="0"/>
              </a:spcAft>
              <a:buFont typeface="Wingdings" panose="05000000000000000000" pitchFamily="2" charset="2"/>
              <a:buChar char="q"/>
              <a:defRPr/>
            </a:pPr>
            <a:r>
              <a:rPr lang="en-US" b="1" dirty="0" smtClean="0">
                <a:solidFill>
                  <a:srgbClr val="000000"/>
                </a:solidFill>
                <a:latin typeface="Arial" panose="020B0604020202020204" pitchFamily="34" charset="0"/>
                <a:cs typeface="Arial" panose="020B0604020202020204" pitchFamily="34" charset="0"/>
              </a:rPr>
              <a:t>Feasibility Study Process</a:t>
            </a:r>
            <a:r>
              <a:rPr lang="en-US" b="1" dirty="0">
                <a:solidFill>
                  <a:srgbClr val="000000"/>
                </a:solidFill>
                <a:latin typeface="Arial" panose="020B0604020202020204" pitchFamily="34" charset="0"/>
                <a:cs typeface="Arial" panose="020B0604020202020204" pitchFamily="34" charset="0"/>
              </a:rPr>
              <a:t> </a:t>
            </a:r>
            <a:r>
              <a:rPr lang="en-US" b="1" dirty="0" smtClean="0">
                <a:solidFill>
                  <a:srgbClr val="000000"/>
                </a:solidFill>
                <a:latin typeface="Arial" panose="020B0604020202020204" pitchFamily="34" charset="0"/>
                <a:cs typeface="Arial" panose="020B0604020202020204" pitchFamily="34" charset="0"/>
              </a:rPr>
              <a:t>and </a:t>
            </a:r>
            <a:r>
              <a:rPr lang="en-US" b="1" dirty="0">
                <a:solidFill>
                  <a:srgbClr val="000000"/>
                </a:solidFill>
                <a:latin typeface="Arial" panose="020B0604020202020204" pitchFamily="34" charset="0"/>
                <a:cs typeface="Arial" panose="020B0604020202020204" pitchFamily="34" charset="0"/>
              </a:rPr>
              <a:t>a</a:t>
            </a:r>
            <a:r>
              <a:rPr lang="en-US" b="1" dirty="0" smtClean="0">
                <a:solidFill>
                  <a:srgbClr val="000000"/>
                </a:solidFill>
                <a:latin typeface="Arial" panose="020B0604020202020204" pitchFamily="34" charset="0"/>
                <a:cs typeface="Arial" panose="020B0604020202020204" pitchFamily="34" charset="0"/>
              </a:rPr>
              <a:t>ssessing models</a:t>
            </a:r>
          </a:p>
          <a:p>
            <a:pPr>
              <a:spcAft>
                <a:spcPts val="0"/>
              </a:spcAft>
              <a:buFont typeface="Wingdings" panose="05000000000000000000" pitchFamily="2" charset="2"/>
              <a:buChar char="q"/>
              <a:defRPr/>
            </a:pPr>
            <a:r>
              <a:rPr lang="en-US" b="1" dirty="0" smtClean="0">
                <a:solidFill>
                  <a:srgbClr val="000000"/>
                </a:solidFill>
                <a:latin typeface="Arial" panose="020B0604020202020204" pitchFamily="34" charset="0"/>
                <a:cs typeface="Arial" panose="020B0604020202020204" pitchFamily="34" charset="0"/>
              </a:rPr>
              <a:t>Financing Strategies for CMM</a:t>
            </a:r>
          </a:p>
          <a:p>
            <a:pPr>
              <a:spcAft>
                <a:spcPts val="0"/>
              </a:spcAft>
              <a:buFont typeface="Wingdings" panose="05000000000000000000" pitchFamily="2" charset="2"/>
              <a:buChar char="q"/>
              <a:defRPr/>
            </a:pPr>
            <a:r>
              <a:rPr lang="en-US" b="1" dirty="0" smtClean="0">
                <a:solidFill>
                  <a:srgbClr val="000000"/>
                </a:solidFill>
                <a:latin typeface="Arial" panose="020B0604020202020204" pitchFamily="34" charset="0"/>
                <a:cs typeface="Arial" panose="020B0604020202020204" pitchFamily="34" charset="0"/>
              </a:rPr>
              <a:t> Project Funding Resources</a:t>
            </a:r>
          </a:p>
          <a:p>
            <a:pPr>
              <a:spcAft>
                <a:spcPts val="0"/>
              </a:spcAft>
              <a:buFont typeface="Wingdings" panose="05000000000000000000" pitchFamily="2" charset="2"/>
              <a:buChar char="q"/>
              <a:defRPr/>
            </a:pPr>
            <a:r>
              <a:rPr lang="en-US" b="1" dirty="0" smtClean="0">
                <a:solidFill>
                  <a:srgbClr val="000000"/>
                </a:solidFill>
                <a:latin typeface="Arial" panose="020B0604020202020204" pitchFamily="34" charset="0"/>
                <a:ea typeface="ＭＳ Ｐゴシック" charset="0"/>
                <a:cs typeface="Arial" panose="020B0604020202020204" pitchFamily="34" charset="0"/>
              </a:rPr>
              <a:t>CMM </a:t>
            </a:r>
            <a:r>
              <a:rPr lang="en-US" b="1" dirty="0">
                <a:solidFill>
                  <a:srgbClr val="000000"/>
                </a:solidFill>
                <a:latin typeface="Arial" panose="020B0604020202020204" pitchFamily="34" charset="0"/>
                <a:ea typeface="ＭＳ Ｐゴシック" charset="0"/>
                <a:cs typeface="Arial" panose="020B0604020202020204" pitchFamily="34" charset="0"/>
              </a:rPr>
              <a:t>Project </a:t>
            </a:r>
            <a:r>
              <a:rPr lang="en-US" b="1" dirty="0" smtClean="0">
                <a:solidFill>
                  <a:srgbClr val="000000"/>
                </a:solidFill>
                <a:latin typeface="Arial" panose="020B0604020202020204" pitchFamily="34" charset="0"/>
                <a:ea typeface="ＭＳ Ｐゴシック" charset="0"/>
                <a:cs typeface="Arial" panose="020B0604020202020204" pitchFamily="34" charset="0"/>
              </a:rPr>
              <a:t>Risks</a:t>
            </a:r>
          </a:p>
          <a:p>
            <a:pPr>
              <a:spcAft>
                <a:spcPts val="0"/>
              </a:spcAft>
              <a:buFont typeface="Wingdings" panose="05000000000000000000" pitchFamily="2" charset="2"/>
              <a:buChar char="q"/>
              <a:defRPr/>
            </a:pPr>
            <a:r>
              <a:rPr lang="en-US" b="1" dirty="0" smtClean="0">
                <a:solidFill>
                  <a:srgbClr val="000000"/>
                </a:solidFill>
                <a:latin typeface="Arial" panose="020B0604020202020204" pitchFamily="34" charset="0"/>
                <a:ea typeface="ＭＳ Ｐゴシック" charset="0"/>
                <a:cs typeface="Arial" panose="020B0604020202020204" pitchFamily="34" charset="0"/>
              </a:rPr>
              <a:t>Reference</a:t>
            </a:r>
          </a:p>
          <a:p>
            <a:pPr eaLnBrk="1" fontAlgn="auto" hangingPunct="1">
              <a:spcAft>
                <a:spcPts val="0"/>
              </a:spcAft>
              <a:defRPr/>
            </a:pPr>
            <a:endParaRPr lang="en-US" b="1"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4" name="Slide Number Placeholder 3"/>
          <p:cNvSpPr>
            <a:spLocks noGrp="1"/>
          </p:cNvSpPr>
          <p:nvPr>
            <p:ph type="sldNum" sz="quarter" idx="12"/>
          </p:nvPr>
        </p:nvSpPr>
        <p:spPr/>
        <p:txBody>
          <a:bodyPr/>
          <a:lstStyle/>
          <a:p>
            <a:pPr>
              <a:defRPr/>
            </a:pPr>
            <a:fld id="{F53B68AE-E360-49D0-ACD5-C73E6D37172B}"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22960" y="286605"/>
            <a:ext cx="7543800" cy="875446"/>
          </a:xfrm>
        </p:spPr>
        <p:txBody>
          <a:bodyPr>
            <a:normAutofit/>
          </a:bodyPr>
          <a:lstStyle/>
          <a:p>
            <a:pPr algn="ctr" eaLnBrk="1" hangingPunct="1"/>
            <a:r>
              <a:rPr lang="en-US" sz="3600" b="1" dirty="0" smtClean="0">
                <a:latin typeface="Arial" panose="020B0604020202020204" pitchFamily="34" charset="0"/>
                <a:cs typeface="Arial" panose="020B0604020202020204" pitchFamily="34" charset="0"/>
              </a:rPr>
              <a:t>CMM-COAL MINE METHANE</a:t>
            </a:r>
          </a:p>
        </p:txBody>
      </p:sp>
      <p:sp>
        <p:nvSpPr>
          <p:cNvPr id="15363" name="Content Placeholder 2"/>
          <p:cNvSpPr>
            <a:spLocks noGrp="1"/>
          </p:cNvSpPr>
          <p:nvPr>
            <p:ph idx="1"/>
          </p:nvPr>
        </p:nvSpPr>
        <p:spPr/>
        <p:txBody>
          <a:bodyPr/>
          <a:lstStyle/>
          <a:p>
            <a:pPr eaLnBrk="1" hangingPunct="1">
              <a:buFont typeface="Wingdings" panose="05000000000000000000" pitchFamily="2" charset="2"/>
              <a:buChar char="q"/>
            </a:pPr>
            <a:endParaRPr lang="en-US" b="1" dirty="0" smtClean="0">
              <a:solidFill>
                <a:srgbClr val="00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US" b="1" dirty="0" smtClean="0">
                <a:solidFill>
                  <a:srgbClr val="000000"/>
                </a:solidFill>
                <a:latin typeface="Arial" panose="020B0604020202020204" pitchFamily="34" charset="0"/>
                <a:cs typeface="Arial" panose="020B0604020202020204" pitchFamily="34" charset="0"/>
              </a:rPr>
              <a:t>Global methane emissions from coal mining sector can be reduced through recovery and utilization projects</a:t>
            </a:r>
          </a:p>
          <a:p>
            <a:pPr marL="0" indent="0" eaLnBrk="1" hangingPunct="1">
              <a:buNone/>
            </a:pPr>
            <a:endParaRPr lang="en-US" b="1" dirty="0" smtClean="0">
              <a:solidFill>
                <a:srgbClr val="00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US" b="1" dirty="0" smtClean="0">
                <a:solidFill>
                  <a:srgbClr val="000000"/>
                </a:solidFill>
                <a:latin typeface="Arial" panose="020B0604020202020204" pitchFamily="34" charset="0"/>
                <a:cs typeface="Arial" panose="020B0604020202020204" pitchFamily="34" charset="0"/>
              </a:rPr>
              <a:t> That collect methane gas from coal mines for productive use or through destruction when an economic use is not feasible</a:t>
            </a:r>
          </a:p>
          <a:p>
            <a:pPr marL="0" indent="0" eaLnBrk="1" hangingPunct="1">
              <a:buNone/>
            </a:pPr>
            <a:endParaRPr lang="en-US" b="1" dirty="0" smtClean="0">
              <a:solidFill>
                <a:srgbClr val="000000"/>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q"/>
            </a:pPr>
            <a:r>
              <a:rPr lang="en-US" b="1" u="sng" dirty="0" smtClean="0">
                <a:solidFill>
                  <a:srgbClr val="000000"/>
                </a:solidFill>
                <a:latin typeface="Arial" panose="020B0604020202020204" pitchFamily="34" charset="0"/>
                <a:cs typeface="Arial" panose="020B0604020202020204" pitchFamily="34" charset="0"/>
              </a:rPr>
              <a:t>CMM is a wealth from waste if captured in a systematic way </a:t>
            </a:r>
          </a:p>
          <a:p>
            <a:pPr eaLnBrk="1" hangingPunct="1"/>
            <a:endParaRPr lang="en-US" b="1" dirty="0" smtClean="0">
              <a:solidFill>
                <a:srgbClr val="000000"/>
              </a:solidFill>
              <a:latin typeface="Copperplate Gothic Bold" panose="020E0705020206020404" pitchFamily="34" charset="0"/>
            </a:endParaRPr>
          </a:p>
        </p:txBody>
      </p:sp>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22960" y="286605"/>
            <a:ext cx="7543800" cy="1027846"/>
          </a:xfrm>
        </p:spPr>
        <p:txBody>
          <a:bodyPr>
            <a:normAutofit/>
          </a:bodyPr>
          <a:lstStyle/>
          <a:p>
            <a:pPr algn="ctr" eaLnBrk="1" hangingPunct="1"/>
            <a:r>
              <a:rPr lang="en-US" sz="3600" b="1" dirty="0" smtClean="0">
                <a:latin typeface="Arial" panose="020B0604020202020204" pitchFamily="34" charset="0"/>
                <a:cs typeface="Arial" panose="020B0604020202020204" pitchFamily="34" charset="0"/>
              </a:rPr>
              <a:t>CMM-USES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629314"/>
              </p:ext>
            </p:extLst>
          </p:nvPr>
        </p:nvGraphicFramePr>
        <p:xfrm>
          <a:off x="586110" y="1917290"/>
          <a:ext cx="7996202" cy="4235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CMPDIL,Ranchi</a:t>
            </a:r>
            <a:endParaRPr lang="en-US"/>
          </a:p>
        </p:txBody>
      </p:sp>
      <p:sp>
        <p:nvSpPr>
          <p:cNvPr id="4" name="Slide Number Placeholder 3"/>
          <p:cNvSpPr>
            <a:spLocks noGrp="1"/>
          </p:cNvSpPr>
          <p:nvPr>
            <p:ph type="sldNum" sz="quarter" idx="12"/>
          </p:nvPr>
        </p:nvSpPr>
        <p:spPr/>
        <p:txBody>
          <a:bodyPr/>
          <a:lstStyle/>
          <a:p>
            <a:pPr>
              <a:defRPr/>
            </a:pPr>
            <a:fld id="{F53B68AE-E360-49D0-ACD5-C73E6D37172B}"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sz="3600" b="1" dirty="0" smtClean="0">
                <a:latin typeface="Arial" panose="020B0604020202020204" pitchFamily="34" charset="0"/>
                <a:cs typeface="Arial" panose="020B0604020202020204" pitchFamily="34" charset="0"/>
              </a:rPr>
              <a:t>CMM  - Current Project Market </a:t>
            </a:r>
            <a:r>
              <a:rPr lang="en-US" sz="4100" dirty="0" smtClean="0">
                <a:latin typeface="Copperplate Gothic Bold" panose="020E0705020206020404" pitchFamily="34" charset="0"/>
              </a:rPr>
              <a:t/>
            </a:r>
            <a:br>
              <a:rPr lang="en-US" sz="4100" dirty="0" smtClean="0">
                <a:latin typeface="Copperplate Gothic Bold" panose="020E0705020206020404" pitchFamily="34" charset="0"/>
              </a:rPr>
            </a:br>
            <a:endParaRPr lang="en-US" sz="4100" dirty="0" smtClean="0">
              <a:latin typeface="Copperplate Gothic Bold" panose="020E0705020206020404" pitchFamily="34" charset="0"/>
            </a:endParaRPr>
          </a:p>
        </p:txBody>
      </p:sp>
      <p:sp>
        <p:nvSpPr>
          <p:cNvPr id="17411" name="Content Placeholder 2"/>
          <p:cNvSpPr>
            <a:spLocks noGrp="1"/>
          </p:cNvSpPr>
          <p:nvPr>
            <p:ph idx="1"/>
          </p:nvPr>
        </p:nvSpPr>
        <p:spPr>
          <a:xfrm>
            <a:off x="457200" y="1737362"/>
            <a:ext cx="8229600" cy="4530704"/>
          </a:xfrm>
        </p:spPr>
        <p:txBody>
          <a:bodyPr>
            <a:noAutofit/>
          </a:bodyPr>
          <a:lstStyle/>
          <a:p>
            <a:pPr eaLnBrk="1" hangingPunct="1">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200 CMM projects worldwide in 17 countries </a:t>
            </a:r>
          </a:p>
          <a:p>
            <a:pPr eaLnBrk="1" hangingPunct="1">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More than 5.5 billion cubic meters of gas annually from active and abandoned coal mines</a:t>
            </a:r>
          </a:p>
          <a:p>
            <a:pPr eaLnBrk="1" hangingPunct="1">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Avoiding 77 million metric tons of carbon dioxide equivalent (MtCO2e) of GHG emissions each year</a:t>
            </a:r>
          </a:p>
          <a:p>
            <a:pPr eaLnBrk="1" hangingPunct="1">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Globally, the greatest volume of CMM recovered and used is from drainage (degasification) systems at active underground coal mines.</a:t>
            </a:r>
          </a:p>
          <a:p>
            <a:pPr>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Several </a:t>
            </a:r>
            <a:r>
              <a:rPr lang="en-US" dirty="0">
                <a:solidFill>
                  <a:schemeClr val="tx1"/>
                </a:solidFill>
                <a:latin typeface="Arial" panose="020B0604020202020204" pitchFamily="34" charset="0"/>
                <a:cs typeface="Arial" panose="020B0604020202020204" pitchFamily="34" charset="0"/>
              </a:rPr>
              <a:t>countries with declining coal production are effectively capturing and using the methane from their abandoned (closed) underground coal mines including countries such as France and Japan, where active underground mining has ceased. </a:t>
            </a:r>
          </a:p>
          <a:p>
            <a:pPr eaLnBrk="1" hangingPunct="1">
              <a:buFont typeface="Arial" panose="020B0604020202020204" pitchFamily="34" charset="0"/>
              <a:buChar char="•"/>
            </a:pPr>
            <a:endParaRPr lang="en-US" dirty="0" smtClean="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en-US" dirty="0" smtClean="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US" smtClean="0"/>
              <a:t>CMPDIL,Ranchi</a:t>
            </a:r>
            <a:endParaRPr lang="en-US"/>
          </a:p>
        </p:txBody>
      </p:sp>
      <p:sp>
        <p:nvSpPr>
          <p:cNvPr id="4" name="Slide Number Placeholder 3"/>
          <p:cNvSpPr>
            <a:spLocks noGrp="1"/>
          </p:cNvSpPr>
          <p:nvPr>
            <p:ph type="sldNum" sz="quarter" idx="12"/>
          </p:nvPr>
        </p:nvSpPr>
        <p:spPr/>
        <p:txBody>
          <a:bodyPr/>
          <a:lstStyle/>
          <a:p>
            <a:pPr>
              <a:defRPr/>
            </a:pPr>
            <a:fld id="{F53B68AE-E360-49D0-ACD5-C73E6D37172B}"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22960" y="286605"/>
            <a:ext cx="7543800" cy="1123096"/>
          </a:xfrm>
        </p:spPr>
        <p:txBody>
          <a:bodyPr>
            <a:normAutofit/>
          </a:bodyPr>
          <a:lstStyle/>
          <a:p>
            <a:pPr algn="r" eaLnBrk="1" hangingPunct="1"/>
            <a:r>
              <a:rPr lang="en-US" sz="3200" b="1" dirty="0" smtClean="0">
                <a:latin typeface="Arial" panose="020B0604020202020204" pitchFamily="34" charset="0"/>
                <a:cs typeface="Arial" panose="020B0604020202020204" pitchFamily="34" charset="0"/>
              </a:rPr>
              <a:t>CMM - Project Development-Process</a:t>
            </a:r>
            <a:br>
              <a:rPr lang="en-US" sz="3200" b="1" dirty="0" smtClean="0">
                <a:latin typeface="Arial" panose="020B0604020202020204" pitchFamily="34" charset="0"/>
                <a:cs typeface="Arial" panose="020B0604020202020204" pitchFamily="34" charset="0"/>
              </a:rPr>
            </a:br>
            <a:endParaRPr lang="en-US" sz="3200" b="1" dirty="0" smtClean="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09689159"/>
              </p:ext>
            </p:extLst>
          </p:nvPr>
        </p:nvGraphicFramePr>
        <p:xfrm>
          <a:off x="600064" y="1962149"/>
          <a:ext cx="8222288" cy="421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22960" y="286605"/>
            <a:ext cx="7543800" cy="856396"/>
          </a:xfrm>
        </p:spPr>
        <p:txBody>
          <a:bodyPr>
            <a:normAutofit/>
          </a:bodyPr>
          <a:lstStyle/>
          <a:p>
            <a:pPr algn="ctr" eaLnBrk="1" hangingPunct="1"/>
            <a:r>
              <a:rPr lang="en-US" sz="3600" b="1" dirty="0" smtClean="0">
                <a:latin typeface="Arial" panose="020B0604020202020204" pitchFamily="34" charset="0"/>
                <a:cs typeface="Arial" panose="020B0604020202020204" pitchFamily="34" charset="0"/>
              </a:rPr>
              <a:t>CMM-Financial Feasibility study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8807226"/>
              </p:ext>
            </p:extLst>
          </p:nvPr>
        </p:nvGraphicFramePr>
        <p:xfrm>
          <a:off x="457200" y="1488141"/>
          <a:ext cx="8229599" cy="500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22960" y="286605"/>
            <a:ext cx="7543800" cy="818295"/>
          </a:xfrm>
        </p:spPr>
        <p:txBody>
          <a:bodyPr>
            <a:normAutofit/>
          </a:bodyPr>
          <a:lstStyle/>
          <a:p>
            <a:pPr algn="ctr" eaLnBrk="1" hangingPunct="1"/>
            <a:r>
              <a:rPr lang="en-US" sz="3600" b="1" dirty="0" smtClean="0">
                <a:latin typeface="Arial" panose="020B0604020202020204" pitchFamily="34" charset="0"/>
                <a:cs typeface="Arial" panose="020B0604020202020204" pitchFamily="34" charset="0"/>
              </a:rPr>
              <a:t>Revenue/benefits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0421288"/>
              </p:ext>
            </p:extLst>
          </p:nvPr>
        </p:nvGraphicFramePr>
        <p:xfrm>
          <a:off x="457200" y="2038350"/>
          <a:ext cx="8229599"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CMPDIL,Ranchi</a:t>
            </a:r>
            <a:endParaRPr lang="en-US"/>
          </a:p>
        </p:txBody>
      </p:sp>
      <p:sp>
        <p:nvSpPr>
          <p:cNvPr id="3" name="Slide Number Placeholder 2"/>
          <p:cNvSpPr>
            <a:spLocks noGrp="1"/>
          </p:cNvSpPr>
          <p:nvPr>
            <p:ph type="sldNum" sz="quarter" idx="12"/>
          </p:nvPr>
        </p:nvSpPr>
        <p:spPr/>
        <p:txBody>
          <a:bodyPr/>
          <a:lstStyle/>
          <a:p>
            <a:pPr>
              <a:defRPr/>
            </a:pPr>
            <a:fld id="{F53B68AE-E360-49D0-ACD5-C73E6D37172B}" type="slidenum">
              <a:rPr lang="en-US" smtClean="0"/>
              <a:pPr>
                <a:defRPr/>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1508</TotalTime>
  <Words>1546</Words>
  <Application>Microsoft Macintosh PowerPoint</Application>
  <PresentationFormat>On-screen Show (4:3)</PresentationFormat>
  <Paragraphs>269</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Retrospect</vt:lpstr>
      <vt:lpstr>PowerPoint Presentation</vt:lpstr>
      <vt:lpstr>FINANCING &amp; DEVELOPMENT STRATEGIES FOR COAL MINE METHANE PROJECTS IN CURRENT MARKETS </vt:lpstr>
      <vt:lpstr>Outline</vt:lpstr>
      <vt:lpstr>CMM-COAL MINE METHANE</vt:lpstr>
      <vt:lpstr>CMM-USES</vt:lpstr>
      <vt:lpstr>CMM  - Current Project Market  </vt:lpstr>
      <vt:lpstr>CMM - Project Development-Process </vt:lpstr>
      <vt:lpstr>CMM-Financial Feasibility study</vt:lpstr>
      <vt:lpstr>Revenue/benefits</vt:lpstr>
      <vt:lpstr>CMM-Capital Cost Components  </vt:lpstr>
      <vt:lpstr>CMM - Operating Cost components</vt:lpstr>
      <vt:lpstr> Feasibility study-Assessing Models  </vt:lpstr>
      <vt:lpstr>Financial impact -illustrated</vt:lpstr>
      <vt:lpstr>Financial strategies for CMM project Feasible</vt:lpstr>
      <vt:lpstr>CMM – FINANCING STRATEGIES</vt:lpstr>
      <vt:lpstr>Financing - Off the balance sheet</vt:lpstr>
      <vt:lpstr>Equity Financing</vt:lpstr>
      <vt:lpstr>Equity Financing</vt:lpstr>
      <vt:lpstr>Debt Financing </vt:lpstr>
      <vt:lpstr>Debt Financing</vt:lpstr>
      <vt:lpstr>Vendor Financing</vt:lpstr>
      <vt:lpstr>Multilateral and Bilateral Financial Institutions </vt:lpstr>
      <vt:lpstr>Carbon Financing  </vt:lpstr>
      <vt:lpstr>Challenges of Carbon Financing </vt:lpstr>
      <vt:lpstr>CMM - Funding Sources  </vt:lpstr>
      <vt:lpstr>CMM -Project Risks </vt:lpstr>
      <vt:lpstr>References </vt:lpstr>
      <vt:lpstr>PowerPoint Presentation</vt:lpstr>
    </vt:vector>
  </TitlesOfParts>
  <Company>COAL INDIA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&amp; DEVELOPMENT STRATEGIES OF CMM DEVELOPMENT IN CURRENT MARKET</dc:title>
  <dc:creator>NAVEEN KINTALI</dc:creator>
  <cp:lastModifiedBy>NAVEEN KINTALI</cp:lastModifiedBy>
  <cp:revision>84</cp:revision>
  <cp:lastPrinted>2017-03-08T05:09:36Z</cp:lastPrinted>
  <dcterms:created xsi:type="dcterms:W3CDTF">2017-02-23T14:44:36Z</dcterms:created>
  <dcterms:modified xsi:type="dcterms:W3CDTF">2017-03-10T02:33:21Z</dcterms:modified>
</cp:coreProperties>
</file>