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0" r:id="rId4"/>
    <p:sldId id="286" r:id="rId5"/>
    <p:sldId id="276" r:id="rId6"/>
    <p:sldId id="277" r:id="rId7"/>
    <p:sldId id="279" r:id="rId8"/>
    <p:sldId id="283" r:id="rId9"/>
    <p:sldId id="273" r:id="rId10"/>
    <p:sldId id="284" r:id="rId11"/>
    <p:sldId id="261" r:id="rId12"/>
    <p:sldId id="259" r:id="rId13"/>
    <p:sldId id="262" r:id="rId14"/>
    <p:sldId id="264" r:id="rId15"/>
    <p:sldId id="285" r:id="rId16"/>
    <p:sldId id="282" r:id="rId17"/>
    <p:sldId id="281" r:id="rId18"/>
    <p:sldId id="28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866"/>
    </p:cViewPr>
  </p:sorterViewPr>
  <p:notesViewPr>
    <p:cSldViewPr showGuides="1"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hPercent val="51"/>
      <c:depthPercent val="100"/>
      <c:rAngAx val="1"/>
    </c:view3D>
    <c:plotArea>
      <c:layout>
        <c:manualLayout>
          <c:layoutTarget val="inner"/>
          <c:xMode val="edge"/>
          <c:yMode val="edge"/>
          <c:x val="5.2434279604335526E-2"/>
          <c:y val="4.4708594746097084E-2"/>
          <c:w val="0.9644779332615746"/>
          <c:h val="0.8115671641791044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No. of Blocks Offered</c:v>
                </c:pt>
              </c:strCache>
            </c:strRef>
          </c:tx>
          <c:dLbls>
            <c:dLbl>
              <c:idx val="0"/>
              <c:layout>
                <c:manualLayout>
                  <c:x val="5.2835698161335558E-3"/>
                  <c:y val="-1.32471257004385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33833296822605E-2"/>
                  <c:y val="-1.20691952557353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73915525763106E-3"/>
                  <c:y val="-1.96867818020238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950623164945911E-3"/>
                  <c:y val="-4.76140866769542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16684607104413401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46824542518837459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3713670613562958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60279870828848747"/>
                  <c:y val="0.4552238805970149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6846071044133482"/>
                  <c:y val="0.4384328358208976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7351991388589908"/>
                  <c:y val="0.464552238805970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79763186221743865"/>
                  <c:y val="0.4888059701492567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85898815931108763"/>
                  <c:y val="0.2089552238805977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CBM-I</c:v>
                </c:pt>
                <c:pt idx="1">
                  <c:v>CBM-II</c:v>
                </c:pt>
                <c:pt idx="2">
                  <c:v>CBM-III</c:v>
                </c:pt>
                <c:pt idx="3">
                  <c:v>CBM - IV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No. of bids received</c:v>
                </c:pt>
              </c:strCache>
            </c:strRef>
          </c:tx>
          <c:dLbls>
            <c:dLbl>
              <c:idx val="0"/>
              <c:layout>
                <c:manualLayout>
                  <c:x val="3.4335685622441652E-2"/>
                  <c:y val="-2.01516425977372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237323753362235E-2"/>
                  <c:y val="-1.2534056051448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39067116701678E-2"/>
                  <c:y val="-5.48119644032500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178523411828292E-3"/>
                  <c:y val="-3.3130619012903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68675995694295111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64370290635091565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68675995694295111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62540365984930035"/>
                  <c:y val="0.4701492537313432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9321851453175465"/>
                  <c:y val="0.4701492537313432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75565123789020761"/>
                  <c:y val="0.4906716417910459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8170075349838537"/>
                  <c:y val="0.48880597014925675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88266953713670815"/>
                  <c:y val="0.2238805970149254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94294940796555726"/>
                  <c:y val="0.29664179104477745"/>
                </c:manualLayout>
              </c:layout>
              <c:tx>
                <c:rich>
                  <a:bodyPr/>
                  <a:lstStyle/>
                  <a:p>
                    <a:r>
                      <a:rPr>
                        <a:latin typeface="Arial" pitchFamily="34" charset="0"/>
                        <a:cs typeface="Arial" pitchFamily="34" charset="0"/>
                      </a:rPr>
                      <a:t>45</a:t>
                    </a:r>
                    <a:endParaRPr/>
                  </a:p>
                </c:rich>
              </c:tx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CBM-I</c:v>
                </c:pt>
                <c:pt idx="1">
                  <c:v>CBM-II</c:v>
                </c:pt>
                <c:pt idx="2">
                  <c:v>CBM-III</c:v>
                </c:pt>
                <c:pt idx="3">
                  <c:v>CBM - IV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16</c:v>
                </c:pt>
                <c:pt idx="1">
                  <c:v>14</c:v>
                </c:pt>
                <c:pt idx="2">
                  <c:v>54</c:v>
                </c:pt>
                <c:pt idx="3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Blocks Awarded</c:v>
                </c:pt>
              </c:strCache>
            </c:strRef>
          </c:tx>
          <c:dLbls>
            <c:dLbl>
              <c:idx val="0"/>
              <c:layout>
                <c:manualLayout>
                  <c:x val="2.7881015289741195E-2"/>
                  <c:y val="-1.57565125719765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935505950263326E-2"/>
                  <c:y val="-8.33785197215295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520144440048882E-3"/>
                  <c:y val="-1.03584235930684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111255547659764E-4"/>
                  <c:y val="1.3512040546878579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66092572658773274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68675995694295111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69967707212056485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64370290635091565"/>
                  <c:y val="0.464552238805970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71259418729817303"/>
                  <c:y val="0.4682835820895535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77395048439182013"/>
                  <c:y val="0.49440298507463026"/>
                </c:manualLayout>
              </c:layout>
              <c:tx>
                <c:rich>
                  <a:bodyPr/>
                  <a:lstStyle/>
                  <a:p>
                    <a:r>
                      <a:rPr>
                        <a:latin typeface="Arial" pitchFamily="34" charset="0"/>
                        <a:cs typeface="Arial" pitchFamily="34" charset="0"/>
                      </a:rPr>
                      <a:t>20</a:t>
                    </a:r>
                    <a:endParaRPr/>
                  </a:p>
                </c:rich>
              </c:tx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83423035522066658"/>
                  <c:y val="0.4869402985074640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9041980624327236"/>
                  <c:y val="0.2220149253731344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95586652314316467"/>
                  <c:y val="0.28358208955224024"/>
                </c:manualLayout>
              </c:layout>
              <c:tx>
                <c:rich>
                  <a:bodyPr/>
                  <a:lstStyle/>
                  <a:p>
                    <a:r>
                      <a:rPr>
                        <a:latin typeface="Arial" pitchFamily="34" charset="0"/>
                        <a:cs typeface="Arial" pitchFamily="34" charset="0"/>
                      </a:rPr>
                      <a:t>45*</a:t>
                    </a:r>
                    <a:endParaRPr/>
                  </a:p>
                </c:rich>
              </c:tx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CBM-I</c:v>
                </c:pt>
                <c:pt idx="1">
                  <c:v>CBM-II</c:v>
                </c:pt>
                <c:pt idx="2">
                  <c:v>CBM-III</c:v>
                </c:pt>
                <c:pt idx="3">
                  <c:v>CBM - IV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gapDepth val="0"/>
        <c:shape val="box"/>
        <c:axId val="82805888"/>
        <c:axId val="82807424"/>
        <c:axId val="0"/>
      </c:bar3DChart>
      <c:catAx>
        <c:axId val="82805888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lang="en-US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807424"/>
        <c:crosses val="autoZero"/>
        <c:auto val="1"/>
        <c:lblAlgn val="ctr"/>
        <c:lblOffset val="100"/>
        <c:tickLblSkip val="1"/>
        <c:tickMarkSkip val="1"/>
      </c:catAx>
      <c:valAx>
        <c:axId val="82807424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lang="en-US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2805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0731969860065075E-2"/>
          <c:y val="0"/>
          <c:w val="0.85575888051668758"/>
          <c:h val="5.5970149253731422E-2"/>
        </c:manualLayout>
      </c:layout>
      <c:txPr>
        <a:bodyPr/>
        <a:lstStyle/>
        <a:p>
          <a:pPr>
            <a:defRPr lang="en-US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0.93712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441951"/>
          <a:ext cx="882869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IN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30 Blocks awarded through 4 Bidding Rounds &amp; 3 Blocks were awarded on Nomination</a:t>
          </a:r>
          <a:endParaRPr lang="en-IN" sz="1600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3A0D7-F4D4-4B4D-AE70-78561332E628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CE525-03BA-449D-ADB0-8DFDA31A245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814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 pyramid of conventional</a:t>
            </a:r>
            <a:r>
              <a:rPr lang="en-US" baseline="0" dirty="0" smtClean="0"/>
              <a:t> vs. unconventional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E525-03BA-449D-ADB0-8DFDA31A245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5867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 pyramid of conventional</a:t>
            </a:r>
            <a:r>
              <a:rPr lang="en-US" baseline="0" dirty="0" smtClean="0"/>
              <a:t> vs. unconventional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E525-03BA-449D-ADB0-8DFDA31A245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5867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April 8-9, 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EnCana Midstream &amp; Marketing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FB0BA-5649-4F4A-B03B-47B846AD585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2175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5214"/>
            <a:ext cx="5030391" cy="4113893"/>
          </a:xfrm>
        </p:spPr>
        <p:txBody>
          <a:bodyPr lIns="91207" tIns="45603" rIns="91207" bIns="45603"/>
          <a:lstStyle/>
          <a:p>
            <a:r>
              <a:rPr lang="en-US" altLang="en-US" sz="1500" dirty="0"/>
              <a:t>Due to the water in the cleats, it usually takes a period of time before gas will be produced.  Once enough water is produced the gas perm will become more dominant until a maximum gas rate is achieved.  This can take anywhere from 6-18 months depending on the reservoir and the well spacing.</a:t>
            </a:r>
          </a:p>
          <a:p>
            <a:endParaRPr lang="en-US" altLang="en-US" sz="1500" dirty="0"/>
          </a:p>
          <a:p>
            <a:r>
              <a:rPr lang="en-US" altLang="en-US" sz="1500" dirty="0"/>
              <a:t>Dewatering requires many wells so that the reservoir can be dewatered, and the methane allowed to desorb from the coal.</a:t>
            </a:r>
          </a:p>
          <a:p>
            <a:endParaRPr lang="en-US" altLang="en-US" sz="1500" dirty="0"/>
          </a:p>
          <a:p>
            <a:r>
              <a:rPr lang="en-US" altLang="en-US" sz="1500" dirty="0"/>
              <a:t>The Horseshoe Canyon coals are unique in the fact that they produce gas immediately and very little water production (in the order of L per week has been encountered to date).</a:t>
            </a:r>
          </a:p>
          <a:p>
            <a:endParaRPr lang="en-US" altLang="en-US" sz="15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1B383-F8D0-498C-9B9A-8B5212D30013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6" y="4342526"/>
            <a:ext cx="5487331" cy="411613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when fluid pressure is below the desorption pressure gas starts to desorb</a:t>
            </a:r>
          </a:p>
          <a:p>
            <a:pPr eaLnBrk="1" hangingPunct="1"/>
            <a:r>
              <a:rPr lang="en-US" smtClean="0"/>
              <a:t>cleat density and aperture is going to be a major determinant in gas flow rates – cleat density is going to affect the diffusion rate from matrix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as gas desorbs the coal matrix can shrink opening cleats further and increasing permeability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32405-405F-4AC7-A8BA-0D4FEE7EAFC0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8725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1E88B-C14E-412C-9D86-4CA6A0D58A00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066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32405-405F-4AC7-A8BA-0D4FEE7EAFC0}" type="slidenum">
              <a:rPr lang="en-IN" smtClean="0"/>
              <a:pPr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0069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8323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5580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771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2" descr="https://encrypted-tbn3.gstatic.com/images?q=tbn:ANd9GcSuvYmhbNeH3l4y749SWAO-vaXGY8TUTIxqZ6q5hEoXtEvT0zOri56zlP3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" y="0"/>
            <a:ext cx="908348" cy="5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national emble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610" y="12087"/>
            <a:ext cx="666389" cy="896633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79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1754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2" descr="https://encrypted-tbn3.gstatic.com/images?q=tbn:ANd9GcSuvYmhbNeH3l4y749SWAO-vaXGY8TUTIxqZ6q5hEoXtEvT0zOri56zlP3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" y="0"/>
            <a:ext cx="908348" cy="5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national emble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610" y="12087"/>
            <a:ext cx="666389" cy="896633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957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1" name="Picture 2" descr="https://encrypted-tbn3.gstatic.com/images?q=tbn:ANd9GcSuvYmhbNeH3l4y749SWAO-vaXGY8TUTIxqZ6q5hEoXtEvT0zOri56zlP3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" y="0"/>
            <a:ext cx="908348" cy="5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national emble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610" y="12087"/>
            <a:ext cx="666389" cy="896633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410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2" descr="https://encrypted-tbn3.gstatic.com/images?q=tbn:ANd9GcSuvYmhbNeH3l4y749SWAO-vaXGY8TUTIxqZ6q5hEoXtEvT0zOri56zlP3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" y="0"/>
            <a:ext cx="908348" cy="5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national emble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610" y="12087"/>
            <a:ext cx="666389" cy="896633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121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6" name="Picture 2" descr="https://encrypted-tbn3.gstatic.com/images?q=tbn:ANd9GcSuvYmhbNeH3l4y749SWAO-vaXGY8TUTIxqZ6q5hEoXtEvT0zOri56zlP3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" y="0"/>
            <a:ext cx="908348" cy="5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national emble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610" y="12087"/>
            <a:ext cx="666389" cy="896633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74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3266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2" descr="https://encrypted-tbn3.gstatic.com/images?q=tbn:ANd9GcSuvYmhbNeH3l4y749SWAO-vaXGY8TUTIxqZ6q5hEoXtEvT0zOri56zlP3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5" y="0"/>
            <a:ext cx="908348" cy="5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national emble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610" y="12087"/>
            <a:ext cx="666389" cy="896633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64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E1A9-0ABD-45B6-9EB7-9500A1B35CDA}" type="datetimeFigureOut">
              <a:rPr lang="en-IN" smtClean="0"/>
              <a:pPr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548B-08FD-4ABC-BC98-8779C3BE5B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812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18199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Development of CBM in India</a:t>
            </a:r>
            <a:endParaRPr lang="en-IN" sz="4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412704"/>
            <a:ext cx="7040880" cy="1392560"/>
          </a:xfrm>
        </p:spPr>
        <p:txBody>
          <a:bodyPr>
            <a:normAutofit fontScale="85000" lnSpcReduction="10000"/>
          </a:bodyPr>
          <a:lstStyle/>
          <a:p>
            <a:r>
              <a:rPr lang="en-US" sz="3900" b="1" dirty="0" smtClean="0">
                <a:solidFill>
                  <a:srgbClr val="C00000"/>
                </a:solidFill>
              </a:rPr>
              <a:t>Directorate General of Hydrocarbons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Ministry of Petroleum and Natural Gas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Government of India</a:t>
            </a:r>
            <a:endParaRPr lang="en-IN" sz="2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7041" y="5853752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Sunil Kumar Singh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Head – Alternate Energy, PEL/PML</a:t>
            </a:r>
            <a:endParaRPr lang="en-IN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32534" y="116632"/>
            <a:ext cx="94046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/>
              <a:t>International workshop </a:t>
            </a:r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b="1" dirty="0" smtClean="0"/>
              <a:t>“</a:t>
            </a:r>
            <a:r>
              <a:rPr lang="en-IN" sz="2800" b="1" dirty="0"/>
              <a:t>Best Practices in Methane Drainage and Use in Coal Mines”</a:t>
            </a:r>
            <a:r>
              <a:rPr lang="en-IN" sz="2800" dirty="0"/>
              <a:t> </a:t>
            </a:r>
            <a:endParaRPr lang="en-IN" sz="4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encrypted-tbn3.gstatic.com/images?q=tbn:ANd9GcSuvYmhbNeH3l4y749SWAO-vaXGY8TUTIxqZ6q5hEoXtEvT0zOri56zlP3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455" y="3212976"/>
            <a:ext cx="2088232" cy="13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tional em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2251" y="1412776"/>
            <a:ext cx="904640" cy="1217202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3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2094" y="188640"/>
            <a:ext cx="8479813" cy="1039091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chemeClr val="accent1">
                    <a:lumMod val="75000"/>
                  </a:schemeClr>
                </a:solidFill>
              </a:rPr>
              <a:t>State-wise distribution of CBM </a:t>
            </a: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en-IN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74A0-80C9-4423-8244-10AC8C411DD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4310966"/>
              </p:ext>
            </p:extLst>
          </p:nvPr>
        </p:nvGraphicFramePr>
        <p:xfrm>
          <a:off x="245532" y="1277938"/>
          <a:ext cx="8712200" cy="4753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505"/>
                <a:gridCol w="2145172"/>
                <a:gridCol w="2409758"/>
                <a:gridCol w="2226105"/>
                <a:gridCol w="1430660"/>
              </a:tblGrid>
              <a:tr h="78125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Sl. No.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Prognosticated </a:t>
                      </a:r>
                      <a:r>
                        <a:rPr lang="en-IN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CBM </a:t>
                      </a:r>
                      <a:r>
                        <a:rPr lang="en-IN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Resource</a:t>
                      </a:r>
                      <a:r>
                        <a:rPr lang="en-IN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IN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(in BCM</a:t>
                      </a:r>
                      <a:r>
                        <a:rPr lang="en-IN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Prognosticated CBM Resource (in TCF</a:t>
                      </a:r>
                      <a:r>
                        <a:rPr lang="en-IN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Established CBM Reserves (in TCF)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014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1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</a:rPr>
                        <a:t>Jharkhand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722.08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25.5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1.916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014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</a:rPr>
                        <a:t>Rajasthan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359.62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12.7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014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</a:rPr>
                        <a:t>Gujarat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351.13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12.4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014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err="1" smtClean="0">
                          <a:effectLst/>
                        </a:rPr>
                        <a:t>Odisha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243.52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8.6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014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</a:rPr>
                        <a:t>Chhattisgarh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240.69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8.5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014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</a:rPr>
                        <a:t>Madhya Pradesh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218.04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7.7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3.65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014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</a:rPr>
                        <a:t>West Bengal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218.04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7.7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4.33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014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</a:rPr>
                        <a:t>Tamil Nadu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104.77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3.7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4028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9, 10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err="1" smtClean="0">
                          <a:effectLst/>
                        </a:rPr>
                        <a:t>Telangana</a:t>
                      </a:r>
                      <a:r>
                        <a:rPr lang="en-IN" sz="1800" u="none" strike="noStrike" dirty="0" smtClean="0">
                          <a:effectLst/>
                        </a:rPr>
                        <a:t> &amp; Andhra Pradesh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99.11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3.5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014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11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</a:rPr>
                        <a:t>Maharashtra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33.98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1.2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7014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12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 smtClean="0">
                          <a:effectLst/>
                        </a:rPr>
                        <a:t>North East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8.50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 dirty="0">
                          <a:effectLst/>
                        </a:rPr>
                        <a:t>0.3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41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en-IN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 CBM Resource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2599.48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91.8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9.9</a:t>
                      </a:r>
                      <a:endParaRPr lang="en-IN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63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36814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IN" sz="3600" b="1">
              <a:solidFill>
                <a:srgbClr val="99FF33"/>
              </a:solidFill>
              <a:ea typeface="Gungsuh" pitchFamily="18" charset="-127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4904669"/>
              </p:ext>
            </p:extLst>
          </p:nvPr>
        </p:nvGraphicFramePr>
        <p:xfrm>
          <a:off x="136145" y="914400"/>
          <a:ext cx="8828690" cy="580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155317" y="101598"/>
            <a:ext cx="883389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CBM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itchFamily="34" charset="0"/>
              </a:rPr>
              <a:t>Bidding Rounds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Gungsuh" pitchFamily="18" charset="-127"/>
                <a:cs typeface="Arial" pitchFamily="34" charset="0"/>
              </a:rPr>
              <a:t>	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FF5D-2E66-413B-8DE7-682D8CB84A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471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6156"/>
            <a:ext cx="7886700" cy="823070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Phases in CBM Contract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34" y="1126181"/>
            <a:ext cx="8699333" cy="5478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2400" b="1" dirty="0" smtClean="0"/>
              <a:t>Phase-I: Exploration phase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N" sz="1800" dirty="0" smtClean="0"/>
              <a:t>Duration: 2-3 years + 3 extensions of 6 </a:t>
            </a:r>
            <a:r>
              <a:rPr lang="en-IN" sz="1800" dirty="0"/>
              <a:t>months under CBM extension policy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N" sz="1800" dirty="0" smtClean="0"/>
              <a:t>Major activity: Drilling of Coreholes and Test wells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2400" b="1" dirty="0" smtClean="0"/>
              <a:t>Phase-II: Pilot Assessment Phase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N" sz="1800" dirty="0" smtClean="0"/>
              <a:t>Duration: 3-4 years + 3 extensions of 6 months under CBM extension policy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1800" dirty="0" smtClean="0"/>
              <a:t>Major activity: Drilling of Pilot wells, Environmental studies, Techno-economic Evaluation, Market survey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2400" b="1" dirty="0" smtClean="0"/>
              <a:t>Phase-III: Development Phase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N" sz="1800" dirty="0" smtClean="0"/>
              <a:t>Duration: 5 years + 1 year extension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N" sz="1800" dirty="0" smtClean="0"/>
              <a:t>Major Activity: Drilling, completion and testing of development wells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2400" b="1" dirty="0" smtClean="0"/>
              <a:t>Phase-IV: Production Phase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N" sz="1800" dirty="0" smtClean="0"/>
              <a:t>Duration: 20 -25 years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N" sz="1800" dirty="0" smtClean="0"/>
              <a:t>Major Activity: Commercial production from the Block </a:t>
            </a:r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74A0-80C9-4423-8244-10AC8C411D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0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7384"/>
            <a:ext cx="8229600" cy="40061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</a:rPr>
              <a:t>CBM 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</a:rPr>
              <a:t>India: 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</a:rPr>
              <a:t>Current Status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5933714"/>
              </p:ext>
            </p:extLst>
          </p:nvPr>
        </p:nvGraphicFramePr>
        <p:xfrm>
          <a:off x="152400" y="332656"/>
          <a:ext cx="8839200" cy="6148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3036"/>
                <a:gridCol w="4116164"/>
              </a:tblGrid>
              <a:tr h="344937">
                <a:tc>
                  <a:txBody>
                    <a:bodyPr/>
                    <a:lstStyle/>
                    <a:p>
                      <a:r>
                        <a:rPr lang="en-IN" sz="15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CBM</a:t>
                      </a:r>
                      <a:r>
                        <a:rPr lang="en-IN" sz="15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policy formulated in:</a:t>
                      </a:r>
                      <a:endParaRPr lang="en-IN" sz="15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1997</a:t>
                      </a:r>
                      <a:endParaRPr lang="en-IN" sz="15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937">
                <a:tc>
                  <a:txBody>
                    <a:bodyPr/>
                    <a:lstStyle/>
                    <a:p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MoU</a:t>
                      </a:r>
                      <a:r>
                        <a:rPr lang="en-IN" sz="15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signed between MoP&amp;NG &amp; MoC</a:t>
                      </a:r>
                      <a:endParaRPr lang="en-IN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09.09.1997</a:t>
                      </a:r>
                      <a:endParaRPr lang="en-IN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4937">
                <a:tc>
                  <a:txBody>
                    <a:bodyPr/>
                    <a:lstStyle/>
                    <a:p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Total</a:t>
                      </a:r>
                      <a:r>
                        <a:rPr lang="en-IN" sz="15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CBM rounds conducted</a:t>
                      </a:r>
                      <a:endParaRPr lang="en-IN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IN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4937">
                <a:tc>
                  <a:txBody>
                    <a:bodyPr/>
                    <a:lstStyle/>
                    <a:p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No. of CBM Blocks awarded</a:t>
                      </a:r>
                      <a:r>
                        <a:rPr lang="en-IN" sz="15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in 4 rounds</a:t>
                      </a:r>
                      <a:endParaRPr lang="en-IN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en-IN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4937">
                <a:tc>
                  <a:txBody>
                    <a:bodyPr/>
                    <a:lstStyle/>
                    <a:p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Coal</a:t>
                      </a:r>
                      <a:r>
                        <a:rPr lang="en-IN" sz="15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bearing Area identified for CBM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26,000 Sq. Km.</a:t>
                      </a:r>
                      <a:endParaRPr lang="en-IN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4937">
                <a:tc>
                  <a:txBody>
                    <a:bodyPr/>
                    <a:lstStyle/>
                    <a:p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Area covered under 33 blocks </a:t>
                      </a:r>
                      <a:endParaRPr lang="en-IN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16, 613 Sq. Km. (64%)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9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CBM Resources in the</a:t>
                      </a:r>
                      <a:r>
                        <a:rPr lang="en-IN" sz="15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26,000 sq km area</a:t>
                      </a:r>
                      <a:endParaRPr lang="en-IN" sz="15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2599 BCM (91.8TCF)</a:t>
                      </a:r>
                    </a:p>
                  </a:txBody>
                  <a:tcPr/>
                </a:tc>
              </a:tr>
              <a:tr h="344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CBM Resources (from 33 Blocks)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1767.06 BCM (62.4 TCF) ~68%</a:t>
                      </a:r>
                      <a:r>
                        <a:rPr lang="en-IN" sz="15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opened up</a:t>
                      </a:r>
                      <a:endParaRPr lang="en-IN" sz="15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4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Established CBM Reserves (GIP)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280.8 BCM (9.9 TCF)</a:t>
                      </a:r>
                    </a:p>
                  </a:txBody>
                  <a:tcPr/>
                </a:tc>
              </a:tr>
              <a:tr h="344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Commercial Production commenced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July 2007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4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Total No. of CBM Wells drilled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927</a:t>
                      </a:r>
                      <a:endParaRPr lang="en-IN" sz="15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4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Investment made (till</a:t>
                      </a:r>
                      <a:r>
                        <a:rPr lang="en-IN" sz="15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FY</a:t>
                      </a:r>
                      <a:r>
                        <a:rPr lang="en-IN" sz="15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2014-15) </a:t>
                      </a:r>
                      <a:endParaRPr lang="en-IN" sz="15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Around US$ 1.5 Billion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4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Present Gas  Production (June 2016)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1.56 MMSCMD from 5</a:t>
                      </a:r>
                      <a:r>
                        <a:rPr lang="en-IN" sz="15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CBM blocks</a:t>
                      </a:r>
                      <a:endParaRPr lang="en-IN" sz="15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0211">
                <a:tc>
                  <a:txBody>
                    <a:bodyPr/>
                    <a:lstStyle/>
                    <a:p>
                      <a:r>
                        <a:rPr lang="en-IN" sz="15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No. of CBM Blocks in Production Phase</a:t>
                      </a:r>
                      <a:endParaRPr lang="en-IN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IN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0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No. of CBM Blocks in Development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IN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0211">
                <a:tc>
                  <a:txBody>
                    <a:bodyPr/>
                    <a:lstStyle/>
                    <a:p>
                      <a:r>
                        <a:rPr lang="en-IN" sz="15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CBM Blocks in Exploration phase</a:t>
                      </a:r>
                      <a:endParaRPr lang="en-IN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IN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9430">
                <a:tc>
                  <a:txBody>
                    <a:bodyPr/>
                    <a:lstStyle/>
                    <a:p>
                      <a:r>
                        <a:rPr lang="en-IN" sz="15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Blocks awaiting PEL</a:t>
                      </a:r>
                      <a:endParaRPr lang="en-IN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94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CBM</a:t>
                      </a:r>
                      <a:r>
                        <a:rPr lang="en-US" sz="15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Block Terminated</a:t>
                      </a:r>
                      <a:endParaRPr lang="en-IN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(Under arbitration)</a:t>
                      </a:r>
                      <a:endParaRPr lang="en-IN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20277" y="6492875"/>
            <a:ext cx="2133600" cy="365125"/>
          </a:xfrm>
        </p:spPr>
        <p:txBody>
          <a:bodyPr/>
          <a:lstStyle/>
          <a:p>
            <a:fld id="{88DB74A0-80C9-4423-8244-10AC8C411DD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2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06"/>
            <a:ext cx="8229600" cy="944628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Reserves </a:t>
            </a: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established in </a:t>
            </a:r>
            <a:r>
              <a:rPr lang="en-IN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CBM </a:t>
            </a:r>
            <a:r>
              <a:rPr lang="en-IN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blocks</a:t>
            </a:r>
            <a:endParaRPr lang="en-IN" sz="3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0605961"/>
              </p:ext>
            </p:extLst>
          </p:nvPr>
        </p:nvGraphicFramePr>
        <p:xfrm>
          <a:off x="89808" y="880535"/>
          <a:ext cx="8964385" cy="584094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29632"/>
                <a:gridCol w="2172230"/>
                <a:gridCol w="1621303"/>
                <a:gridCol w="1038891"/>
                <a:gridCol w="1404867"/>
                <a:gridCol w="692887"/>
                <a:gridCol w="1404575"/>
              </a:tblGrid>
              <a:tr h="1165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Sl. No.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Block name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Consortium (</a:t>
                      </a:r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PI)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Approx</a:t>
                      </a:r>
                      <a:r>
                        <a:rPr lang="en-IN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area (</a:t>
                      </a:r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SQ.KM.)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Current Status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GIIP</a:t>
                      </a:r>
                      <a:b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IN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(in TCF</a:t>
                      </a:r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Recoverable Reserves</a:t>
                      </a:r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IN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(in TCF</a:t>
                      </a:r>
                      <a:r>
                        <a:rPr lang="en-IN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IN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7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RG(E)-CBM-2001/1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EOL</a:t>
                      </a:r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(100)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Under Dev.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2.15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0.993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SP(W)-CBM-2001/1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RIL</a:t>
                      </a:r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(100)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Prodn</a:t>
                      </a:r>
                      <a:r>
                        <a:rPr lang="en-IN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Phase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1.96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0.670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8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Raniganj</a:t>
                      </a:r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South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GEECL</a:t>
                      </a:r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(100)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Prodn</a:t>
                      </a:r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Phase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1.92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1.340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5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SP(E)-CBM-2001/1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RIL</a:t>
                      </a:r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(100)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495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Under Dev.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1.69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0.620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87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BK-CBM-2001/1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ONGC </a:t>
                      </a:r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(80) - IOC (20)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Under Dev.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1.06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0.130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7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Jharia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ONGC</a:t>
                      </a:r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(90) </a:t>
                      </a:r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CIL (</a:t>
                      </a:r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10)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Under Dev.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0.52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0.107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87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NK-CBM-2001/1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ONGC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IN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(55) - 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IOC (20</a:t>
                      </a:r>
                      <a:r>
                        <a:rPr lang="en-IN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- </a:t>
                      </a:r>
                      <a:r>
                        <a:rPr lang="en-IN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PEPL </a:t>
                      </a:r>
                      <a:r>
                        <a:rPr lang="en-IN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(25)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Under Dev.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0.34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0.052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7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Raniganj</a:t>
                      </a:r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North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ONGC</a:t>
                      </a:r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(74) - CIL (26)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Under Dev.</a:t>
                      </a:r>
                      <a:endParaRPr lang="en-IN" sz="1600" b="1" i="0" u="none" strike="noStrike" dirty="0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0.26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0.066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899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IN" sz="1600" b="1" i="0" u="none" strike="noStrike" dirty="0">
                        <a:solidFill>
                          <a:srgbClr val="333F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9.9</a:t>
                      </a:r>
                      <a:endParaRPr lang="en-IN" sz="1600" b="1" i="0" u="none" strike="noStrike">
                        <a:solidFill>
                          <a:srgbClr val="2E75B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3.978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917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durgapuradda.com/wp-content/uploads/2015/04/Raniganj-CBM-Gas-Field-Ess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8" y="4802743"/>
            <a:ext cx="1930179" cy="1434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eecl.com/images/large/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13"/>
          <a:stretch/>
        </p:blipFill>
        <p:spPr bwMode="auto">
          <a:xfrm>
            <a:off x="35496" y="2492896"/>
            <a:ext cx="1930179" cy="1199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07" y="116632"/>
            <a:ext cx="8373857" cy="75803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Key Success Stories</a:t>
            </a:r>
            <a:endParaRPr lang="en-IN" sz="4000" b="1" dirty="0">
              <a:solidFill>
                <a:schemeClr val="tx2"/>
              </a:solidFill>
            </a:endParaRP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14</a:t>
            </a:r>
            <a:endParaRPr lang="en-IN" dirty="0"/>
          </a:p>
        </p:txBody>
      </p:sp>
      <p:sp>
        <p:nvSpPr>
          <p:cNvPr id="43" name="TextBox 42"/>
          <p:cNvSpPr txBox="1"/>
          <p:nvPr/>
        </p:nvSpPr>
        <p:spPr>
          <a:xfrm>
            <a:off x="62908" y="6474822"/>
            <a:ext cx="901702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Success Stories 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Sohagpur</a:t>
            </a:r>
            <a:r>
              <a:rPr lang="en-US" sz="1600" b="1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 </a:t>
            </a:r>
            <a:r>
              <a:rPr lang="en-US" sz="1600" b="1" dirty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="1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</a:t>
            </a:r>
            <a:r>
              <a:rPr lang="en-US" sz="1600" b="1" dirty="0" err="1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Karanpura</a:t>
            </a:r>
            <a:r>
              <a:rPr lang="en-US" sz="1600" b="1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="1" dirty="0" err="1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Bokaro</a:t>
            </a:r>
            <a:r>
              <a:rPr lang="en-US" sz="1600" b="1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="1" dirty="0" smtClean="0">
                <a:solidFill>
                  <a:srgbClr val="ACCB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Jharia </a:t>
            </a:r>
            <a:endParaRPr lang="en-IN" sz="1600" b="1" dirty="0">
              <a:solidFill>
                <a:srgbClr val="ACCBF9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2767" y="1491380"/>
            <a:ext cx="54671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18573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Arial" panose="020B0604020202020204" pitchFamily="34" charset="0"/>
              </a:rPr>
              <a:t>Pioneer of CBM in India. Commercialized the block in 2007</a:t>
            </a:r>
            <a:endParaRPr lang="en-IN" altLang="en-US" sz="1600" dirty="0" smtClean="0">
              <a:ea typeface="Calibri"/>
              <a:cs typeface="Arial" panose="020B0604020202020204" pitchFamily="34" charset="0"/>
            </a:endParaRPr>
          </a:p>
          <a:p>
            <a:pPr marL="444500" lvl="1" indent="-18573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ea typeface="Calibri"/>
                <a:cs typeface="Arial" panose="020B0604020202020204" pitchFamily="34" charset="0"/>
              </a:rPr>
              <a:t>Block awarded thru FIPB (Foreign Promotion Investment Board)</a:t>
            </a:r>
            <a:endParaRPr lang="en-IN" altLang="en-US" sz="1600" dirty="0" smtClean="0">
              <a:ea typeface="Calibri"/>
              <a:cs typeface="Arial" panose="020B0604020202020204" pitchFamily="34" charset="0"/>
            </a:endParaRPr>
          </a:p>
          <a:p>
            <a:pPr marL="444500" lvl="1" indent="-1857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ea typeface="Calibri"/>
                <a:cs typeface="Arial" panose="020B0604020202020204" pitchFamily="34" charset="0"/>
              </a:rPr>
              <a:t>Produced 817 MMm</a:t>
            </a:r>
            <a:r>
              <a:rPr lang="en-US" altLang="en-US" sz="1600" baseline="30000" dirty="0" smtClean="0">
                <a:ea typeface="Calibri"/>
                <a:cs typeface="Arial" panose="020B0604020202020204" pitchFamily="34" charset="0"/>
              </a:rPr>
              <a:t>3</a:t>
            </a:r>
            <a:r>
              <a:rPr lang="en-US" altLang="en-US" sz="1600" dirty="0" smtClean="0">
                <a:ea typeface="Calibri"/>
                <a:cs typeface="Arial" panose="020B0604020202020204" pitchFamily="34" charset="0"/>
              </a:rPr>
              <a:t>, Current prod. @0.5 MMSCMD</a:t>
            </a:r>
            <a:endParaRPr lang="en-US" altLang="en-US" sz="1600" dirty="0">
              <a:ea typeface="Calibri"/>
              <a:cs typeface="Arial" panose="020B0604020202020204" pitchFamily="34" charset="0"/>
            </a:endParaRPr>
          </a:p>
          <a:p>
            <a:pPr marL="444500" lvl="1" indent="-18573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ea typeface="Calibri"/>
                <a:cs typeface="Arial" panose="020B0604020202020204" pitchFamily="34" charset="0"/>
              </a:rPr>
              <a:t>Total Investment – </a:t>
            </a:r>
            <a:r>
              <a:rPr lang="en-US" altLang="en-US" sz="1600" b="1" dirty="0" smtClean="0">
                <a:ea typeface="Calibri"/>
                <a:cs typeface="Arial" panose="020B0604020202020204" pitchFamily="34" charset="0"/>
              </a:rPr>
              <a:t>US$ 343 Million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400" y="927770"/>
            <a:ext cx="812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Raniganj South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most successful discovery  </a:t>
            </a:r>
            <a:endParaRPr lang="en-IN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84776" y="4380393"/>
            <a:ext cx="53517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18573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IN" sz="1600" dirty="0" smtClean="0">
                <a:cs typeface="Arial" panose="020B0604020202020204" pitchFamily="34" charset="0"/>
              </a:rPr>
              <a:t>One of the most prolific area. </a:t>
            </a:r>
            <a:endParaRPr lang="en-IN" sz="1600" b="1" dirty="0" smtClean="0">
              <a:cs typeface="Arial" panose="020B0604020202020204" pitchFamily="34" charset="0"/>
            </a:endParaRPr>
          </a:p>
          <a:p>
            <a:pPr marL="444500" lvl="1" indent="-18573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Arial" panose="020B0604020202020204" pitchFamily="34" charset="0"/>
              </a:rPr>
              <a:t>First asset to produce greater than 1 MMSCMD</a:t>
            </a:r>
            <a:endParaRPr lang="en-IN" sz="1600" dirty="0">
              <a:cs typeface="Arial" panose="020B0604020202020204" pitchFamily="34" charset="0"/>
            </a:endParaRPr>
          </a:p>
          <a:p>
            <a:pPr marL="444500" lvl="1" indent="-18573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IN" sz="1600" dirty="0" smtClean="0">
                <a:cs typeface="Arial" panose="020B0604020202020204" pitchFamily="34" charset="0"/>
              </a:rPr>
              <a:t>&gt;300 wells drilled. Current Prod. @1.05 MMSCMD</a:t>
            </a:r>
            <a:endParaRPr lang="en-IN" sz="1600" b="1" dirty="0">
              <a:cs typeface="Arial" panose="020B0604020202020204" pitchFamily="34" charset="0"/>
            </a:endParaRPr>
          </a:p>
          <a:p>
            <a:pPr marL="444500" lvl="1" indent="-185738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IN" sz="1600" dirty="0">
                <a:cs typeface="Arial" panose="020B0604020202020204" pitchFamily="34" charset="0"/>
              </a:rPr>
              <a:t>Total Investment – </a:t>
            </a:r>
            <a:r>
              <a:rPr lang="en-IN" sz="1600" b="1" dirty="0">
                <a:cs typeface="Arial" panose="020B0604020202020204" pitchFamily="34" charset="0"/>
              </a:rPr>
              <a:t>US$ </a:t>
            </a:r>
            <a:r>
              <a:rPr lang="en-IN" sz="1600" b="1" dirty="0" smtClean="0">
                <a:cs typeface="Arial" panose="020B0604020202020204" pitchFamily="34" charset="0"/>
              </a:rPr>
              <a:t>434 Million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594" y="3831431"/>
            <a:ext cx="812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Raniganj East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N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Largest CBM producer </a:t>
            </a:r>
            <a:r>
              <a:rPr lang="en-I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IN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endParaRPr lang="en-IN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geecl.com/images/large/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912" y="1575234"/>
            <a:ext cx="1896145" cy="1205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ssar.com/upload/images/content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22" y="4293096"/>
            <a:ext cx="2027290" cy="155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50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Rak 23"/>
          <p:cNvCxnSpPr/>
          <p:nvPr/>
        </p:nvCxnSpPr>
        <p:spPr>
          <a:xfrm>
            <a:off x="5504068" y="1838407"/>
            <a:ext cx="792" cy="1583245"/>
          </a:xfrm>
          <a:prstGeom prst="line">
            <a:avLst/>
          </a:prstGeom>
          <a:noFill/>
          <a:ln w="19050" cap="rnd" cmpd="sng" algn="ctr">
            <a:solidFill>
              <a:srgbClr val="8E258D"/>
            </a:solidFill>
            <a:prstDash val="solid"/>
          </a:ln>
          <a:effectLst/>
        </p:spPr>
      </p:cxnSp>
      <p:cxnSp>
        <p:nvCxnSpPr>
          <p:cNvPr id="30" name="Rak 23"/>
          <p:cNvCxnSpPr/>
          <p:nvPr/>
        </p:nvCxnSpPr>
        <p:spPr>
          <a:xfrm>
            <a:off x="7120523" y="2381266"/>
            <a:ext cx="792" cy="1081377"/>
          </a:xfrm>
          <a:prstGeom prst="line">
            <a:avLst/>
          </a:prstGeom>
          <a:noFill/>
          <a:ln w="19050" cap="rnd" cmpd="sng" algn="ctr">
            <a:solidFill>
              <a:srgbClr val="8E258D"/>
            </a:solidFill>
            <a:prstDash val="solid"/>
          </a:ln>
          <a:effectLst/>
        </p:spPr>
      </p:cxnSp>
      <p:cxnSp>
        <p:nvCxnSpPr>
          <p:cNvPr id="48" name="Rak 23"/>
          <p:cNvCxnSpPr/>
          <p:nvPr/>
        </p:nvCxnSpPr>
        <p:spPr>
          <a:xfrm>
            <a:off x="6706549" y="2361479"/>
            <a:ext cx="792" cy="1081377"/>
          </a:xfrm>
          <a:prstGeom prst="line">
            <a:avLst/>
          </a:prstGeom>
          <a:noFill/>
          <a:ln w="19050" cap="rnd" cmpd="sng" algn="ctr">
            <a:solidFill>
              <a:srgbClr val="8E258D"/>
            </a:solidFill>
            <a:prstDash val="solid"/>
          </a:ln>
          <a:effectLst/>
        </p:spPr>
      </p:cxnSp>
      <p:cxnSp>
        <p:nvCxnSpPr>
          <p:cNvPr id="43" name="Rak 23"/>
          <p:cNvCxnSpPr/>
          <p:nvPr/>
        </p:nvCxnSpPr>
        <p:spPr>
          <a:xfrm>
            <a:off x="7546103" y="3513508"/>
            <a:ext cx="792" cy="1583245"/>
          </a:xfrm>
          <a:prstGeom prst="line">
            <a:avLst/>
          </a:prstGeom>
          <a:noFill/>
          <a:ln w="19050" cap="rnd" cmpd="sng" algn="ctr">
            <a:solidFill>
              <a:srgbClr val="8E258D"/>
            </a:solidFill>
            <a:prstDash val="solid"/>
          </a:ln>
          <a:effectLst/>
        </p:spPr>
      </p:cxnSp>
      <p:cxnSp>
        <p:nvCxnSpPr>
          <p:cNvPr id="26" name="Rak 23"/>
          <p:cNvCxnSpPr/>
          <p:nvPr/>
        </p:nvCxnSpPr>
        <p:spPr>
          <a:xfrm>
            <a:off x="3170762" y="1899278"/>
            <a:ext cx="792" cy="1583245"/>
          </a:xfrm>
          <a:prstGeom prst="line">
            <a:avLst/>
          </a:prstGeom>
          <a:noFill/>
          <a:ln w="19050" cap="rnd" cmpd="sng" algn="ctr">
            <a:solidFill>
              <a:srgbClr val="8E258D"/>
            </a:solidFill>
            <a:prstDash val="solid"/>
          </a:ln>
          <a:effectLst/>
        </p:spPr>
      </p:cxnSp>
      <p:cxnSp>
        <p:nvCxnSpPr>
          <p:cNvPr id="40" name="Rak 23"/>
          <p:cNvCxnSpPr/>
          <p:nvPr/>
        </p:nvCxnSpPr>
        <p:spPr>
          <a:xfrm>
            <a:off x="2763518" y="3548523"/>
            <a:ext cx="792" cy="1583245"/>
          </a:xfrm>
          <a:prstGeom prst="line">
            <a:avLst/>
          </a:prstGeom>
          <a:noFill/>
          <a:ln w="19050" cap="rnd" cmpd="sng" algn="ctr">
            <a:solidFill>
              <a:srgbClr val="8E258D"/>
            </a:solidFill>
            <a:prstDash val="soli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05D9-4128-4B38-AEC4-0E3BE6372F7E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24111" y="489917"/>
            <a:ext cx="825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Exploration and Production Regime in India</a:t>
            </a:r>
            <a:endParaRPr lang="en-IN" sz="3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9991" y="3498015"/>
            <a:ext cx="7915359" cy="0"/>
          </a:xfrm>
          <a:prstGeom prst="line">
            <a:avLst/>
          </a:prstGeom>
          <a:noFill/>
          <a:ln w="38100" cap="rnd" cmpd="sng" algn="ctr">
            <a:solidFill>
              <a:srgbClr val="92D050"/>
            </a:solidFill>
            <a:prstDash val="sysDash"/>
            <a:headEnd type="diamond"/>
            <a:tailEnd type="triangle"/>
          </a:ln>
          <a:effectLst/>
        </p:spPr>
      </p:cxnSp>
      <p:cxnSp>
        <p:nvCxnSpPr>
          <p:cNvPr id="11" name="Rak 23"/>
          <p:cNvCxnSpPr/>
          <p:nvPr/>
        </p:nvCxnSpPr>
        <p:spPr>
          <a:xfrm>
            <a:off x="961041" y="1484992"/>
            <a:ext cx="792" cy="1915727"/>
          </a:xfrm>
          <a:prstGeom prst="line">
            <a:avLst/>
          </a:prstGeom>
          <a:noFill/>
          <a:ln w="19050" cap="rnd" cmpd="sng" algn="ctr">
            <a:solidFill>
              <a:srgbClr val="8E258D"/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9211" y="3599285"/>
            <a:ext cx="67094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0954" y="1437913"/>
            <a:ext cx="1773129" cy="1231106"/>
          </a:xfrm>
          <a:prstGeom prst="rect">
            <a:avLst/>
          </a:prstGeom>
          <a:solidFill>
            <a:srgbClr val="FDF8E5"/>
          </a:solidFill>
          <a:ln w="952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State Monopoly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Public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Sector Upstream Oil Companies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9032" y="3434704"/>
            <a:ext cx="104018" cy="160768"/>
          </a:xfrm>
          <a:prstGeom prst="rect">
            <a:avLst/>
          </a:prstGeom>
          <a:solidFill>
            <a:srgbClr val="470A6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for KPMG" panose="020B0603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53272" y="6008127"/>
            <a:ext cx="1535446" cy="4846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Nomination Era</a:t>
            </a:r>
            <a:endParaRPr lang="en-IN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1991570" y="6016202"/>
            <a:ext cx="1091857" cy="4846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Pre-NELP PSCs</a:t>
            </a:r>
            <a:endParaRPr lang="en-IN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3170762" y="5994955"/>
            <a:ext cx="4130151" cy="4846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NELP/CBM PSCs</a:t>
            </a:r>
            <a:endParaRPr lang="en-IN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7499873" y="6000768"/>
            <a:ext cx="1271712" cy="4846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12480" y="3563477"/>
            <a:ext cx="67094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12301" y="3442578"/>
            <a:ext cx="104018" cy="160768"/>
          </a:xfrm>
          <a:prstGeom prst="rect">
            <a:avLst/>
          </a:prstGeom>
          <a:solidFill>
            <a:srgbClr val="470A6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for KPMG" panose="020B06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35289" y="3567144"/>
            <a:ext cx="670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35110" y="3446245"/>
            <a:ext cx="104018" cy="160768"/>
          </a:xfrm>
          <a:prstGeom prst="rect">
            <a:avLst/>
          </a:prstGeom>
          <a:solidFill>
            <a:srgbClr val="470A6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for KPMG" panose="020B06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88718" y="3950160"/>
            <a:ext cx="1957141" cy="1477328"/>
          </a:xfrm>
          <a:prstGeom prst="rect">
            <a:avLst/>
          </a:prstGeom>
          <a:solidFill>
            <a:srgbClr val="FDF8E5"/>
          </a:solidFill>
          <a:ln w="952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Beginning of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de-regulation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/>
          </a:p>
          <a:p>
            <a:pPr lvl="0" algn="ctr">
              <a:defRPr/>
            </a:pPr>
            <a:r>
              <a:rPr lang="en-IN" sz="1200" kern="0" dirty="0" smtClean="0"/>
              <a:t>28 producing </a:t>
            </a:r>
            <a:r>
              <a:rPr lang="en-IN" sz="1200" kern="0" dirty="0"/>
              <a:t>fields </a:t>
            </a:r>
            <a:r>
              <a:rPr lang="en-IN" sz="1200" b="0" kern="0" dirty="0"/>
              <a:t>and  </a:t>
            </a:r>
            <a:r>
              <a:rPr lang="en-IN" sz="1200" kern="0" dirty="0"/>
              <a:t>28 exploratory blocks </a:t>
            </a:r>
            <a:r>
              <a:rPr lang="en-IN" sz="1200" b="0" kern="0" dirty="0" smtClean="0"/>
              <a:t>offered including private players</a:t>
            </a:r>
            <a:endParaRPr lang="en-IN" sz="1200" b="0" kern="0" dirty="0"/>
          </a:p>
        </p:txBody>
      </p:sp>
      <p:sp>
        <p:nvSpPr>
          <p:cNvPr id="32" name="TextBox 31"/>
          <p:cNvSpPr txBox="1"/>
          <p:nvPr/>
        </p:nvSpPr>
        <p:spPr>
          <a:xfrm>
            <a:off x="2663450" y="1454313"/>
            <a:ext cx="3073848" cy="1261884"/>
          </a:xfrm>
          <a:prstGeom prst="rect">
            <a:avLst/>
          </a:prstGeom>
          <a:solidFill>
            <a:srgbClr val="FDF8E5"/>
          </a:solidFill>
          <a:ln w="952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Liberalization</a:t>
            </a:r>
            <a:r>
              <a:rPr kumimoji="0" lang="en-US" sz="14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E&amp;P Sector (1997- 2009)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 NELP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 CBM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rounds.</a:t>
            </a:r>
          </a:p>
          <a:p>
            <a:pPr algn="ctr">
              <a:defRPr/>
            </a:pPr>
            <a:r>
              <a:rPr lang="en-IN" sz="1200" dirty="0"/>
              <a:t>254 exploratory </a:t>
            </a:r>
            <a:r>
              <a:rPr lang="en-IN" sz="1200" b="0" dirty="0" smtClean="0"/>
              <a:t>and</a:t>
            </a:r>
            <a:r>
              <a:rPr lang="en-IN" sz="1200" dirty="0" smtClean="0"/>
              <a:t> 33 </a:t>
            </a:r>
            <a:r>
              <a:rPr lang="en-IN" sz="1200" dirty="0"/>
              <a:t>CBM blocks </a:t>
            </a:r>
            <a:r>
              <a:rPr lang="en-IN" sz="1200" b="0" dirty="0" smtClean="0"/>
              <a:t>through </a:t>
            </a:r>
            <a:r>
              <a:rPr lang="en-IN" sz="1200" dirty="0" smtClean="0"/>
              <a:t>competitive bidding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00052" y="3563477"/>
            <a:ext cx="67094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499873" y="3442578"/>
            <a:ext cx="104018" cy="160768"/>
          </a:xfrm>
          <a:prstGeom prst="rect">
            <a:avLst/>
          </a:prstGeom>
          <a:solidFill>
            <a:srgbClr val="470A6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for KPMG" panose="020B0603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19165" y="4019441"/>
            <a:ext cx="3352420" cy="1815882"/>
          </a:xfrm>
          <a:prstGeom prst="rect">
            <a:avLst/>
          </a:prstGeom>
          <a:solidFill>
            <a:srgbClr val="B8E08C"/>
          </a:solidFill>
          <a:ln w="9525">
            <a:solidFill>
              <a:srgbClr val="00B050"/>
            </a:solidFill>
            <a:prstDash val="dash"/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/>
              <a:t>Further liberalization of the sector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/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IN" sz="1200" kern="0" dirty="0"/>
              <a:t>Discovered small field bid </a:t>
            </a:r>
            <a:r>
              <a:rPr lang="en-IN" sz="1200" b="0" kern="0" dirty="0"/>
              <a:t>round-2016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IN" sz="1200" kern="0" dirty="0" smtClean="0"/>
              <a:t>HELP </a:t>
            </a:r>
            <a:r>
              <a:rPr lang="en-IN" sz="1200" b="0" kern="0" dirty="0" smtClean="0"/>
              <a:t>- Hydrocarbon </a:t>
            </a:r>
            <a:r>
              <a:rPr lang="en-IN" sz="1200" b="0" kern="0" dirty="0"/>
              <a:t>Exploration licensing policy </a:t>
            </a:r>
            <a:endParaRPr lang="en-IN" sz="1200" b="0" kern="0" dirty="0" smtClean="0"/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IN" sz="1200" kern="0" dirty="0" smtClean="0"/>
              <a:t>Open </a:t>
            </a:r>
            <a:r>
              <a:rPr lang="en-IN" sz="1200" kern="0" dirty="0"/>
              <a:t>acreage licensing </a:t>
            </a:r>
            <a:endParaRPr lang="en-IN" sz="1200" kern="0" dirty="0" smtClean="0"/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IN" sz="1200" kern="0" dirty="0" smtClean="0"/>
              <a:t>Revenue Sharing Model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US" sz="1200" kern="0" dirty="0" smtClean="0"/>
              <a:t>Pricing Guidelines for difficult gas fields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US" sz="1200" kern="0" dirty="0" smtClean="0"/>
              <a:t> Policy intervention for CBM</a:t>
            </a:r>
            <a:endParaRPr lang="en-IN" sz="1200" kern="0" dirty="0"/>
          </a:p>
        </p:txBody>
      </p:sp>
      <p:sp>
        <p:nvSpPr>
          <p:cNvPr id="25" name="TextBox 24"/>
          <p:cNvSpPr txBox="1"/>
          <p:nvPr/>
        </p:nvSpPr>
        <p:spPr>
          <a:xfrm>
            <a:off x="6756814" y="3561327"/>
            <a:ext cx="670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82436" y="3441119"/>
            <a:ext cx="106439" cy="161088"/>
          </a:xfrm>
          <a:prstGeom prst="rect">
            <a:avLst/>
          </a:prstGeom>
          <a:solidFill>
            <a:srgbClr val="470A6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for KPMG" panose="020B06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0091" y="1852341"/>
            <a:ext cx="1273001" cy="646331"/>
          </a:xfrm>
          <a:prstGeom prst="rect">
            <a:avLst/>
          </a:prstGeom>
          <a:solidFill>
            <a:srgbClr val="FACD90"/>
          </a:solidFill>
          <a:ln w="952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defRPr/>
            </a:pPr>
            <a:r>
              <a:rPr lang="en-US" sz="1200" kern="0" dirty="0" smtClean="0"/>
              <a:t>Discovered Small Field </a:t>
            </a:r>
            <a:r>
              <a:rPr lang="en-US" sz="1200" kern="0" dirty="0"/>
              <a:t>Policy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08074" y="1840054"/>
            <a:ext cx="1200430" cy="828000"/>
          </a:xfrm>
          <a:prstGeom prst="rect">
            <a:avLst/>
          </a:prstGeom>
          <a:solidFill>
            <a:srgbClr val="FDF8E5"/>
          </a:solidFill>
          <a:ln w="952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New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Domestic Gas Pricing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Guidelines</a:t>
            </a:r>
            <a:endParaRPr kumimoji="0" lang="en-US" sz="12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86382" y="3570568"/>
            <a:ext cx="670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71801" y="3421652"/>
            <a:ext cx="104018" cy="160768"/>
          </a:xfrm>
          <a:prstGeom prst="rect">
            <a:avLst/>
          </a:prstGeom>
          <a:solidFill>
            <a:srgbClr val="470A6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for KPMG" panose="020B0603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8595" y="3506273"/>
            <a:ext cx="670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68416" y="3385374"/>
            <a:ext cx="104018" cy="160768"/>
          </a:xfrm>
          <a:prstGeom prst="rect">
            <a:avLst/>
          </a:prstGeom>
          <a:solidFill>
            <a:srgbClr val="470A6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for KPMG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9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11" y="260648"/>
            <a:ext cx="8373857" cy="75803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Revenue Sharing : Bid Parameters- DSF</a:t>
            </a:r>
            <a:endParaRPr lang="en-IN" sz="24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872259"/>
            <a:ext cx="2057400" cy="365125"/>
          </a:xfrm>
        </p:spPr>
        <p:txBody>
          <a:bodyPr/>
          <a:lstStyle/>
          <a:p>
            <a:fld id="{479005D9-4128-4B38-AEC4-0E3BE6372F7E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26" name="Oval 25"/>
          <p:cNvSpPr/>
          <p:nvPr/>
        </p:nvSpPr>
        <p:spPr>
          <a:xfrm>
            <a:off x="7888387" y="2666542"/>
            <a:ext cx="836908" cy="790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106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067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en-IN" sz="1600" b="1" dirty="0">
              <a:solidFill>
                <a:srgbClr val="1067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888387" y="5387611"/>
            <a:ext cx="836908" cy="790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106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067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en-IN" sz="1600" b="1" dirty="0">
              <a:solidFill>
                <a:srgbClr val="1067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0733" y="1149618"/>
            <a:ext cx="5698296" cy="410368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174625" indent="-174625">
              <a:spcBef>
                <a:spcPts val="400"/>
              </a:spcBef>
              <a:buFont typeface="+mj-lt"/>
              <a:buAutoNum type="arabicPeriod"/>
            </a:pP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to bid the </a:t>
            </a:r>
            <a:r>
              <a:rPr lang="en-I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Share of revenue (%) </a:t>
            </a: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</a:t>
            </a:r>
            <a:endParaRPr lang="en-IN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IN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IN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 Point (LRP) </a:t>
            </a:r>
            <a:r>
              <a:rPr lang="en-IN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US$ 0.0100 mn/day</a:t>
            </a:r>
          </a:p>
          <a:p>
            <a:pPr lvl="1">
              <a:spcBef>
                <a:spcPts val="400"/>
              </a:spcBef>
            </a:pPr>
            <a:r>
              <a:rPr lang="en-IN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IN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Point (HRP) </a:t>
            </a:r>
            <a:r>
              <a:rPr lang="en-IN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US</a:t>
            </a:r>
            <a:r>
              <a:rPr lang="en-IN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$ 1.000 </a:t>
            </a:r>
            <a:r>
              <a:rPr lang="en-IN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mn/day</a:t>
            </a:r>
          </a:p>
          <a:p>
            <a:pPr lvl="1">
              <a:spcBef>
                <a:spcPts val="400"/>
              </a:spcBef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en-IN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I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Bid yielding </a:t>
            </a: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NPV will get 80 marks and rest bids would be </a:t>
            </a:r>
            <a:r>
              <a:rPr lang="en-I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scored on pro-rata basis</a:t>
            </a:r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50733" y="5403792"/>
            <a:ext cx="5698296" cy="88229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85738" indent="-185738">
              <a:spcBef>
                <a:spcPts val="400"/>
              </a:spcBef>
              <a:buFont typeface="+mj-lt"/>
              <a:buAutoNum type="arabicPeriod"/>
            </a:pP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proposing </a:t>
            </a:r>
            <a:r>
              <a:rPr lang="en-IN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number of </a:t>
            </a:r>
            <a:r>
              <a:rPr lang="en-IN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appraisal </a:t>
            </a:r>
            <a:r>
              <a:rPr lang="en-IN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development wells</a:t>
            </a: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would get 20 marks </a:t>
            </a:r>
            <a:r>
              <a:rPr lang="en-I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 indent="-174625">
              <a:spcBef>
                <a:spcPts val="400"/>
              </a:spcBef>
              <a:buFont typeface="+mj-lt"/>
              <a:buAutoNum type="arabicPeriod"/>
            </a:pP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en-I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bids would be 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scored on pro-rata basis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7005" y="1807587"/>
            <a:ext cx="154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Revenue Share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7005" y="5245412"/>
            <a:ext cx="154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Biddable Work Program</a:t>
            </a:r>
            <a:endParaRPr lang="en-IN" sz="2000" dirty="0">
              <a:latin typeface="Arial" panose="020B0604020202020204" pitchFamily="34" charset="0"/>
            </a:endParaRPr>
          </a:p>
        </p:txBody>
      </p:sp>
      <p:sp>
        <p:nvSpPr>
          <p:cNvPr id="32" name="Plus 31"/>
          <p:cNvSpPr/>
          <p:nvPr/>
        </p:nvSpPr>
        <p:spPr>
          <a:xfrm>
            <a:off x="885907" y="4698145"/>
            <a:ext cx="526943" cy="447585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616" y="2245659"/>
            <a:ext cx="4359633" cy="233027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471525" y="2005224"/>
            <a:ext cx="154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13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55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5234"/>
            <a:ext cx="5257800" cy="68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2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936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Thank you</a:t>
            </a:r>
            <a:endParaRPr lang="en-IN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3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Structure of presentation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4824536" cy="4525963"/>
          </a:xfrm>
        </p:spPr>
        <p:txBody>
          <a:bodyPr numCol="2">
            <a:normAutofit/>
          </a:bodyPr>
          <a:lstStyle/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Unconventional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CBM in India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Policy Framework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0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000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IN" sz="2000" b="1" dirty="0"/>
          </a:p>
        </p:txBody>
      </p:sp>
      <p:pic>
        <p:nvPicPr>
          <p:cNvPr id="2050" name="Picture 2" descr="http://vignette3.wikia.nocookie.net/1991-new-world-order/images/5/5d/Schematic_cross-section_of_general_types_of_oil_and_gas_resources_and_the_orientations_of_production_wells_used_in_hydraulic_fracturing.jpg/revision/latest?cb=201608261858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138" y="1772817"/>
            <a:ext cx="66418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82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Unconventional Hydrocarbons</a:t>
            </a:r>
            <a:endParaRPr lang="en-IN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88" b="4356"/>
          <a:stretch/>
        </p:blipFill>
        <p:spPr bwMode="auto">
          <a:xfrm>
            <a:off x="871706" y="1624614"/>
            <a:ext cx="7444710" cy="499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Resource Management</a:t>
            </a:r>
            <a:endParaRPr lang="en-IN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571604" y="1571612"/>
            <a:ext cx="3643338" cy="135732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MoP&amp;NG</a:t>
            </a:r>
            <a:endParaRPr lang="en-US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1785918" y="4643446"/>
            <a:ext cx="3643338" cy="135732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MOC</a:t>
            </a:r>
            <a:endParaRPr lang="en-US" dirty="0"/>
          </a:p>
        </p:txBody>
      </p:sp>
      <p:sp>
        <p:nvSpPr>
          <p:cNvPr id="7" name="Curved Left Arrow 6"/>
          <p:cNvSpPr/>
          <p:nvPr/>
        </p:nvSpPr>
        <p:spPr>
          <a:xfrm rot="21233572">
            <a:off x="4820431" y="2011790"/>
            <a:ext cx="3064537" cy="30266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10475198">
            <a:off x="1931018" y="1917054"/>
            <a:ext cx="2931863" cy="32147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143116"/>
            <a:ext cx="1214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CMM</a:t>
            </a:r>
          </a:p>
          <a:p>
            <a:r>
              <a:rPr lang="en-US" sz="3200" dirty="0" smtClean="0"/>
              <a:t>UCG</a:t>
            </a:r>
          </a:p>
          <a:p>
            <a:r>
              <a:rPr lang="en-US" sz="3200" dirty="0" smtClean="0"/>
              <a:t>CBM</a:t>
            </a:r>
          </a:p>
          <a:p>
            <a:r>
              <a:rPr lang="en-US" sz="3200" dirty="0" smtClean="0"/>
              <a:t>Shale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6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530350" y="1552575"/>
            <a:ext cx="1416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1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Dewatering</a:t>
            </a:r>
          </a:p>
          <a:p>
            <a:pPr algn="ctr"/>
            <a:endParaRPr lang="en-US" altLang="en-US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ctr"/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Stage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960688" y="1585913"/>
            <a:ext cx="1390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1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Stable</a:t>
            </a:r>
          </a:p>
          <a:p>
            <a:pPr algn="ctr"/>
            <a:r>
              <a:rPr lang="en-US" alt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Production</a:t>
            </a:r>
          </a:p>
          <a:p>
            <a:pPr algn="ctr"/>
            <a:r>
              <a:rPr lang="en-US" alt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Stage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405313" y="1585913"/>
            <a:ext cx="996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1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Decline</a:t>
            </a:r>
          </a:p>
          <a:p>
            <a:pPr algn="ctr"/>
            <a:endParaRPr lang="en-US" altLang="en-US" sz="1800" b="1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ctr"/>
            <a:r>
              <a:rPr lang="en-US" alt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Stage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509713" y="1554163"/>
            <a:ext cx="7086600" cy="3608387"/>
          </a:xfrm>
          <a:prstGeom prst="rect">
            <a:avLst/>
          </a:prstGeom>
          <a:noFill/>
          <a:ln w="38100">
            <a:solidFill>
              <a:srgbClr val="00618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647" name="Freeform 7"/>
          <p:cNvSpPr>
            <a:spLocks/>
          </p:cNvSpPr>
          <p:nvPr/>
        </p:nvSpPr>
        <p:spPr bwMode="auto">
          <a:xfrm>
            <a:off x="1512888" y="2928933"/>
            <a:ext cx="6883400" cy="2135191"/>
          </a:xfrm>
          <a:custGeom>
            <a:avLst/>
            <a:gdLst>
              <a:gd name="T0" fmla="*/ 0 w 4336"/>
              <a:gd name="T1" fmla="*/ 1297 h 1297"/>
              <a:gd name="T2" fmla="*/ 15 w 4336"/>
              <a:gd name="T3" fmla="*/ 1247 h 1297"/>
              <a:gd name="T4" fmla="*/ 50 w 4336"/>
              <a:gd name="T5" fmla="*/ 1197 h 1297"/>
              <a:gd name="T6" fmla="*/ 60 w 4336"/>
              <a:gd name="T7" fmla="*/ 1112 h 1297"/>
              <a:gd name="T8" fmla="*/ 80 w 4336"/>
              <a:gd name="T9" fmla="*/ 1017 h 1297"/>
              <a:gd name="T10" fmla="*/ 80 w 4336"/>
              <a:gd name="T11" fmla="*/ 931 h 1297"/>
              <a:gd name="T12" fmla="*/ 95 w 4336"/>
              <a:gd name="T13" fmla="*/ 866 h 1297"/>
              <a:gd name="T14" fmla="*/ 115 w 4336"/>
              <a:gd name="T15" fmla="*/ 811 h 1297"/>
              <a:gd name="T16" fmla="*/ 145 w 4336"/>
              <a:gd name="T17" fmla="*/ 781 h 1297"/>
              <a:gd name="T18" fmla="*/ 200 w 4336"/>
              <a:gd name="T19" fmla="*/ 781 h 1297"/>
              <a:gd name="T20" fmla="*/ 245 w 4336"/>
              <a:gd name="T21" fmla="*/ 776 h 1297"/>
              <a:gd name="T22" fmla="*/ 290 w 4336"/>
              <a:gd name="T23" fmla="*/ 751 h 1297"/>
              <a:gd name="T24" fmla="*/ 370 w 4336"/>
              <a:gd name="T25" fmla="*/ 711 h 1297"/>
              <a:gd name="T26" fmla="*/ 455 w 4336"/>
              <a:gd name="T27" fmla="*/ 661 h 1297"/>
              <a:gd name="T28" fmla="*/ 521 w 4336"/>
              <a:gd name="T29" fmla="*/ 606 h 1297"/>
              <a:gd name="T30" fmla="*/ 586 w 4336"/>
              <a:gd name="T31" fmla="*/ 531 h 1297"/>
              <a:gd name="T32" fmla="*/ 656 w 4336"/>
              <a:gd name="T33" fmla="*/ 456 h 1297"/>
              <a:gd name="T34" fmla="*/ 726 w 4336"/>
              <a:gd name="T35" fmla="*/ 380 h 1297"/>
              <a:gd name="T36" fmla="*/ 781 w 4336"/>
              <a:gd name="T37" fmla="*/ 315 h 1297"/>
              <a:gd name="T38" fmla="*/ 861 w 4336"/>
              <a:gd name="T39" fmla="*/ 235 h 1297"/>
              <a:gd name="T40" fmla="*/ 916 w 4336"/>
              <a:gd name="T41" fmla="*/ 180 h 1297"/>
              <a:gd name="T42" fmla="*/ 976 w 4336"/>
              <a:gd name="T43" fmla="*/ 125 h 1297"/>
              <a:gd name="T44" fmla="*/ 1026 w 4336"/>
              <a:gd name="T45" fmla="*/ 80 h 1297"/>
              <a:gd name="T46" fmla="*/ 1057 w 4336"/>
              <a:gd name="T47" fmla="*/ 65 h 1297"/>
              <a:gd name="T48" fmla="*/ 1117 w 4336"/>
              <a:gd name="T49" fmla="*/ 40 h 1297"/>
              <a:gd name="T50" fmla="*/ 1177 w 4336"/>
              <a:gd name="T51" fmla="*/ 20 h 1297"/>
              <a:gd name="T52" fmla="*/ 1247 w 4336"/>
              <a:gd name="T53" fmla="*/ 10 h 1297"/>
              <a:gd name="T54" fmla="*/ 1322 w 4336"/>
              <a:gd name="T55" fmla="*/ 5 h 1297"/>
              <a:gd name="T56" fmla="*/ 1382 w 4336"/>
              <a:gd name="T57" fmla="*/ 0 h 1297"/>
              <a:gd name="T58" fmla="*/ 1467 w 4336"/>
              <a:gd name="T59" fmla="*/ 10 h 1297"/>
              <a:gd name="T60" fmla="*/ 1532 w 4336"/>
              <a:gd name="T61" fmla="*/ 20 h 1297"/>
              <a:gd name="T62" fmla="*/ 1627 w 4336"/>
              <a:gd name="T63" fmla="*/ 35 h 1297"/>
              <a:gd name="T64" fmla="*/ 1708 w 4336"/>
              <a:gd name="T65" fmla="*/ 55 h 1297"/>
              <a:gd name="T66" fmla="*/ 1798 w 4336"/>
              <a:gd name="T67" fmla="*/ 80 h 1297"/>
              <a:gd name="T68" fmla="*/ 1863 w 4336"/>
              <a:gd name="T69" fmla="*/ 110 h 1297"/>
              <a:gd name="T70" fmla="*/ 1948 w 4336"/>
              <a:gd name="T71" fmla="*/ 145 h 1297"/>
              <a:gd name="T72" fmla="*/ 2003 w 4336"/>
              <a:gd name="T73" fmla="*/ 165 h 1297"/>
              <a:gd name="T74" fmla="*/ 2128 w 4336"/>
              <a:gd name="T75" fmla="*/ 200 h 1297"/>
              <a:gd name="T76" fmla="*/ 2324 w 4336"/>
              <a:gd name="T77" fmla="*/ 245 h 1297"/>
              <a:gd name="T78" fmla="*/ 2444 w 4336"/>
              <a:gd name="T79" fmla="*/ 275 h 1297"/>
              <a:gd name="T80" fmla="*/ 2624 w 4336"/>
              <a:gd name="T81" fmla="*/ 320 h 1297"/>
              <a:gd name="T82" fmla="*/ 2759 w 4336"/>
              <a:gd name="T83" fmla="*/ 345 h 1297"/>
              <a:gd name="T84" fmla="*/ 2880 w 4336"/>
              <a:gd name="T85" fmla="*/ 365 h 1297"/>
              <a:gd name="T86" fmla="*/ 3070 w 4336"/>
              <a:gd name="T87" fmla="*/ 396 h 1297"/>
              <a:gd name="T88" fmla="*/ 3386 w 4336"/>
              <a:gd name="T89" fmla="*/ 456 h 1297"/>
              <a:gd name="T90" fmla="*/ 3561 w 4336"/>
              <a:gd name="T91" fmla="*/ 486 h 1297"/>
              <a:gd name="T92" fmla="*/ 3736 w 4336"/>
              <a:gd name="T93" fmla="*/ 516 h 1297"/>
              <a:gd name="T94" fmla="*/ 3942 w 4336"/>
              <a:gd name="T95" fmla="*/ 546 h 1297"/>
              <a:gd name="T96" fmla="*/ 4232 w 4336"/>
              <a:gd name="T97" fmla="*/ 591 h 1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336" h="1297">
                <a:moveTo>
                  <a:pt x="0" y="1297"/>
                </a:moveTo>
                <a:lnTo>
                  <a:pt x="15" y="1247"/>
                </a:lnTo>
                <a:lnTo>
                  <a:pt x="50" y="1197"/>
                </a:lnTo>
                <a:lnTo>
                  <a:pt x="60" y="1112"/>
                </a:lnTo>
                <a:lnTo>
                  <a:pt x="80" y="1017"/>
                </a:lnTo>
                <a:lnTo>
                  <a:pt x="80" y="931"/>
                </a:lnTo>
                <a:lnTo>
                  <a:pt x="95" y="866"/>
                </a:lnTo>
                <a:lnTo>
                  <a:pt x="115" y="811"/>
                </a:lnTo>
                <a:lnTo>
                  <a:pt x="145" y="781"/>
                </a:lnTo>
                <a:lnTo>
                  <a:pt x="200" y="781"/>
                </a:lnTo>
                <a:lnTo>
                  <a:pt x="245" y="776"/>
                </a:lnTo>
                <a:lnTo>
                  <a:pt x="290" y="751"/>
                </a:lnTo>
                <a:lnTo>
                  <a:pt x="370" y="711"/>
                </a:lnTo>
                <a:lnTo>
                  <a:pt x="455" y="661"/>
                </a:lnTo>
                <a:lnTo>
                  <a:pt x="521" y="606"/>
                </a:lnTo>
                <a:lnTo>
                  <a:pt x="586" y="531"/>
                </a:lnTo>
                <a:lnTo>
                  <a:pt x="656" y="456"/>
                </a:lnTo>
                <a:lnTo>
                  <a:pt x="726" y="380"/>
                </a:lnTo>
                <a:lnTo>
                  <a:pt x="781" y="315"/>
                </a:lnTo>
                <a:lnTo>
                  <a:pt x="861" y="235"/>
                </a:lnTo>
                <a:lnTo>
                  <a:pt x="916" y="180"/>
                </a:lnTo>
                <a:lnTo>
                  <a:pt x="976" y="125"/>
                </a:lnTo>
                <a:lnTo>
                  <a:pt x="1026" y="80"/>
                </a:lnTo>
                <a:lnTo>
                  <a:pt x="1057" y="65"/>
                </a:lnTo>
                <a:lnTo>
                  <a:pt x="1117" y="40"/>
                </a:lnTo>
                <a:lnTo>
                  <a:pt x="1177" y="20"/>
                </a:lnTo>
                <a:lnTo>
                  <a:pt x="1247" y="10"/>
                </a:lnTo>
                <a:lnTo>
                  <a:pt x="1322" y="5"/>
                </a:lnTo>
                <a:lnTo>
                  <a:pt x="1382" y="0"/>
                </a:lnTo>
                <a:lnTo>
                  <a:pt x="1467" y="10"/>
                </a:lnTo>
                <a:lnTo>
                  <a:pt x="1532" y="20"/>
                </a:lnTo>
                <a:lnTo>
                  <a:pt x="1627" y="35"/>
                </a:lnTo>
                <a:lnTo>
                  <a:pt x="1708" y="55"/>
                </a:lnTo>
                <a:lnTo>
                  <a:pt x="1798" y="80"/>
                </a:lnTo>
                <a:lnTo>
                  <a:pt x="1863" y="110"/>
                </a:lnTo>
                <a:lnTo>
                  <a:pt x="1948" y="145"/>
                </a:lnTo>
                <a:lnTo>
                  <a:pt x="2003" y="165"/>
                </a:lnTo>
                <a:lnTo>
                  <a:pt x="2128" y="200"/>
                </a:lnTo>
                <a:lnTo>
                  <a:pt x="2324" y="245"/>
                </a:lnTo>
                <a:lnTo>
                  <a:pt x="2444" y="275"/>
                </a:lnTo>
                <a:lnTo>
                  <a:pt x="2624" y="320"/>
                </a:lnTo>
                <a:lnTo>
                  <a:pt x="2759" y="345"/>
                </a:lnTo>
                <a:lnTo>
                  <a:pt x="2880" y="365"/>
                </a:lnTo>
                <a:lnTo>
                  <a:pt x="3070" y="396"/>
                </a:lnTo>
                <a:lnTo>
                  <a:pt x="3386" y="456"/>
                </a:lnTo>
                <a:lnTo>
                  <a:pt x="3561" y="486"/>
                </a:lnTo>
                <a:lnTo>
                  <a:pt x="3736" y="516"/>
                </a:lnTo>
                <a:lnTo>
                  <a:pt x="3942" y="546"/>
                </a:lnTo>
                <a:cubicBezTo>
                  <a:pt x="4239" y="591"/>
                  <a:pt x="4336" y="591"/>
                  <a:pt x="4232" y="591"/>
                </a:cubicBezTo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648" name="Freeform 8"/>
          <p:cNvSpPr>
            <a:spLocks/>
          </p:cNvSpPr>
          <p:nvPr/>
        </p:nvSpPr>
        <p:spPr bwMode="auto">
          <a:xfrm>
            <a:off x="1520825" y="2776538"/>
            <a:ext cx="6694488" cy="2162175"/>
          </a:xfrm>
          <a:custGeom>
            <a:avLst/>
            <a:gdLst>
              <a:gd name="T0" fmla="*/ 0 w 4217"/>
              <a:gd name="T1" fmla="*/ 0 h 1122"/>
              <a:gd name="T2" fmla="*/ 45 w 4217"/>
              <a:gd name="T3" fmla="*/ 5 h 1122"/>
              <a:gd name="T4" fmla="*/ 90 w 4217"/>
              <a:gd name="T5" fmla="*/ 10 h 1122"/>
              <a:gd name="T6" fmla="*/ 110 w 4217"/>
              <a:gd name="T7" fmla="*/ 40 h 1122"/>
              <a:gd name="T8" fmla="*/ 125 w 4217"/>
              <a:gd name="T9" fmla="*/ 85 h 1122"/>
              <a:gd name="T10" fmla="*/ 145 w 4217"/>
              <a:gd name="T11" fmla="*/ 180 h 1122"/>
              <a:gd name="T12" fmla="*/ 170 w 4217"/>
              <a:gd name="T13" fmla="*/ 275 h 1122"/>
              <a:gd name="T14" fmla="*/ 190 w 4217"/>
              <a:gd name="T15" fmla="*/ 376 h 1122"/>
              <a:gd name="T16" fmla="*/ 235 w 4217"/>
              <a:gd name="T17" fmla="*/ 471 h 1122"/>
              <a:gd name="T18" fmla="*/ 290 w 4217"/>
              <a:gd name="T19" fmla="*/ 541 h 1122"/>
              <a:gd name="T20" fmla="*/ 340 w 4217"/>
              <a:gd name="T21" fmla="*/ 606 h 1122"/>
              <a:gd name="T22" fmla="*/ 430 w 4217"/>
              <a:gd name="T23" fmla="*/ 681 h 1122"/>
              <a:gd name="T24" fmla="*/ 521 w 4217"/>
              <a:gd name="T25" fmla="*/ 741 h 1122"/>
              <a:gd name="T26" fmla="*/ 611 w 4217"/>
              <a:gd name="T27" fmla="*/ 791 h 1122"/>
              <a:gd name="T28" fmla="*/ 691 w 4217"/>
              <a:gd name="T29" fmla="*/ 831 h 1122"/>
              <a:gd name="T30" fmla="*/ 796 w 4217"/>
              <a:gd name="T31" fmla="*/ 862 h 1122"/>
              <a:gd name="T32" fmla="*/ 956 w 4217"/>
              <a:gd name="T33" fmla="*/ 897 h 1122"/>
              <a:gd name="T34" fmla="*/ 1097 w 4217"/>
              <a:gd name="T35" fmla="*/ 917 h 1122"/>
              <a:gd name="T36" fmla="*/ 1312 w 4217"/>
              <a:gd name="T37" fmla="*/ 942 h 1122"/>
              <a:gd name="T38" fmla="*/ 1567 w 4217"/>
              <a:gd name="T39" fmla="*/ 972 h 1122"/>
              <a:gd name="T40" fmla="*/ 1793 w 4217"/>
              <a:gd name="T41" fmla="*/ 1002 h 1122"/>
              <a:gd name="T42" fmla="*/ 2043 w 4217"/>
              <a:gd name="T43" fmla="*/ 1017 h 1122"/>
              <a:gd name="T44" fmla="*/ 2579 w 4217"/>
              <a:gd name="T45" fmla="*/ 1042 h 1122"/>
              <a:gd name="T46" fmla="*/ 3115 w 4217"/>
              <a:gd name="T47" fmla="*/ 1067 h 1122"/>
              <a:gd name="T48" fmla="*/ 3641 w 4217"/>
              <a:gd name="T49" fmla="*/ 1102 h 1122"/>
              <a:gd name="T50" fmla="*/ 4217 w 4217"/>
              <a:gd name="T51" fmla="*/ 1122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17" h="1122">
                <a:moveTo>
                  <a:pt x="0" y="0"/>
                </a:moveTo>
                <a:lnTo>
                  <a:pt x="45" y="5"/>
                </a:lnTo>
                <a:lnTo>
                  <a:pt x="90" y="10"/>
                </a:lnTo>
                <a:lnTo>
                  <a:pt x="110" y="40"/>
                </a:lnTo>
                <a:lnTo>
                  <a:pt x="125" y="85"/>
                </a:lnTo>
                <a:lnTo>
                  <a:pt x="145" y="180"/>
                </a:lnTo>
                <a:lnTo>
                  <a:pt x="170" y="275"/>
                </a:lnTo>
                <a:lnTo>
                  <a:pt x="190" y="376"/>
                </a:lnTo>
                <a:lnTo>
                  <a:pt x="235" y="471"/>
                </a:lnTo>
                <a:lnTo>
                  <a:pt x="290" y="541"/>
                </a:lnTo>
                <a:lnTo>
                  <a:pt x="340" y="606"/>
                </a:lnTo>
                <a:lnTo>
                  <a:pt x="430" y="681"/>
                </a:lnTo>
                <a:lnTo>
                  <a:pt x="521" y="741"/>
                </a:lnTo>
                <a:lnTo>
                  <a:pt x="611" y="791"/>
                </a:lnTo>
                <a:lnTo>
                  <a:pt x="691" y="831"/>
                </a:lnTo>
                <a:lnTo>
                  <a:pt x="796" y="862"/>
                </a:lnTo>
                <a:lnTo>
                  <a:pt x="956" y="897"/>
                </a:lnTo>
                <a:lnTo>
                  <a:pt x="1097" y="917"/>
                </a:lnTo>
                <a:lnTo>
                  <a:pt x="1312" y="942"/>
                </a:lnTo>
                <a:lnTo>
                  <a:pt x="1567" y="972"/>
                </a:lnTo>
                <a:lnTo>
                  <a:pt x="1793" y="1002"/>
                </a:lnTo>
                <a:lnTo>
                  <a:pt x="2043" y="1017"/>
                </a:lnTo>
                <a:lnTo>
                  <a:pt x="2579" y="1042"/>
                </a:lnTo>
                <a:lnTo>
                  <a:pt x="3115" y="1067"/>
                </a:lnTo>
                <a:lnTo>
                  <a:pt x="3641" y="1102"/>
                </a:lnTo>
                <a:lnTo>
                  <a:pt x="4217" y="1122"/>
                </a:ln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2649" name="Group 9"/>
          <p:cNvGrpSpPr>
            <a:grpSpLocks/>
          </p:cNvGrpSpPr>
          <p:nvPr/>
        </p:nvGrpSpPr>
        <p:grpSpPr bwMode="auto">
          <a:xfrm>
            <a:off x="2927350" y="1687513"/>
            <a:ext cx="1473200" cy="3300412"/>
            <a:chOff x="1853" y="1257"/>
            <a:chExt cx="928" cy="1628"/>
          </a:xfrm>
        </p:grpSpPr>
        <p:sp>
          <p:nvSpPr>
            <p:cNvPr id="112650" name="Line 10"/>
            <p:cNvSpPr>
              <a:spLocks noChangeShapeType="1"/>
            </p:cNvSpPr>
            <p:nvPr/>
          </p:nvSpPr>
          <p:spPr bwMode="auto">
            <a:xfrm>
              <a:off x="1853" y="1257"/>
              <a:ext cx="0" cy="1628"/>
            </a:xfrm>
            <a:prstGeom prst="line">
              <a:avLst/>
            </a:prstGeom>
            <a:noFill/>
            <a:ln w="25400">
              <a:solidFill>
                <a:srgbClr val="00618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2651" name="Line 11"/>
            <p:cNvSpPr>
              <a:spLocks noChangeShapeType="1"/>
            </p:cNvSpPr>
            <p:nvPr/>
          </p:nvSpPr>
          <p:spPr bwMode="auto">
            <a:xfrm>
              <a:off x="2781" y="1257"/>
              <a:ext cx="0" cy="1628"/>
            </a:xfrm>
            <a:prstGeom prst="line">
              <a:avLst/>
            </a:prstGeom>
            <a:noFill/>
            <a:ln w="25400">
              <a:solidFill>
                <a:srgbClr val="00618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4398963" y="2035175"/>
            <a:ext cx="1168400" cy="0"/>
          </a:xfrm>
          <a:prstGeom prst="line">
            <a:avLst/>
          </a:prstGeom>
          <a:noFill/>
          <a:ln w="25400">
            <a:solidFill>
              <a:srgbClr val="006187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>
            <a:off x="1546225" y="2027238"/>
            <a:ext cx="1335088" cy="0"/>
          </a:xfrm>
          <a:prstGeom prst="line">
            <a:avLst/>
          </a:prstGeom>
          <a:noFill/>
          <a:ln w="25400">
            <a:solidFill>
              <a:srgbClr val="006187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2062163" y="5487988"/>
            <a:ext cx="5835650" cy="0"/>
          </a:xfrm>
          <a:prstGeom prst="line">
            <a:avLst/>
          </a:prstGeom>
          <a:noFill/>
          <a:ln w="25400">
            <a:solidFill>
              <a:srgbClr val="006187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 rot="-5400000">
            <a:off x="-211137" y="3416300"/>
            <a:ext cx="2600325" cy="3175"/>
          </a:xfrm>
          <a:prstGeom prst="line">
            <a:avLst/>
          </a:prstGeom>
          <a:noFill/>
          <a:ln w="25400">
            <a:solidFill>
              <a:srgbClr val="006187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4365625" y="5572125"/>
            <a:ext cx="7458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1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Time</a:t>
            </a: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7189788" y="3025775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1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Gas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7189788" y="4344988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1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Water</a:t>
            </a: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 rot="-5400000">
            <a:off x="-168103" y="3195607"/>
            <a:ext cx="20233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61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Production Rate</a:t>
            </a:r>
          </a:p>
        </p:txBody>
      </p:sp>
      <p:sp>
        <p:nvSpPr>
          <p:cNvPr id="112662" name="Rectangle 22"/>
          <p:cNvSpPr>
            <a:spLocks noChangeArrowheads="1"/>
          </p:cNvSpPr>
          <p:nvPr/>
        </p:nvSpPr>
        <p:spPr bwMode="auto">
          <a:xfrm>
            <a:off x="134906" y="228600"/>
            <a:ext cx="8874189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3600">
                <a:solidFill>
                  <a:schemeClr val="bg2"/>
                </a:solidFill>
                <a:latin typeface="Arial Narrow Bd" charset="0"/>
              </a:defRPr>
            </a:lvl1pPr>
            <a:lvl2pPr algn="ctr">
              <a:defRPr kumimoji="1" sz="3600">
                <a:solidFill>
                  <a:schemeClr val="bg2"/>
                </a:solidFill>
                <a:latin typeface="Arial Narrow Bd" charset="0"/>
              </a:defRPr>
            </a:lvl2pPr>
            <a:lvl3pPr algn="ctr">
              <a:defRPr kumimoji="1" sz="3600">
                <a:solidFill>
                  <a:schemeClr val="bg2"/>
                </a:solidFill>
                <a:latin typeface="Arial Narrow Bd" charset="0"/>
              </a:defRPr>
            </a:lvl3pPr>
            <a:lvl4pPr algn="ctr">
              <a:defRPr kumimoji="1" sz="3600">
                <a:solidFill>
                  <a:schemeClr val="bg2"/>
                </a:solidFill>
                <a:latin typeface="Arial Narrow Bd" charset="0"/>
              </a:defRPr>
            </a:lvl4pPr>
            <a:lvl5pPr algn="ctr">
              <a:defRPr kumimoji="1" sz="3600">
                <a:solidFill>
                  <a:schemeClr val="bg2"/>
                </a:solidFill>
                <a:latin typeface="Arial Narrow Bd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2"/>
                </a:solidFill>
                <a:latin typeface="Arial Narrow Bd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2"/>
                </a:solidFill>
                <a:latin typeface="Arial Narrow Bd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2"/>
                </a:solidFill>
                <a:latin typeface="Arial Narrow Bd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2"/>
                </a:solidFill>
                <a:latin typeface="Arial Narrow Bd" charset="0"/>
              </a:defRPr>
            </a:lvl9pPr>
          </a:lstStyle>
          <a:p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“Typical” CBM  Well Production Profile</a:t>
            </a:r>
          </a:p>
        </p:txBody>
      </p:sp>
    </p:spTree>
    <p:extLst>
      <p:ext uri="{BB962C8B-B14F-4D97-AF65-F5344CB8AC3E}">
        <p14:creationId xmlns:p14="http://schemas.microsoft.com/office/powerpoint/2010/main" xmlns="" val="269277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22" y="228600"/>
            <a:ext cx="821436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Unconventional – Marginal economics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6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Pricing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Gas grid and Gas Market development </a:t>
            </a:r>
            <a:endParaRPr lang="en-US" sz="2400" b="1" dirty="0" smtClean="0">
              <a:cs typeface="Arial" pitchFamily="34" charset="0"/>
            </a:endParaRP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Resource Estimation needs revisit</a:t>
            </a:r>
            <a:endParaRPr lang="en-IN" sz="2400" dirty="0" smtClean="0">
              <a:cs typeface="Arial" pitchFamily="34" charset="0"/>
            </a:endParaRP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Simultaneous exploitation  </a:t>
            </a:r>
            <a:endParaRPr lang="en-IN" sz="2400" dirty="0" smtClean="0">
              <a:cs typeface="Arial" pitchFamily="34" charset="0"/>
            </a:endParaRP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IN" sz="2400" dirty="0" smtClean="0">
                <a:cs typeface="Arial" pitchFamily="34" charset="0"/>
              </a:rPr>
              <a:t>Land Acquisition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IN" sz="2400" dirty="0" smtClean="0">
                <a:cs typeface="Arial" pitchFamily="34" charset="0"/>
              </a:rPr>
              <a:t>Water handling problems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IN" sz="2400" dirty="0" smtClean="0">
                <a:cs typeface="Arial" pitchFamily="34" charset="0"/>
              </a:rPr>
              <a:t>Grant </a:t>
            </a:r>
            <a:r>
              <a:rPr lang="en-IN" sz="2400" dirty="0">
                <a:cs typeface="Arial" pitchFamily="34" charset="0"/>
              </a:rPr>
              <a:t>of </a:t>
            </a:r>
            <a:r>
              <a:rPr lang="en-IN" sz="2400" dirty="0" smtClean="0">
                <a:cs typeface="Arial" pitchFamily="34" charset="0"/>
              </a:rPr>
              <a:t>statutory clearances</a:t>
            </a:r>
            <a:endParaRPr lang="en-IN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226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tx2"/>
                </a:solidFill>
                <a:latin typeface="+mn-lt"/>
              </a:rPr>
              <a:t>Chronology of CBM in India</a:t>
            </a:r>
            <a:endParaRPr lang="en-US" sz="3600" b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 order to harness CBM resources in the country , CBM Policy was  formulated in 1997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MoU was signed  on 09.09.1997 between MoP&amp;NG &amp; MoC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Provides framework to act in co-operative manner for development of CBM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MoPNG to administer the CBM projects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Coal/Lignite Resources are divided into areas for CBM development: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Coal deposit up to 300m (with and without Mining leases)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Coal deposit below 300m </a:t>
            </a:r>
            <a:endParaRPr lang="en-IN" sz="1800" dirty="0">
              <a:latin typeface="Calibri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DGH  was made the implementing agency</a:t>
            </a:r>
          </a:p>
        </p:txBody>
      </p:sp>
    </p:spTree>
    <p:extLst>
      <p:ext uri="{BB962C8B-B14F-4D97-AF65-F5344CB8AC3E}">
        <p14:creationId xmlns:p14="http://schemas.microsoft.com/office/powerpoint/2010/main" xmlns="" val="2237117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79005D9-4128-4B38-AEC4-0E3BE6372F7E}" type="slidenum">
              <a:rPr lang="en-IN" smtClean="0"/>
              <a:pPr algn="l"/>
              <a:t>8</a:t>
            </a:fld>
            <a:endParaRPr lang="en-IN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66638" y="332656"/>
            <a:ext cx="8203353" cy="646331"/>
          </a:xfrm>
          <a:noFill/>
        </p:spPr>
        <p:txBody>
          <a:bodyPr wrap="square" lIns="0" rIns="0" rtlCol="0">
            <a:spAutoFit/>
          </a:bodyPr>
          <a:lstStyle/>
          <a:p>
            <a:r>
              <a:rPr lang="en-IN" sz="3600" b="1" dirty="0" smtClean="0">
                <a:solidFill>
                  <a:schemeClr val="tx2"/>
                </a:solidFill>
                <a:latin typeface="+mn-lt"/>
              </a:rPr>
              <a:t>CBM Policy: Terms </a:t>
            </a:r>
            <a:r>
              <a:rPr lang="en-IN" sz="3600" b="1" dirty="0">
                <a:solidFill>
                  <a:schemeClr val="tx2"/>
                </a:solidFill>
                <a:latin typeface="+mn-lt"/>
              </a:rPr>
              <a:t>of the </a:t>
            </a:r>
            <a:r>
              <a:rPr lang="en-IN" sz="3600" b="1" dirty="0" smtClean="0">
                <a:solidFill>
                  <a:schemeClr val="tx2"/>
                </a:solidFill>
                <a:latin typeface="+mn-lt"/>
              </a:rPr>
              <a:t>Offer</a:t>
            </a:r>
            <a:endParaRPr lang="en-IN" sz="36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7549" y="4709157"/>
            <a:ext cx="7578993" cy="746894"/>
            <a:chOff x="806105" y="4440582"/>
            <a:chExt cx="7565610" cy="746894"/>
          </a:xfrm>
        </p:grpSpPr>
        <p:sp>
          <p:nvSpPr>
            <p:cNvPr id="32" name="Rectangle 31"/>
            <p:cNvSpPr/>
            <p:nvPr/>
          </p:nvSpPr>
          <p:spPr>
            <a:xfrm>
              <a:off x="806105" y="4440582"/>
              <a:ext cx="2274636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Biddable parameters</a:t>
              </a:r>
              <a:endParaRPr lang="en-IN" sz="1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1738" y="4565866"/>
              <a:ext cx="5159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IN" dirty="0" smtClean="0"/>
                <a:t>Work Program, Technical competence and Revenue share as per biddable PLP</a:t>
              </a:r>
              <a:endParaRPr lang="en-IN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92589" y="4467476"/>
              <a:ext cx="5179126" cy="720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3521" y="1225565"/>
            <a:ext cx="7565611" cy="720000"/>
            <a:chOff x="795186" y="3571526"/>
            <a:chExt cx="7565611" cy="720000"/>
          </a:xfrm>
        </p:grpSpPr>
        <p:sp>
          <p:nvSpPr>
            <p:cNvPr id="28" name="Rectangle 27"/>
            <p:cNvSpPr/>
            <p:nvPr/>
          </p:nvSpPr>
          <p:spPr>
            <a:xfrm>
              <a:off x="795186" y="3571526"/>
              <a:ext cx="2296475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Revenue sharing model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1738" y="3649806"/>
              <a:ext cx="5148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IN" dirty="0" smtClean="0"/>
                <a:t>Biddable Production Level payment at rate committed by bidder. (2.5% flat PLP for nomination CBM Blocks)</a:t>
              </a:r>
              <a:endParaRPr lang="en-IN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92589" y="3571526"/>
              <a:ext cx="5168208" cy="720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94442" y="2102558"/>
            <a:ext cx="7554690" cy="720000"/>
            <a:chOff x="794442" y="2128206"/>
            <a:chExt cx="7554690" cy="720000"/>
          </a:xfrm>
        </p:grpSpPr>
        <p:sp>
          <p:nvSpPr>
            <p:cNvPr id="34" name="Rectangle 33"/>
            <p:cNvSpPr/>
            <p:nvPr/>
          </p:nvSpPr>
          <p:spPr>
            <a:xfrm>
              <a:off x="794442" y="2128206"/>
              <a:ext cx="2296475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4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 </a:t>
              </a:r>
              <a:r>
                <a:rPr lang="en-IN" sz="1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pricing </a:t>
              </a:r>
              <a:r>
                <a:rPr lang="en-IN" sz="14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marketing </a:t>
              </a:r>
              <a:r>
                <a:rPr lang="en-IN" sz="1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freedom</a:t>
              </a:r>
              <a:endParaRPr lang="en-IN" sz="1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1738" y="2356303"/>
              <a:ext cx="5147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IN" dirty="0" smtClean="0"/>
                <a:t>Higher revenue realization for producers</a:t>
              </a:r>
              <a:endParaRPr lang="en-IN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01738" y="2128206"/>
              <a:ext cx="5147394" cy="720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4443" y="2952265"/>
            <a:ext cx="7576527" cy="720000"/>
            <a:chOff x="794443" y="2907184"/>
            <a:chExt cx="7576527" cy="720000"/>
          </a:xfrm>
        </p:grpSpPr>
        <p:sp>
          <p:nvSpPr>
            <p:cNvPr id="26" name="Rectangle 25"/>
            <p:cNvSpPr/>
            <p:nvPr/>
          </p:nvSpPr>
          <p:spPr>
            <a:xfrm>
              <a:off x="794443" y="2907184"/>
              <a:ext cx="2271230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100% FDI allowed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01738" y="3087662"/>
              <a:ext cx="5169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IN" dirty="0" smtClean="0"/>
                <a:t>Enables and encourages entry of foreign players</a:t>
              </a:r>
              <a:endParaRPr lang="en-IN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92589" y="2907184"/>
              <a:ext cx="5156543" cy="720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08406" y="5622904"/>
            <a:ext cx="7554690" cy="720000"/>
            <a:chOff x="794442" y="1252851"/>
            <a:chExt cx="7554690" cy="720000"/>
          </a:xfrm>
        </p:grpSpPr>
        <p:sp>
          <p:nvSpPr>
            <p:cNvPr id="40" name="Rectangle 39"/>
            <p:cNvSpPr/>
            <p:nvPr/>
          </p:nvSpPr>
          <p:spPr>
            <a:xfrm>
              <a:off x="794442" y="1252851"/>
              <a:ext cx="2296475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upfront signature 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bonus </a:t>
              </a:r>
              <a:endParaRPr lang="en-IN" sz="1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01738" y="1453586"/>
              <a:ext cx="5135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smtClean="0"/>
                <a:t>Commercial bonus payable at declaration of </a:t>
              </a:r>
              <a:r>
                <a:rPr lang="en-US" dirty="0" err="1" smtClean="0"/>
                <a:t>commercialty</a:t>
              </a:r>
              <a:endParaRPr lang="en-IN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01738" y="1252851"/>
              <a:ext cx="5147394" cy="720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83521" y="3821240"/>
            <a:ext cx="7595615" cy="720000"/>
            <a:chOff x="761558" y="2058385"/>
            <a:chExt cx="7619916" cy="720000"/>
          </a:xfrm>
        </p:grpSpPr>
        <p:sp>
          <p:nvSpPr>
            <p:cNvPr id="44" name="Rectangle 43"/>
            <p:cNvSpPr/>
            <p:nvPr/>
          </p:nvSpPr>
          <p:spPr>
            <a:xfrm>
              <a:off x="761558" y="2058385"/>
              <a:ext cx="2296475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carried interest by NOCs</a:t>
              </a:r>
              <a:endParaRPr lang="en-IN" sz="1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66933" y="2237603"/>
              <a:ext cx="51893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IN" dirty="0" smtClean="0"/>
                <a:t>Encourages participation of global and Indian private firms</a:t>
              </a:r>
              <a:endParaRPr lang="en-IN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66933" y="2058385"/>
              <a:ext cx="5214541" cy="7200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xmlns="" val="32913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318" y="298775"/>
            <a:ext cx="8229600" cy="8502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CBM &amp; NELP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Policy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29150" y="1545777"/>
            <a:ext cx="3868340" cy="823912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NELP</a:t>
            </a:r>
            <a:endParaRPr lang="en-IN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2374451"/>
            <a:ext cx="3868340" cy="368458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Cost Recovery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Profit Petroleum based on IM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Royalty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WP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Fiscal (IM &amp; Cost recovery)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Technical competence</a:t>
            </a:r>
            <a:r>
              <a:rPr lang="en-US" sz="2000" dirty="0" smtClean="0"/>
              <a:t>	</a:t>
            </a:r>
            <a:endParaRPr lang="en-IN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32209" y="1550539"/>
            <a:ext cx="3887391" cy="823912"/>
          </a:xfrm>
          <a:solidFill>
            <a:schemeClr val="accent1"/>
          </a:soli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CBM</a:t>
            </a:r>
            <a:endParaRPr lang="en-IN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32209" y="2369689"/>
            <a:ext cx="3887391" cy="368458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No Cost recovery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Production Level Payments (PLP)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Royalty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WP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Production Level Payment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Technical competence</a:t>
            </a:r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A7C11-584D-413B-96E7-1E3C3D594C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37736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1367</Words>
  <Application>Microsoft Office PowerPoint</Application>
  <PresentationFormat>On-screen Show (4:3)</PresentationFormat>
  <Paragraphs>377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Development of CBM in India</vt:lpstr>
      <vt:lpstr>Structure of presentation</vt:lpstr>
      <vt:lpstr>Unconventional Hydrocarbons</vt:lpstr>
      <vt:lpstr>Resource Management</vt:lpstr>
      <vt:lpstr>Slide 5</vt:lpstr>
      <vt:lpstr>Unconventional – Marginal economics</vt:lpstr>
      <vt:lpstr>Chronology of CBM in India</vt:lpstr>
      <vt:lpstr>CBM Policy: Terms of the Offer</vt:lpstr>
      <vt:lpstr>CBM &amp; NELP Policy</vt:lpstr>
      <vt:lpstr>State-wise distribution of CBM Resources</vt:lpstr>
      <vt:lpstr>Slide 11</vt:lpstr>
      <vt:lpstr>Phases in CBM Contract</vt:lpstr>
      <vt:lpstr>CBM in India: Current Status</vt:lpstr>
      <vt:lpstr>Reserves established in CBM blocks</vt:lpstr>
      <vt:lpstr>Key Success Stories</vt:lpstr>
      <vt:lpstr>Slide 16</vt:lpstr>
      <vt:lpstr>Revenue Sharing : Bid Parameters- DSF</vt:lpstr>
      <vt:lpstr>Slide 18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CBM in India</dc:title>
  <dc:creator>Ashwini Kumar</dc:creator>
  <cp:lastModifiedBy>DGH</cp:lastModifiedBy>
  <cp:revision>62</cp:revision>
  <dcterms:created xsi:type="dcterms:W3CDTF">2017-03-06T12:19:57Z</dcterms:created>
  <dcterms:modified xsi:type="dcterms:W3CDTF">2017-03-09T07:10:47Z</dcterms:modified>
</cp:coreProperties>
</file>