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B842B-7BAE-464F-8989-CE1425424A0A}" type="doc">
      <dgm:prSet loTypeId="urn:microsoft.com/office/officeart/2005/8/layout/chevron1" loCatId="process" qsTypeId="urn:microsoft.com/office/officeart/2005/8/quickstyle/3d2" qsCatId="3D" csTypeId="urn:microsoft.com/office/officeart/2005/8/colors/accent1_2" csCatId="accent1" phldr="1"/>
      <dgm:spPr/>
    </dgm:pt>
    <dgm:pt modelId="{8B151A1F-C873-42ED-9D27-3562A6C038C5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Locate</a:t>
          </a:r>
        </a:p>
      </dgm:t>
    </dgm:pt>
    <dgm:pt modelId="{5DA9B0B8-CD66-41F5-A609-C1CBDEF1574F}" type="parTrans" cxnId="{316CF2F5-8A60-48B2-B481-6F7769F96BE4}">
      <dgm:prSet/>
      <dgm:spPr/>
      <dgm:t>
        <a:bodyPr/>
        <a:lstStyle/>
        <a:p>
          <a:endParaRPr lang="en-US"/>
        </a:p>
      </dgm:t>
    </dgm:pt>
    <dgm:pt modelId="{BE809E1E-83D4-4596-BF1C-1478E8A3AA5C}" type="sibTrans" cxnId="{316CF2F5-8A60-48B2-B481-6F7769F96BE4}">
      <dgm:prSet/>
      <dgm:spPr/>
      <dgm:t>
        <a:bodyPr/>
        <a:lstStyle/>
        <a:p>
          <a:endParaRPr lang="en-US"/>
        </a:p>
      </dgm:t>
    </dgm:pt>
    <dgm:pt modelId="{DAB5E89C-E6D1-4C40-82F9-371E877BFB89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Valuate</a:t>
          </a:r>
        </a:p>
      </dgm:t>
    </dgm:pt>
    <dgm:pt modelId="{4F8722FB-C077-4E4D-8C8E-16D9C304E7DC}" type="parTrans" cxnId="{53FED57E-8E8F-4353-AE22-B484289376E5}">
      <dgm:prSet/>
      <dgm:spPr/>
      <dgm:t>
        <a:bodyPr/>
        <a:lstStyle/>
        <a:p>
          <a:endParaRPr lang="en-US"/>
        </a:p>
      </dgm:t>
    </dgm:pt>
    <dgm:pt modelId="{C9761080-2FDC-42F2-882A-2C575FF88DF6}" type="sibTrans" cxnId="{53FED57E-8E8F-4353-AE22-B484289376E5}">
      <dgm:prSet/>
      <dgm:spPr/>
      <dgm:t>
        <a:bodyPr/>
        <a:lstStyle/>
        <a:p>
          <a:endParaRPr lang="en-US"/>
        </a:p>
      </dgm:t>
    </dgm:pt>
    <dgm:pt modelId="{36C4723A-EA05-4BCA-B212-067F28FFB129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Establish</a:t>
          </a:r>
        </a:p>
      </dgm:t>
    </dgm:pt>
    <dgm:pt modelId="{DAF7660A-0CCF-4988-96FA-9E601AD1D61C}" type="parTrans" cxnId="{E96C900D-983A-4477-AA1D-95951F58CB7B}">
      <dgm:prSet/>
      <dgm:spPr/>
      <dgm:t>
        <a:bodyPr/>
        <a:lstStyle/>
        <a:p>
          <a:endParaRPr lang="en-US"/>
        </a:p>
      </dgm:t>
    </dgm:pt>
    <dgm:pt modelId="{D142AC32-0F77-4540-B638-DFAD3F6250AC}" type="sibTrans" cxnId="{E96C900D-983A-4477-AA1D-95951F58CB7B}">
      <dgm:prSet/>
      <dgm:spPr/>
      <dgm:t>
        <a:bodyPr/>
        <a:lstStyle/>
        <a:p>
          <a:endParaRPr lang="en-US"/>
        </a:p>
      </dgm:t>
    </dgm:pt>
    <dgm:pt modelId="{DD224F0D-555F-48B4-BB1E-D26B5AFEE514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Transport</a:t>
          </a:r>
        </a:p>
      </dgm:t>
    </dgm:pt>
    <dgm:pt modelId="{D13BEB61-C280-4087-AD8D-4478E7D69E5F}" type="parTrans" cxnId="{1E7759AB-12C3-4AA5-A68B-DD90B46059E2}">
      <dgm:prSet/>
      <dgm:spPr/>
      <dgm:t>
        <a:bodyPr/>
        <a:lstStyle/>
        <a:p>
          <a:endParaRPr lang="en-US"/>
        </a:p>
      </dgm:t>
    </dgm:pt>
    <dgm:pt modelId="{48B5BFEC-8B3E-446C-8A58-A3D1E07E35E9}" type="sibTrans" cxnId="{1E7759AB-12C3-4AA5-A68B-DD90B46059E2}">
      <dgm:prSet/>
      <dgm:spPr/>
      <dgm:t>
        <a:bodyPr/>
        <a:lstStyle/>
        <a:p>
          <a:endParaRPr lang="en-US"/>
        </a:p>
      </dgm:t>
    </dgm:pt>
    <dgm:pt modelId="{1D8DC1F8-C839-4A97-A0F1-E131A37B5CA0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Beneficiate</a:t>
          </a:r>
        </a:p>
      </dgm:t>
    </dgm:pt>
    <dgm:pt modelId="{AF2D0262-DD53-4046-B16A-8FD0B86C5719}" type="parTrans" cxnId="{27408C72-A013-41D9-98EA-7E920C03A0EA}">
      <dgm:prSet/>
      <dgm:spPr/>
      <dgm:t>
        <a:bodyPr/>
        <a:lstStyle/>
        <a:p>
          <a:endParaRPr lang="en-US"/>
        </a:p>
      </dgm:t>
    </dgm:pt>
    <dgm:pt modelId="{4C313EC6-464F-429E-BC93-CFBA25ED10ED}" type="sibTrans" cxnId="{27408C72-A013-41D9-98EA-7E920C03A0EA}">
      <dgm:prSet/>
      <dgm:spPr/>
      <dgm:t>
        <a:bodyPr/>
        <a:lstStyle/>
        <a:p>
          <a:endParaRPr lang="en-US"/>
        </a:p>
      </dgm:t>
    </dgm:pt>
    <dgm:pt modelId="{B26629E9-D911-47D8-9ED7-75881A45B95B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Market</a:t>
          </a:r>
        </a:p>
      </dgm:t>
    </dgm:pt>
    <dgm:pt modelId="{1392F14E-1D3E-4B3E-BAD4-E926C8803C57}" type="parTrans" cxnId="{06DAF378-AC74-401B-9538-E91F90B6E382}">
      <dgm:prSet/>
      <dgm:spPr/>
      <dgm:t>
        <a:bodyPr/>
        <a:lstStyle/>
        <a:p>
          <a:endParaRPr lang="en-US"/>
        </a:p>
      </dgm:t>
    </dgm:pt>
    <dgm:pt modelId="{A99A3776-9B61-4FAC-BE9E-3049A8F85945}" type="sibTrans" cxnId="{06DAF378-AC74-401B-9538-E91F90B6E382}">
      <dgm:prSet/>
      <dgm:spPr/>
      <dgm:t>
        <a:bodyPr/>
        <a:lstStyle/>
        <a:p>
          <a:endParaRPr lang="en-US"/>
        </a:p>
      </dgm:t>
    </dgm:pt>
    <dgm:pt modelId="{9328087E-942D-4297-BFB4-F910987393BD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Divest/Sell</a:t>
          </a:r>
        </a:p>
      </dgm:t>
    </dgm:pt>
    <dgm:pt modelId="{B4A75E24-09A6-48E9-B684-DC4B7D29F13B}" type="parTrans" cxnId="{486035F0-14C1-4B4C-9AE5-3A957F4EA1E3}">
      <dgm:prSet/>
      <dgm:spPr/>
      <dgm:t>
        <a:bodyPr/>
        <a:lstStyle/>
        <a:p>
          <a:endParaRPr lang="en-US"/>
        </a:p>
      </dgm:t>
    </dgm:pt>
    <dgm:pt modelId="{54739E25-0948-4930-BDBA-86655900444B}" type="sibTrans" cxnId="{486035F0-14C1-4B4C-9AE5-3A957F4EA1E3}">
      <dgm:prSet/>
      <dgm:spPr/>
      <dgm:t>
        <a:bodyPr/>
        <a:lstStyle/>
        <a:p>
          <a:endParaRPr lang="en-US"/>
        </a:p>
      </dgm:t>
    </dgm:pt>
    <dgm:pt modelId="{6A933D08-C225-4AAD-B03E-08AE8C7D5CAF}" type="pres">
      <dgm:prSet presAssocID="{C7BB842B-7BAE-464F-8989-CE1425424A0A}" presName="Name0" presStyleCnt="0">
        <dgm:presLayoutVars>
          <dgm:dir/>
          <dgm:animLvl val="lvl"/>
          <dgm:resizeHandles val="exact"/>
        </dgm:presLayoutVars>
      </dgm:prSet>
      <dgm:spPr/>
    </dgm:pt>
    <dgm:pt modelId="{4ABA068B-5EE7-4C11-8B6F-051218ED718D}" type="pres">
      <dgm:prSet presAssocID="{8B151A1F-C873-42ED-9D27-3562A6C038C5}" presName="parTxOnly" presStyleLbl="node1" presStyleIdx="0" presStyleCnt="7" custLinFactX="148149" custLinFactY="-85839" custLinFactNeighborX="200000" custLinFactNeighborY="-100000">
        <dgm:presLayoutVars>
          <dgm:chMax val="0"/>
          <dgm:chPref val="0"/>
          <dgm:bulletEnabled val="1"/>
        </dgm:presLayoutVars>
      </dgm:prSet>
      <dgm:spPr/>
    </dgm:pt>
    <dgm:pt modelId="{2AF3D3B8-4DD6-4C6C-BDD2-114FA260DD19}" type="pres">
      <dgm:prSet presAssocID="{BE809E1E-83D4-4596-BF1C-1478E8A3AA5C}" presName="parTxOnlySpace" presStyleCnt="0"/>
      <dgm:spPr/>
    </dgm:pt>
    <dgm:pt modelId="{BE674D16-CCFC-411A-9AEB-A12B987FD93C}" type="pres">
      <dgm:prSet presAssocID="{DAB5E89C-E6D1-4C40-82F9-371E877BFB89}" presName="parTxOnly" presStyleLbl="node1" presStyleIdx="1" presStyleCnt="7" custLinFactX="146162" custLinFactY="-87826" custLinFactNeighborX="200000" custLinFactNeighborY="-100000">
        <dgm:presLayoutVars>
          <dgm:chMax val="0"/>
          <dgm:chPref val="0"/>
          <dgm:bulletEnabled val="1"/>
        </dgm:presLayoutVars>
      </dgm:prSet>
      <dgm:spPr/>
    </dgm:pt>
    <dgm:pt modelId="{044068AE-9F9C-431B-A0E7-50A036CC0EED}" type="pres">
      <dgm:prSet presAssocID="{C9761080-2FDC-42F2-882A-2C575FF88DF6}" presName="parTxOnlySpace" presStyleCnt="0"/>
      <dgm:spPr/>
    </dgm:pt>
    <dgm:pt modelId="{27A6FC5F-6841-48E2-A041-096F9F453CCD}" type="pres">
      <dgm:prSet presAssocID="{36C4723A-EA05-4BCA-B212-067F28FFB129}" presName="parTxOnly" presStyleLbl="node1" presStyleIdx="2" presStyleCnt="7" custLinFactX="143776" custLinFactY="-85839" custLinFactNeighborX="200000" custLinFactNeighborY="-100000">
        <dgm:presLayoutVars>
          <dgm:chMax val="0"/>
          <dgm:chPref val="0"/>
          <dgm:bulletEnabled val="1"/>
        </dgm:presLayoutVars>
      </dgm:prSet>
      <dgm:spPr/>
    </dgm:pt>
    <dgm:pt modelId="{FE2FFA03-81E2-434A-BAC9-80343C443D6A}" type="pres">
      <dgm:prSet presAssocID="{D142AC32-0F77-4540-B638-DFAD3F6250AC}" presName="parTxOnlySpace" presStyleCnt="0"/>
      <dgm:spPr/>
    </dgm:pt>
    <dgm:pt modelId="{87E143BB-D210-4461-B36E-CCB86994D1EA}" type="pres">
      <dgm:prSet presAssocID="{DD224F0D-555F-48B4-BB1E-D26B5AFEE514}" presName="parTxOnly" presStyleLbl="node1" presStyleIdx="3" presStyleCnt="7" custLinFactX="-96137" custLinFactNeighborX="-100000">
        <dgm:presLayoutVars>
          <dgm:chMax val="0"/>
          <dgm:chPref val="0"/>
          <dgm:bulletEnabled val="1"/>
        </dgm:presLayoutVars>
      </dgm:prSet>
      <dgm:spPr/>
    </dgm:pt>
    <dgm:pt modelId="{02B6666A-4F22-4255-8C34-B1A99E78C5E8}" type="pres">
      <dgm:prSet presAssocID="{48B5BFEC-8B3E-446C-8A58-A3D1E07E35E9}" presName="parTxOnlySpace" presStyleCnt="0"/>
      <dgm:spPr/>
    </dgm:pt>
    <dgm:pt modelId="{7DA48B26-1246-4E2F-A4A4-9D3029E63EA4}" type="pres">
      <dgm:prSet presAssocID="{1D8DC1F8-C839-4A97-A0F1-E131A37B5CA0}" presName="parTxOnly" presStyleLbl="node1" presStyleIdx="4" presStyleCnt="7" custLinFactX="-91366" custLinFactNeighborX="-100000" custLinFactNeighborY="-994">
        <dgm:presLayoutVars>
          <dgm:chMax val="0"/>
          <dgm:chPref val="0"/>
          <dgm:bulletEnabled val="1"/>
        </dgm:presLayoutVars>
      </dgm:prSet>
      <dgm:spPr/>
    </dgm:pt>
    <dgm:pt modelId="{C170125A-55DF-46EC-AD1E-B1A00FFE580B}" type="pres">
      <dgm:prSet presAssocID="{4C313EC6-464F-429E-BC93-CFBA25ED10ED}" presName="parTxOnlySpace" presStyleCnt="0"/>
      <dgm:spPr/>
    </dgm:pt>
    <dgm:pt modelId="{FBFD37F5-8B53-40B9-B96A-0EC8A5A975F7}" type="pres">
      <dgm:prSet presAssocID="{B26629E9-D911-47D8-9ED7-75881A45B95B}" presName="parTxOnly" presStyleLbl="node1" presStyleIdx="5" presStyleCnt="7" custLinFactX="-89379" custLinFactNeighborX="-100000" custLinFactNeighborY="-2981">
        <dgm:presLayoutVars>
          <dgm:chMax val="0"/>
          <dgm:chPref val="0"/>
          <dgm:bulletEnabled val="1"/>
        </dgm:presLayoutVars>
      </dgm:prSet>
      <dgm:spPr/>
    </dgm:pt>
    <dgm:pt modelId="{804F8CB0-5BEC-45B2-B6C9-6AF8D2762135}" type="pres">
      <dgm:prSet presAssocID="{A99A3776-9B61-4FAC-BE9E-3049A8F85945}" presName="parTxOnlySpace" presStyleCnt="0"/>
      <dgm:spPr/>
    </dgm:pt>
    <dgm:pt modelId="{3B00CA3B-238F-4A5C-99A6-22C4BD21A9A9}" type="pres">
      <dgm:prSet presAssocID="{9328087E-942D-4297-BFB4-F910987393BD}" presName="parTxOnly" presStyleLbl="node1" presStyleIdx="6" presStyleCnt="7" custLinFactX="-328100" custLinFactY="90974" custLinFactNeighborX="-400000" custLinFactNeighborY="100000">
        <dgm:presLayoutVars>
          <dgm:chMax val="0"/>
          <dgm:chPref val="0"/>
          <dgm:bulletEnabled val="1"/>
        </dgm:presLayoutVars>
      </dgm:prSet>
      <dgm:spPr/>
    </dgm:pt>
  </dgm:ptLst>
  <dgm:cxnLst>
    <dgm:cxn modelId="{35704297-2B7E-4A0E-A186-9B8D5FA12F3D}" type="presOf" srcId="{DD224F0D-555F-48B4-BB1E-D26B5AFEE514}" destId="{87E143BB-D210-4461-B36E-CCB86994D1EA}" srcOrd="0" destOrd="0" presId="urn:microsoft.com/office/officeart/2005/8/layout/chevron1"/>
    <dgm:cxn modelId="{A29E73A6-FEDB-41A2-B7D1-0CE0045B1FCC}" type="presOf" srcId="{C7BB842B-7BAE-464F-8989-CE1425424A0A}" destId="{6A933D08-C225-4AAD-B03E-08AE8C7D5CAF}" srcOrd="0" destOrd="0" presId="urn:microsoft.com/office/officeart/2005/8/layout/chevron1"/>
    <dgm:cxn modelId="{99CB6338-7D83-482B-AF37-0F6A05359505}" type="presOf" srcId="{1D8DC1F8-C839-4A97-A0F1-E131A37B5CA0}" destId="{7DA48B26-1246-4E2F-A4A4-9D3029E63EA4}" srcOrd="0" destOrd="0" presId="urn:microsoft.com/office/officeart/2005/8/layout/chevron1"/>
    <dgm:cxn modelId="{53FED57E-8E8F-4353-AE22-B484289376E5}" srcId="{C7BB842B-7BAE-464F-8989-CE1425424A0A}" destId="{DAB5E89C-E6D1-4C40-82F9-371E877BFB89}" srcOrd="1" destOrd="0" parTransId="{4F8722FB-C077-4E4D-8C8E-16D9C304E7DC}" sibTransId="{C9761080-2FDC-42F2-882A-2C575FF88DF6}"/>
    <dgm:cxn modelId="{531DD4D0-23EC-45A1-A9AA-4D21A46C845F}" type="presOf" srcId="{8B151A1F-C873-42ED-9D27-3562A6C038C5}" destId="{4ABA068B-5EE7-4C11-8B6F-051218ED718D}" srcOrd="0" destOrd="0" presId="urn:microsoft.com/office/officeart/2005/8/layout/chevron1"/>
    <dgm:cxn modelId="{BF5148C6-DF88-40E7-B999-ADA4A5BE45DF}" type="presOf" srcId="{DAB5E89C-E6D1-4C40-82F9-371E877BFB89}" destId="{BE674D16-CCFC-411A-9AEB-A12B987FD93C}" srcOrd="0" destOrd="0" presId="urn:microsoft.com/office/officeart/2005/8/layout/chevron1"/>
    <dgm:cxn modelId="{E96C900D-983A-4477-AA1D-95951F58CB7B}" srcId="{C7BB842B-7BAE-464F-8989-CE1425424A0A}" destId="{36C4723A-EA05-4BCA-B212-067F28FFB129}" srcOrd="2" destOrd="0" parTransId="{DAF7660A-0CCF-4988-96FA-9E601AD1D61C}" sibTransId="{D142AC32-0F77-4540-B638-DFAD3F6250AC}"/>
    <dgm:cxn modelId="{1E7759AB-12C3-4AA5-A68B-DD90B46059E2}" srcId="{C7BB842B-7BAE-464F-8989-CE1425424A0A}" destId="{DD224F0D-555F-48B4-BB1E-D26B5AFEE514}" srcOrd="3" destOrd="0" parTransId="{D13BEB61-C280-4087-AD8D-4478E7D69E5F}" sibTransId="{48B5BFEC-8B3E-446C-8A58-A3D1E07E35E9}"/>
    <dgm:cxn modelId="{316CF2F5-8A60-48B2-B481-6F7769F96BE4}" srcId="{C7BB842B-7BAE-464F-8989-CE1425424A0A}" destId="{8B151A1F-C873-42ED-9D27-3562A6C038C5}" srcOrd="0" destOrd="0" parTransId="{5DA9B0B8-CD66-41F5-A609-C1CBDEF1574F}" sibTransId="{BE809E1E-83D4-4596-BF1C-1478E8A3AA5C}"/>
    <dgm:cxn modelId="{24ABBFE2-73CB-41B6-9318-73718B0DBB9E}" type="presOf" srcId="{B26629E9-D911-47D8-9ED7-75881A45B95B}" destId="{FBFD37F5-8B53-40B9-B96A-0EC8A5A975F7}" srcOrd="0" destOrd="0" presId="urn:microsoft.com/office/officeart/2005/8/layout/chevron1"/>
    <dgm:cxn modelId="{6903F663-E35A-4682-A9CA-CD0887CEE708}" type="presOf" srcId="{9328087E-942D-4297-BFB4-F910987393BD}" destId="{3B00CA3B-238F-4A5C-99A6-22C4BD21A9A9}" srcOrd="0" destOrd="0" presId="urn:microsoft.com/office/officeart/2005/8/layout/chevron1"/>
    <dgm:cxn modelId="{06DAF378-AC74-401B-9538-E91F90B6E382}" srcId="{C7BB842B-7BAE-464F-8989-CE1425424A0A}" destId="{B26629E9-D911-47D8-9ED7-75881A45B95B}" srcOrd="5" destOrd="0" parTransId="{1392F14E-1D3E-4B3E-BAD4-E926C8803C57}" sibTransId="{A99A3776-9B61-4FAC-BE9E-3049A8F85945}"/>
    <dgm:cxn modelId="{486035F0-14C1-4B4C-9AE5-3A957F4EA1E3}" srcId="{C7BB842B-7BAE-464F-8989-CE1425424A0A}" destId="{9328087E-942D-4297-BFB4-F910987393BD}" srcOrd="6" destOrd="0" parTransId="{B4A75E24-09A6-48E9-B684-DC4B7D29F13B}" sibTransId="{54739E25-0948-4930-BDBA-86655900444B}"/>
    <dgm:cxn modelId="{9A922F7E-C58E-4432-A112-A66C9735640D}" type="presOf" srcId="{36C4723A-EA05-4BCA-B212-067F28FFB129}" destId="{27A6FC5F-6841-48E2-A041-096F9F453CCD}" srcOrd="0" destOrd="0" presId="urn:microsoft.com/office/officeart/2005/8/layout/chevron1"/>
    <dgm:cxn modelId="{27408C72-A013-41D9-98EA-7E920C03A0EA}" srcId="{C7BB842B-7BAE-464F-8989-CE1425424A0A}" destId="{1D8DC1F8-C839-4A97-A0F1-E131A37B5CA0}" srcOrd="4" destOrd="0" parTransId="{AF2D0262-DD53-4046-B16A-8FD0B86C5719}" sibTransId="{4C313EC6-464F-429E-BC93-CFBA25ED10ED}"/>
    <dgm:cxn modelId="{C301FC06-BF2C-4B40-AFDF-C7FA92BCFD38}" type="presParOf" srcId="{6A933D08-C225-4AAD-B03E-08AE8C7D5CAF}" destId="{4ABA068B-5EE7-4C11-8B6F-051218ED718D}" srcOrd="0" destOrd="0" presId="urn:microsoft.com/office/officeart/2005/8/layout/chevron1"/>
    <dgm:cxn modelId="{B45B686E-5ABC-49B7-A5D7-022B4561BD1C}" type="presParOf" srcId="{6A933D08-C225-4AAD-B03E-08AE8C7D5CAF}" destId="{2AF3D3B8-4DD6-4C6C-BDD2-114FA260DD19}" srcOrd="1" destOrd="0" presId="urn:microsoft.com/office/officeart/2005/8/layout/chevron1"/>
    <dgm:cxn modelId="{1B2AE0E1-CB41-4360-99A5-81076FC54C59}" type="presParOf" srcId="{6A933D08-C225-4AAD-B03E-08AE8C7D5CAF}" destId="{BE674D16-CCFC-411A-9AEB-A12B987FD93C}" srcOrd="2" destOrd="0" presId="urn:microsoft.com/office/officeart/2005/8/layout/chevron1"/>
    <dgm:cxn modelId="{021BE494-7514-4311-848C-F8FC88C62CF9}" type="presParOf" srcId="{6A933D08-C225-4AAD-B03E-08AE8C7D5CAF}" destId="{044068AE-9F9C-431B-A0E7-50A036CC0EED}" srcOrd="3" destOrd="0" presId="urn:microsoft.com/office/officeart/2005/8/layout/chevron1"/>
    <dgm:cxn modelId="{959DF6DA-33C7-460C-825F-AAE4E32F1A56}" type="presParOf" srcId="{6A933D08-C225-4AAD-B03E-08AE8C7D5CAF}" destId="{27A6FC5F-6841-48E2-A041-096F9F453CCD}" srcOrd="4" destOrd="0" presId="urn:microsoft.com/office/officeart/2005/8/layout/chevron1"/>
    <dgm:cxn modelId="{5016DA8F-FC24-47B4-B15A-22CCB67EC1DC}" type="presParOf" srcId="{6A933D08-C225-4AAD-B03E-08AE8C7D5CAF}" destId="{FE2FFA03-81E2-434A-BAC9-80343C443D6A}" srcOrd="5" destOrd="0" presId="urn:microsoft.com/office/officeart/2005/8/layout/chevron1"/>
    <dgm:cxn modelId="{447ABE86-2D02-4586-94E8-6845EA42E64A}" type="presParOf" srcId="{6A933D08-C225-4AAD-B03E-08AE8C7D5CAF}" destId="{87E143BB-D210-4461-B36E-CCB86994D1EA}" srcOrd="6" destOrd="0" presId="urn:microsoft.com/office/officeart/2005/8/layout/chevron1"/>
    <dgm:cxn modelId="{C69BBBEA-4B38-4488-AA43-4FCEA90E1631}" type="presParOf" srcId="{6A933D08-C225-4AAD-B03E-08AE8C7D5CAF}" destId="{02B6666A-4F22-4255-8C34-B1A99E78C5E8}" srcOrd="7" destOrd="0" presId="urn:microsoft.com/office/officeart/2005/8/layout/chevron1"/>
    <dgm:cxn modelId="{7BBE486F-8990-47F5-92C8-D5B421245926}" type="presParOf" srcId="{6A933D08-C225-4AAD-B03E-08AE8C7D5CAF}" destId="{7DA48B26-1246-4E2F-A4A4-9D3029E63EA4}" srcOrd="8" destOrd="0" presId="urn:microsoft.com/office/officeart/2005/8/layout/chevron1"/>
    <dgm:cxn modelId="{3D966E2A-C15A-40FB-B08A-90F99F1A268B}" type="presParOf" srcId="{6A933D08-C225-4AAD-B03E-08AE8C7D5CAF}" destId="{C170125A-55DF-46EC-AD1E-B1A00FFE580B}" srcOrd="9" destOrd="0" presId="urn:microsoft.com/office/officeart/2005/8/layout/chevron1"/>
    <dgm:cxn modelId="{53F7A444-5F14-49AE-BF6F-03482C192973}" type="presParOf" srcId="{6A933D08-C225-4AAD-B03E-08AE8C7D5CAF}" destId="{FBFD37F5-8B53-40B9-B96A-0EC8A5A975F7}" srcOrd="10" destOrd="0" presId="urn:microsoft.com/office/officeart/2005/8/layout/chevron1"/>
    <dgm:cxn modelId="{6D7135D8-569E-45C6-9258-E7F8F3EB0050}" type="presParOf" srcId="{6A933D08-C225-4AAD-B03E-08AE8C7D5CAF}" destId="{804F8CB0-5BEC-45B2-B6C9-6AF8D2762135}" srcOrd="11" destOrd="0" presId="urn:microsoft.com/office/officeart/2005/8/layout/chevron1"/>
    <dgm:cxn modelId="{E3F4AB7B-F727-413E-AEE0-DDEF856ADC30}" type="presParOf" srcId="{6A933D08-C225-4AAD-B03E-08AE8C7D5CAF}" destId="{3B00CA3B-238F-4A5C-99A6-22C4BD21A9A9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A068B-5EE7-4C11-8B6F-051218ED718D}">
      <dsp:nvSpPr>
        <dsp:cNvPr id="0" name=""/>
        <dsp:cNvSpPr/>
      </dsp:nvSpPr>
      <dsp:spPr>
        <a:xfrm>
          <a:off x="3648972" y="1062662"/>
          <a:ext cx="2170082" cy="868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Locate</a:t>
          </a:r>
        </a:p>
      </dsp:txBody>
      <dsp:txXfrm>
        <a:off x="4082989" y="1062662"/>
        <a:ext cx="1302049" cy="868033"/>
      </dsp:txXfrm>
    </dsp:sp>
    <dsp:sp modelId="{BE674D16-CCFC-411A-9AEB-A12B987FD93C}">
      <dsp:nvSpPr>
        <dsp:cNvPr id="0" name=""/>
        <dsp:cNvSpPr/>
      </dsp:nvSpPr>
      <dsp:spPr>
        <a:xfrm>
          <a:off x="5558926" y="1045414"/>
          <a:ext cx="2170082" cy="868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Valuate</a:t>
          </a:r>
        </a:p>
      </dsp:txBody>
      <dsp:txXfrm>
        <a:off x="5992943" y="1045414"/>
        <a:ext cx="1302049" cy="868033"/>
      </dsp:txXfrm>
    </dsp:sp>
    <dsp:sp modelId="{27A6FC5F-6841-48E2-A041-096F9F453CCD}">
      <dsp:nvSpPr>
        <dsp:cNvPr id="0" name=""/>
        <dsp:cNvSpPr/>
      </dsp:nvSpPr>
      <dsp:spPr>
        <a:xfrm>
          <a:off x="7460222" y="1062662"/>
          <a:ext cx="2170082" cy="868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Establish</a:t>
          </a:r>
        </a:p>
      </dsp:txBody>
      <dsp:txXfrm>
        <a:off x="7894239" y="1062662"/>
        <a:ext cx="1302049" cy="868033"/>
      </dsp:txXfrm>
    </dsp:sp>
    <dsp:sp modelId="{87E143BB-D210-4461-B36E-CCB86994D1EA}">
      <dsp:nvSpPr>
        <dsp:cNvPr id="0" name=""/>
        <dsp:cNvSpPr/>
      </dsp:nvSpPr>
      <dsp:spPr>
        <a:xfrm>
          <a:off x="3555962" y="2675806"/>
          <a:ext cx="2170082" cy="868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Transport</a:t>
          </a:r>
        </a:p>
      </dsp:txBody>
      <dsp:txXfrm>
        <a:off x="3989979" y="2675806"/>
        <a:ext cx="1302049" cy="868033"/>
      </dsp:txXfrm>
    </dsp:sp>
    <dsp:sp modelId="{7DA48B26-1246-4E2F-A4A4-9D3029E63EA4}">
      <dsp:nvSpPr>
        <dsp:cNvPr id="0" name=""/>
        <dsp:cNvSpPr/>
      </dsp:nvSpPr>
      <dsp:spPr>
        <a:xfrm>
          <a:off x="5612571" y="2667178"/>
          <a:ext cx="2170082" cy="868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Beneficiate</a:t>
          </a:r>
        </a:p>
      </dsp:txBody>
      <dsp:txXfrm>
        <a:off x="6046588" y="2667178"/>
        <a:ext cx="1302049" cy="868033"/>
      </dsp:txXfrm>
    </dsp:sp>
    <dsp:sp modelId="{FBFD37F5-8B53-40B9-B96A-0EC8A5A975F7}">
      <dsp:nvSpPr>
        <dsp:cNvPr id="0" name=""/>
        <dsp:cNvSpPr/>
      </dsp:nvSpPr>
      <dsp:spPr>
        <a:xfrm>
          <a:off x="7608764" y="2649930"/>
          <a:ext cx="2170082" cy="868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Market</a:t>
          </a:r>
        </a:p>
      </dsp:txBody>
      <dsp:txXfrm>
        <a:off x="8042781" y="2649930"/>
        <a:ext cx="1302049" cy="868033"/>
      </dsp:txXfrm>
    </dsp:sp>
    <dsp:sp modelId="{3B00CA3B-238F-4A5C-99A6-22C4BD21A9A9}">
      <dsp:nvSpPr>
        <dsp:cNvPr id="0" name=""/>
        <dsp:cNvSpPr/>
      </dsp:nvSpPr>
      <dsp:spPr>
        <a:xfrm>
          <a:off x="3730371" y="4333523"/>
          <a:ext cx="2170082" cy="868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Divest/Sell</a:t>
          </a:r>
        </a:p>
      </dsp:txBody>
      <dsp:txXfrm>
        <a:off x="4164388" y="4333523"/>
        <a:ext cx="1302049" cy="868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6A702-09E4-4518-B7C0-E0FD757AFC7D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2AAE8-0BB2-4E89-A16F-D62963F8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8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BEF207-5234-457D-A4F2-BC301D4D6A5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518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4BCD-B131-4B21-911B-33D98DE236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99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4BCD-B131-4B21-911B-33D98DE23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>
            <a:off x="-3279042" y="-764879"/>
            <a:ext cx="12195176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830" y="734413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3908" y="411787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4" name="Group 12"/>
          <p:cNvGrpSpPr>
            <a:grpSpLocks/>
          </p:cNvGrpSpPr>
          <p:nvPr userDrawn="1"/>
        </p:nvGrpSpPr>
        <p:grpSpPr bwMode="auto">
          <a:xfrm>
            <a:off x="8001496" y="5867400"/>
            <a:ext cx="3984291" cy="761224"/>
            <a:chOff x="1440" y="240"/>
            <a:chExt cx="8889" cy="180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617"/>
              <a:ext cx="1980" cy="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goi_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" y="240"/>
              <a:ext cx="1138" cy="1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78" t="3139" r="8318" b="5870"/>
            <a:stretch>
              <a:fillRect/>
            </a:stretch>
          </p:blipFill>
          <p:spPr bwMode="auto">
            <a:xfrm>
              <a:off x="3600" y="437"/>
              <a:ext cx="1156" cy="12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UNEC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43" b="22699"/>
            <a:stretch>
              <a:fillRect/>
            </a:stretch>
          </p:blipFill>
          <p:spPr bwMode="auto">
            <a:xfrm>
              <a:off x="6450" y="617"/>
              <a:ext cx="2910" cy="1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CIL Logo Options-24JULY201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0" y="437"/>
              <a:ext cx="969" cy="12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4756" y="1697"/>
              <a:ext cx="2126" cy="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Ministry of Coal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612583" y="6171498"/>
            <a:ext cx="6639905" cy="457201"/>
          </a:xfrm>
        </p:spPr>
        <p:txBody>
          <a:bodyPr/>
          <a:lstStyle/>
          <a:p>
            <a:r>
              <a:rPr lang="en-US"/>
              <a:t>International Workshop on Best Practices in Methane Drainage and Use in Coal Mines</a:t>
            </a:r>
          </a:p>
          <a:p>
            <a:r>
              <a:rPr lang="en-US"/>
              <a:t>9-10 March 2017    Ranchi,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9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 9-10 March 2017    Ranchi, India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7535" y="6210301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8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7287" y="6220251"/>
            <a:ext cx="6639905" cy="457201"/>
          </a:xfrm>
        </p:spPr>
        <p:txBody>
          <a:bodyPr/>
          <a:lstStyle/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 9-10 March 2017    Ranchi, India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18556" y="6172201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8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9151" y="6172201"/>
            <a:ext cx="6868565" cy="457201"/>
          </a:xfrm>
        </p:spPr>
        <p:txBody>
          <a:bodyPr/>
          <a:lstStyle/>
          <a:p>
            <a:r>
              <a:rPr lang="en-US" dirty="0"/>
              <a:t>International Workshop on Best Practices in Methane Drainage and Use in Coal Mines </a:t>
            </a:r>
          </a:p>
          <a:p>
            <a:r>
              <a:rPr lang="en-US" dirty="0"/>
              <a:t>9-10 March 2017    Ranchi, India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5946" y="6172201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 9-10 March 2017    Ranchi, India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92354" y="6143626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5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 9-10 March 2017    Ranchi, India</a:t>
            </a:r>
            <a:endParaRPr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7534" y="6191251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72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 9-10 March 2017    Ranchi, India</a:t>
            </a:r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7535" y="6172201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8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 9-10 March 2017    Ranchi, India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793" y="6172201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9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 9-10 March 2017    Ranchi, India</a:t>
            </a: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3453" y="6172201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9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 9-10 March 2017    Ranchi, India</a:t>
            </a:r>
            <a:endParaRPr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1074" y="6172201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2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 9-10 March 2017    Ranchi, India</a:t>
            </a:r>
            <a:endParaRPr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1073" y="6176751"/>
            <a:ext cx="21465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5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172201"/>
            <a:ext cx="6639905" cy="457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International Workshop on Best Practices in Methane Drainage and Use in Coal Mines</a:t>
            </a:r>
          </a:p>
          <a:p>
            <a:r>
              <a:rPr lang="en-US" dirty="0"/>
              <a:t>9-10 March 2017    Ranchi, India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798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Resources to Reserves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828800"/>
            <a:ext cx="5562600" cy="482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279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Porter’s Value Concept Applied</a:t>
            </a:r>
            <a:r>
              <a:rPr lang="en-US" dirty="0"/>
              <a:t> to Mining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-744747" y="526211"/>
          <a:ext cx="13888528" cy="6219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Curved Connector 11"/>
          <p:cNvCxnSpPr/>
          <p:nvPr/>
        </p:nvCxnSpPr>
        <p:spPr bwMode="auto">
          <a:xfrm>
            <a:off x="8882332" y="2027208"/>
            <a:ext cx="914400" cy="914400"/>
          </a:xfrm>
          <a:prstGeom prst="curved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/>
          <p:nvPr/>
        </p:nvCxnSpPr>
        <p:spPr bwMode="auto">
          <a:xfrm>
            <a:off x="8882332" y="2027208"/>
            <a:ext cx="914400" cy="914400"/>
          </a:xfrm>
          <a:prstGeom prst="curved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3137140" y="2027209"/>
            <a:ext cx="5684808" cy="1664901"/>
            <a:chOff x="1613140" y="2027208"/>
            <a:chExt cx="5684808" cy="1664901"/>
          </a:xfrm>
        </p:grpSpPr>
        <p:cxnSp>
          <p:nvCxnSpPr>
            <p:cNvPr id="17" name="Elbow Connector 16"/>
            <p:cNvCxnSpPr/>
            <p:nvPr/>
          </p:nvCxnSpPr>
          <p:spPr bwMode="auto">
            <a:xfrm rot="10800000" flipV="1">
              <a:off x="1613140" y="2829467"/>
              <a:ext cx="2907102" cy="862642"/>
            </a:xfrm>
            <a:prstGeom prst="curvedConnector3">
              <a:avLst>
                <a:gd name="adj1" fmla="val 128932"/>
              </a:avLst>
            </a:prstGeom>
            <a:noFill/>
            <a:ln w="508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Curved Connector 34"/>
            <p:cNvCxnSpPr/>
            <p:nvPr/>
          </p:nvCxnSpPr>
          <p:spPr bwMode="auto">
            <a:xfrm rot="10800000" flipV="1">
              <a:off x="4485739" y="2027208"/>
              <a:ext cx="2812209" cy="802258"/>
            </a:xfrm>
            <a:prstGeom prst="curvedConnector3">
              <a:avLst>
                <a:gd name="adj1" fmla="val -32822"/>
              </a:avLst>
            </a:prstGeom>
            <a:noFill/>
            <a:ln w="508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319735" y="3628847"/>
            <a:ext cx="5684808" cy="1664901"/>
            <a:chOff x="1613140" y="2027208"/>
            <a:chExt cx="5684808" cy="1664901"/>
          </a:xfrm>
        </p:grpSpPr>
        <p:cxnSp>
          <p:nvCxnSpPr>
            <p:cNvPr id="59" name="Elbow Connector 16"/>
            <p:cNvCxnSpPr/>
            <p:nvPr/>
          </p:nvCxnSpPr>
          <p:spPr bwMode="auto">
            <a:xfrm rot="10800000" flipV="1">
              <a:off x="1613140" y="2829467"/>
              <a:ext cx="2907102" cy="862642"/>
            </a:xfrm>
            <a:prstGeom prst="curvedConnector3">
              <a:avLst>
                <a:gd name="adj1" fmla="val 128932"/>
              </a:avLst>
            </a:prstGeom>
            <a:noFill/>
            <a:ln w="508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Curved Connector 59"/>
            <p:cNvCxnSpPr/>
            <p:nvPr/>
          </p:nvCxnSpPr>
          <p:spPr bwMode="auto">
            <a:xfrm rot="10800000" flipV="1">
              <a:off x="4485739" y="2027208"/>
              <a:ext cx="2812209" cy="802258"/>
            </a:xfrm>
            <a:prstGeom prst="curvedConnector3">
              <a:avLst>
                <a:gd name="adj1" fmla="val -32822"/>
              </a:avLst>
            </a:prstGeom>
            <a:noFill/>
            <a:ln w="508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2" name="TextBox 61"/>
          <p:cNvSpPr txBox="1"/>
          <p:nvPr/>
        </p:nvSpPr>
        <p:spPr>
          <a:xfrm>
            <a:off x="3137140" y="5824434"/>
            <a:ext cx="2760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After Vorster, 2000</a:t>
            </a:r>
          </a:p>
        </p:txBody>
      </p:sp>
    </p:spTree>
    <p:extLst>
      <p:ext uri="{BB962C8B-B14F-4D97-AF65-F5344CB8AC3E}">
        <p14:creationId xmlns:p14="http://schemas.microsoft.com/office/powerpoint/2010/main" val="399133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2800" dirty="0"/>
              <a:t>Overview of the value chain analysis for a co-located coal and natural gas deposit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852063-770A-45F5-ABD8-EDEA1C84BB5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09881"/>
              </p:ext>
            </p:extLst>
          </p:nvPr>
        </p:nvGraphicFramePr>
        <p:xfrm>
          <a:off x="1332090" y="1197486"/>
          <a:ext cx="7708426" cy="519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2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858">
                <a:tc>
                  <a:txBody>
                    <a:bodyPr/>
                    <a:lstStyle/>
                    <a:p>
                      <a:r>
                        <a:rPr lang="en-US" sz="1400" dirty="0"/>
                        <a:t>Locate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Determine extent</a:t>
                      </a:r>
                      <a:r>
                        <a:rPr lang="en-US" sz="1400" baseline="0" dirty="0"/>
                        <a:t> and magnitude of coal and gas deposit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Suspected coal</a:t>
                      </a:r>
                      <a:r>
                        <a:rPr lang="en-US" sz="1400" baseline="0" dirty="0"/>
                        <a:t> and gas resources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  <a:r>
                        <a:rPr lang="en-US" sz="1400" baseline="0" dirty="0"/>
                        <a:t> estimates for coal and gas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858">
                <a:tc>
                  <a:txBody>
                    <a:bodyPr/>
                    <a:lstStyle/>
                    <a:p>
                      <a:r>
                        <a:rPr lang="en-US" sz="1400" dirty="0"/>
                        <a:t>Valuate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Determine profitability of co-located deposits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Coal</a:t>
                      </a:r>
                      <a:r>
                        <a:rPr lang="en-US" sz="1400" baseline="0" dirty="0"/>
                        <a:t> and gas resource estimate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Bankable feasibility and “Go—No</a:t>
                      </a:r>
                      <a:r>
                        <a:rPr lang="en-US" sz="1400" baseline="0" dirty="0"/>
                        <a:t> Go decision”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858">
                <a:tc>
                  <a:txBody>
                    <a:bodyPr/>
                    <a:lstStyle/>
                    <a:p>
                      <a:r>
                        <a:rPr lang="en-US" sz="1400" dirty="0"/>
                        <a:t>Establish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Implementation</a:t>
                      </a:r>
                      <a:r>
                        <a:rPr lang="en-US" sz="1400" baseline="0" dirty="0"/>
                        <a:t> of extraction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Bankable feasibility and “Go—No</a:t>
                      </a:r>
                      <a:r>
                        <a:rPr lang="en-US" sz="1400" baseline="0" dirty="0"/>
                        <a:t> Go decision”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Coal and Gas resources prepared for extraction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858">
                <a:tc>
                  <a:txBody>
                    <a:bodyPr/>
                    <a:lstStyle/>
                    <a:p>
                      <a:r>
                        <a:rPr lang="en-US" sz="1400" dirty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Transport</a:t>
                      </a:r>
                      <a:r>
                        <a:rPr lang="en-US" sz="1400" baseline="0" dirty="0"/>
                        <a:t> of mined coal and produced gas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Coal and gas moved</a:t>
                      </a:r>
                      <a:r>
                        <a:rPr lang="en-US" sz="1400" baseline="0" dirty="0"/>
                        <a:t> from mine to surface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Stockpiled</a:t>
                      </a:r>
                      <a:r>
                        <a:rPr lang="en-US" sz="1400" baseline="0" dirty="0"/>
                        <a:t> coal and stored or transported gas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Beneficiate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Coal</a:t>
                      </a:r>
                      <a:r>
                        <a:rPr lang="en-US" sz="1400" baseline="0" dirty="0"/>
                        <a:t> is washed and gas is treated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Stockpiled</a:t>
                      </a:r>
                      <a:r>
                        <a:rPr lang="en-US" sz="1400" baseline="0" dirty="0"/>
                        <a:t> coal and stored or transported gas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Saleable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066">
                <a:tc>
                  <a:txBody>
                    <a:bodyPr/>
                    <a:lstStyle/>
                    <a:p>
                      <a:r>
                        <a:rPr lang="en-US" sz="1400" dirty="0"/>
                        <a:t>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Maximization</a:t>
                      </a:r>
                      <a:r>
                        <a:rPr lang="en-US" sz="1400" baseline="0" dirty="0"/>
                        <a:t> of profit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Saleable products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Revenue</a:t>
                      </a:r>
                      <a:r>
                        <a:rPr lang="en-US" sz="1400" baseline="0" dirty="0"/>
                        <a:t> and profit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066">
                <a:tc>
                  <a:txBody>
                    <a:bodyPr/>
                    <a:lstStyle/>
                    <a:p>
                      <a:r>
                        <a:rPr lang="en-US" sz="1400" dirty="0"/>
                        <a:t>Divest/Sell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Curtailment of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Revenue and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Economic circumstances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1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As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170</Words>
  <Application>Microsoft Office PowerPoint</Application>
  <PresentationFormat>Widescreen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Continental Asia 16x9</vt:lpstr>
      <vt:lpstr>Converting Resources to Reserves</vt:lpstr>
      <vt:lpstr>Porter’s Value Concept Applied to Mining</vt:lpstr>
      <vt:lpstr>Overview of the value chain analysis for a co-located coal and natural gas deposit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Resources to Reserves</dc:title>
  <dc:creator>Ray Pilcher</dc:creator>
  <cp:lastModifiedBy>Ray Pilcher</cp:lastModifiedBy>
  <cp:revision>1</cp:revision>
  <dcterms:created xsi:type="dcterms:W3CDTF">2017-03-10T04:17:37Z</dcterms:created>
  <dcterms:modified xsi:type="dcterms:W3CDTF">2017-03-10T04:21:51Z</dcterms:modified>
</cp:coreProperties>
</file>