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6" r:id="rId2"/>
  </p:sldMasterIdLst>
  <p:notesMasterIdLst>
    <p:notesMasterId r:id="rId16"/>
  </p:notesMasterIdLst>
  <p:sldIdLst>
    <p:sldId id="257" r:id="rId3"/>
    <p:sldId id="262" r:id="rId4"/>
    <p:sldId id="263" r:id="rId5"/>
    <p:sldId id="292" r:id="rId6"/>
    <p:sldId id="287" r:id="rId7"/>
    <p:sldId id="288" r:id="rId8"/>
    <p:sldId id="267" r:id="rId9"/>
    <p:sldId id="268" r:id="rId10"/>
    <p:sldId id="271" r:id="rId11"/>
    <p:sldId id="272" r:id="rId12"/>
    <p:sldId id="276" r:id="rId13"/>
    <p:sldId id="274" r:id="rId14"/>
    <p:sldId id="275" r:id="rId15"/>
  </p:sldIdLst>
  <p:sldSz cx="9144000" cy="6858000" type="screen4x3"/>
  <p:notesSz cx="6858000" cy="9144000"/>
  <p:defaultTextStyle>
    <a:defPPr>
      <a:defRPr lang="he-I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78" autoAdjust="0"/>
    <p:restoredTop sz="94675" autoAdjust="0"/>
  </p:normalViewPr>
  <p:slideViewPr>
    <p:cSldViewPr>
      <p:cViewPr varScale="1">
        <p:scale>
          <a:sx n="75" d="100"/>
          <a:sy n="75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8A492E-A076-4B48-9A2A-16EC189FE5E6}" type="datetimeFigureOut">
              <a:rPr lang="he-IL"/>
              <a:pPr>
                <a:defRPr/>
              </a:pPr>
              <a:t>ל'/ניסן/תשע"ג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360FB8-3FD5-420A-8E02-F3777848984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3991A-DEF1-4FCE-854A-265243C94DC0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84213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1813"/>
            <a:ext cx="5026025" cy="4114800"/>
          </a:xfrm>
          <a:noFill/>
        </p:spPr>
        <p:txBody>
          <a:bodyPr lIns="87745" tIns="43872" rIns="87745" bIns="43872"/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A95D95-47AF-4118-80DC-6B5A2F038F3E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0" y="868203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60" tIns="44933" rIns="89860" bIns="44933" anchor="b"/>
          <a:lstStyle/>
          <a:p>
            <a:pPr defTabSz="981075" rtl="1"/>
            <a:fld id="{9E87B683-6329-4BE8-8127-57267B1F6191}" type="slidenum">
              <a:rPr lang="ar-SA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defTabSz="981075" rtl="1"/>
              <a:t>3</a:t>
            </a:fld>
            <a:endParaRPr lang="en-US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8975"/>
            <a:ext cx="4562475" cy="3422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6575"/>
            <a:ext cx="5026025" cy="4106863"/>
          </a:xfrm>
          <a:noFill/>
        </p:spPr>
        <p:txBody>
          <a:bodyPr lIns="89860" tIns="44933" rIns="89860" bIns="44933"/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00F260-8B58-40DD-B0FA-A0C582BE4CEF}" type="slidenum">
              <a:rPr lang="ar-SA" sz="1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pPr algn="r"/>
              <a:t>4</a:t>
            </a:fld>
            <a:endParaRPr lang="en-US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349CF0E0-C527-41E6-B8C2-B27263485B1C}" type="slidenum">
              <a:rPr lang="ar-SA" sz="1200" b="1">
                <a:solidFill>
                  <a:srgbClr val="000000"/>
                </a:solidFill>
                <a:cs typeface="Times New Roman" pitchFamily="18" charset="0"/>
              </a:rPr>
              <a:pPr/>
              <a:t>4</a:t>
            </a:fld>
            <a:endParaRPr lang="en-US" sz="12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63D60A-598F-4FA9-AD43-268770F3B3A3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D425AB-4BD6-49F3-AE35-E48B32131C5C}" type="slidenum">
              <a:rPr lang="en-US">
                <a:ea typeface="Times New Roman (Hebrew)"/>
                <a:cs typeface="Times New Roman (Hebrew)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ea typeface="Times New Roman (Hebrew)"/>
              <a:cs typeface="Times New Roman (Hebrew)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5988" y="4341813"/>
            <a:ext cx="5026025" cy="4113212"/>
          </a:xfrm>
          <a:noFill/>
        </p:spPr>
        <p:txBody>
          <a:bodyPr lIns="90015" tIns="45012" rIns="90015" bIns="45012"/>
          <a:lstStyle/>
          <a:p>
            <a:pPr algn="l">
              <a:spcBef>
                <a:spcPct val="0"/>
              </a:spcBef>
            </a:pPr>
            <a:r>
              <a:rPr lang="en-US" smtClean="0">
                <a:cs typeface="Arial" charset="0"/>
              </a:rPr>
              <a:t>All grow by accusations</a:t>
            </a:r>
          </a:p>
          <a:p>
            <a:pPr algn="l">
              <a:spcBef>
                <a:spcPct val="0"/>
              </a:spcBef>
            </a:pPr>
            <a:r>
              <a:rPr lang="en-US" smtClean="0">
                <a:cs typeface="Arial" charset="0"/>
              </a:rPr>
              <a:t>US &amp; EU, but also more and more SEA, Japan and now Chinese co’s   </a:t>
            </a:r>
          </a:p>
          <a:p>
            <a:pPr algn="l">
              <a:spcBef>
                <a:spcPct val="0"/>
              </a:spcBef>
            </a:pPr>
            <a:endParaRPr lang="he-IL" smtClean="0"/>
          </a:p>
        </p:txBody>
      </p:sp>
      <p:sp>
        <p:nvSpPr>
          <p:cNvPr id="75779" name="Slide Number Placeholder 3"/>
          <p:cNvSpPr txBox="1">
            <a:spLocks noGrp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15" tIns="45012" rIns="90015" bIns="45012" anchor="b"/>
          <a:lstStyle/>
          <a:p>
            <a:pPr algn="r" defTabSz="903288" rtl="1"/>
            <a:fld id="{5DFF6079-1305-48F8-8538-B3C8B9F67692}" type="slidenum">
              <a:rPr lang="ar-SA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903288" rtl="1"/>
              <a:t>11</a:t>
            </a:fld>
            <a:endParaRPr lang="en-US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AEBF51-43F5-428B-966F-F11E71D11CAD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467" tIns="42739" rIns="85467" bIns="42739" anchor="b"/>
          <a:lstStyle/>
          <a:p>
            <a:pPr defTabSz="927100" rtl="1"/>
            <a:fld id="{92646E72-1090-4CE7-A9DC-30BEE5CE9FCB}" type="slidenum">
              <a:rPr lang="ar-SA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defTabSz="927100" rtl="1"/>
              <a:t>12</a:t>
            </a:fld>
            <a:endParaRPr lang="en-US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5700" y="684213"/>
            <a:ext cx="4572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5988" y="4341813"/>
            <a:ext cx="5026025" cy="4114800"/>
          </a:xfrm>
          <a:noFill/>
        </p:spPr>
        <p:txBody>
          <a:bodyPr lIns="85467" tIns="42739" rIns="85467" bIns="42739"/>
          <a:lstStyle/>
          <a:p>
            <a:pPr algn="l">
              <a:spcBef>
                <a:spcPct val="0"/>
              </a:spcBef>
            </a:pPr>
            <a:r>
              <a:rPr lang="en-US" smtClean="0">
                <a:cs typeface="Arial" charset="0"/>
              </a:rPr>
              <a:t>The average time to exit - ~7 years </a:t>
            </a:r>
          </a:p>
          <a:p>
            <a:pPr algn="l">
              <a:spcBef>
                <a:spcPct val="0"/>
              </a:spcBef>
            </a:pPr>
            <a:r>
              <a:rPr lang="en-US" smtClean="0">
                <a:cs typeface="Arial" charset="0"/>
              </a:rPr>
              <a:t>10.5 B – invested in 10 years</a:t>
            </a:r>
          </a:p>
          <a:p>
            <a:pPr algn="l">
              <a:spcBef>
                <a:spcPct val="0"/>
              </a:spcBef>
            </a:pPr>
            <a:r>
              <a:rPr lang="en-US" smtClean="0">
                <a:cs typeface="Arial" charset="0"/>
              </a:rPr>
              <a:t>9.5b created 34b = multiple of ~3.7</a:t>
            </a:r>
          </a:p>
          <a:p>
            <a:pPr algn="l">
              <a:spcBef>
                <a:spcPct val="0"/>
              </a:spcBef>
            </a:pPr>
            <a:endParaRPr lang="he-IL" smtClean="0"/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467" tIns="42739" rIns="85467" bIns="42739" anchor="b"/>
          <a:lstStyle/>
          <a:p>
            <a:pPr defTabSz="927100" rtl="1"/>
            <a:fld id="{41E1D5A6-6598-41CC-AD06-AD7E92219519}" type="slidenum">
              <a:rPr lang="ar-SA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defTabSz="927100" rtl="1"/>
              <a:t>12</a:t>
            </a:fld>
            <a:endParaRPr lang="en-US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19" indent="0" algn="ctr">
              <a:buNone/>
              <a:defRPr/>
            </a:lvl3pPr>
            <a:lvl4pPr marL="1371030" indent="0" algn="ctr">
              <a:buNone/>
              <a:defRPr/>
            </a:lvl4pPr>
            <a:lvl5pPr marL="1828039" indent="0" algn="ctr">
              <a:buNone/>
              <a:defRPr/>
            </a:lvl5pPr>
            <a:lvl6pPr marL="2285049" indent="0" algn="ctr">
              <a:buNone/>
              <a:defRPr/>
            </a:lvl6pPr>
            <a:lvl7pPr marL="2742060" indent="0" algn="ctr">
              <a:buNone/>
              <a:defRPr/>
            </a:lvl7pPr>
            <a:lvl8pPr marL="3199068" indent="0" algn="ctr">
              <a:buNone/>
              <a:defRPr/>
            </a:lvl8pPr>
            <a:lvl9pPr marL="365607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r>
              <a:rPr lang="he-IL" altLang="en-US"/>
              <a:t>BIRD Foundation - Technical Reporting Seminar</a:t>
            </a:r>
            <a:endParaRPr lang="en-US" altLang="en-US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396BB6-FB38-410E-974D-1C8E71097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r>
              <a:rPr lang="he-IL" altLang="en-US"/>
              <a:t>BIRD Foundation - Technical Reporting Seminar</a:t>
            </a:r>
            <a:endParaRPr lang="en-US" altLang="en-US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F90B4C-7E5A-4D78-87FB-45B49818D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r>
              <a:rPr lang="he-IL" altLang="en-US"/>
              <a:t>BIRD Foundation - Technical Reporting Seminar</a:t>
            </a:r>
            <a:endParaRPr lang="en-US" altLang="en-US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4F23E2-B522-4C7B-AA01-2D58A63AA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8"/>
          <p:cNvSpPr>
            <a:spLocks noChangeArrowheads="1"/>
          </p:cNvSpPr>
          <p:nvPr userDrawn="1"/>
        </p:nvSpPr>
        <p:spPr bwMode="auto">
          <a:xfrm>
            <a:off x="965200" y="882650"/>
            <a:ext cx="8178800" cy="76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385" tIns="45690" rIns="91385" bIns="45690" anchor="ctr"/>
          <a:lstStyle/>
          <a:p>
            <a:pPr defTabSz="914019" rtl="1">
              <a:defRPr/>
            </a:pPr>
            <a:endParaRPr lang="he-IL" sz="2000" b="1">
              <a:solidFill>
                <a:srgbClr val="3868A1"/>
              </a:solidFill>
              <a:latin typeface="+mn-lt"/>
              <a:cs typeface="+mn-cs"/>
            </a:endParaRPr>
          </a:p>
        </p:txBody>
      </p:sp>
      <p:pic>
        <p:nvPicPr>
          <p:cNvPr id="3" name="Picture 18" descr="IVC logo 30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60338"/>
            <a:ext cx="320198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lIns="89993" tIns="44998" rIns="89993" bIns="44998"/>
          <a:lstStyle>
            <a:lvl1pPr rtl="1" eaLnBrk="0" hangingPunct="0">
              <a:defRPr b="1">
                <a:solidFill>
                  <a:srgbClr val="3868A1"/>
                </a:solidFill>
                <a:latin typeface="Verdana" pitchFamily="34" charset="0"/>
              </a:defRPr>
            </a:lvl1pPr>
          </a:lstStyle>
          <a:p>
            <a:fld id="{0BF71546-5D27-47F5-9435-E6FB9C35DC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9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E7A47-05FD-4C91-AACE-DD0F97607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9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6C8220-8910-4C75-98D4-DA1C8774FBA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9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42FB7F-ACC1-4B49-94B8-BB2ABAAB717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48" indent="0" algn="ctr">
              <a:buNone/>
              <a:defRPr/>
            </a:lvl2pPr>
            <a:lvl3pPr marL="913892" indent="0" algn="ctr">
              <a:buNone/>
              <a:defRPr/>
            </a:lvl3pPr>
            <a:lvl4pPr marL="1370840" indent="0" algn="ctr">
              <a:buNone/>
              <a:defRPr/>
            </a:lvl4pPr>
            <a:lvl5pPr marL="1827786" indent="0" algn="ctr">
              <a:buNone/>
              <a:defRPr/>
            </a:lvl5pPr>
            <a:lvl6pPr marL="2284732" indent="0" algn="ctr">
              <a:buNone/>
              <a:defRPr/>
            </a:lvl6pPr>
            <a:lvl7pPr marL="2741680" indent="0" algn="ctr">
              <a:buNone/>
              <a:defRPr/>
            </a:lvl7pPr>
            <a:lvl8pPr marL="3198625" indent="0" algn="ctr">
              <a:buNone/>
              <a:defRPr/>
            </a:lvl8pPr>
            <a:lvl9pPr marL="3655572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62DC45-1C67-4966-A227-C314AEE9581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99CC80-C61C-44F7-B5C4-B9B7AD6B8AA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7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7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8" indent="0">
              <a:buNone/>
              <a:defRPr sz="1800"/>
            </a:lvl2pPr>
            <a:lvl3pPr marL="913892" indent="0">
              <a:buNone/>
              <a:defRPr sz="1600"/>
            </a:lvl3pPr>
            <a:lvl4pPr marL="1370840" indent="0">
              <a:buNone/>
              <a:defRPr sz="1400"/>
            </a:lvl4pPr>
            <a:lvl5pPr marL="1827786" indent="0">
              <a:buNone/>
              <a:defRPr sz="1400"/>
            </a:lvl5pPr>
            <a:lvl6pPr marL="2284732" indent="0">
              <a:buNone/>
              <a:defRPr sz="1400"/>
            </a:lvl6pPr>
            <a:lvl7pPr marL="2741680" indent="0">
              <a:buNone/>
              <a:defRPr sz="1400"/>
            </a:lvl7pPr>
            <a:lvl8pPr marL="3198625" indent="0">
              <a:buNone/>
              <a:defRPr sz="1400"/>
            </a:lvl8pPr>
            <a:lvl9pPr marL="3655572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6D3F81-E3E8-489F-A449-69596006E28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39754" y="1658942"/>
            <a:ext cx="3919538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11692" y="1658942"/>
            <a:ext cx="392112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92C69D-9B2B-4EFE-87D5-946E2CF753C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r>
              <a:rPr lang="he-IL" altLang="en-US"/>
              <a:t>BIRD Foundation - Technical Reporting Seminar</a:t>
            </a:r>
            <a:endParaRPr lang="en-US" altLang="en-US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05EF6F-3969-4D2B-9FBF-FE2440292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8" indent="0">
              <a:buNone/>
              <a:defRPr sz="2000" b="1"/>
            </a:lvl2pPr>
            <a:lvl3pPr marL="913892" indent="0">
              <a:buNone/>
              <a:defRPr sz="1800" b="1"/>
            </a:lvl3pPr>
            <a:lvl4pPr marL="1370840" indent="0">
              <a:buNone/>
              <a:defRPr sz="1600" b="1"/>
            </a:lvl4pPr>
            <a:lvl5pPr marL="1827786" indent="0">
              <a:buNone/>
              <a:defRPr sz="1600" b="1"/>
            </a:lvl5pPr>
            <a:lvl6pPr marL="2284732" indent="0">
              <a:buNone/>
              <a:defRPr sz="1600" b="1"/>
            </a:lvl6pPr>
            <a:lvl7pPr marL="2741680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8" indent="0">
              <a:buNone/>
              <a:defRPr sz="2000" b="1"/>
            </a:lvl2pPr>
            <a:lvl3pPr marL="913892" indent="0">
              <a:buNone/>
              <a:defRPr sz="1800" b="1"/>
            </a:lvl3pPr>
            <a:lvl4pPr marL="1370840" indent="0">
              <a:buNone/>
              <a:defRPr sz="1600" b="1"/>
            </a:lvl4pPr>
            <a:lvl5pPr marL="1827786" indent="0">
              <a:buNone/>
              <a:defRPr sz="1600" b="1"/>
            </a:lvl5pPr>
            <a:lvl6pPr marL="2284732" indent="0">
              <a:buNone/>
              <a:defRPr sz="1600" b="1"/>
            </a:lvl6pPr>
            <a:lvl7pPr marL="2741680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3632F7-2D2B-41E6-9210-98F0564F843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D94BBF-D157-4D88-9EEF-176E55D6464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8" indent="0">
              <a:buNone/>
              <a:defRPr sz="1200"/>
            </a:lvl2pPr>
            <a:lvl3pPr marL="913892" indent="0">
              <a:buNone/>
              <a:defRPr sz="1000"/>
            </a:lvl3pPr>
            <a:lvl4pPr marL="1370840" indent="0">
              <a:buNone/>
              <a:defRPr sz="900"/>
            </a:lvl4pPr>
            <a:lvl5pPr marL="1827786" indent="0">
              <a:buNone/>
              <a:defRPr sz="900"/>
            </a:lvl5pPr>
            <a:lvl6pPr marL="2284732" indent="0">
              <a:buNone/>
              <a:defRPr sz="900"/>
            </a:lvl6pPr>
            <a:lvl7pPr marL="2741680" indent="0">
              <a:buNone/>
              <a:defRPr sz="900"/>
            </a:lvl7pPr>
            <a:lvl8pPr marL="3198625" indent="0">
              <a:buNone/>
              <a:defRPr sz="900"/>
            </a:lvl8pPr>
            <a:lvl9pPr marL="3655572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7760A0-D18F-44C8-A712-345722E6020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8" indent="0">
              <a:buNone/>
              <a:defRPr sz="2800"/>
            </a:lvl2pPr>
            <a:lvl3pPr marL="913892" indent="0">
              <a:buNone/>
              <a:defRPr sz="2400"/>
            </a:lvl3pPr>
            <a:lvl4pPr marL="1370840" indent="0">
              <a:buNone/>
              <a:defRPr sz="2000"/>
            </a:lvl4pPr>
            <a:lvl5pPr marL="1827786" indent="0">
              <a:buNone/>
              <a:defRPr sz="2000"/>
            </a:lvl5pPr>
            <a:lvl6pPr marL="2284732" indent="0">
              <a:buNone/>
              <a:defRPr sz="2000"/>
            </a:lvl6pPr>
            <a:lvl7pPr marL="2741680" indent="0">
              <a:buNone/>
              <a:defRPr sz="2000"/>
            </a:lvl7pPr>
            <a:lvl8pPr marL="3198625" indent="0">
              <a:buNone/>
              <a:defRPr sz="2000"/>
            </a:lvl8pPr>
            <a:lvl9pPr marL="3655572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8" indent="0">
              <a:buNone/>
              <a:defRPr sz="1200"/>
            </a:lvl2pPr>
            <a:lvl3pPr marL="913892" indent="0">
              <a:buNone/>
              <a:defRPr sz="1000"/>
            </a:lvl3pPr>
            <a:lvl4pPr marL="1370840" indent="0">
              <a:buNone/>
              <a:defRPr sz="900"/>
            </a:lvl4pPr>
            <a:lvl5pPr marL="1827786" indent="0">
              <a:buNone/>
              <a:defRPr sz="900"/>
            </a:lvl5pPr>
            <a:lvl6pPr marL="2284732" indent="0">
              <a:buNone/>
              <a:defRPr sz="900"/>
            </a:lvl6pPr>
            <a:lvl7pPr marL="2741680" indent="0">
              <a:buNone/>
              <a:defRPr sz="900"/>
            </a:lvl7pPr>
            <a:lvl8pPr marL="3198625" indent="0">
              <a:buNone/>
              <a:defRPr sz="900"/>
            </a:lvl8pPr>
            <a:lvl9pPr marL="3655572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E05725-F9DD-4E88-8DCF-CC74EC28E3B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693988-B619-45D9-81C2-16A65732BB7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35742" y="333375"/>
            <a:ext cx="1997075" cy="560228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39750" y="333375"/>
            <a:ext cx="5843588" cy="560228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CE581B-3CA7-4E49-9AE8-4B68A0824A4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539754" y="333375"/>
            <a:ext cx="7993063" cy="56022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DCA03E-2087-405A-913C-A3A955557AF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754" y="333375"/>
            <a:ext cx="7993063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539754" y="1658942"/>
            <a:ext cx="7993063" cy="4276725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C93810-3A56-4E21-86DE-9BAFD643A3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כותרת ותרש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754" y="333375"/>
            <a:ext cx="7993063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רשים 2"/>
          <p:cNvSpPr>
            <a:spLocks noGrp="1"/>
          </p:cNvSpPr>
          <p:nvPr>
            <p:ph type="chart" idx="1"/>
          </p:nvPr>
        </p:nvSpPr>
        <p:spPr>
          <a:xfrm>
            <a:off x="539754" y="1658942"/>
            <a:ext cx="7993063" cy="4276725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C1AD28-2B9A-4D60-932E-55AE6E9E6B6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כותרת, תוכן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754" y="333375"/>
            <a:ext cx="7993063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39754" y="1658942"/>
            <a:ext cx="3919538" cy="42767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11692" y="1658938"/>
            <a:ext cx="3921125" cy="20621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11692" y="3873504"/>
            <a:ext cx="3921125" cy="20621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F74AFFB-7FD2-489D-B7F4-DDCC1799859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4406903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19" indent="0">
              <a:buNone/>
              <a:defRPr sz="1600"/>
            </a:lvl3pPr>
            <a:lvl4pPr marL="1371030" indent="0">
              <a:buNone/>
              <a:defRPr sz="1400"/>
            </a:lvl4pPr>
            <a:lvl5pPr marL="1828039" indent="0">
              <a:buNone/>
              <a:defRPr sz="1400"/>
            </a:lvl5pPr>
            <a:lvl6pPr marL="2285049" indent="0">
              <a:buNone/>
              <a:defRPr sz="1400"/>
            </a:lvl6pPr>
            <a:lvl7pPr marL="2742060" indent="0">
              <a:buNone/>
              <a:defRPr sz="1400"/>
            </a:lvl7pPr>
            <a:lvl8pPr marL="3199068" indent="0">
              <a:buNone/>
              <a:defRPr sz="1400"/>
            </a:lvl8pPr>
            <a:lvl9pPr marL="36560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r>
              <a:rPr lang="he-IL" altLang="en-US"/>
              <a:t>BIRD Foundation - Technical Reporting Seminar</a:t>
            </a:r>
            <a:endParaRPr lang="en-US" altLang="en-US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07801F-FD5A-40C1-9E5D-A8436F564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sz="quarter"/>
          </p:nvPr>
        </p:nvSpPr>
        <p:spPr>
          <a:xfrm>
            <a:off x="539754" y="333375"/>
            <a:ext cx="7993063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539754" y="1658938"/>
            <a:ext cx="3919538" cy="20621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11692" y="1658938"/>
            <a:ext cx="3921125" cy="20621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539754" y="3873504"/>
            <a:ext cx="3919538" cy="20621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11692" y="3873504"/>
            <a:ext cx="3921125" cy="20621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F0458C-EE9B-4626-810D-B141331189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r>
              <a:rPr lang="he-IL" altLang="en-US"/>
              <a:t>BIRD Foundation - Technical Reporting Seminar</a:t>
            </a:r>
            <a:endParaRPr lang="en-US" altLang="en-US"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CB1421-9F2B-448A-805D-6DE6BF9275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19" indent="0">
              <a:buNone/>
              <a:defRPr sz="1800" b="1"/>
            </a:lvl3pPr>
            <a:lvl4pPr marL="1371030" indent="0">
              <a:buNone/>
              <a:defRPr sz="1600" b="1"/>
            </a:lvl4pPr>
            <a:lvl5pPr marL="1828039" indent="0">
              <a:buNone/>
              <a:defRPr sz="1600" b="1"/>
            </a:lvl5pPr>
            <a:lvl6pPr marL="2285049" indent="0">
              <a:buNone/>
              <a:defRPr sz="1600" b="1"/>
            </a:lvl6pPr>
            <a:lvl7pPr marL="2742060" indent="0">
              <a:buNone/>
              <a:defRPr sz="1600" b="1"/>
            </a:lvl7pPr>
            <a:lvl8pPr marL="3199068" indent="0">
              <a:buNone/>
              <a:defRPr sz="1600" b="1"/>
            </a:lvl8pPr>
            <a:lvl9pPr marL="36560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19" indent="0">
              <a:buNone/>
              <a:defRPr sz="1800" b="1"/>
            </a:lvl3pPr>
            <a:lvl4pPr marL="1371030" indent="0">
              <a:buNone/>
              <a:defRPr sz="1600" b="1"/>
            </a:lvl4pPr>
            <a:lvl5pPr marL="1828039" indent="0">
              <a:buNone/>
              <a:defRPr sz="1600" b="1"/>
            </a:lvl5pPr>
            <a:lvl6pPr marL="2285049" indent="0">
              <a:buNone/>
              <a:defRPr sz="1600" b="1"/>
            </a:lvl6pPr>
            <a:lvl7pPr marL="2742060" indent="0">
              <a:buNone/>
              <a:defRPr sz="1600" b="1"/>
            </a:lvl7pPr>
            <a:lvl8pPr marL="3199068" indent="0">
              <a:buNone/>
              <a:defRPr sz="1600" b="1"/>
            </a:lvl8pPr>
            <a:lvl9pPr marL="36560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r>
              <a:rPr lang="he-IL" altLang="en-US"/>
              <a:t>BIRD Foundation - Technical Reporting Seminar</a:t>
            </a:r>
            <a:endParaRPr lang="en-US" altLang="en-US">
              <a:cs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85ADAF-917D-4057-AD41-5A9AD2089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r>
              <a:rPr lang="he-IL" altLang="en-US"/>
              <a:t>BIRD Foundation - Technical Reporting Seminar</a:t>
            </a:r>
            <a:endParaRPr lang="en-US" altLang="en-US"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B0BD6E-828D-4D15-8CE5-A6E1E7EF9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r>
              <a:rPr lang="he-IL" altLang="en-US"/>
              <a:t>BIRD Foundation - Technical Reporting Seminar</a:t>
            </a:r>
            <a:endParaRPr lang="en-US" altLang="en-US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CF738F-DF87-4C4A-9A8A-26AF60366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19" indent="0">
              <a:buNone/>
              <a:defRPr sz="1000"/>
            </a:lvl3pPr>
            <a:lvl4pPr marL="1371030" indent="0">
              <a:buNone/>
              <a:defRPr sz="900"/>
            </a:lvl4pPr>
            <a:lvl5pPr marL="1828039" indent="0">
              <a:buNone/>
              <a:defRPr sz="900"/>
            </a:lvl5pPr>
            <a:lvl6pPr marL="2285049" indent="0">
              <a:buNone/>
              <a:defRPr sz="900"/>
            </a:lvl6pPr>
            <a:lvl7pPr marL="2742060" indent="0">
              <a:buNone/>
              <a:defRPr sz="900"/>
            </a:lvl7pPr>
            <a:lvl8pPr marL="3199068" indent="0">
              <a:buNone/>
              <a:defRPr sz="900"/>
            </a:lvl8pPr>
            <a:lvl9pPr marL="36560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r>
              <a:rPr lang="he-IL" altLang="en-US"/>
              <a:t>BIRD Foundation - Technical Reporting Seminar</a:t>
            </a:r>
            <a:endParaRPr lang="en-US" altLang="en-US"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5F308F-8017-411C-B4FA-54F26A58F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19" indent="0">
              <a:buNone/>
              <a:defRPr sz="2400"/>
            </a:lvl3pPr>
            <a:lvl4pPr marL="1371030" indent="0">
              <a:buNone/>
              <a:defRPr sz="2000"/>
            </a:lvl4pPr>
            <a:lvl5pPr marL="1828039" indent="0">
              <a:buNone/>
              <a:defRPr sz="2000"/>
            </a:lvl5pPr>
            <a:lvl6pPr marL="2285049" indent="0">
              <a:buNone/>
              <a:defRPr sz="2000"/>
            </a:lvl6pPr>
            <a:lvl7pPr marL="2742060" indent="0">
              <a:buNone/>
              <a:defRPr sz="2000"/>
            </a:lvl7pPr>
            <a:lvl8pPr marL="3199068" indent="0">
              <a:buNone/>
              <a:defRPr sz="2000"/>
            </a:lvl8pPr>
            <a:lvl9pPr marL="3656079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19" indent="0">
              <a:buNone/>
              <a:defRPr sz="1000"/>
            </a:lvl3pPr>
            <a:lvl4pPr marL="1371030" indent="0">
              <a:buNone/>
              <a:defRPr sz="900"/>
            </a:lvl4pPr>
            <a:lvl5pPr marL="1828039" indent="0">
              <a:buNone/>
              <a:defRPr sz="900"/>
            </a:lvl5pPr>
            <a:lvl6pPr marL="2285049" indent="0">
              <a:buNone/>
              <a:defRPr sz="900"/>
            </a:lvl6pPr>
            <a:lvl7pPr marL="2742060" indent="0">
              <a:buNone/>
              <a:defRPr sz="900"/>
            </a:lvl7pPr>
            <a:lvl8pPr marL="3199068" indent="0">
              <a:buNone/>
              <a:defRPr sz="900"/>
            </a:lvl8pPr>
            <a:lvl9pPr marL="36560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r>
              <a:rPr lang="he-IL" altLang="en-US"/>
              <a:t>BIRD Foundation - Technical Reporting Seminar</a:t>
            </a:r>
            <a:endParaRPr lang="en-US" altLang="en-US"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F87008-64EA-414A-9FCE-5522A570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1" tIns="45701" rIns="91401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ea typeface="Times New Roman (Hebrew)"/>
                <a:cs typeface="Times New Roman (Hebrew)"/>
              </a:defRPr>
            </a:lvl1pPr>
          </a:lstStyle>
          <a:p>
            <a:r>
              <a:rPr lang="he-IL" altLang="en-US"/>
              <a:t>BIRD Foundation - Technical Reporting Seminar</a:t>
            </a:r>
            <a:endParaRPr lang="en-US" altLang="en-US"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E1D66C66-EDB2-4016-AA22-FB6E4D8131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0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0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0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553" indent="-22850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564" indent="-22850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574" indent="-22850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583" indent="-22850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01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r" defTabSz="91401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9" algn="r" defTabSz="91401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0" algn="r" defTabSz="91401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9" algn="r" defTabSz="91401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9" algn="r" defTabSz="91401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0" algn="r" defTabSz="91401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68" algn="r" defTabSz="91401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9" algn="r" defTabSz="91401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3375"/>
            <a:ext cx="7993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9" tIns="45694" rIns="91389" bIns="456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58938"/>
            <a:ext cx="799306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9" tIns="45694" rIns="91389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389" tIns="45694" rIns="91389" bIns="45694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389" tIns="45694" rIns="91389" bIns="45694" numCol="1" anchor="t" anchorCtr="0" compatLnSpc="1">
            <a:prstTxWarp prst="textNoShape">
              <a:avLst/>
            </a:prstTxWarp>
          </a:bodyPr>
          <a:lstStyle>
            <a:lvl1pPr rtl="1">
              <a:defRPr sz="1400">
                <a:solidFill>
                  <a:srgbClr val="000000"/>
                </a:solidFill>
              </a:defRPr>
            </a:lvl1pPr>
          </a:lstStyle>
          <a:p>
            <a:fld id="{F8F5CB73-AB97-40A3-9CC8-1508F98F8C0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6948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3892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084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7786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bg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bg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bg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bg1"/>
          </a:solidFill>
          <a:latin typeface="+mn-lt"/>
          <a:cs typeface="+mn-cs"/>
        </a:defRPr>
      </a:lvl5pPr>
      <a:lvl6pPr marL="2513204" indent="-228472" algn="l" rtl="0" fontAlgn="base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bg1"/>
          </a:solidFill>
          <a:latin typeface="+mn-lt"/>
          <a:cs typeface="+mn-cs"/>
        </a:defRPr>
      </a:lvl6pPr>
      <a:lvl7pPr marL="2970152" indent="-228472" algn="l" rtl="0" fontAlgn="base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bg1"/>
          </a:solidFill>
          <a:latin typeface="+mn-lt"/>
          <a:cs typeface="+mn-cs"/>
        </a:defRPr>
      </a:lvl7pPr>
      <a:lvl8pPr marL="3427098" indent="-228472" algn="l" rtl="0" fontAlgn="base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bg1"/>
          </a:solidFill>
          <a:latin typeface="+mn-lt"/>
          <a:cs typeface="+mn-cs"/>
        </a:defRPr>
      </a:lvl8pPr>
      <a:lvl9pPr marL="3884044" indent="-228472" algn="l" rtl="0" fontAlgn="base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389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8" algn="r" defTabSz="91389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2" algn="r" defTabSz="91389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40" algn="r" defTabSz="91389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6" algn="r" defTabSz="91389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2" algn="r" defTabSz="91389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80" algn="r" defTabSz="91389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25" algn="r" defTabSz="91389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2" algn="r" defTabSz="91389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26" Type="http://schemas.openxmlformats.org/officeDocument/2006/relationships/image" Target="../media/image26.jpeg"/><Relationship Id="rId39" Type="http://schemas.openxmlformats.org/officeDocument/2006/relationships/image" Target="../media/image39.png"/><Relationship Id="rId3" Type="http://schemas.openxmlformats.org/officeDocument/2006/relationships/notesSlide" Target="../notesSlides/notesSlide6.xml"/><Relationship Id="rId21" Type="http://schemas.openxmlformats.org/officeDocument/2006/relationships/hyperlink" Target="http://www.pfizer.com/home/" TargetMode="External"/><Relationship Id="rId34" Type="http://schemas.openxmlformats.org/officeDocument/2006/relationships/image" Target="../media/image34.jpeg"/><Relationship Id="rId42" Type="http://schemas.openxmlformats.org/officeDocument/2006/relationships/image" Target="../media/image42.jpeg"/><Relationship Id="rId7" Type="http://schemas.openxmlformats.org/officeDocument/2006/relationships/hyperlink" Target="http://www.avaya.com/ac/common/index.jhtml;jsessionid=VIXQA14XNFY4ZWCKSJICFFQ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38" Type="http://schemas.openxmlformats.org/officeDocument/2006/relationships/image" Target="../media/image38.jpeg"/><Relationship Id="rId46" Type="http://schemas.openxmlformats.org/officeDocument/2006/relationships/image" Target="../media/image46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29" Type="http://schemas.openxmlformats.org/officeDocument/2006/relationships/image" Target="../media/image29.jpeg"/><Relationship Id="rId41" Type="http://schemas.openxmlformats.org/officeDocument/2006/relationships/image" Target="../media/image41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24.jpeg"/><Relationship Id="rId32" Type="http://schemas.openxmlformats.org/officeDocument/2006/relationships/image" Target="../media/image32.png"/><Relationship Id="rId37" Type="http://schemas.openxmlformats.org/officeDocument/2006/relationships/image" Target="../media/image37.jpeg"/><Relationship Id="rId40" Type="http://schemas.openxmlformats.org/officeDocument/2006/relationships/image" Target="../media/image40.jpeg"/><Relationship Id="rId45" Type="http://schemas.openxmlformats.org/officeDocument/2006/relationships/image" Target="../media/image45.jpeg"/><Relationship Id="rId5" Type="http://schemas.openxmlformats.org/officeDocument/2006/relationships/hyperlink" Target="http://www.jnj.com/index.jsp" TargetMode="External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image" Target="../media/image12.png"/><Relationship Id="rId19" Type="http://schemas.openxmlformats.org/officeDocument/2006/relationships/oleObject" Target="../embeddings/oleObject3.bin"/><Relationship Id="rId31" Type="http://schemas.openxmlformats.org/officeDocument/2006/relationships/image" Target="../media/image31.jpeg"/><Relationship Id="rId44" Type="http://schemas.openxmlformats.org/officeDocument/2006/relationships/image" Target="../media/image44.jpeg"/><Relationship Id="rId4" Type="http://schemas.openxmlformats.org/officeDocument/2006/relationships/image" Target="../media/image9.jpeg"/><Relationship Id="rId9" Type="http://schemas.openxmlformats.org/officeDocument/2006/relationships/hyperlink" Target="http://www.marvell.com/index.jsp" TargetMode="External"/><Relationship Id="rId14" Type="http://schemas.openxmlformats.org/officeDocument/2006/relationships/image" Target="../media/image16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ctrTitle"/>
          </p:nvPr>
        </p:nvSpPr>
        <p:spPr>
          <a:xfrm>
            <a:off x="468313" y="2130425"/>
            <a:ext cx="7989887" cy="1470025"/>
          </a:xfrm>
        </p:spPr>
        <p:txBody>
          <a:bodyPr/>
          <a:lstStyle/>
          <a:p>
            <a:pPr eaLnBrk="1" hangingPunct="1"/>
            <a:r>
              <a:rPr lang="en-US" smtClean="0"/>
              <a:t>  Innovation &amp; Commercialization</a:t>
            </a:r>
            <a:endParaRPr lang="he-IL" smtClean="0"/>
          </a:p>
        </p:txBody>
      </p:sp>
      <p:sp>
        <p:nvSpPr>
          <p:cNvPr id="36866" name="Subtitle 2"/>
          <p:cNvSpPr>
            <a:spLocks noGrp="1"/>
          </p:cNvSpPr>
          <p:nvPr>
            <p:ph type="subTitle" idx="1"/>
          </p:nvPr>
        </p:nvSpPr>
        <p:spPr>
          <a:xfrm>
            <a:off x="1371600" y="4076700"/>
            <a:ext cx="6400800" cy="1562100"/>
          </a:xfrm>
        </p:spPr>
        <p:txBody>
          <a:bodyPr/>
          <a:lstStyle/>
          <a:p>
            <a:pPr eaLnBrk="1" hangingPunct="1"/>
            <a:r>
              <a:rPr lang="en-US" sz="2800" smtClean="0"/>
              <a:t>Yigal Erlich</a:t>
            </a:r>
          </a:p>
          <a:p>
            <a:pPr eaLnBrk="1" hangingPunct="1"/>
            <a:r>
              <a:rPr lang="en-US" sz="2800" smtClean="0"/>
              <a:t>Yozma</a:t>
            </a:r>
          </a:p>
          <a:p>
            <a:pPr eaLnBrk="1" hangingPunct="1"/>
            <a:r>
              <a:rPr lang="en-US" sz="2800" smtClean="0"/>
              <a:t>                                              </a:t>
            </a:r>
            <a:endParaRPr lang="he-IL" sz="2800" smtClean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740525" y="5616575"/>
            <a:ext cx="1800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 rtl="1">
              <a:spcBef>
                <a:spcPct val="20000"/>
              </a:spcBef>
            </a:pPr>
            <a:r>
              <a:rPr lang="en-US" sz="16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Genève, April 2013</a:t>
            </a:r>
            <a:endParaRPr lang="he-IL" sz="280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98525"/>
            <a:fld id="{78C6A318-120E-4469-82A9-16BE4F39D3C0}" type="slidenum">
              <a:rPr lang="en-US"/>
              <a:pPr defTabSz="898525"/>
              <a:t>10</a:t>
            </a:fld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092325" y="476250"/>
            <a:ext cx="54848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8" tIns="45669" rIns="91338" bIns="45669" anchor="ctr"/>
          <a:lstStyle/>
          <a:p>
            <a:pPr algn="ctr" defTabSz="912813">
              <a:lnSpc>
                <a:spcPct val="60000"/>
              </a:lnSpc>
            </a:pPr>
            <a:r>
              <a:rPr lang="en-US" sz="2600">
                <a:solidFill>
                  <a:srgbClr val="3868A1"/>
                </a:solidFill>
                <a:latin typeface="Calibri" pitchFamily="34" charset="0"/>
                <a:cs typeface="Times New Roman" pitchFamily="18" charset="0"/>
              </a:rPr>
              <a:t>Foreign Investors in Israeli Startups</a:t>
            </a:r>
          </a:p>
          <a:p>
            <a:pPr algn="ctr" defTabSz="912813">
              <a:lnSpc>
                <a:spcPct val="60000"/>
              </a:lnSpc>
            </a:pPr>
            <a:endParaRPr lang="en-US" sz="2600">
              <a:solidFill>
                <a:srgbClr val="3868A1"/>
              </a:solidFill>
              <a:latin typeface="Calibri" pitchFamily="34" charset="0"/>
              <a:cs typeface="Times New Roman" pitchFamily="18" charset="0"/>
            </a:endParaRPr>
          </a:p>
          <a:p>
            <a:pPr algn="ctr" defTabSz="912813">
              <a:lnSpc>
                <a:spcPct val="60000"/>
              </a:lnSpc>
            </a:pPr>
            <a:r>
              <a:rPr lang="en-US" sz="2000">
                <a:solidFill>
                  <a:srgbClr val="3868A1"/>
                </a:solidFill>
                <a:latin typeface="Calibri" pitchFamily="34" charset="0"/>
                <a:cs typeface="Times New Roman" pitchFamily="18" charset="0"/>
              </a:rPr>
              <a:t>Increased Activities and Presence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149975" y="6618288"/>
            <a:ext cx="2060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77" rIns="91359" bIns="45677">
            <a:spAutoFit/>
          </a:bodyPr>
          <a:lstStyle/>
          <a:p>
            <a:pPr defTabSz="912813" rtl="1"/>
            <a:r>
              <a:rPr lang="en-US" sz="1000">
                <a:solidFill>
                  <a:srgbClr val="3868A1"/>
                </a:solidFill>
                <a:latin typeface="Times New Roman" pitchFamily="18" charset="0"/>
                <a:cs typeface="Times New Roman" pitchFamily="18" charset="0"/>
              </a:rPr>
              <a:t>Source: IVC Research Center</a:t>
            </a: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1341438" y="6618288"/>
            <a:ext cx="1285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9" tIns="45677" rIns="91359" bIns="45677">
            <a:spAutoFit/>
          </a:bodyPr>
          <a:lstStyle/>
          <a:p>
            <a:pPr defTabSz="912813" rtl="1"/>
            <a:r>
              <a:rPr lang="en-US" sz="1000">
                <a:solidFill>
                  <a:srgbClr val="3868A1"/>
                </a:solidFill>
                <a:latin typeface="Times New Roman" pitchFamily="18" charset="0"/>
                <a:cs typeface="Times New Roman" pitchFamily="18" charset="0"/>
              </a:rPr>
              <a:t>Partial list</a:t>
            </a:r>
          </a:p>
        </p:txBody>
      </p:sp>
      <p:graphicFrame>
        <p:nvGraphicFramePr>
          <p:cNvPr id="125214" name="Group 286"/>
          <p:cNvGraphicFramePr>
            <a:graphicFrameLocks noGrp="1"/>
          </p:cNvGraphicFramePr>
          <p:nvPr/>
        </p:nvGraphicFramePr>
        <p:xfrm>
          <a:off x="0" y="1395413"/>
          <a:ext cx="9144000" cy="4976812"/>
        </p:xfrm>
        <a:graphic>
          <a:graphicData uri="http://schemas.openxmlformats.org/drawingml/2006/table">
            <a:tbl>
              <a:tblPr rtl="1"/>
              <a:tblGrid>
                <a:gridCol w="3895826"/>
                <a:gridCol w="1202087"/>
                <a:gridCol w="901565"/>
                <a:gridCol w="3144522"/>
              </a:tblGrid>
              <a:tr h="435355"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Select Funds/Investors</a:t>
                      </a:r>
                    </a:p>
                  </a:txBody>
                  <a:tcPr marL="91524" marR="91524" marT="45620" marB="45620" horzOverflow="overflow">
                    <a:lnL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Source of Capital</a:t>
                      </a:r>
                    </a:p>
                  </a:txBody>
                  <a:tcPr marL="92273" marR="92273" marT="45994" marB="45994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Type</a:t>
                      </a:r>
                    </a:p>
                  </a:txBody>
                  <a:tcPr marL="92273" marR="92273" marT="45994" marB="45994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Exposure/Mode of Operation</a:t>
                      </a:r>
                    </a:p>
                  </a:txBody>
                  <a:tcPr marL="91524" marR="91524" marT="45620" marB="4562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672537"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Sequoia Israel, Greylock Israel, Orbimed Israel, DFJ – Tel Aviv, Credit Agricole</a:t>
                      </a:r>
                    </a:p>
                  </a:txBody>
                  <a:tcPr marL="91524" marR="91524" marT="45620" marB="45620" horzOverflow="overflow">
                    <a:lnL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Israel-dedicated fund</a:t>
                      </a:r>
                    </a:p>
                  </a:txBody>
                  <a:tcPr marL="91524" marR="91524" marT="45620" marB="45620" anchor="ctr" horzOverflow="overflow">
                    <a:lnL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VC 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Funds</a:t>
                      </a:r>
                    </a:p>
                  </a:txBody>
                  <a:tcPr marL="91524" marR="91524" marT="45620" marB="4562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Domestic team, usually 3+ partners  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Usually co-invest with Israeli funds 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Only few lead Round A </a:t>
                      </a:r>
                    </a:p>
                  </a:txBody>
                  <a:tcPr marL="91524" marR="91524" marT="45620" marB="4562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B"/>
                    </a:solidFill>
                  </a:tcPr>
                </a:tc>
              </a:tr>
              <a:tr h="1030024"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Index, Bessemer, Accel, Highland, Battery, Lightspeed, HarbourVest, Canaan, Benchmark, Norwest, USVP, Crescent, SVB, Kima Ventures, Paul Capital, Kreos Capital, Blumberg Capital, Horizon Ventures, Fortrers</a:t>
                      </a:r>
                    </a:p>
                  </a:txBody>
                  <a:tcPr marL="91524" marR="91524" marT="45620" marB="45620" horzOverflow="overflow">
                    <a:lnL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General allocation from  main fund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524" marR="91524" marT="45620" marB="45620" anchor="ctr" horzOverflow="overflow">
                    <a:lnL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VC 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Funds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524" marR="91524" marT="45620" marB="4562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Israel is part of investment strategy 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Few have domestic team, 1-2 prof.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Usually co-invest with Israeli funds 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in Rounds B,C, few invest in Round A</a:t>
                      </a:r>
                    </a:p>
                  </a:txBody>
                  <a:tcPr marL="91524" marR="91524" marT="45620" marB="4562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B"/>
                    </a:solidFill>
                  </a:tcPr>
                </a:tc>
              </a:tr>
              <a:tr h="1081364"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Kleiner Perkins, New Leaf, NEA, Matrix, Mayfield, Opus, MPM, Storm, Charles River, RHO, JK&amp;B, DAG, Globespan, Soffinova, Andresseen Horowitz, Union Square, Atlantic,, Softbank, HP Ventures, Coller Capital, Lexington Partners</a:t>
                      </a:r>
                    </a:p>
                  </a:txBody>
                  <a:tcPr marL="91524" marR="91524" marT="45620" marB="45620" horzOverflow="overflow">
                    <a:lnL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General allocation from  main fund</a:t>
                      </a:r>
                    </a:p>
                  </a:txBody>
                  <a:tcPr marL="92273" marR="92273" marT="45994" marB="45994" anchor="ctr" horzOverflow="overflow">
                    <a:lnL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VC 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Funds</a:t>
                      </a:r>
                    </a:p>
                  </a:txBody>
                  <a:tcPr marL="92273" marR="92273" marT="45994" marB="45994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Opportunistic approach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No domestic presence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Usually co-invest with Israeli funds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Preferred by some serial Israeli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entrepreneurs</a:t>
                      </a:r>
                    </a:p>
                  </a:txBody>
                  <a:tcPr marL="92286" marR="92286" marT="46001" marB="4600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B"/>
                    </a:solidFill>
                  </a:tcPr>
                </a:tc>
              </a:tr>
              <a:tr h="1097080"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Intel Capital, Motorola Ventures, ABB Ventures, Singtel, Siemens, T Ventures, GE, Nielsen, Samsung, J&amp;J, Itouchu, Bosch, EMC, IBM, Cisco, BASF, Google, Microsoft, Qualcomm, Facebook, LG, Mitsui, SAP Ventures, AVG, Ebay, Huawei, Lenovu, Deautche Telekom Ventures</a:t>
                      </a:r>
                    </a:p>
                  </a:txBody>
                  <a:tcPr marL="91524" marR="91524" marT="45620" marB="45620" horzOverflow="overflow">
                    <a:lnL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Corporation</a:t>
                      </a:r>
                    </a:p>
                  </a:txBody>
                  <a:tcPr marL="91524" marR="91524" marT="45620" marB="45620" anchor="ctr" horzOverflow="overflow">
                    <a:lnL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CVC - Corporate Venture Capital or arms</a:t>
                      </a:r>
                    </a:p>
                  </a:txBody>
                  <a:tcPr marL="91524" marR="91524" marT="45620" marB="4562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Strategic interest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Most have domestic team &amp; 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presence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Usually co–invest with Israeli funds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2286" marR="92286" marT="46001" marB="4600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B"/>
                    </a:solidFill>
                  </a:tcPr>
                </a:tc>
              </a:tr>
              <a:tr h="661614"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Innovation Endeavors, Tel Aviv Angel Group, Initial Capital, Jeff Pulver, Eric Schmidt, Zeev Oren</a:t>
                      </a:r>
                    </a:p>
                  </a:txBody>
                  <a:tcPr marL="91524" marR="91524" marT="45620" marB="45620" horzOverflow="overflow">
                    <a:lnL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Private,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Family wealth</a:t>
                      </a:r>
                    </a:p>
                  </a:txBody>
                  <a:tcPr marL="91524" marR="91524" marT="45620" marB="45620" anchor="ctr" horzOverflow="overflow">
                    <a:lnL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Angels,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Micro funds</a:t>
                      </a:r>
                    </a:p>
                  </a:txBody>
                  <a:tcPr marL="91524" marR="91524" marT="45620" marB="45620" anchor="ctr" horzOverflow="overflow">
                    <a:lnL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Opportunistic approach 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Seed investors, co-invest with </a:t>
                      </a:r>
                    </a:p>
                    <a:p>
                      <a:pPr marL="0" marR="0" lvl="0" indent="0" algn="l" defTabSz="928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ABE5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Israeli funds</a:t>
                      </a:r>
                    </a:p>
                  </a:txBody>
                  <a:tcPr marL="91524" marR="91524" marT="45620" marB="4562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BF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0" y="1135063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77" tIns="45539" rIns="91077" bIns="45539">
            <a:spAutoFit/>
          </a:bodyPr>
          <a:lstStyle/>
          <a:p>
            <a:pPr algn="ctr" defTabSz="909638">
              <a:spcBef>
                <a:spcPct val="50000"/>
              </a:spcBef>
            </a:pPr>
            <a:r>
              <a:rPr lang="en-US" sz="140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Seeking Technology Innovation and Development</a:t>
            </a:r>
          </a:p>
        </p:txBody>
      </p:sp>
      <p:sp>
        <p:nvSpPr>
          <p:cNvPr id="6151" name="Rectangle 32"/>
          <p:cNvSpPr>
            <a:spLocks noChangeArrowheads="1"/>
          </p:cNvSpPr>
          <p:nvPr/>
        </p:nvSpPr>
        <p:spPr bwMode="auto">
          <a:xfrm>
            <a:off x="-207963" y="5053013"/>
            <a:ext cx="1535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90" tIns="45545" rIns="91090" bIns="45545">
            <a:spAutoFit/>
          </a:bodyPr>
          <a:lstStyle/>
          <a:p>
            <a:pPr algn="r" defTabSz="909638" rtl="1"/>
            <a:endParaRPr lang="ar-SA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Rectangle 46"/>
          <p:cNvSpPr>
            <a:spLocks noChangeArrowheads="1"/>
          </p:cNvSpPr>
          <p:nvPr/>
        </p:nvSpPr>
        <p:spPr bwMode="auto">
          <a:xfrm>
            <a:off x="0" y="849313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90" tIns="45545" rIns="91090" bIns="45545">
            <a:spAutoFit/>
          </a:bodyPr>
          <a:lstStyle/>
          <a:p>
            <a:pPr algn="ctr" defTabSz="909638" rtl="1"/>
            <a:r>
              <a:rPr lang="en-US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Increased Multinational Presence in Israel</a:t>
            </a:r>
          </a:p>
        </p:txBody>
      </p:sp>
      <p:sp>
        <p:nvSpPr>
          <p:cNvPr id="6153" name="Rectangle 33"/>
          <p:cNvSpPr>
            <a:spLocks noChangeArrowheads="1"/>
          </p:cNvSpPr>
          <p:nvPr/>
        </p:nvSpPr>
        <p:spPr bwMode="auto">
          <a:xfrm>
            <a:off x="0" y="4981575"/>
            <a:ext cx="1055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90" tIns="45545" rIns="91090" bIns="45545">
            <a:spAutoFit/>
          </a:bodyPr>
          <a:lstStyle/>
          <a:p>
            <a:pPr algn="r" defTabSz="909638" rtl="1"/>
            <a:endParaRPr lang="ar-SA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AutoShape 49"/>
          <p:cNvSpPr>
            <a:spLocks noChangeArrowheads="1"/>
          </p:cNvSpPr>
          <p:nvPr/>
        </p:nvSpPr>
        <p:spPr bwMode="auto">
          <a:xfrm>
            <a:off x="962025" y="1465263"/>
            <a:ext cx="7240588" cy="510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BDD8F9"/>
            </a:solidFill>
            <a:round/>
            <a:headEnd/>
            <a:tailEnd/>
          </a:ln>
        </p:spPr>
        <p:txBody>
          <a:bodyPr wrap="none" lIns="91090" tIns="45545" rIns="91090" bIns="45545" anchor="ctr"/>
          <a:lstStyle/>
          <a:p>
            <a:pPr algn="r" defTabSz="909638" rtl="1"/>
            <a:endParaRPr lang="en-US" sz="1600">
              <a:solidFill>
                <a:srgbClr val="CC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5" name="Picture 47" descr="facebook_20090610092603_320_2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50" y="1665288"/>
            <a:ext cx="116522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9" descr="Johnson &amp; Johnson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12122" t="-14815" r="24243"/>
          <a:stretch>
            <a:fillRect/>
          </a:stretch>
        </p:blipFill>
        <p:spPr bwMode="auto">
          <a:xfrm>
            <a:off x="2316163" y="3756025"/>
            <a:ext cx="1644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0" descr="AVAYA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62813" y="5170488"/>
            <a:ext cx="815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1" descr="MARVELL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72150" y="2408238"/>
            <a:ext cx="8128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3" descr="KLA-Tenco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68688" y="5037138"/>
            <a:ext cx="10842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91088" y="3216275"/>
            <a:ext cx="94773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HP inve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50950" y="4497388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07088" y="3890963"/>
            <a:ext cx="12620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27" descr="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52950" y="4879975"/>
            <a:ext cx="15144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3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42025" y="5103813"/>
            <a:ext cx="9493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34" descr="logo_0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65225" y="5508625"/>
            <a:ext cx="14906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3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991350" y="5710238"/>
            <a:ext cx="939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9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929563" y="1868488"/>
          <a:ext cx="1214437" cy="461962"/>
        </p:xfrm>
        <a:graphic>
          <a:graphicData uri="http://schemas.openxmlformats.org/presentationml/2006/ole">
            <p:oleObj spid="_x0000_s6149" name="צילום של Photo Editor" r:id="rId19" imgW="2629267" imgH="1047619" progId="">
              <p:embed/>
            </p:oleObj>
          </a:graphicData>
        </a:graphic>
      </p:graphicFrame>
      <p:pic>
        <p:nvPicPr>
          <p:cNvPr id="6167" name="Picture 39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991350" y="3890963"/>
            <a:ext cx="11334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40" descr="Pfizer Pharmaceutical Company: The World's Largest Pharmaceutical Company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975350" y="3149600"/>
            <a:ext cx="693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41" descr="MerckLogo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962025" y="3835400"/>
            <a:ext cx="12874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42" descr="Samsung%20Logo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365750" y="5710238"/>
            <a:ext cx="1557338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43" descr="image001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436688" y="5980113"/>
            <a:ext cx="14224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44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603625" y="2474913"/>
            <a:ext cx="1016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45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671888" y="3081338"/>
            <a:ext cx="11509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47" descr="huawei-logo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773613" y="3687763"/>
            <a:ext cx="10826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48" descr="images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316163" y="3149600"/>
            <a:ext cx="1220787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50" descr="293px-Intel-logo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349750" y="1665288"/>
            <a:ext cx="9493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52" descr="qualcomm-logo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640513" y="2651125"/>
            <a:ext cx="14239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54" descr="625px-Broadcom_Logo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2384425" y="2339975"/>
            <a:ext cx="10842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56" descr="Cisco-new-logo-should-be"/>
          <p:cNvPicPr>
            <a:picLocks noChangeAspect="1" noChangeArrowheads="1"/>
          </p:cNvPicPr>
          <p:nvPr/>
        </p:nvPicPr>
        <p:blipFill>
          <a:blip r:embed="rId33"/>
          <a:srcRect t="16551" b="14482"/>
          <a:stretch>
            <a:fillRect/>
          </a:stretch>
        </p:blipFill>
        <p:spPr bwMode="auto">
          <a:xfrm>
            <a:off x="4703763" y="2339975"/>
            <a:ext cx="10175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0" name="Picture 58" descr="ANd9GcQJQG-jUy0VyK-CD5tvV-MAd9AGFI357hIVOhkBGGuxEBKCBtzAjCfWjDcIiA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181100" y="1868488"/>
            <a:ext cx="8826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1" name="Picture 60" descr="ge-logo"/>
          <p:cNvPicPr>
            <a:picLocks noChangeAspect="1" noChangeArrowheads="1"/>
          </p:cNvPicPr>
          <p:nvPr/>
        </p:nvPicPr>
        <p:blipFill>
          <a:blip r:embed="rId35"/>
          <a:srcRect t="2675"/>
          <a:stretch>
            <a:fillRect/>
          </a:stretch>
        </p:blipFill>
        <p:spPr bwMode="auto">
          <a:xfrm>
            <a:off x="4164013" y="3756025"/>
            <a:ext cx="6096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2" name="Picture 62" descr="emc_logo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1114425" y="2474913"/>
            <a:ext cx="11525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3" name="Picture 64" descr="acer-logo-design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4078288" y="6115050"/>
            <a:ext cx="1209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4" name="Picture 66" descr="motorola-logo"/>
          <p:cNvPicPr>
            <a:picLocks noChangeAspect="1" noChangeArrowheads="1"/>
          </p:cNvPicPr>
          <p:nvPr/>
        </p:nvPicPr>
        <p:blipFill>
          <a:blip r:embed="rId38"/>
          <a:srcRect t="7477" b="5296"/>
          <a:stretch>
            <a:fillRect/>
          </a:stretch>
        </p:blipFill>
        <p:spPr bwMode="auto">
          <a:xfrm>
            <a:off x="6923088" y="4362450"/>
            <a:ext cx="879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" name="Picture 68" descr="sun_microsystems_logo_2385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5043488" y="4362450"/>
            <a:ext cx="135413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6" name="Picture 70" descr="logo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2333625" y="4451350"/>
            <a:ext cx="23701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7" name="Picture 72" descr="siemens_logo"/>
          <p:cNvPicPr>
            <a:picLocks noChangeAspect="1" noChangeArrowheads="1"/>
          </p:cNvPicPr>
          <p:nvPr/>
        </p:nvPicPr>
        <p:blipFill>
          <a:blip r:embed="rId41"/>
          <a:srcRect l="8876" t="27586" r="10124" b="29501"/>
          <a:stretch>
            <a:fillRect/>
          </a:stretch>
        </p:blipFill>
        <p:spPr bwMode="auto">
          <a:xfrm>
            <a:off x="1096963" y="5103813"/>
            <a:ext cx="169386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8" name="Picture 74" descr="freescale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1030288" y="3149600"/>
            <a:ext cx="12858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9" name="Picture 76" descr="Logo_hitachi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2994025" y="5778500"/>
            <a:ext cx="162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0" name="Picture 78" descr="microsoft"/>
          <p:cNvPicPr>
            <a:picLocks noChangeAspect="1" noChangeArrowheads="1"/>
          </p:cNvPicPr>
          <p:nvPr/>
        </p:nvPicPr>
        <p:blipFill>
          <a:blip r:embed="rId44"/>
          <a:srcRect b="24445"/>
          <a:stretch>
            <a:fillRect/>
          </a:stretch>
        </p:blipFill>
        <p:spPr bwMode="auto">
          <a:xfrm>
            <a:off x="2249488" y="1465263"/>
            <a:ext cx="128746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1" name="Picture 83" descr="lucent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6737350" y="3081338"/>
            <a:ext cx="142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2" name="Picture 84" descr="apple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3552825" y="1465263"/>
            <a:ext cx="784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3" name="Rectangle 26"/>
          <p:cNvSpPr>
            <a:spLocks noChangeArrowheads="1"/>
          </p:cNvSpPr>
          <p:nvPr/>
        </p:nvSpPr>
        <p:spPr bwMode="auto">
          <a:xfrm>
            <a:off x="5721350" y="6557963"/>
            <a:ext cx="20605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90" tIns="45545" rIns="91090" bIns="45545">
            <a:spAutoFit/>
          </a:bodyPr>
          <a:lstStyle/>
          <a:p>
            <a:pPr algn="r" defTabSz="909638" rtl="1"/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Source: IVC Research Center</a:t>
            </a:r>
          </a:p>
        </p:txBody>
      </p:sp>
      <p:sp>
        <p:nvSpPr>
          <p:cNvPr id="6194" name="Rectangle 26"/>
          <p:cNvSpPr>
            <a:spLocks noChangeArrowheads="1"/>
          </p:cNvSpPr>
          <p:nvPr/>
        </p:nvSpPr>
        <p:spPr bwMode="auto">
          <a:xfrm>
            <a:off x="1560513" y="6557963"/>
            <a:ext cx="20605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90" tIns="45545" rIns="91090" bIns="45545">
            <a:spAutoFit/>
          </a:bodyPr>
          <a:lstStyle/>
          <a:p>
            <a:pPr algn="r" defTabSz="909638" rtl="1"/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Partial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98525"/>
            <a:fld id="{071EEF8E-5C29-4D72-BE84-6792E60DB9E9}" type="slidenum">
              <a:rPr lang="en-US"/>
              <a:pPr defTabSz="898525"/>
              <a:t>12</a:t>
            </a:fld>
            <a:endParaRPr lang="en-US"/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30363" y="928688"/>
            <a:ext cx="7513637" cy="1146175"/>
          </a:xfrm>
        </p:spPr>
        <p:txBody>
          <a:bodyPr lIns="91364" tIns="45681" rIns="91364" bIns="45681"/>
          <a:lstStyle/>
          <a:p>
            <a:pPr eaLnBrk="1" hangingPunct="1"/>
            <a:r>
              <a:rPr lang="en-US" sz="2600" smtClean="0">
                <a:latin typeface="Calibri" pitchFamily="34" charset="0"/>
              </a:rPr>
              <a:t>15 Years of Venture Capital Activity</a:t>
            </a:r>
            <a:br>
              <a:rPr lang="en-US" sz="2600" smtClean="0">
                <a:latin typeface="Calibri" pitchFamily="34" charset="0"/>
              </a:rPr>
            </a:br>
            <a:r>
              <a:rPr lang="en-US" sz="2600" smtClean="0">
                <a:latin typeface="Calibri" pitchFamily="34" charset="0"/>
              </a:rPr>
              <a:t>1997-2012 </a:t>
            </a:r>
            <a:r>
              <a:rPr lang="en-US" sz="2600" smtClean="0">
                <a:solidFill>
                  <a:srgbClr val="120C8A"/>
                </a:solidFill>
                <a:latin typeface="Calibri" pitchFamily="34" charset="0"/>
              </a:rPr>
              <a:t/>
            </a:r>
            <a:br>
              <a:rPr lang="en-US" sz="2600" smtClean="0">
                <a:solidFill>
                  <a:srgbClr val="120C8A"/>
                </a:solidFill>
                <a:latin typeface="Calibri" pitchFamily="34" charset="0"/>
              </a:rPr>
            </a:br>
            <a:endParaRPr lang="en-US" sz="2600" smtClean="0">
              <a:solidFill>
                <a:srgbClr val="120C8A"/>
              </a:solidFill>
              <a:latin typeface="Calibri" pitchFamily="34" charset="0"/>
            </a:endParaRPr>
          </a:p>
        </p:txBody>
      </p:sp>
      <p:sp>
        <p:nvSpPr>
          <p:cNvPr id="78851" name="AutoShape 15"/>
          <p:cNvSpPr>
            <a:spLocks noChangeArrowheads="1"/>
          </p:cNvSpPr>
          <p:nvPr/>
        </p:nvSpPr>
        <p:spPr bwMode="auto">
          <a:xfrm>
            <a:off x="971550" y="2979738"/>
            <a:ext cx="7561263" cy="374650"/>
          </a:xfrm>
          <a:prstGeom prst="roundRect">
            <a:avLst>
              <a:gd name="adj" fmla="val 16667"/>
            </a:avLst>
          </a:prstGeom>
          <a:solidFill>
            <a:srgbClr val="DDE8FF"/>
          </a:solidFill>
          <a:ln w="9525">
            <a:noFill/>
            <a:round/>
            <a:headEnd/>
            <a:tailEnd/>
          </a:ln>
        </p:spPr>
        <p:txBody>
          <a:bodyPr wrap="none" lIns="91359" tIns="45677" rIns="91359" bIns="45677" anchor="ctr"/>
          <a:lstStyle/>
          <a:p>
            <a:pPr marL="80963" indent="93663" defTabSz="898525">
              <a:buClr>
                <a:srgbClr val="FF0066"/>
              </a:buClr>
              <a:buSzPct val="65000"/>
              <a:buFontTx/>
              <a:buChar char="•"/>
            </a:pPr>
            <a:r>
              <a:rPr lang="en-US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More than 6,000 startups established</a:t>
            </a:r>
          </a:p>
        </p:txBody>
      </p:sp>
      <p:sp>
        <p:nvSpPr>
          <p:cNvPr id="78852" name="AutoShape 15"/>
          <p:cNvSpPr>
            <a:spLocks noChangeArrowheads="1"/>
          </p:cNvSpPr>
          <p:nvPr/>
        </p:nvSpPr>
        <p:spPr bwMode="auto">
          <a:xfrm>
            <a:off x="971550" y="3852863"/>
            <a:ext cx="7561263" cy="374650"/>
          </a:xfrm>
          <a:prstGeom prst="roundRect">
            <a:avLst>
              <a:gd name="adj" fmla="val 16667"/>
            </a:avLst>
          </a:prstGeom>
          <a:solidFill>
            <a:srgbClr val="DDE8FF"/>
          </a:solidFill>
          <a:ln w="9525">
            <a:noFill/>
            <a:round/>
            <a:headEnd/>
            <a:tailEnd/>
          </a:ln>
        </p:spPr>
        <p:txBody>
          <a:bodyPr wrap="none" lIns="91359" tIns="45677" rIns="91359" bIns="45677" anchor="ctr"/>
          <a:lstStyle/>
          <a:p>
            <a:pPr defTabSz="898525" eaLnBrk="0" hangingPunct="0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SzPct val="65000"/>
              <a:buFontTx/>
              <a:buChar char="•"/>
              <a:tabLst>
                <a:tab pos="349250" algn="l"/>
                <a:tab pos="617538" algn="l"/>
              </a:tabLst>
            </a:pPr>
            <a:r>
              <a:rPr lang="en-US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NASDAQ: 100 Israeli high-tech companies are listed</a:t>
            </a:r>
          </a:p>
        </p:txBody>
      </p:sp>
      <p:sp>
        <p:nvSpPr>
          <p:cNvPr id="78853" name="AutoShape 15"/>
          <p:cNvSpPr>
            <a:spLocks noChangeArrowheads="1"/>
          </p:cNvSpPr>
          <p:nvPr/>
        </p:nvSpPr>
        <p:spPr bwMode="auto">
          <a:xfrm>
            <a:off x="971550" y="4308475"/>
            <a:ext cx="7561263" cy="374650"/>
          </a:xfrm>
          <a:prstGeom prst="roundRect">
            <a:avLst>
              <a:gd name="adj" fmla="val 16667"/>
            </a:avLst>
          </a:prstGeom>
          <a:solidFill>
            <a:srgbClr val="DDE8FF"/>
          </a:solidFill>
          <a:ln w="9525">
            <a:noFill/>
            <a:round/>
            <a:headEnd/>
            <a:tailEnd/>
          </a:ln>
        </p:spPr>
        <p:txBody>
          <a:bodyPr wrap="none" lIns="91359" tIns="45677" rIns="91359" bIns="45677" anchor="ctr"/>
          <a:lstStyle/>
          <a:p>
            <a:pPr defTabSz="898525" eaLnBrk="0" hangingPunct="0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SzPct val="65000"/>
              <a:buFontTx/>
              <a:buChar char="•"/>
              <a:tabLst>
                <a:tab pos="349250" algn="l"/>
                <a:tab pos="617538" algn="l"/>
              </a:tabLst>
            </a:pPr>
            <a:r>
              <a:rPr lang="en-US" sz="1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Human capital emerged as Israel’s main resource</a:t>
            </a:r>
          </a:p>
        </p:txBody>
      </p:sp>
      <p:sp>
        <p:nvSpPr>
          <p:cNvPr id="78854" name="AutoShape 15"/>
          <p:cNvSpPr>
            <a:spLocks noChangeArrowheads="1"/>
          </p:cNvSpPr>
          <p:nvPr/>
        </p:nvSpPr>
        <p:spPr bwMode="auto">
          <a:xfrm>
            <a:off x="971550" y="3429000"/>
            <a:ext cx="7561263" cy="374650"/>
          </a:xfrm>
          <a:prstGeom prst="roundRect">
            <a:avLst>
              <a:gd name="adj" fmla="val 16667"/>
            </a:avLst>
          </a:prstGeom>
          <a:solidFill>
            <a:srgbClr val="DDE8FF"/>
          </a:solidFill>
          <a:ln w="9525">
            <a:noFill/>
            <a:round/>
            <a:headEnd/>
            <a:tailEnd/>
          </a:ln>
        </p:spPr>
        <p:txBody>
          <a:bodyPr wrap="none" lIns="91359" tIns="45677" rIns="91359" bIns="45677" anchor="ctr"/>
          <a:lstStyle/>
          <a:p>
            <a:pPr marL="80963" indent="93663" defTabSz="898525">
              <a:buClr>
                <a:srgbClr val="FF0066"/>
              </a:buClr>
              <a:buSzPct val="65000"/>
              <a:buFontTx/>
              <a:buChar char="•"/>
            </a:pPr>
            <a:r>
              <a:rPr lang="en-US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M&amp;A: $37 billion, IPO: $4 billion raised</a:t>
            </a:r>
          </a:p>
        </p:txBody>
      </p:sp>
      <p:sp>
        <p:nvSpPr>
          <p:cNvPr id="78855" name="AutoShape 15"/>
          <p:cNvSpPr>
            <a:spLocks noChangeArrowheads="1"/>
          </p:cNvSpPr>
          <p:nvPr/>
        </p:nvSpPr>
        <p:spPr bwMode="auto">
          <a:xfrm>
            <a:off x="971550" y="2508250"/>
            <a:ext cx="7561263" cy="373063"/>
          </a:xfrm>
          <a:prstGeom prst="roundRect">
            <a:avLst>
              <a:gd name="adj" fmla="val 16667"/>
            </a:avLst>
          </a:prstGeom>
          <a:solidFill>
            <a:srgbClr val="DDE8FF"/>
          </a:solidFill>
          <a:ln w="9525">
            <a:noFill/>
            <a:round/>
            <a:headEnd/>
            <a:tailEnd/>
          </a:ln>
        </p:spPr>
        <p:txBody>
          <a:bodyPr wrap="none" lIns="91359" tIns="45677" rIns="91359" bIns="45677" anchor="ctr"/>
          <a:lstStyle/>
          <a:p>
            <a:pPr marL="80963" indent="93663" defTabSz="898525">
              <a:buClr>
                <a:srgbClr val="FF0066"/>
              </a:buClr>
              <a:buSzPct val="65000"/>
              <a:buFontTx/>
              <a:buChar char="•"/>
            </a:pPr>
            <a:r>
              <a:rPr lang="en-US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$14 billion raised by Israeli VC funds</a:t>
            </a:r>
          </a:p>
        </p:txBody>
      </p:sp>
      <p:sp>
        <p:nvSpPr>
          <p:cNvPr id="78856" name="AutoShape 15"/>
          <p:cNvSpPr>
            <a:spLocks noChangeArrowheads="1"/>
          </p:cNvSpPr>
          <p:nvPr/>
        </p:nvSpPr>
        <p:spPr bwMode="auto">
          <a:xfrm>
            <a:off x="971550" y="2074863"/>
            <a:ext cx="7561263" cy="374650"/>
          </a:xfrm>
          <a:prstGeom prst="roundRect">
            <a:avLst>
              <a:gd name="adj" fmla="val 16667"/>
            </a:avLst>
          </a:prstGeom>
          <a:solidFill>
            <a:srgbClr val="DDE8FF"/>
          </a:solidFill>
          <a:ln w="9525">
            <a:noFill/>
            <a:round/>
            <a:headEnd/>
            <a:tailEnd/>
          </a:ln>
        </p:spPr>
        <p:txBody>
          <a:bodyPr wrap="none" lIns="91359" tIns="45677" rIns="91359" bIns="45677" anchor="ctr"/>
          <a:lstStyle/>
          <a:p>
            <a:pPr marL="80963" indent="93663" defTabSz="898525">
              <a:buClr>
                <a:srgbClr val="FF0066"/>
              </a:buClr>
              <a:buSzPct val="65000"/>
              <a:buFontTx/>
              <a:buChar char="•"/>
            </a:pPr>
            <a:r>
              <a:rPr lang="en-US" sz="1600" b="1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$24 billion invested in the VC sector</a:t>
            </a:r>
            <a:r>
              <a:rPr lang="en-US" sz="1600" b="1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8857" name="AutoShape 15"/>
          <p:cNvSpPr>
            <a:spLocks noChangeArrowheads="1"/>
          </p:cNvSpPr>
          <p:nvPr/>
        </p:nvSpPr>
        <p:spPr bwMode="auto">
          <a:xfrm>
            <a:off x="971550" y="4740275"/>
            <a:ext cx="7561263" cy="374650"/>
          </a:xfrm>
          <a:prstGeom prst="roundRect">
            <a:avLst>
              <a:gd name="adj" fmla="val 16667"/>
            </a:avLst>
          </a:prstGeom>
          <a:solidFill>
            <a:srgbClr val="DDE8FF"/>
          </a:solidFill>
          <a:ln w="9525">
            <a:noFill/>
            <a:round/>
            <a:headEnd/>
            <a:tailEnd/>
          </a:ln>
        </p:spPr>
        <p:txBody>
          <a:bodyPr wrap="none" lIns="91359" tIns="45677" rIns="91359" bIns="45677" anchor="ctr"/>
          <a:lstStyle/>
          <a:p>
            <a:pPr defTabSz="898525" eaLnBrk="0" hangingPunct="0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SzPct val="65000"/>
              <a:buFontTx/>
              <a:buChar char="•"/>
              <a:tabLst>
                <a:tab pos="349250" algn="l"/>
                <a:tab pos="617538" algn="l"/>
              </a:tabLst>
            </a:pPr>
            <a:r>
              <a:rPr lang="en-US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Global recognition - a leading innovative technology center</a:t>
            </a:r>
          </a:p>
        </p:txBody>
      </p:sp>
      <p:sp>
        <p:nvSpPr>
          <p:cNvPr id="78858" name="Rectangle 26"/>
          <p:cNvSpPr>
            <a:spLocks noChangeArrowheads="1"/>
          </p:cNvSpPr>
          <p:nvPr/>
        </p:nvSpPr>
        <p:spPr bwMode="auto">
          <a:xfrm>
            <a:off x="179388" y="6453188"/>
            <a:ext cx="2286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9" tIns="45677" rIns="91359" bIns="45677">
            <a:spAutoFit/>
          </a:bodyPr>
          <a:lstStyle/>
          <a:p>
            <a:pPr defTabSz="912813" rtl="1"/>
            <a:r>
              <a:rPr lang="en-US" sz="1000">
                <a:solidFill>
                  <a:srgbClr val="3868A1"/>
                </a:solidFill>
                <a:latin typeface="Times New Roman" pitchFamily="18" charset="0"/>
                <a:cs typeface="Times New Roman" pitchFamily="18" charset="0"/>
              </a:rPr>
              <a:t>Source: IVC Research Center</a:t>
            </a:r>
          </a:p>
        </p:txBody>
      </p:sp>
      <p:sp>
        <p:nvSpPr>
          <p:cNvPr id="78859" name="AutoShape 7"/>
          <p:cNvSpPr>
            <a:spLocks noChangeArrowheads="1"/>
          </p:cNvSpPr>
          <p:nvPr/>
        </p:nvSpPr>
        <p:spPr bwMode="auto">
          <a:xfrm>
            <a:off x="971550" y="6035675"/>
            <a:ext cx="7281863" cy="358775"/>
          </a:xfrm>
          <a:prstGeom prst="roundRect">
            <a:avLst>
              <a:gd name="adj" fmla="val 16667"/>
            </a:avLst>
          </a:prstGeom>
          <a:solidFill>
            <a:srgbClr val="99CCFF">
              <a:alpha val="41960"/>
            </a:srgbClr>
          </a:solidFill>
          <a:ln w="9525">
            <a:noFill/>
            <a:round/>
            <a:headEnd/>
            <a:tailEnd/>
          </a:ln>
        </p:spPr>
        <p:txBody>
          <a:bodyPr wrap="none" lIns="89969" tIns="44984" rIns="89969" bIns="44984" anchor="ctr"/>
          <a:lstStyle/>
          <a:p>
            <a:pPr marL="741363" lvl="1" indent="-285750" defTabSz="898525" rtl="1"/>
            <a:r>
              <a:rPr lang="en-US" sz="1600" b="1">
                <a:solidFill>
                  <a:srgbClr val="3868A1"/>
                </a:solidFill>
                <a:cs typeface="Times New Roman" pitchFamily="18" charset="0"/>
              </a:rPr>
              <a:t>VC – the Accelerator of the High-Tech Industry Innovation and Growth</a:t>
            </a:r>
            <a:endParaRPr lang="he-IL" sz="1600" b="1">
              <a:solidFill>
                <a:srgbClr val="3868A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3492500" y="3068638"/>
            <a:ext cx="5832475" cy="27828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4000" smtClean="0"/>
              <a:t>                                                Thank you </a:t>
            </a:r>
            <a:endParaRPr lang="he-IL" sz="4000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1D8F75-6FBD-4C73-9A4D-596400668DAE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98525"/>
            <a:fld id="{23B3E8B6-3E59-41D1-832E-2FB507AFC8CE}" type="slidenum">
              <a:rPr lang="en-US"/>
              <a:pPr defTabSz="898525"/>
              <a:t>2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1100" y="898525"/>
            <a:ext cx="7962900" cy="476250"/>
          </a:xfrm>
        </p:spPr>
        <p:txBody>
          <a:bodyPr lIns="91351" tIns="45675" rIns="91351" bIns="45675"/>
          <a:lstStyle/>
          <a:p>
            <a:pPr eaLnBrk="1" hangingPunct="1"/>
            <a:r>
              <a:rPr lang="en-US" sz="2200" smtClean="0">
                <a:latin typeface="Calibri" pitchFamily="34" charset="0"/>
              </a:rPr>
              <a:t>Eco-System – Existence of Critical Mass of Success Factors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31988"/>
            <a:ext cx="8424863" cy="4392612"/>
          </a:xfrm>
        </p:spPr>
        <p:txBody>
          <a:bodyPr lIns="91351" tIns="45675" rIns="91351" bIns="45675"/>
          <a:lstStyle/>
          <a:p>
            <a:pPr eaLnBrk="1" hangingPunct="1">
              <a:lnSpc>
                <a:spcPct val="80000"/>
              </a:lnSpc>
              <a:buClr>
                <a:srgbClr val="00CCFF"/>
              </a:buClr>
              <a:buSzPct val="150000"/>
              <a:buFont typeface="Wingdings" pitchFamily="2" charset="2"/>
              <a:buChar char="ü"/>
            </a:pPr>
            <a:r>
              <a:rPr lang="en-US" sz="1400" smtClean="0"/>
              <a:t> </a:t>
            </a:r>
            <a:r>
              <a:rPr lang="en-US" sz="1400" b="1" smtClean="0">
                <a:solidFill>
                  <a:srgbClr val="6699FF"/>
                </a:solidFill>
              </a:rPr>
              <a:t>Entrepreneurial Culture </a:t>
            </a:r>
            <a:r>
              <a:rPr lang="en-US" sz="1400" smtClean="0">
                <a:solidFill>
                  <a:srgbClr val="000066"/>
                </a:solidFill>
              </a:rPr>
              <a:t>- relevant “DNA” ingredients</a:t>
            </a:r>
          </a:p>
          <a:p>
            <a:pPr eaLnBrk="1" hangingPunct="1">
              <a:lnSpc>
                <a:spcPct val="80000"/>
              </a:lnSpc>
              <a:buClr>
                <a:srgbClr val="00CCFF"/>
              </a:buClr>
              <a:buSzPct val="150000"/>
              <a:buFont typeface="Wingdings" pitchFamily="2" charset="2"/>
              <a:buChar char="ü"/>
            </a:pPr>
            <a:endParaRPr lang="en-US" sz="1400" smtClean="0"/>
          </a:p>
          <a:p>
            <a:pPr eaLnBrk="1" hangingPunct="1">
              <a:lnSpc>
                <a:spcPct val="80000"/>
              </a:lnSpc>
              <a:buClr>
                <a:srgbClr val="00CCFF"/>
              </a:buClr>
              <a:buSzPct val="150000"/>
              <a:buFont typeface="Wingdings" pitchFamily="2" charset="2"/>
              <a:buChar char="ü"/>
            </a:pPr>
            <a:r>
              <a:rPr lang="en-US" sz="1400" smtClean="0"/>
              <a:t> </a:t>
            </a:r>
            <a:r>
              <a:rPr lang="en-US" sz="1400" b="1" smtClean="0">
                <a:solidFill>
                  <a:srgbClr val="6699FF"/>
                </a:solidFill>
              </a:rPr>
              <a:t>High quality Human Resources</a:t>
            </a:r>
            <a:r>
              <a:rPr lang="en-US" sz="1400" smtClean="0"/>
              <a:t> </a:t>
            </a:r>
            <a:r>
              <a:rPr lang="en-US" sz="1400" smtClean="0">
                <a:solidFill>
                  <a:srgbClr val="000066"/>
                </a:solidFill>
              </a:rPr>
              <a:t>- academia, defense, immigration</a:t>
            </a:r>
            <a:endParaRPr lang="en-US" sz="1400" smtClean="0"/>
          </a:p>
          <a:p>
            <a:pPr eaLnBrk="1" hangingPunct="1">
              <a:lnSpc>
                <a:spcPct val="80000"/>
              </a:lnSpc>
              <a:buClr>
                <a:srgbClr val="00CCFF"/>
              </a:buClr>
              <a:buSzPct val="150000"/>
              <a:buFont typeface="Wingdings" pitchFamily="2" charset="2"/>
              <a:buChar char="ü"/>
            </a:pPr>
            <a:endParaRPr lang="en-US" sz="1400" smtClean="0"/>
          </a:p>
          <a:p>
            <a:pPr eaLnBrk="1" hangingPunct="1">
              <a:lnSpc>
                <a:spcPct val="80000"/>
              </a:lnSpc>
              <a:buClr>
                <a:srgbClr val="00CCFF"/>
              </a:buClr>
              <a:buSzPct val="150000"/>
              <a:buFont typeface="Wingdings" pitchFamily="2" charset="2"/>
              <a:buChar char="ü"/>
            </a:pPr>
            <a:r>
              <a:rPr lang="en-US" sz="1400" b="1" smtClean="0">
                <a:solidFill>
                  <a:srgbClr val="6699FF"/>
                </a:solidFill>
              </a:rPr>
              <a:t> Developed Defense-related Technologies and R&amp;D </a:t>
            </a:r>
            <a:r>
              <a:rPr lang="en-US" sz="1400" smtClean="0">
                <a:solidFill>
                  <a:srgbClr val="000066"/>
                </a:solidFill>
              </a:rPr>
              <a:t>- civilian</a:t>
            </a:r>
            <a:r>
              <a:rPr lang="en-US" sz="1400" b="1" smtClean="0">
                <a:solidFill>
                  <a:srgbClr val="6699FF"/>
                </a:solidFill>
              </a:rPr>
              <a:t> </a:t>
            </a:r>
            <a:r>
              <a:rPr lang="en-US" sz="1400" smtClean="0">
                <a:solidFill>
                  <a:srgbClr val="000066"/>
                </a:solidFill>
              </a:rPr>
              <a:t>commercialization</a:t>
            </a:r>
          </a:p>
          <a:p>
            <a:pPr eaLnBrk="1" hangingPunct="1">
              <a:lnSpc>
                <a:spcPct val="80000"/>
              </a:lnSpc>
              <a:buClr>
                <a:srgbClr val="00CCFF"/>
              </a:buClr>
              <a:buSzPct val="150000"/>
              <a:buFont typeface="Wingdings" pitchFamily="2" charset="2"/>
              <a:buChar char="ü"/>
            </a:pPr>
            <a:endParaRPr lang="en-US" sz="1400" smtClean="0"/>
          </a:p>
          <a:p>
            <a:pPr eaLnBrk="1" hangingPunct="1">
              <a:lnSpc>
                <a:spcPct val="80000"/>
              </a:lnSpc>
              <a:buClr>
                <a:srgbClr val="00CCFF"/>
              </a:buClr>
              <a:buSzPct val="150000"/>
              <a:buFont typeface="Wingdings" pitchFamily="2" charset="2"/>
              <a:buChar char="ü"/>
            </a:pPr>
            <a:r>
              <a:rPr lang="en-US" sz="1400" b="1" smtClean="0">
                <a:solidFill>
                  <a:srgbClr val="6699FF"/>
                </a:solidFill>
              </a:rPr>
              <a:t> Global Technology Companies</a:t>
            </a:r>
            <a:r>
              <a:rPr lang="en-US" sz="1400" smtClean="0"/>
              <a:t> </a:t>
            </a:r>
            <a:r>
              <a:rPr lang="en-US" sz="1400" smtClean="0">
                <a:solidFill>
                  <a:srgbClr val="000066"/>
                </a:solidFill>
              </a:rPr>
              <a:t>– increased presence and exposure</a:t>
            </a:r>
            <a:endParaRPr lang="en-US" sz="1400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CCFF"/>
              </a:buClr>
              <a:buSzPct val="150000"/>
              <a:buFont typeface="Wingdings" pitchFamily="2" charset="2"/>
              <a:buChar char="ü"/>
            </a:pPr>
            <a:endParaRPr lang="en-US" sz="1400" smtClean="0"/>
          </a:p>
          <a:p>
            <a:pPr eaLnBrk="1" hangingPunct="1">
              <a:lnSpc>
                <a:spcPct val="80000"/>
              </a:lnSpc>
              <a:buClr>
                <a:srgbClr val="00CCFF"/>
              </a:buClr>
              <a:buSzPct val="150000"/>
              <a:buFont typeface="Wingdings" pitchFamily="2" charset="2"/>
              <a:buChar char="ü"/>
            </a:pPr>
            <a:r>
              <a:rPr lang="en-US" sz="1400" smtClean="0"/>
              <a:t> </a:t>
            </a:r>
            <a:r>
              <a:rPr lang="en-US" sz="1400" b="1" smtClean="0">
                <a:solidFill>
                  <a:srgbClr val="6699FF"/>
                </a:solidFill>
              </a:rPr>
              <a:t>Capital Availability</a:t>
            </a:r>
            <a:r>
              <a:rPr lang="en-US" sz="1400" smtClean="0"/>
              <a:t> </a:t>
            </a:r>
            <a:r>
              <a:rPr lang="en-US" sz="1400" smtClean="0">
                <a:solidFill>
                  <a:srgbClr val="000066"/>
                </a:solidFill>
              </a:rPr>
              <a:t>– VC funds, strategic and financial investors, angels</a:t>
            </a:r>
          </a:p>
          <a:p>
            <a:pPr eaLnBrk="1" hangingPunct="1">
              <a:lnSpc>
                <a:spcPct val="80000"/>
              </a:lnSpc>
              <a:buClr>
                <a:srgbClr val="00CCFF"/>
              </a:buClr>
              <a:buSzPct val="150000"/>
              <a:buFont typeface="Wingdings" pitchFamily="2" charset="2"/>
              <a:buChar char="ü"/>
            </a:pPr>
            <a:endParaRPr lang="en-US" sz="1400" smtClean="0"/>
          </a:p>
          <a:p>
            <a:pPr eaLnBrk="1" hangingPunct="1">
              <a:lnSpc>
                <a:spcPct val="80000"/>
              </a:lnSpc>
              <a:buClr>
                <a:srgbClr val="00CCFF"/>
              </a:buClr>
              <a:buSzPct val="150000"/>
              <a:buFont typeface="Wingdings" pitchFamily="2" charset="2"/>
              <a:buChar char="ü"/>
            </a:pPr>
            <a:r>
              <a:rPr lang="en-US" sz="1400" smtClean="0"/>
              <a:t> </a:t>
            </a:r>
            <a:r>
              <a:rPr lang="en-US" sz="1400" b="1" smtClean="0">
                <a:solidFill>
                  <a:srgbClr val="6699FF"/>
                </a:solidFill>
              </a:rPr>
              <a:t>Proven Global Exit Avenues</a:t>
            </a:r>
            <a:r>
              <a:rPr lang="en-US" sz="1400" smtClean="0"/>
              <a:t> </a:t>
            </a:r>
            <a:r>
              <a:rPr lang="en-US" sz="1400" smtClean="0">
                <a:solidFill>
                  <a:srgbClr val="000066"/>
                </a:solidFill>
              </a:rPr>
              <a:t>– M&amp;A is the main avenue, increased activities</a:t>
            </a:r>
          </a:p>
          <a:p>
            <a:pPr eaLnBrk="1" hangingPunct="1">
              <a:lnSpc>
                <a:spcPct val="80000"/>
              </a:lnSpc>
              <a:buClr>
                <a:srgbClr val="00CCFF"/>
              </a:buClr>
              <a:buSzPct val="150000"/>
              <a:buFont typeface="Wingdings" pitchFamily="2" charset="2"/>
              <a:buChar char="ü"/>
            </a:pPr>
            <a:endParaRPr lang="en-US" sz="1400" smtClean="0"/>
          </a:p>
          <a:p>
            <a:pPr eaLnBrk="1" hangingPunct="1">
              <a:lnSpc>
                <a:spcPct val="80000"/>
              </a:lnSpc>
              <a:buClr>
                <a:srgbClr val="00CCFF"/>
              </a:buClr>
              <a:buSzPct val="150000"/>
              <a:buFont typeface="Wingdings" pitchFamily="2" charset="2"/>
              <a:buChar char="ü"/>
            </a:pPr>
            <a:r>
              <a:rPr lang="en-US" sz="1400" smtClean="0"/>
              <a:t> </a:t>
            </a:r>
            <a:r>
              <a:rPr lang="en-US" sz="1400" b="1" smtClean="0">
                <a:solidFill>
                  <a:srgbClr val="6699FF"/>
                </a:solidFill>
              </a:rPr>
              <a:t>Modern Infrastructure</a:t>
            </a:r>
            <a:r>
              <a:rPr lang="en-US" sz="1400" smtClean="0"/>
              <a:t> </a:t>
            </a:r>
            <a:r>
              <a:rPr lang="en-US" sz="1400" smtClean="0">
                <a:solidFill>
                  <a:srgbClr val="000066"/>
                </a:solidFill>
              </a:rPr>
              <a:t>– legal, banking, financial, accounting, IP protection</a:t>
            </a:r>
          </a:p>
          <a:p>
            <a:pPr eaLnBrk="1" hangingPunct="1">
              <a:lnSpc>
                <a:spcPct val="80000"/>
              </a:lnSpc>
              <a:buClr>
                <a:srgbClr val="00CCFF"/>
              </a:buClr>
              <a:buSzPct val="150000"/>
              <a:buFont typeface="Wingdings" pitchFamily="2" charset="2"/>
              <a:buChar char="ü"/>
            </a:pPr>
            <a:endParaRPr lang="en-US" sz="1400" smtClean="0"/>
          </a:p>
          <a:p>
            <a:pPr eaLnBrk="1" hangingPunct="1">
              <a:lnSpc>
                <a:spcPct val="80000"/>
              </a:lnSpc>
              <a:buClr>
                <a:srgbClr val="00CCFF"/>
              </a:buClr>
              <a:buSzPct val="150000"/>
              <a:buFont typeface="Wingdings" pitchFamily="2" charset="2"/>
              <a:buChar char="ü"/>
            </a:pPr>
            <a:r>
              <a:rPr lang="en-US" sz="1400" smtClean="0"/>
              <a:t> </a:t>
            </a:r>
            <a:r>
              <a:rPr lang="en-US" sz="1400" b="1" smtClean="0">
                <a:solidFill>
                  <a:srgbClr val="6699FF"/>
                </a:solidFill>
              </a:rPr>
              <a:t>Government Support</a:t>
            </a:r>
            <a:r>
              <a:rPr lang="en-US" sz="1400" smtClean="0"/>
              <a:t> </a:t>
            </a:r>
            <a:r>
              <a:rPr lang="en-US" sz="1400" smtClean="0">
                <a:solidFill>
                  <a:srgbClr val="000066"/>
                </a:solidFill>
              </a:rPr>
              <a:t>– financial incentives, OCS grants, tax exemptions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017713" y="6126163"/>
            <a:ext cx="4808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9" tIns="45677" rIns="91359" bIns="45677">
            <a:spAutoFit/>
          </a:bodyPr>
          <a:lstStyle/>
          <a:p>
            <a:pPr defTabSz="928688" rtl="1">
              <a:spcBef>
                <a:spcPct val="50000"/>
              </a:spcBef>
            </a:pPr>
            <a:endParaRPr lang="en-US" sz="1600" b="1">
              <a:solidFill>
                <a:srgbClr val="3868A1"/>
              </a:solidFill>
              <a:latin typeface="Verdana" pitchFamily="34" charset="0"/>
            </a:endParaRPr>
          </a:p>
        </p:txBody>
      </p:sp>
      <p:sp>
        <p:nvSpPr>
          <p:cNvPr id="43013" name="AutoShape 7"/>
          <p:cNvSpPr>
            <a:spLocks noChangeArrowheads="1"/>
          </p:cNvSpPr>
          <p:nvPr/>
        </p:nvSpPr>
        <p:spPr bwMode="auto">
          <a:xfrm>
            <a:off x="1116013" y="6165850"/>
            <a:ext cx="6353175" cy="431800"/>
          </a:xfrm>
          <a:prstGeom prst="roundRect">
            <a:avLst>
              <a:gd name="adj" fmla="val 16667"/>
            </a:avLst>
          </a:prstGeom>
          <a:solidFill>
            <a:srgbClr val="99CCFF">
              <a:alpha val="41960"/>
            </a:srgbClr>
          </a:solidFill>
          <a:ln w="9525">
            <a:noFill/>
            <a:round/>
            <a:headEnd/>
            <a:tailEnd/>
          </a:ln>
        </p:spPr>
        <p:txBody>
          <a:bodyPr wrap="none" lIns="89969" tIns="44984" rIns="89969" bIns="44984" anchor="ctr"/>
          <a:lstStyle/>
          <a:p>
            <a:pPr marL="803275" lvl="1" indent="-285750" defTabSz="898525" eaLnBrk="0" hangingPunct="0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en-US" sz="1600" b="1">
                <a:solidFill>
                  <a:srgbClr val="3868A1"/>
                </a:solidFill>
                <a:latin typeface="Times New Roman" pitchFamily="18" charset="0"/>
                <a:cs typeface="Times New Roman" pitchFamily="18" charset="0"/>
              </a:rPr>
              <a:t>Recognized Leading Global Innovation Center</a:t>
            </a:r>
            <a:endParaRPr lang="he-IL" sz="1600" b="1">
              <a:solidFill>
                <a:srgbClr val="3868A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98525"/>
            <a:fld id="{4FF4D005-57EB-4EA7-9DE2-6EE68DF7C33B}" type="slidenum">
              <a:rPr lang="en-US"/>
              <a:pPr defTabSz="898525"/>
              <a:t>3</a:t>
            </a:fld>
            <a:endParaRPr lang="en-US"/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7419975" y="6118225"/>
            <a:ext cx="2547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09" tIns="44954" rIns="89909" bIns="44954">
            <a:spAutoFit/>
          </a:bodyPr>
          <a:lstStyle/>
          <a:p>
            <a:pPr defTabSz="928688"/>
            <a:r>
              <a:rPr lang="en-US">
                <a:solidFill>
                  <a:srgbClr val="3868A1"/>
                </a:solidFill>
                <a:latin typeface="Verdana" pitchFamily="34" charset="0"/>
                <a:cs typeface="Aharoni" pitchFamily="2" charset="-79"/>
              </a:rPr>
              <a:t>		</a:t>
            </a:r>
            <a:endParaRPr lang="en-US" b="1">
              <a:solidFill>
                <a:srgbClr val="3868A1"/>
              </a:solidFill>
              <a:latin typeface="Verdana" pitchFamily="34" charset="0"/>
              <a:cs typeface="Aharoni" pitchFamily="2" charset="-79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258888" y="517525"/>
            <a:ext cx="75120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1" rIns="91364" bIns="45681" anchor="ctr"/>
          <a:lstStyle/>
          <a:p>
            <a:pPr algn="ctr" defTabSz="912813" rtl="1"/>
            <a:r>
              <a:rPr lang="en-US" sz="2400">
                <a:solidFill>
                  <a:srgbClr val="3868A1"/>
                </a:solidFill>
                <a:latin typeface="Calibri" pitchFamily="34" charset="0"/>
                <a:cs typeface="Times New Roman" pitchFamily="18" charset="0"/>
              </a:rPr>
              <a:t>Israel VC “DNA” – Drivers of Innovation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908175" y="5734050"/>
            <a:ext cx="187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7" tIns="45687" rIns="91377" bIns="45687">
            <a:spAutoFit/>
          </a:bodyPr>
          <a:lstStyle/>
          <a:p>
            <a:pPr defTabSz="928688">
              <a:spcBef>
                <a:spcPct val="50000"/>
              </a:spcBef>
            </a:pPr>
            <a:r>
              <a:rPr lang="en-US" sz="2400" b="1">
                <a:solidFill>
                  <a:srgbClr val="0099FF"/>
                </a:solidFill>
                <a:latin typeface="Comic Sans MS" pitchFamily="66" charset="0"/>
              </a:rPr>
              <a:t>Forward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427538" y="580548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7" tIns="45687" rIns="91377" bIns="45687">
            <a:spAutoFit/>
          </a:bodyPr>
          <a:lstStyle/>
          <a:p>
            <a:pPr defTabSz="928688">
              <a:spcBef>
                <a:spcPct val="50000"/>
              </a:spcBef>
            </a:pPr>
            <a:r>
              <a:rPr lang="en-US" sz="2400" b="1">
                <a:solidFill>
                  <a:srgbClr val="33CCFF"/>
                </a:solidFill>
                <a:latin typeface="Comic Sans MS" pitchFamily="66" charset="0"/>
              </a:rPr>
              <a:t>Informal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643438" y="5084763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7" tIns="45687" rIns="91377" bIns="45687">
            <a:spAutoFit/>
          </a:bodyPr>
          <a:lstStyle/>
          <a:p>
            <a:pPr defTabSz="928688">
              <a:spcBef>
                <a:spcPct val="50000"/>
              </a:spcBef>
            </a:pPr>
            <a:r>
              <a:rPr lang="en-US" sz="2400" b="1">
                <a:solidFill>
                  <a:srgbClr val="0099FF"/>
                </a:solidFill>
                <a:latin typeface="Comic Sans MS" pitchFamily="66" charset="0"/>
              </a:rPr>
              <a:t>Creative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954338" y="441960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7" tIns="45687" rIns="91377" bIns="45687">
            <a:spAutoFit/>
          </a:bodyPr>
          <a:lstStyle/>
          <a:p>
            <a:pPr defTabSz="928688">
              <a:spcBef>
                <a:spcPct val="50000"/>
              </a:spcBef>
            </a:pPr>
            <a:r>
              <a:rPr lang="en-US" sz="2400" b="1">
                <a:solidFill>
                  <a:srgbClr val="33CCFF"/>
                </a:solidFill>
                <a:latin typeface="Comic Sans MS" pitchFamily="66" charset="0"/>
              </a:rPr>
              <a:t>Ambitious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39750" y="6237288"/>
            <a:ext cx="3097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7" tIns="45687" rIns="91377" bIns="45687">
            <a:spAutoFit/>
          </a:bodyPr>
          <a:lstStyle/>
          <a:p>
            <a:pPr defTabSz="928688">
              <a:spcBef>
                <a:spcPct val="50000"/>
              </a:spcBef>
            </a:pPr>
            <a:r>
              <a:rPr lang="en-US" sz="2400" b="1">
                <a:solidFill>
                  <a:srgbClr val="33CCFF"/>
                </a:solidFill>
                <a:latin typeface="Comic Sans MS" pitchFamily="66" charset="0"/>
              </a:rPr>
              <a:t>Non-Conventional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076825" y="4292600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7" tIns="45687" rIns="91377" bIns="45687">
            <a:spAutoFit/>
          </a:bodyPr>
          <a:lstStyle/>
          <a:p>
            <a:pPr defTabSz="928688">
              <a:spcBef>
                <a:spcPct val="50000"/>
              </a:spcBef>
            </a:pPr>
            <a:r>
              <a:rPr lang="en-US" sz="2400" b="1">
                <a:solidFill>
                  <a:srgbClr val="0099FF"/>
                </a:solidFill>
                <a:latin typeface="Comic Sans MS" pitchFamily="66" charset="0"/>
              </a:rPr>
              <a:t>Communicative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52413" y="5084763"/>
            <a:ext cx="2303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7" tIns="45687" rIns="91377" bIns="45687">
            <a:spAutoFit/>
          </a:bodyPr>
          <a:lstStyle/>
          <a:p>
            <a:pPr defTabSz="928688">
              <a:spcBef>
                <a:spcPct val="50000"/>
              </a:spcBef>
            </a:pPr>
            <a:r>
              <a:rPr lang="en-US" sz="2400" b="1">
                <a:solidFill>
                  <a:srgbClr val="66CCFF"/>
                </a:solidFill>
                <a:latin typeface="Comic Sans MS" pitchFamily="66" charset="0"/>
              </a:rPr>
              <a:t>Improvisation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6804025" y="4797425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7" tIns="45687" rIns="91377" bIns="45687">
            <a:spAutoFit/>
          </a:bodyPr>
          <a:lstStyle/>
          <a:p>
            <a:pPr defTabSz="928688">
              <a:spcBef>
                <a:spcPct val="50000"/>
              </a:spcBef>
            </a:pPr>
            <a:r>
              <a:rPr lang="en-US" sz="2400" b="1">
                <a:solidFill>
                  <a:srgbClr val="66CCFF"/>
                </a:solidFill>
                <a:latin typeface="Comic Sans MS" pitchFamily="66" charset="0"/>
              </a:rPr>
              <a:t>Innovative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588125" y="5589588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7" tIns="45687" rIns="91377" bIns="45687">
            <a:spAutoFit/>
          </a:bodyPr>
          <a:lstStyle/>
          <a:p>
            <a:pPr defTabSz="928688">
              <a:spcBef>
                <a:spcPct val="50000"/>
              </a:spcBef>
            </a:pPr>
            <a:r>
              <a:rPr lang="en-US" sz="2400" b="1">
                <a:solidFill>
                  <a:srgbClr val="0099FF"/>
                </a:solidFill>
                <a:latin typeface="Comic Sans MS" pitchFamily="66" charset="0"/>
              </a:rPr>
              <a:t>Experimental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4643438" y="6337300"/>
            <a:ext cx="363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7" tIns="45687" rIns="91377" bIns="45687">
            <a:spAutoFit/>
          </a:bodyPr>
          <a:lstStyle/>
          <a:p>
            <a:pPr algn="ctr" defTabSz="928688">
              <a:spcBef>
                <a:spcPct val="50000"/>
              </a:spcBef>
            </a:pPr>
            <a:r>
              <a:rPr lang="en-US" sz="2400" b="1">
                <a:solidFill>
                  <a:srgbClr val="0099FF"/>
                </a:solidFill>
                <a:latin typeface="Comic Sans MS" pitchFamily="66" charset="0"/>
              </a:rPr>
              <a:t>Independent-thinking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95288" y="4365625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7" tIns="45687" rIns="91377" bIns="45687">
            <a:spAutoFit/>
          </a:bodyPr>
          <a:lstStyle/>
          <a:p>
            <a:pPr defTabSz="928688">
              <a:spcBef>
                <a:spcPct val="50000"/>
              </a:spcBef>
            </a:pPr>
            <a:r>
              <a:rPr lang="en-US" sz="2400" b="1">
                <a:solidFill>
                  <a:srgbClr val="0099FF"/>
                </a:solidFill>
                <a:latin typeface="Comic Sans MS" pitchFamily="66" charset="0"/>
              </a:rPr>
              <a:t>“Chutzpah”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468313" y="4149725"/>
            <a:ext cx="8424862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lIns="89981" tIns="44991" rIns="89981" bIns="44991"/>
          <a:lstStyle/>
          <a:p>
            <a:endParaRPr lang="en-US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719263" y="1268413"/>
            <a:ext cx="63373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7" tIns="45687" rIns="91377" bIns="45687">
            <a:spAutoFit/>
          </a:bodyPr>
          <a:lstStyle/>
          <a:p>
            <a:pPr algn="ctr" defTabSz="928688">
              <a:lnSpc>
                <a:spcPct val="13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Going global from inception</a:t>
            </a:r>
          </a:p>
          <a:p>
            <a:pPr algn="ctr" defTabSz="928688">
              <a:lnSpc>
                <a:spcPct val="13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Tolerance of failure</a:t>
            </a:r>
          </a:p>
          <a:p>
            <a:pPr algn="ctr" defTabSz="928688">
              <a:lnSpc>
                <a:spcPct val="13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Must-win attitude</a:t>
            </a:r>
          </a:p>
          <a:p>
            <a:pPr algn="ctr" defTabSz="928688">
              <a:lnSpc>
                <a:spcPct val="13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Ability to use limited resources effectively</a:t>
            </a:r>
          </a:p>
          <a:p>
            <a:pPr algn="ctr" defTabSz="928688">
              <a:lnSpc>
                <a:spcPct val="13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Solution-driven approach to real problems</a:t>
            </a:r>
          </a:p>
          <a:p>
            <a:pPr algn="ctr" defTabSz="928688">
              <a:lnSpc>
                <a:spcPct val="13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Short history – past is not a constraint</a:t>
            </a:r>
          </a:p>
        </p:txBody>
      </p:sp>
      <p:pic>
        <p:nvPicPr>
          <p:cNvPr id="45073" name="Picture 17" descr="israel globe"/>
          <p:cNvPicPr>
            <a:picLocks noChangeAspect="1" noChangeArrowheads="1"/>
          </p:cNvPicPr>
          <p:nvPr/>
        </p:nvPicPr>
        <p:blipFill>
          <a:blip r:embed="rId3"/>
          <a:srcRect l="14694" r="14209"/>
          <a:stretch>
            <a:fillRect/>
          </a:stretch>
        </p:blipFill>
        <p:spPr bwMode="auto">
          <a:xfrm>
            <a:off x="252413" y="1665288"/>
            <a:ext cx="208915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2771775" y="5013325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7" tIns="45687" rIns="91377" bIns="45687">
            <a:spAutoFit/>
          </a:bodyPr>
          <a:lstStyle/>
          <a:p>
            <a:pPr defTabSz="928688">
              <a:spcBef>
                <a:spcPct val="50000"/>
              </a:spcBef>
            </a:pPr>
            <a:r>
              <a:rPr lang="en-US" sz="2400" b="1">
                <a:solidFill>
                  <a:srgbClr val="0099FF"/>
                </a:solidFill>
                <a:latin typeface="Comic Sans MS" pitchFamily="66" charset="0"/>
              </a:rPr>
              <a:t>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roup 69"/>
          <p:cNvGrpSpPr>
            <a:grpSpLocks/>
          </p:cNvGrpSpPr>
          <p:nvPr/>
        </p:nvGrpSpPr>
        <p:grpSpPr bwMode="auto">
          <a:xfrm>
            <a:off x="0" y="1628775"/>
            <a:ext cx="8943975" cy="4838700"/>
            <a:chOff x="0" y="723"/>
            <a:chExt cx="5634" cy="3048"/>
          </a:xfrm>
        </p:grpSpPr>
        <p:sp>
          <p:nvSpPr>
            <p:cNvPr id="58382" name="Freeform 70"/>
            <p:cNvSpPr>
              <a:spLocks noChangeAspect="1" noEditPoints="1"/>
            </p:cNvSpPr>
            <p:nvPr/>
          </p:nvSpPr>
          <p:spPr bwMode="auto">
            <a:xfrm>
              <a:off x="2433" y="723"/>
              <a:ext cx="3201" cy="2883"/>
            </a:xfrm>
            <a:custGeom>
              <a:avLst/>
              <a:gdLst>
                <a:gd name="T0" fmla="*/ 5697 w 3062"/>
                <a:gd name="T1" fmla="*/ 5187 h 2758"/>
                <a:gd name="T2" fmla="*/ 5576 w 3062"/>
                <a:gd name="T3" fmla="*/ 4949 h 2758"/>
                <a:gd name="T4" fmla="*/ 5787 w 3062"/>
                <a:gd name="T5" fmla="*/ 4802 h 2758"/>
                <a:gd name="T6" fmla="*/ 5715 w 3062"/>
                <a:gd name="T7" fmla="*/ 4568 h 2758"/>
                <a:gd name="T8" fmla="*/ 7757 w 3062"/>
                <a:gd name="T9" fmla="*/ 1123 h 2758"/>
                <a:gd name="T10" fmla="*/ 6567 w 3062"/>
                <a:gd name="T11" fmla="*/ 759 h 2758"/>
                <a:gd name="T12" fmla="*/ 5885 w 3062"/>
                <a:gd name="T13" fmla="*/ 636 h 2758"/>
                <a:gd name="T14" fmla="*/ 5336 w 3062"/>
                <a:gd name="T15" fmla="*/ 384 h 2758"/>
                <a:gd name="T16" fmla="*/ 3935 w 3062"/>
                <a:gd name="T17" fmla="*/ 795 h 2758"/>
                <a:gd name="T18" fmla="*/ 3492 w 3062"/>
                <a:gd name="T19" fmla="*/ 1160 h 2758"/>
                <a:gd name="T20" fmla="*/ 2582 w 3062"/>
                <a:gd name="T21" fmla="*/ 1392 h 2758"/>
                <a:gd name="T22" fmla="*/ 2237 w 3062"/>
                <a:gd name="T23" fmla="*/ 1679 h 2758"/>
                <a:gd name="T24" fmla="*/ 2067 w 3062"/>
                <a:gd name="T25" fmla="*/ 1123 h 2758"/>
                <a:gd name="T26" fmla="*/ 1333 w 3062"/>
                <a:gd name="T27" fmla="*/ 1285 h 2758"/>
                <a:gd name="T28" fmla="*/ 1175 w 3062"/>
                <a:gd name="T29" fmla="*/ 2108 h 2758"/>
                <a:gd name="T30" fmla="*/ 1421 w 3062"/>
                <a:gd name="T31" fmla="*/ 1978 h 2758"/>
                <a:gd name="T32" fmla="*/ 1870 w 3062"/>
                <a:gd name="T33" fmla="*/ 2027 h 2758"/>
                <a:gd name="T34" fmla="*/ 1371 w 3062"/>
                <a:gd name="T35" fmla="*/ 2486 h 2758"/>
                <a:gd name="T36" fmla="*/ 1074 w 3062"/>
                <a:gd name="T37" fmla="*/ 2503 h 2758"/>
                <a:gd name="T38" fmla="*/ 600 w 3062"/>
                <a:gd name="T39" fmla="*/ 2930 h 2758"/>
                <a:gd name="T40" fmla="*/ 435 w 3062"/>
                <a:gd name="T41" fmla="*/ 3504 h 2758"/>
                <a:gd name="T42" fmla="*/ 1349 w 3062"/>
                <a:gd name="T43" fmla="*/ 3487 h 2758"/>
                <a:gd name="T44" fmla="*/ 1514 w 3062"/>
                <a:gd name="T45" fmla="*/ 3338 h 2758"/>
                <a:gd name="T46" fmla="*/ 1983 w 3062"/>
                <a:gd name="T47" fmla="*/ 3527 h 2758"/>
                <a:gd name="T48" fmla="*/ 1415 w 3062"/>
                <a:gd name="T49" fmla="*/ 3804 h 2758"/>
                <a:gd name="T50" fmla="*/ 504 w 3062"/>
                <a:gd name="T51" fmla="*/ 3588 h 2758"/>
                <a:gd name="T52" fmla="*/ 84 w 3062"/>
                <a:gd name="T53" fmla="*/ 4701 h 2758"/>
                <a:gd name="T54" fmla="*/ 1038 w 3062"/>
                <a:gd name="T55" fmla="*/ 4980 h 2758"/>
                <a:gd name="T56" fmla="*/ 1285 w 3062"/>
                <a:gd name="T57" fmla="*/ 6104 h 2758"/>
                <a:gd name="T58" fmla="*/ 2225 w 3062"/>
                <a:gd name="T59" fmla="*/ 5908 h 2758"/>
                <a:gd name="T60" fmla="*/ 2796 w 3062"/>
                <a:gd name="T61" fmla="*/ 4696 h 2758"/>
                <a:gd name="T62" fmla="*/ 2391 w 3062"/>
                <a:gd name="T63" fmla="*/ 4342 h 2758"/>
                <a:gd name="T64" fmla="*/ 2812 w 3062"/>
                <a:gd name="T65" fmla="*/ 4067 h 2758"/>
                <a:gd name="T66" fmla="*/ 3683 w 3062"/>
                <a:gd name="T67" fmla="*/ 4237 h 2758"/>
                <a:gd name="T68" fmla="*/ 4590 w 3062"/>
                <a:gd name="T69" fmla="*/ 4443 h 2758"/>
                <a:gd name="T70" fmla="*/ 4912 w 3062"/>
                <a:gd name="T71" fmla="*/ 4622 h 2758"/>
                <a:gd name="T72" fmla="*/ 5520 w 3062"/>
                <a:gd name="T73" fmla="*/ 4162 h 2758"/>
                <a:gd name="T74" fmla="*/ 5731 w 3062"/>
                <a:gd name="T75" fmla="*/ 3338 h 2758"/>
                <a:gd name="T76" fmla="*/ 6145 w 3062"/>
                <a:gd name="T77" fmla="*/ 3229 h 2758"/>
                <a:gd name="T78" fmla="*/ 6843 w 3062"/>
                <a:gd name="T79" fmla="*/ 2108 h 2758"/>
                <a:gd name="T80" fmla="*/ 7174 w 3062"/>
                <a:gd name="T81" fmla="*/ 2263 h 2758"/>
                <a:gd name="T82" fmla="*/ 7724 w 3062"/>
                <a:gd name="T83" fmla="*/ 2090 h 2758"/>
                <a:gd name="T84" fmla="*/ 2295 w 3062"/>
                <a:gd name="T85" fmla="*/ 3299 h 2758"/>
                <a:gd name="T86" fmla="*/ 2306 w 3062"/>
                <a:gd name="T87" fmla="*/ 3090 h 2758"/>
                <a:gd name="T88" fmla="*/ 2601 w 3062"/>
                <a:gd name="T89" fmla="*/ 3331 h 2758"/>
                <a:gd name="T90" fmla="*/ 3029 w 3062"/>
                <a:gd name="T91" fmla="*/ 695 h 2758"/>
                <a:gd name="T92" fmla="*/ 2872 w 3062"/>
                <a:gd name="T93" fmla="*/ 666 h 2758"/>
                <a:gd name="T94" fmla="*/ 318 w 3062"/>
                <a:gd name="T95" fmla="*/ 2613 h 2758"/>
                <a:gd name="T96" fmla="*/ 4813 w 3062"/>
                <a:gd name="T97" fmla="*/ 5149 h 2758"/>
                <a:gd name="T98" fmla="*/ 2736 w 3062"/>
                <a:gd name="T99" fmla="*/ 5674 h 2758"/>
                <a:gd name="T100" fmla="*/ 551 w 3062"/>
                <a:gd name="T101" fmla="*/ 2750 h 2758"/>
                <a:gd name="T102" fmla="*/ 548 w 3062"/>
                <a:gd name="T103" fmla="*/ 2233 h 2758"/>
                <a:gd name="T104" fmla="*/ 7918 w 3062"/>
                <a:gd name="T105" fmla="*/ 6998 h 2758"/>
                <a:gd name="T106" fmla="*/ 7648 w 3062"/>
                <a:gd name="T107" fmla="*/ 7308 h 2758"/>
                <a:gd name="T108" fmla="*/ 6133 w 3062"/>
                <a:gd name="T109" fmla="*/ 3691 h 2758"/>
                <a:gd name="T110" fmla="*/ 6465 w 3062"/>
                <a:gd name="T111" fmla="*/ 5486 h 2758"/>
                <a:gd name="T112" fmla="*/ 6158 w 3062"/>
                <a:gd name="T113" fmla="*/ 5161 h 2758"/>
                <a:gd name="T114" fmla="*/ 6329 w 3062"/>
                <a:gd name="T115" fmla="*/ 5668 h 2758"/>
                <a:gd name="T116" fmla="*/ 5452 w 3062"/>
                <a:gd name="T117" fmla="*/ 6488 h 2758"/>
                <a:gd name="T118" fmla="*/ 6758 w 3062"/>
                <a:gd name="T119" fmla="*/ 6870 h 2758"/>
                <a:gd name="T120" fmla="*/ 6572 w 3062"/>
                <a:gd name="T121" fmla="*/ 2528 h 2758"/>
                <a:gd name="T122" fmla="*/ 6604 w 3062"/>
                <a:gd name="T123" fmla="*/ 3250 h 2758"/>
                <a:gd name="T124" fmla="*/ 6393 w 3062"/>
                <a:gd name="T125" fmla="*/ 360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62"/>
                <a:gd name="T190" fmla="*/ 0 h 2758"/>
                <a:gd name="T191" fmla="*/ 3062 w 3062"/>
                <a:gd name="T192" fmla="*/ 2758 h 27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3" name="Freeform 71"/>
            <p:cNvSpPr>
              <a:spLocks noEditPoints="1"/>
            </p:cNvSpPr>
            <p:nvPr/>
          </p:nvSpPr>
          <p:spPr bwMode="auto">
            <a:xfrm>
              <a:off x="0" y="753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11"/>
                <a:gd name="T187" fmla="*/ 0 h 3018"/>
                <a:gd name="T188" fmla="*/ 2211 w 2211"/>
                <a:gd name="T189" fmla="*/ 3018 h 30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4" name="Freeform 72"/>
            <p:cNvSpPr>
              <a:spLocks/>
            </p:cNvSpPr>
            <p:nvPr/>
          </p:nvSpPr>
          <p:spPr bwMode="auto">
            <a:xfrm>
              <a:off x="3218" y="2127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28"/>
                <a:gd name="T47" fmla="*/ 46 w 46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0" name="Text Box 45"/>
          <p:cNvSpPr txBox="1">
            <a:spLocks noChangeArrowheads="1"/>
          </p:cNvSpPr>
          <p:nvPr/>
        </p:nvSpPr>
        <p:spPr bwMode="auto">
          <a:xfrm>
            <a:off x="474663" y="2205038"/>
            <a:ext cx="186531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New York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Massachusetts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Maryland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Virginia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Wisconsin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Colorado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Illinois                 Oregon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BIRD(Foundation)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Ontario  CIIRDF(Foundation)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endParaRPr lang="en-US" sz="1400" b="1">
              <a:solidFill>
                <a:srgbClr val="1D528D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1400" b="1">
              <a:solidFill>
                <a:srgbClr val="1D528D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8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Text Box 45"/>
          <p:cNvSpPr txBox="1">
            <a:spLocks noChangeArrowheads="1"/>
          </p:cNvSpPr>
          <p:nvPr/>
        </p:nvSpPr>
        <p:spPr bwMode="auto">
          <a:xfrm>
            <a:off x="468313" y="1916113"/>
            <a:ext cx="2808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North America  </a:t>
            </a:r>
            <a:endParaRPr lang="en-US" sz="36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2" name="Text Box 45"/>
          <p:cNvSpPr txBox="1">
            <a:spLocks noChangeArrowheads="1"/>
          </p:cNvSpPr>
          <p:nvPr/>
        </p:nvSpPr>
        <p:spPr bwMode="auto">
          <a:xfrm>
            <a:off x="6659563" y="2636838"/>
            <a:ext cx="32019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China( Shanghai, Most)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Jiangsu (Foundation)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 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India</a:t>
            </a:r>
          </a:p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SIIRD-Singapore (Foundation)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KORIL-RDF-Korea (Foundation)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3" name="Text Box 45"/>
          <p:cNvSpPr txBox="1">
            <a:spLocks noChangeArrowheads="1"/>
          </p:cNvSpPr>
          <p:nvPr/>
        </p:nvSpPr>
        <p:spPr bwMode="auto">
          <a:xfrm>
            <a:off x="6911975" y="2133600"/>
            <a:ext cx="75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Asia  </a:t>
            </a:r>
            <a:endParaRPr lang="en-US" sz="36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4" name="Text Box 45"/>
          <p:cNvSpPr txBox="1">
            <a:spLocks noChangeArrowheads="1"/>
          </p:cNvSpPr>
          <p:nvPr/>
        </p:nvSpPr>
        <p:spPr bwMode="auto">
          <a:xfrm>
            <a:off x="1908175" y="5176838"/>
            <a:ext cx="17287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Argentina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Uruguay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Brazil </a:t>
            </a:r>
            <a:endParaRPr lang="en-US" sz="28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5" name="Text Box 45"/>
          <p:cNvSpPr txBox="1">
            <a:spLocks noChangeArrowheads="1"/>
          </p:cNvSpPr>
          <p:nvPr/>
        </p:nvSpPr>
        <p:spPr bwMode="auto">
          <a:xfrm>
            <a:off x="1836738" y="4816475"/>
            <a:ext cx="2087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South America  </a:t>
            </a:r>
            <a:endParaRPr lang="en-US" sz="36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6" name="Text Box 45"/>
          <p:cNvSpPr txBox="1">
            <a:spLocks noChangeArrowheads="1"/>
          </p:cNvSpPr>
          <p:nvPr/>
        </p:nvSpPr>
        <p:spPr bwMode="auto">
          <a:xfrm>
            <a:off x="4667250" y="1727200"/>
            <a:ext cx="2497138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France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Russia (Rusano, Skolkovo)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Italy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Germany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Greece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Denmark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Hungary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Turkey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Portugal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Finland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Sweden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Czech Republic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Bulgaria(New)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Lithuania (New)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Slovenia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Ireland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Belgium (Flandria)</a:t>
            </a:r>
            <a:b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Netherlands</a:t>
            </a:r>
            <a:r>
              <a:rPr lang="en-US" sz="1400">
                <a:solidFill>
                  <a:srgbClr val="000000"/>
                </a:solidFill>
              </a:rPr>
              <a:t> </a:t>
            </a:r>
            <a:endParaRPr lang="he-IL" sz="14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 sz="1400" b="1">
              <a:solidFill>
                <a:srgbClr val="1D528D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7" name="Text Box 45"/>
          <p:cNvSpPr txBox="1">
            <a:spLocks noChangeArrowheads="1"/>
          </p:cNvSpPr>
          <p:nvPr/>
        </p:nvSpPr>
        <p:spPr bwMode="auto">
          <a:xfrm>
            <a:off x="4572000" y="6021388"/>
            <a:ext cx="4392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* Through EUREKA (40 country Multilateral Initiative)</a:t>
            </a:r>
            <a:r>
              <a:rPr lang="en-US" sz="16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   </a:t>
            </a:r>
            <a:endParaRPr lang="en-US" sz="16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8" name="Picture 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013325"/>
            <a:ext cx="18716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Text Box 45"/>
          <p:cNvSpPr txBox="1">
            <a:spLocks noChangeArrowheads="1"/>
          </p:cNvSpPr>
          <p:nvPr/>
        </p:nvSpPr>
        <p:spPr bwMode="auto">
          <a:xfrm>
            <a:off x="4500563" y="1341438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1D528D"/>
                </a:solidFill>
                <a:latin typeface="Calibri" pitchFamily="34" charset="0"/>
                <a:cs typeface="Times New Roman" pitchFamily="18" charset="0"/>
              </a:rPr>
              <a:t>Europe  </a:t>
            </a:r>
            <a:endParaRPr lang="en-US" sz="36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0" name="Rectangle 82"/>
          <p:cNvSpPr>
            <a:spLocks noChangeArrowheads="1"/>
          </p:cNvSpPr>
          <p:nvPr/>
        </p:nvSpPr>
        <p:spPr bwMode="auto">
          <a:xfrm>
            <a:off x="6804025" y="5516563"/>
            <a:ext cx="222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Australia (Victoria)</a:t>
            </a:r>
            <a:br>
              <a:rPr lang="en-US" sz="2000" b="1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b="1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Rectangle 52"/>
          <p:cNvSpPr>
            <a:spLocks noChangeArrowheads="1"/>
          </p:cNvSpPr>
          <p:nvPr/>
        </p:nvSpPr>
        <p:spPr bwMode="gray">
          <a:xfrm>
            <a:off x="755650" y="271463"/>
            <a:ext cx="7812088" cy="1014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xtLst/>
        </p:spPr>
        <p:txBody>
          <a:bodyPr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bg1"/>
                </a:solidFill>
                <a:latin typeface="Trebuchet MS" pitchFamily="34" charset="0"/>
                <a:cs typeface="+mj-cs"/>
              </a:rPr>
              <a:t>International Collaboration in Industrial R&amp;D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932363" y="1700213"/>
            <a:ext cx="39036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12" tIns="45555" rIns="91112" bIns="45555" anchor="ctr"/>
          <a:lstStyle/>
          <a:p>
            <a:r>
              <a:rPr lang="en-US" sz="2200">
                <a:latin typeface="Times New Roman" pitchFamily="18" charset="0"/>
                <a:ea typeface="Arial Unicode MS"/>
                <a:cs typeface="Arial Unicode MS"/>
                <a:sym typeface="Wingdings" pitchFamily="2" charset="2"/>
              </a:rPr>
              <a:t>    </a:t>
            </a:r>
            <a:r>
              <a:rPr lang="en-US" sz="2200" b="1" u="sng">
                <a:ea typeface="Arial Unicode MS"/>
                <a:sym typeface="Wingdings" pitchFamily="2" charset="2"/>
              </a:rPr>
              <a:t>Professional VC funds</a:t>
            </a:r>
          </a:p>
          <a:p>
            <a:endParaRPr lang="en-US" sz="2200" b="1" u="sng">
              <a:ea typeface="Arial Unicode MS"/>
              <a:sym typeface="Wingdings 2" pitchFamily="18" charset="2"/>
            </a:endParaRPr>
          </a:p>
          <a:p>
            <a:r>
              <a:rPr lang="en-US" sz="2200" b="1">
                <a:ea typeface="Arial Unicode MS"/>
                <a:sym typeface="Wingdings 2" pitchFamily="18" charset="2"/>
              </a:rPr>
              <a:t></a:t>
            </a:r>
            <a:r>
              <a:rPr lang="en-US" sz="2200" b="1">
                <a:ea typeface="Arial Unicode MS"/>
                <a:sym typeface="Wingdings" pitchFamily="2" charset="2"/>
              </a:rPr>
              <a:t> Capable to raise funds</a:t>
            </a:r>
          </a:p>
          <a:p>
            <a:pPr>
              <a:buFont typeface="Wingdings 2" pitchFamily="18" charset="2"/>
              <a:buChar char="R"/>
            </a:pPr>
            <a:r>
              <a:rPr lang="en-US" sz="2200" b="1">
                <a:ea typeface="Arial Unicode MS"/>
                <a:sym typeface="Wingdings" pitchFamily="2" charset="2"/>
              </a:rPr>
              <a:t> Choosing the right </a:t>
            </a:r>
          </a:p>
          <a:p>
            <a:pPr>
              <a:buFont typeface="Wingdings 2" pitchFamily="18" charset="2"/>
              <a:buNone/>
            </a:pPr>
            <a:r>
              <a:rPr lang="en-US" sz="2200" b="1">
                <a:ea typeface="Arial Unicode MS"/>
                <a:sym typeface="Wingdings" pitchFamily="2" charset="2"/>
              </a:rPr>
              <a:t>     investments</a:t>
            </a:r>
          </a:p>
          <a:p>
            <a:pPr>
              <a:buFont typeface="Wingdings 2" pitchFamily="18" charset="2"/>
              <a:buChar char="R"/>
            </a:pPr>
            <a:r>
              <a:rPr lang="en-US" sz="2200" b="1">
                <a:ea typeface="Arial Unicode MS"/>
                <a:sym typeface="Wingdings" pitchFamily="2" charset="2"/>
              </a:rPr>
              <a:t> Managing the investments</a:t>
            </a:r>
          </a:p>
          <a:p>
            <a:pPr>
              <a:buFont typeface="Wingdings 2" pitchFamily="18" charset="2"/>
              <a:buChar char="R"/>
            </a:pPr>
            <a:r>
              <a:rPr lang="en-US" sz="2200" b="1">
                <a:ea typeface="Arial Unicode MS"/>
                <a:sym typeface="Wingdings" pitchFamily="2" charset="2"/>
              </a:rPr>
              <a:t> Building value for exit</a:t>
            </a:r>
            <a:endParaRPr lang="he-IL" sz="2200" b="1">
              <a:ea typeface="Arial Unicode MS"/>
              <a:sym typeface="Wingdings" pitchFamily="2" charset="2"/>
            </a:endParaRPr>
          </a:p>
          <a:p>
            <a:endParaRPr lang="en-US" sz="2200" b="1">
              <a:ea typeface="Arial Unicode MS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262688" cy="1104900"/>
          </a:xfrm>
          <a:extLst>
            <a:ext uri="{91240B29-F687-4F45-9708-019B960494DF}"/>
            <a:ext uri="{AF507438-7753-43E0-B8FC-AC1667EBCBE1}"/>
          </a:extLst>
        </p:spPr>
        <p:txBody>
          <a:bodyPr lIns="91742" tIns="45872" rIns="91742" bIns="45872"/>
          <a:lstStyle/>
          <a:p>
            <a:pPr algn="r" eaLnBrk="1" hangingPunct="1">
              <a:lnSpc>
                <a:spcPct val="120000"/>
              </a:lnSpc>
              <a:defRPr/>
            </a:pPr>
            <a:r>
              <a:rPr lang="en-US" sz="2800" dirty="0" smtClean="0">
                <a:latin typeface="Arial" pitchFamily="34" charset="0"/>
                <a:ea typeface="+mn-ea"/>
                <a:cs typeface="Arial" pitchFamily="34" charset="0"/>
              </a:rPr>
              <a:t>Government vs. VC role          </a:t>
            </a:r>
            <a:endParaRPr lang="en-US" sz="28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79388" y="1624013"/>
            <a:ext cx="4176712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12" tIns="45555" rIns="91112" bIns="45555" anchor="ctr"/>
          <a:lstStyle/>
          <a:p>
            <a:pPr rtl="1"/>
            <a:r>
              <a:rPr lang="he-IL" sz="2200">
                <a:latin typeface="Times New Roman" pitchFamily="18" charset="0"/>
                <a:ea typeface="Arial Unicode MS"/>
                <a:cs typeface="Arial Unicode MS"/>
                <a:sym typeface="Wingdings" pitchFamily="2" charset="2"/>
              </a:rPr>
              <a:t>    </a:t>
            </a:r>
            <a:r>
              <a:rPr lang="en-US" sz="2200">
                <a:latin typeface="Times New Roman" pitchFamily="18" charset="0"/>
                <a:ea typeface="Arial Unicode MS"/>
                <a:cs typeface="Arial Unicode MS"/>
                <a:sym typeface="Wingdings" pitchFamily="2" charset="2"/>
              </a:rPr>
              <a:t>  </a:t>
            </a:r>
          </a:p>
          <a:p>
            <a:pPr rtl="1"/>
            <a:endParaRPr lang="en-US" sz="2200">
              <a:latin typeface="Times New Roman" pitchFamily="18" charset="0"/>
              <a:ea typeface="Arial Unicode MS"/>
              <a:cs typeface="Arial Unicode MS"/>
              <a:sym typeface="Wingdings" pitchFamily="2" charset="2"/>
            </a:endParaRPr>
          </a:p>
          <a:p>
            <a:pPr rtl="1"/>
            <a:r>
              <a:rPr lang="en-US" sz="2200">
                <a:latin typeface="Times New Roman" pitchFamily="18" charset="0"/>
                <a:ea typeface="Arial Unicode MS"/>
                <a:cs typeface="Arial Unicode MS"/>
                <a:sym typeface="Wingdings" pitchFamily="2" charset="2"/>
              </a:rPr>
              <a:t>  </a:t>
            </a:r>
            <a:r>
              <a:rPr lang="en-US" sz="2200" b="1" u="sng">
                <a:ea typeface="Arial Unicode MS"/>
                <a:sym typeface="Wingdings" pitchFamily="2" charset="2"/>
              </a:rPr>
              <a:t>Government Involvement</a:t>
            </a:r>
          </a:p>
          <a:p>
            <a:pPr rtl="1"/>
            <a:endParaRPr lang="en-US" sz="2200" b="1">
              <a:ea typeface="Arial Unicode MS"/>
              <a:sym typeface="Wingdings 2" pitchFamily="18" charset="2"/>
            </a:endParaRPr>
          </a:p>
          <a:p>
            <a:pPr rtl="1"/>
            <a:r>
              <a:rPr lang="en-US" sz="2200" b="1">
                <a:ea typeface="Arial Unicode MS"/>
                <a:sym typeface="Wingdings 2" pitchFamily="18" charset="2"/>
              </a:rPr>
              <a:t> </a:t>
            </a:r>
            <a:r>
              <a:rPr lang="en-US" sz="2200" b="1">
                <a:ea typeface="Arial Unicode MS"/>
                <a:sym typeface="Wingdings" pitchFamily="2" charset="2"/>
              </a:rPr>
              <a:t>Market failure conditions</a:t>
            </a:r>
          </a:p>
          <a:p>
            <a:pPr rtl="1"/>
            <a:r>
              <a:rPr lang="en-US" sz="2200" b="1">
                <a:ea typeface="Arial Unicode MS"/>
                <a:sym typeface="Wingdings 2" pitchFamily="18" charset="2"/>
              </a:rPr>
              <a:t></a:t>
            </a:r>
            <a:r>
              <a:rPr lang="en-US" sz="2200" b="1">
                <a:ea typeface="Arial Unicode MS"/>
                <a:sym typeface="Wingdings" pitchFamily="2" charset="2"/>
              </a:rPr>
              <a:t> Government as a catalyst</a:t>
            </a:r>
          </a:p>
          <a:p>
            <a:pPr rtl="1"/>
            <a:r>
              <a:rPr lang="en-US" sz="2200" b="1">
                <a:ea typeface="Arial Unicode MS"/>
                <a:sym typeface="Wingdings 2" pitchFamily="18" charset="2"/>
              </a:rPr>
              <a:t></a:t>
            </a:r>
            <a:r>
              <a:rPr lang="en-US" sz="2200" b="1">
                <a:ea typeface="Arial Unicode MS"/>
                <a:sym typeface="Wingdings" pitchFamily="2" charset="2"/>
              </a:rPr>
              <a:t> Predetermined exit conditions</a:t>
            </a:r>
          </a:p>
          <a:p>
            <a:pPr rtl="1"/>
            <a:r>
              <a:rPr lang="en-US" sz="2200" b="1">
                <a:ea typeface="Arial Unicode MS"/>
                <a:sym typeface="Wingdings 2" pitchFamily="18" charset="2"/>
              </a:rPr>
              <a:t></a:t>
            </a:r>
            <a:r>
              <a:rPr lang="en-US" sz="2200" b="1">
                <a:ea typeface="Arial Unicode MS"/>
                <a:sym typeface="Wingdings" pitchFamily="2" charset="2"/>
              </a:rPr>
              <a:t> No government control</a:t>
            </a:r>
          </a:p>
          <a:p>
            <a:pPr rtl="1"/>
            <a:r>
              <a:rPr lang="en-US" sz="2200" b="1">
                <a:ea typeface="Arial Unicode MS"/>
                <a:sym typeface="Wingdings 2" pitchFamily="18" charset="2"/>
              </a:rPr>
              <a:t></a:t>
            </a:r>
            <a:r>
              <a:rPr lang="en-US" sz="2200" b="1">
                <a:ea typeface="Arial Unicode MS"/>
                <a:sym typeface="Wingdings" pitchFamily="2" charset="2"/>
              </a:rPr>
              <a:t> Indirect investments (funds)</a:t>
            </a:r>
          </a:p>
          <a:p>
            <a:pPr rtl="1"/>
            <a:r>
              <a:rPr lang="en-US" sz="2200" b="1">
                <a:ea typeface="Arial Unicode MS"/>
                <a:sym typeface="Wingdings 2" pitchFamily="18" charset="2"/>
              </a:rPr>
              <a:t></a:t>
            </a:r>
            <a:r>
              <a:rPr lang="en-US" sz="2200" b="1">
                <a:ea typeface="Arial Unicode MS"/>
                <a:sym typeface="Wingdings" pitchFamily="2" charset="2"/>
              </a:rPr>
              <a:t> Risk sharing</a:t>
            </a:r>
          </a:p>
          <a:p>
            <a:pPr rtl="1"/>
            <a:r>
              <a:rPr lang="he-IL" sz="2200" b="1">
                <a:ea typeface="Arial Unicode MS"/>
                <a:sym typeface="Wingdings" pitchFamily="2" charset="2"/>
              </a:rPr>
              <a:t>  </a:t>
            </a:r>
            <a:endParaRPr lang="en-US" sz="2200" b="1">
              <a:ea typeface="Arial Unicode MS"/>
              <a:sym typeface="Wingdings" pitchFamily="2" charset="2"/>
            </a:endParaRPr>
          </a:p>
          <a:p>
            <a:pPr rtl="1"/>
            <a:endParaRPr lang="en-US" sz="2200" b="1">
              <a:ea typeface="Arial Unicode MS"/>
              <a:sym typeface="Wingdings 2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  <p:bldP spid="10957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/>
        </p:nvSpPr>
        <p:spPr bwMode="auto">
          <a:xfrm>
            <a:off x="0" y="333375"/>
            <a:ext cx="87630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rtl="1"/>
            <a:r>
              <a:rPr lang="en-US" sz="3200">
                <a:solidFill>
                  <a:schemeClr val="tx2"/>
                </a:solidFill>
              </a:rPr>
              <a:t>The Government as a Catalyst</a:t>
            </a:r>
          </a:p>
        </p:txBody>
      </p:sp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0" y="5257800"/>
            <a:ext cx="22367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0000"/>
              <a:buFont typeface="MS PGothic" pitchFamily="34" charset="-128"/>
              <a:buNone/>
            </a:pPr>
            <a:r>
              <a:rPr kumimoji="1" lang="en-US" b="1">
                <a:latin typeface="Times New Roman" pitchFamily="18" charset="0"/>
              </a:rPr>
              <a:t>Return&gt;$100M</a:t>
            </a:r>
            <a:r>
              <a:rPr kumimoji="1" lang="en-US" sz="1600" b="1">
                <a:latin typeface="Times New Roman" pitchFamily="18" charset="0"/>
              </a:rPr>
              <a:t> </a:t>
            </a: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228600" y="1981200"/>
            <a:ext cx="1828800" cy="1828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Market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Failure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3124200" y="1066800"/>
            <a:ext cx="1828800" cy="1828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Government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 Intervention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6629400" y="1676400"/>
            <a:ext cx="18288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Establishment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of </a:t>
            </a: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Yozma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6477000" y="4267200"/>
            <a:ext cx="1828800" cy="1828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Problem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 Solved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2895600" y="3962400"/>
            <a:ext cx="2209800" cy="1981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Government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 Exits</a:t>
            </a:r>
            <a:endParaRPr lang="he-IL" sz="20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Yozma Privatized</a:t>
            </a:r>
          </a:p>
        </p:txBody>
      </p:sp>
      <p:sp>
        <p:nvSpPr>
          <p:cNvPr id="65544" name="Line 9"/>
          <p:cNvSpPr>
            <a:spLocks noChangeShapeType="1"/>
          </p:cNvSpPr>
          <p:nvPr/>
        </p:nvSpPr>
        <p:spPr bwMode="auto">
          <a:xfrm flipV="1">
            <a:off x="2133600" y="2514600"/>
            <a:ext cx="1143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Text Box 10"/>
          <p:cNvSpPr txBox="1">
            <a:spLocks noChangeArrowheads="1"/>
          </p:cNvSpPr>
          <p:nvPr/>
        </p:nvSpPr>
        <p:spPr bwMode="auto">
          <a:xfrm rot="699412">
            <a:off x="4849813" y="2295525"/>
            <a:ext cx="19081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0000"/>
              <a:buFont typeface="MS PGothic" pitchFamily="34" charset="-128"/>
              <a:buNone/>
            </a:pPr>
            <a:r>
              <a:rPr kumimoji="1" lang="en-US" sz="1600" b="1">
                <a:latin typeface="Times New Roman" pitchFamily="18" charset="0"/>
              </a:rPr>
              <a:t>$100M Investment</a:t>
            </a:r>
          </a:p>
        </p:txBody>
      </p:sp>
      <p:sp>
        <p:nvSpPr>
          <p:cNvPr id="65546" name="Line 11"/>
          <p:cNvSpPr>
            <a:spLocks noChangeShapeType="1"/>
          </p:cNvSpPr>
          <p:nvPr/>
        </p:nvSpPr>
        <p:spPr bwMode="auto">
          <a:xfrm>
            <a:off x="4800600" y="2438400"/>
            <a:ext cx="1828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Line 12"/>
          <p:cNvSpPr>
            <a:spLocks noChangeShapeType="1"/>
          </p:cNvSpPr>
          <p:nvPr/>
        </p:nvSpPr>
        <p:spPr bwMode="auto">
          <a:xfrm>
            <a:off x="7467600" y="3581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Line 13"/>
          <p:cNvSpPr>
            <a:spLocks noChangeShapeType="1"/>
          </p:cNvSpPr>
          <p:nvPr/>
        </p:nvSpPr>
        <p:spPr bwMode="auto">
          <a:xfrm flipV="1">
            <a:off x="5257800" y="4953000"/>
            <a:ext cx="1143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Line 14"/>
          <p:cNvSpPr>
            <a:spLocks noChangeShapeType="1"/>
          </p:cNvSpPr>
          <p:nvPr/>
        </p:nvSpPr>
        <p:spPr bwMode="auto">
          <a:xfrm>
            <a:off x="2438400" y="5486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Line 15"/>
          <p:cNvSpPr>
            <a:spLocks noChangeShapeType="1"/>
          </p:cNvSpPr>
          <p:nvPr/>
        </p:nvSpPr>
        <p:spPr bwMode="auto">
          <a:xfrm flipV="1">
            <a:off x="41148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Line 16"/>
          <p:cNvSpPr>
            <a:spLocks noChangeShapeType="1"/>
          </p:cNvSpPr>
          <p:nvPr/>
        </p:nvSpPr>
        <p:spPr bwMode="auto">
          <a:xfrm flipH="1" flipV="1">
            <a:off x="2514600" y="4419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Text Box 17"/>
          <p:cNvSpPr txBox="1">
            <a:spLocks noChangeArrowheads="1"/>
          </p:cNvSpPr>
          <p:nvPr/>
        </p:nvSpPr>
        <p:spPr bwMode="auto">
          <a:xfrm>
            <a:off x="3810000" y="3200400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1993</a:t>
            </a:r>
          </a:p>
        </p:txBody>
      </p:sp>
      <p:sp>
        <p:nvSpPr>
          <p:cNvPr id="65553" name="Text Box 18"/>
          <p:cNvSpPr txBox="1">
            <a:spLocks noChangeArrowheads="1"/>
          </p:cNvSpPr>
          <p:nvPr/>
        </p:nvSpPr>
        <p:spPr bwMode="auto">
          <a:xfrm>
            <a:off x="1905000" y="4038600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1997</a:t>
            </a:r>
          </a:p>
        </p:txBody>
      </p:sp>
      <p:sp>
        <p:nvSpPr>
          <p:cNvPr id="65554" name="Text Box 19"/>
          <p:cNvSpPr txBox="1">
            <a:spLocks noChangeArrowheads="1"/>
          </p:cNvSpPr>
          <p:nvPr/>
        </p:nvSpPr>
        <p:spPr bwMode="auto">
          <a:xfrm>
            <a:off x="2286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1400">
                <a:latin typeface="Times New Roman" pitchFamily="18" charset="0"/>
              </a:rPr>
              <a:t> Yozma Proprietary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98525"/>
            <a:fld id="{FB6A573F-1FF1-4075-8952-A8F20B168938}" type="slidenum">
              <a:rPr lang="en-US"/>
              <a:pPr defTabSz="898525"/>
              <a:t>7</a:t>
            </a:fld>
            <a:endParaRPr lang="en-US"/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755650" y="850900"/>
            <a:ext cx="820261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1" rIns="91364" bIns="45681" anchor="ctr"/>
          <a:lstStyle/>
          <a:p>
            <a:pPr algn="ctr" defTabSz="912813"/>
            <a:r>
              <a:rPr lang="en-US" sz="2600">
                <a:solidFill>
                  <a:srgbClr val="3868A1"/>
                </a:solidFill>
                <a:latin typeface="Calibri" pitchFamily="34" charset="0"/>
                <a:cs typeface="Times New Roman" pitchFamily="18" charset="0"/>
              </a:rPr>
              <a:t>New Startups Established, </a:t>
            </a:r>
            <a:r>
              <a:rPr lang="en-US" sz="2000">
                <a:solidFill>
                  <a:srgbClr val="3868A1"/>
                </a:solidFill>
                <a:latin typeface="Calibri" pitchFamily="34" charset="0"/>
                <a:cs typeface="Times New Roman" pitchFamily="18" charset="0"/>
              </a:rPr>
              <a:t>2003-2012</a:t>
            </a:r>
          </a:p>
          <a:p>
            <a:pPr algn="ctr" defTabSz="912813"/>
            <a:endParaRPr lang="en-US" sz="2000">
              <a:solidFill>
                <a:srgbClr val="120C8A"/>
              </a:solidFill>
              <a:latin typeface="Calibri" pitchFamily="34" charset="0"/>
              <a:cs typeface="Times New Roman" pitchFamily="18" charset="0"/>
            </a:endParaRPr>
          </a:p>
          <a:p>
            <a:pPr algn="ctr" defTabSz="912813"/>
            <a:r>
              <a:rPr lang="en-US">
                <a:solidFill>
                  <a:srgbClr val="120C8A"/>
                </a:solidFill>
                <a:latin typeface="Calibri" pitchFamily="34" charset="0"/>
                <a:cs typeface="Times New Roman" pitchFamily="18" charset="0"/>
              </a:rPr>
              <a:t>10 Years Average: 600 per year</a:t>
            </a:r>
          </a:p>
          <a:p>
            <a:pPr algn="ctr" defTabSz="912813"/>
            <a:r>
              <a:rPr lang="en-US" sz="1600" b="1">
                <a:solidFill>
                  <a:srgbClr val="120C8A"/>
                </a:solidFill>
                <a:latin typeface="Calibri" pitchFamily="34" charset="0"/>
                <a:cs typeface="Times New Roman" pitchFamily="18" charset="0"/>
              </a:rPr>
              <a:t>2012: 23% decrease compared to 2011</a:t>
            </a:r>
            <a:endParaRPr lang="en-US" sz="2100">
              <a:solidFill>
                <a:srgbClr val="120C8A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395288" y="6613525"/>
            <a:ext cx="2060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77" rIns="91359" bIns="45677">
            <a:spAutoFit/>
          </a:bodyPr>
          <a:lstStyle/>
          <a:p>
            <a:pPr defTabSz="912813" rtl="1"/>
            <a:r>
              <a:rPr lang="en-US" sz="1000">
                <a:solidFill>
                  <a:srgbClr val="3868A1"/>
                </a:solidFill>
                <a:latin typeface="Times New Roman" pitchFamily="18" charset="0"/>
                <a:cs typeface="Times New Roman" pitchFamily="18" charset="0"/>
              </a:rPr>
              <a:t>Source: IVC Research Center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84175" y="2190750"/>
          <a:ext cx="8394700" cy="4167188"/>
        </p:xfrm>
        <a:graphic>
          <a:graphicData uri="http://schemas.openxmlformats.org/presentationml/2006/ole">
            <p:oleObj spid="_x0000_s2054" name="תרשים" r:id="rId3" imgW="6695980" imgH="3333845" progId="Excel.Sheet.8">
              <p:embed/>
            </p:oleObj>
          </a:graphicData>
        </a:graphic>
      </p:graphicFrame>
      <p:sp>
        <p:nvSpPr>
          <p:cNvPr id="2058" name="Text Box 35"/>
          <p:cNvSpPr txBox="1">
            <a:spLocks noChangeArrowheads="1"/>
          </p:cNvSpPr>
          <p:nvPr/>
        </p:nvSpPr>
        <p:spPr bwMode="auto">
          <a:xfrm>
            <a:off x="384175" y="2035175"/>
            <a:ext cx="9445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63" tIns="46379" rIns="92763" bIns="46379">
            <a:spAutoFit/>
          </a:bodyPr>
          <a:lstStyle/>
          <a:p>
            <a:pPr algn="ctr" defTabSz="942975" rtl="1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Verdana" pitchFamily="34" charset="0"/>
              </a:rPr>
              <a:t>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ChangeArrowheads="1"/>
          </p:cNvSpPr>
          <p:nvPr/>
        </p:nvSpPr>
        <p:spPr bwMode="auto">
          <a:xfrm>
            <a:off x="398463" y="6613525"/>
            <a:ext cx="16621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53" tIns="45527" rIns="91053" bIns="45527">
            <a:spAutoFit/>
          </a:bodyPr>
          <a:lstStyle/>
          <a:p>
            <a:pPr algn="r" defTabSz="909638" rtl="1"/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Source: IVC Research Center</a:t>
            </a:r>
          </a:p>
        </p:txBody>
      </p: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1590675" y="1117600"/>
            <a:ext cx="59324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49" tIns="45525" rIns="91049" bIns="45525" anchor="ctr"/>
          <a:lstStyle/>
          <a:p>
            <a:pPr algn="ctr" defTabSz="909638"/>
            <a:r>
              <a:rPr lang="en-US" sz="3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VC Investments by Stage</a:t>
            </a:r>
            <a:endParaRPr lang="en-US" sz="3000">
              <a:solidFill>
                <a:srgbClr val="000099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214313" y="1482725"/>
            <a:ext cx="74612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053" tIns="45527" rIns="91053" bIns="45527" anchor="ctr"/>
          <a:lstStyle/>
          <a:p>
            <a:pPr algn="ctr" defTabSz="909638" rtl="1"/>
            <a:endParaRPr lang="en-US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Rectangle 7"/>
          <p:cNvSpPr>
            <a:spLocks noChangeArrowheads="1"/>
          </p:cNvSpPr>
          <p:nvPr/>
        </p:nvSpPr>
        <p:spPr bwMode="auto">
          <a:xfrm>
            <a:off x="1566863" y="1782763"/>
            <a:ext cx="5935662" cy="2984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91074" tIns="45537" rIns="91074" bIns="45537" anchor="ctr"/>
          <a:lstStyle/>
          <a:p>
            <a:pPr algn="r" defTabSz="909638" rtl="1"/>
            <a:endParaRPr lang="ar-SA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96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2081213"/>
            <a:ext cx="8778875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98525"/>
            <a:fld id="{2A2C2B93-826A-4806-A05C-1292C364B3BC}" type="slidenum">
              <a:rPr lang="en-US"/>
              <a:pPr defTabSz="898525"/>
              <a:t>9</a:t>
            </a:fld>
            <a:endParaRPr lang="en-US"/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179388" y="6618288"/>
            <a:ext cx="2060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1" tIns="45659" rIns="91321" bIns="45659">
            <a:spAutoFit/>
          </a:bodyPr>
          <a:lstStyle/>
          <a:p>
            <a:pPr defTabSz="912813" rtl="1"/>
            <a:r>
              <a:rPr lang="en-US" sz="1000">
                <a:solidFill>
                  <a:srgbClr val="3868A1"/>
                </a:solidFill>
                <a:latin typeface="Times New Roman" pitchFamily="18" charset="0"/>
                <a:cs typeface="Times New Roman" pitchFamily="18" charset="0"/>
              </a:rPr>
              <a:t>Source: IVC Research Center</a:t>
            </a:r>
          </a:p>
        </p:txBody>
      </p:sp>
      <p:sp>
        <p:nvSpPr>
          <p:cNvPr id="3081" name="Rectangle 36"/>
          <p:cNvSpPr>
            <a:spLocks noChangeArrowheads="1"/>
          </p:cNvSpPr>
          <p:nvPr/>
        </p:nvSpPr>
        <p:spPr bwMode="auto">
          <a:xfrm>
            <a:off x="890588" y="2905125"/>
            <a:ext cx="376237" cy="225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21" tIns="45659" rIns="91321" bIns="45659" anchor="ctr"/>
          <a:lstStyle/>
          <a:p>
            <a:pPr defTabSz="898525" rtl="1"/>
            <a:endParaRPr lang="ar-SA" sz="2000" b="1">
              <a:solidFill>
                <a:srgbClr val="3868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Rectangle 37"/>
          <p:cNvSpPr>
            <a:spLocks noChangeArrowheads="1"/>
          </p:cNvSpPr>
          <p:nvPr/>
        </p:nvSpPr>
        <p:spPr bwMode="auto">
          <a:xfrm>
            <a:off x="739775" y="4627563"/>
            <a:ext cx="527050" cy="225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21" tIns="45659" rIns="91321" bIns="45659" anchor="ctr"/>
          <a:lstStyle/>
          <a:p>
            <a:pPr defTabSz="898525" rtl="1"/>
            <a:endParaRPr lang="ar-SA" sz="2000" b="1">
              <a:solidFill>
                <a:srgbClr val="3868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Rectangle 38"/>
          <p:cNvSpPr>
            <a:spLocks noChangeArrowheads="1"/>
          </p:cNvSpPr>
          <p:nvPr/>
        </p:nvSpPr>
        <p:spPr bwMode="auto">
          <a:xfrm>
            <a:off x="890588" y="3729038"/>
            <a:ext cx="376237" cy="225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21" tIns="45659" rIns="91321" bIns="45659" anchor="ctr"/>
          <a:lstStyle/>
          <a:p>
            <a:pPr defTabSz="898525" rtl="1"/>
            <a:endParaRPr lang="ar-SA" sz="2000" b="1">
              <a:solidFill>
                <a:srgbClr val="3868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4872038" y="5076825"/>
            <a:ext cx="285591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1" tIns="45659" rIns="91321" bIns="45659" anchor="ctr"/>
          <a:lstStyle/>
          <a:p>
            <a:pPr defTabSz="898525" rtl="1"/>
            <a:endParaRPr lang="en-US" sz="1600" b="1">
              <a:solidFill>
                <a:srgbClr val="CC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Rectangle 11"/>
          <p:cNvSpPr>
            <a:spLocks noChangeArrowheads="1"/>
          </p:cNvSpPr>
          <p:nvPr/>
        </p:nvSpPr>
        <p:spPr bwMode="auto">
          <a:xfrm>
            <a:off x="739775" y="5076825"/>
            <a:ext cx="225425" cy="30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38" tIns="45669" rIns="91338" bIns="45669" anchor="ctr"/>
          <a:lstStyle/>
          <a:p>
            <a:pPr algn="r" defTabSz="912813" rtl="1"/>
            <a:endParaRPr lang="ar-SA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4859338" y="5805488"/>
            <a:ext cx="2665412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38" tIns="45669" rIns="91338" bIns="45669" anchor="ctr"/>
          <a:lstStyle/>
          <a:p>
            <a:pPr algn="r" defTabSz="912813" rtl="1"/>
            <a:endParaRPr lang="ar-SA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79388" y="2492375"/>
          <a:ext cx="8766175" cy="3598863"/>
        </p:xfrm>
        <a:graphic>
          <a:graphicData uri="http://schemas.openxmlformats.org/presentationml/2006/ole">
            <p:oleObj spid="_x0000_s3078" name="תרשים" r:id="rId3" imgW="6181649" imgH="1857451" progId="Excel.Sheet.8">
              <p:embed/>
            </p:oleObj>
          </a:graphicData>
        </a:graphic>
      </p:graphicFrame>
      <p:sp>
        <p:nvSpPr>
          <p:cNvPr id="3087" name="Text Box 35"/>
          <p:cNvSpPr txBox="1">
            <a:spLocks noChangeArrowheads="1"/>
          </p:cNvSpPr>
          <p:nvPr/>
        </p:nvSpPr>
        <p:spPr bwMode="auto">
          <a:xfrm>
            <a:off x="182563" y="2847975"/>
            <a:ext cx="5984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38" tIns="46367" rIns="92738" bIns="46367">
            <a:spAutoFit/>
          </a:bodyPr>
          <a:lstStyle/>
          <a:p>
            <a:pPr algn="ctr" defTabSz="942975" rtl="1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Verdana" pitchFamily="34" charset="0"/>
              </a:rPr>
              <a:t>$b</a:t>
            </a:r>
          </a:p>
        </p:txBody>
      </p:sp>
      <p:sp>
        <p:nvSpPr>
          <p:cNvPr id="3088" name="Text Box 23"/>
          <p:cNvSpPr txBox="1">
            <a:spLocks noChangeArrowheads="1"/>
          </p:cNvSpPr>
          <p:nvPr/>
        </p:nvSpPr>
        <p:spPr bwMode="auto">
          <a:xfrm>
            <a:off x="1042988" y="1963738"/>
            <a:ext cx="76311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3" tIns="45666" rIns="91333" bIns="45666">
            <a:spAutoFit/>
          </a:bodyPr>
          <a:lstStyle/>
          <a:p>
            <a:pPr algn="ctr" defTabSz="928688" rtl="1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Verdana" pitchFamily="34" charset="0"/>
              </a:rPr>
              <a:t>10 Years: $15.7 billion</a:t>
            </a:r>
          </a:p>
          <a:p>
            <a:pPr algn="ctr" defTabSz="928688" rtl="1"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  <a:latin typeface="Verdana" pitchFamily="34" charset="0"/>
              </a:rPr>
              <a:t>Israeli VC Funds: $5.7 billion, 37% of total</a:t>
            </a:r>
          </a:p>
          <a:p>
            <a:pPr algn="ctr" defTabSz="928688" rtl="1"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  <a:latin typeface="Verdana" pitchFamily="34" charset="0"/>
              </a:rPr>
              <a:t>Other Investors: $10 billion, 63% of Total</a:t>
            </a:r>
          </a:p>
        </p:txBody>
      </p:sp>
      <p:sp>
        <p:nvSpPr>
          <p:cNvPr id="3089" name="Rectangle 2"/>
          <p:cNvSpPr>
            <a:spLocks noChangeArrowheads="1"/>
          </p:cNvSpPr>
          <p:nvPr/>
        </p:nvSpPr>
        <p:spPr bwMode="auto">
          <a:xfrm>
            <a:off x="1763713" y="684213"/>
            <a:ext cx="633571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8" tIns="45669" rIns="91338" bIns="45669" anchor="ctr"/>
          <a:lstStyle/>
          <a:p>
            <a:pPr algn="ctr" defTabSz="912813"/>
            <a:r>
              <a:rPr lang="en-US" sz="2400">
                <a:solidFill>
                  <a:srgbClr val="3868A1"/>
                </a:solidFill>
                <a:latin typeface="Times New Roman" pitchFamily="18" charset="0"/>
                <a:cs typeface="Times New Roman" pitchFamily="18" charset="0"/>
              </a:rPr>
              <a:t>VC Investment and Israeli VC Funds as % of yearly total 2003-2012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onomic Highlights draft1 oct07">
  <a:themeElements>
    <a:clrScheme name="Economic Highlights draft1 oct0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Economic Highlights draft1 oct07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866AC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866AC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Economic Highlights draft1 oct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 Highlights draft1 oct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 Highlights draft1 oct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 Highlights draft1 oct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 Highlights draft1 oct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omic Highlights draft1 oct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 Highlights draft1 oct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 Highlights draft1 oct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 Highlights draft1 oct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 Highlights draft1 oct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 Highlights draft1 oct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 Highlights draft1 oct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omic Highlights draft1 oct0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711</Words>
  <Application>Microsoft Office PowerPoint</Application>
  <PresentationFormat>On-screen Show (4:3)</PresentationFormat>
  <Paragraphs>190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Design Template</vt:lpstr>
      </vt:variant>
      <vt:variant>
        <vt:i4>32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59" baseType="lpstr">
      <vt:lpstr>Times New Roman</vt:lpstr>
      <vt:lpstr>Arial</vt:lpstr>
      <vt:lpstr>Calibri</vt:lpstr>
      <vt:lpstr>Times New Roman (Hebrew)</vt:lpstr>
      <vt:lpstr>Verdana</vt:lpstr>
      <vt:lpstr>Wingdings</vt:lpstr>
      <vt:lpstr>Aharoni</vt:lpstr>
      <vt:lpstr>Comic Sans MS</vt:lpstr>
      <vt:lpstr>Trebuchet MS</vt:lpstr>
      <vt:lpstr>Arial Unicode MS</vt:lpstr>
      <vt:lpstr>Wingdings 2</vt:lpstr>
      <vt:lpstr>MS PGothic</vt:lpstr>
      <vt:lpstr>1_Default Design</vt:lpstr>
      <vt:lpstr>Economic Highlights draft1 oct07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Economic Highlights draft1 oct07</vt:lpstr>
      <vt:lpstr>Economic Highlights draft1 oct07</vt:lpstr>
      <vt:lpstr>Economic Highlights draft1 oct07</vt:lpstr>
      <vt:lpstr>Economic Highlights draft1 oct07</vt:lpstr>
      <vt:lpstr>Economic Highlights draft1 oct07</vt:lpstr>
      <vt:lpstr>Economic Highlights draft1 oct07</vt:lpstr>
      <vt:lpstr>Economic Highlights draft1 oct07</vt:lpstr>
      <vt:lpstr>Economic Highlights draft1 oct07</vt:lpstr>
      <vt:lpstr>Economic Highlights draft1 oct07</vt:lpstr>
      <vt:lpstr>Economic Highlights draft1 oct07</vt:lpstr>
      <vt:lpstr>Economic Highlights draft1 oct07</vt:lpstr>
      <vt:lpstr>Economic Highlights draft1 oct07</vt:lpstr>
      <vt:lpstr>Economic Highlights draft1 oct07</vt:lpstr>
      <vt:lpstr>Economic Highlights draft1 oct07</vt:lpstr>
      <vt:lpstr>Economic Highlights draft1 oct07</vt:lpstr>
      <vt:lpstr>תרשים</vt:lpstr>
      <vt:lpstr>צילום של Photo Editor</vt:lpstr>
      <vt:lpstr>  Innovation &amp; Commercialization</vt:lpstr>
      <vt:lpstr>Eco-System – Existence of Critical Mass of Success Factors</vt:lpstr>
      <vt:lpstr>Slide 3</vt:lpstr>
      <vt:lpstr>Slide 4</vt:lpstr>
      <vt:lpstr>Government vs. VC role          </vt:lpstr>
      <vt:lpstr>Slide 6</vt:lpstr>
      <vt:lpstr>Slide 7</vt:lpstr>
      <vt:lpstr>Slide 8</vt:lpstr>
      <vt:lpstr>Slide 9</vt:lpstr>
      <vt:lpstr>Slide 10</vt:lpstr>
      <vt:lpstr>Slide 11</vt:lpstr>
      <vt:lpstr>15 Years of Venture Capital Activity 1997-2012  </vt:lpstr>
      <vt:lpstr>Slide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Venture Capital Eco-System and Job-boosting Entrepreneurship</dc:title>
  <dc:creator>yigal</dc:creator>
  <cp:lastModifiedBy>csd</cp:lastModifiedBy>
  <cp:revision>13</cp:revision>
  <dcterms:created xsi:type="dcterms:W3CDTF">2013-03-21T14:00:04Z</dcterms:created>
  <dcterms:modified xsi:type="dcterms:W3CDTF">2013-04-10T08:16:33Z</dcterms:modified>
</cp:coreProperties>
</file>