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121" r:id="rId1"/>
  </p:sldMasterIdLst>
  <p:notesMasterIdLst>
    <p:notesMasterId r:id="rId18"/>
  </p:notesMasterIdLst>
  <p:sldIdLst>
    <p:sldId id="256" r:id="rId2"/>
    <p:sldId id="258" r:id="rId3"/>
    <p:sldId id="347" r:id="rId4"/>
    <p:sldId id="343" r:id="rId5"/>
    <p:sldId id="354" r:id="rId6"/>
    <p:sldId id="362" r:id="rId7"/>
    <p:sldId id="355" r:id="rId8"/>
    <p:sldId id="282" r:id="rId9"/>
    <p:sldId id="363" r:id="rId10"/>
    <p:sldId id="360" r:id="rId11"/>
    <p:sldId id="364" r:id="rId12"/>
    <p:sldId id="358" r:id="rId13"/>
    <p:sldId id="359" r:id="rId14"/>
    <p:sldId id="357" r:id="rId15"/>
    <p:sldId id="332" r:id="rId16"/>
    <p:sldId id="340" r:id="rId17"/>
  </p:sldIdLst>
  <p:sldSz cx="9906000" cy="6858000" type="A4"/>
  <p:notesSz cx="6797675" cy="9926638"/>
  <p:embeddedFontLst>
    <p:embeddedFont>
      <p:font typeface="Wingdings 2" panose="05020102010507070707" pitchFamily="18" charset="2"/>
      <p:regular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HY견고딕" panose="02030600000101010101" pitchFamily="18" charset="-127"/>
      <p:regular r:id="rId22"/>
    </p:embeddedFont>
    <p:embeddedFont>
      <p:font typeface="Arial Unicode MS" panose="020B0604020202020204" pitchFamily="50" charset="-127"/>
      <p:regular r:id="rId23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F2F2F2"/>
    <a:srgbClr val="BFBFBF"/>
    <a:srgbClr val="000000"/>
    <a:srgbClr val="CCFF33"/>
    <a:srgbClr val="FFCC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9" autoAdjust="0"/>
    <p:restoredTop sz="78803" autoAdjust="0"/>
  </p:normalViewPr>
  <p:slideViewPr>
    <p:cSldViewPr>
      <p:cViewPr>
        <p:scale>
          <a:sx n="86" d="100"/>
          <a:sy n="86" d="100"/>
        </p:scale>
        <p:origin x="-786" y="-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8D01A-4662-40C9-91DA-95E2DD920AD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7A612D1F-C3F6-444B-87D1-A51218C19F18}">
      <dgm:prSet phldrT="[텍스트]"/>
      <dgm:spPr/>
      <dgm:t>
        <a:bodyPr/>
        <a:lstStyle/>
        <a:p>
          <a:pPr latinLnBrk="1"/>
          <a:r>
            <a:rPr lang="en-US" altLang="ko-KR" dirty="0" smtClean="0"/>
            <a:t>lost freight</a:t>
          </a:r>
          <a:endParaRPr lang="ko-KR" altLang="en-US" dirty="0"/>
        </a:p>
      </dgm:t>
    </dgm:pt>
    <dgm:pt modelId="{71446C01-A901-4A4C-A06C-9461754D883B}" type="parTrans" cxnId="{815FEF23-210A-4CDC-94AD-9BCD7AA3A37F}">
      <dgm:prSet/>
      <dgm:spPr/>
      <dgm:t>
        <a:bodyPr/>
        <a:lstStyle/>
        <a:p>
          <a:pPr latinLnBrk="1"/>
          <a:endParaRPr lang="ko-KR" altLang="en-US"/>
        </a:p>
      </dgm:t>
    </dgm:pt>
    <dgm:pt modelId="{B073E02C-1C5E-475E-B472-070F37242D15}" type="sibTrans" cxnId="{815FEF23-210A-4CDC-94AD-9BCD7AA3A37F}">
      <dgm:prSet/>
      <dgm:spPr/>
      <dgm:t>
        <a:bodyPr/>
        <a:lstStyle/>
        <a:p>
          <a:pPr latinLnBrk="1"/>
          <a:endParaRPr lang="ko-KR" altLang="en-US"/>
        </a:p>
      </dgm:t>
    </dgm:pt>
    <dgm:pt modelId="{744B813A-5B0C-4323-B8F3-B9D78987104B}">
      <dgm:prSet phldrT="[텍스트]"/>
      <dgm:spPr/>
      <dgm:t>
        <a:bodyPr/>
        <a:lstStyle/>
        <a:p>
          <a:pPr latinLnBrk="1"/>
          <a:r>
            <a:rPr lang="en-US" altLang="ko-KR" dirty="0" smtClean="0"/>
            <a:t>invisible freight</a:t>
          </a:r>
          <a:endParaRPr lang="ko-KR" altLang="en-US" dirty="0"/>
        </a:p>
      </dgm:t>
    </dgm:pt>
    <dgm:pt modelId="{1CC6E336-26B9-4825-9D8D-11793459FDAE}" type="parTrans" cxnId="{D5F80ECF-4CA1-458B-8416-A8E516B6303A}">
      <dgm:prSet/>
      <dgm:spPr/>
      <dgm:t>
        <a:bodyPr/>
        <a:lstStyle/>
        <a:p>
          <a:pPr latinLnBrk="1"/>
          <a:endParaRPr lang="ko-KR" altLang="en-US"/>
        </a:p>
      </dgm:t>
    </dgm:pt>
    <dgm:pt modelId="{993949B3-589B-4335-B53E-C5F3286A5F9C}" type="sibTrans" cxnId="{D5F80ECF-4CA1-458B-8416-A8E516B6303A}">
      <dgm:prSet/>
      <dgm:spPr/>
      <dgm:t>
        <a:bodyPr/>
        <a:lstStyle/>
        <a:p>
          <a:pPr latinLnBrk="1"/>
          <a:endParaRPr lang="ko-KR" altLang="en-US"/>
        </a:p>
      </dgm:t>
    </dgm:pt>
    <dgm:pt modelId="{A5150E2E-6D7E-428C-A24A-D5E65C9DCB3C}">
      <dgm:prSet phldrT="[텍스트]"/>
      <dgm:spPr/>
      <dgm:t>
        <a:bodyPr/>
        <a:lstStyle/>
        <a:p>
          <a:pPr latinLnBrk="1"/>
          <a:r>
            <a:rPr lang="en-US" altLang="ko-KR" dirty="0" smtClean="0"/>
            <a:t>incorrect logistics information</a:t>
          </a:r>
          <a:endParaRPr lang="ko-KR" altLang="en-US" dirty="0"/>
        </a:p>
      </dgm:t>
    </dgm:pt>
    <dgm:pt modelId="{527742DC-E50B-491C-952F-FA82EAD4BF00}" type="parTrans" cxnId="{0FEEC357-69EC-43FD-BD51-E02168C5D393}">
      <dgm:prSet/>
      <dgm:spPr/>
      <dgm:t>
        <a:bodyPr/>
        <a:lstStyle/>
        <a:p>
          <a:pPr latinLnBrk="1"/>
          <a:endParaRPr lang="ko-KR" altLang="en-US"/>
        </a:p>
      </dgm:t>
    </dgm:pt>
    <dgm:pt modelId="{7E3A6306-A072-4500-9B75-BE13CEE30503}" type="sibTrans" cxnId="{0FEEC357-69EC-43FD-BD51-E02168C5D393}">
      <dgm:prSet/>
      <dgm:spPr/>
      <dgm:t>
        <a:bodyPr/>
        <a:lstStyle/>
        <a:p>
          <a:pPr latinLnBrk="1"/>
          <a:endParaRPr lang="ko-KR" altLang="en-US"/>
        </a:p>
      </dgm:t>
    </dgm:pt>
    <dgm:pt modelId="{D3D99EC3-F6AB-4E63-852D-A1EFB5715611}">
      <dgm:prSet phldrT="[텍스트]"/>
      <dgm:spPr/>
      <dgm:t>
        <a:bodyPr/>
        <a:lstStyle/>
        <a:p>
          <a:pPr latinLnBrk="1"/>
          <a:r>
            <a:rPr lang="en-US" altLang="ko-KR" dirty="0" smtClean="0"/>
            <a:t>fake consignee</a:t>
          </a:r>
          <a:endParaRPr lang="ko-KR" altLang="en-US" dirty="0"/>
        </a:p>
      </dgm:t>
    </dgm:pt>
    <dgm:pt modelId="{76B1B1F9-A726-4A89-B1FC-68EFB0783275}" type="parTrans" cxnId="{C6EBF2BC-9409-461E-9BE9-6EAA24FF60B6}">
      <dgm:prSet/>
      <dgm:spPr/>
      <dgm:t>
        <a:bodyPr/>
        <a:lstStyle/>
        <a:p>
          <a:pPr latinLnBrk="1"/>
          <a:endParaRPr lang="ko-KR" altLang="en-US"/>
        </a:p>
      </dgm:t>
    </dgm:pt>
    <dgm:pt modelId="{CFFAED0F-AA92-4165-9789-ED369634236C}" type="sibTrans" cxnId="{C6EBF2BC-9409-461E-9BE9-6EAA24FF60B6}">
      <dgm:prSet/>
      <dgm:spPr/>
      <dgm:t>
        <a:bodyPr/>
        <a:lstStyle/>
        <a:p>
          <a:pPr latinLnBrk="1"/>
          <a:endParaRPr lang="ko-KR" altLang="en-US"/>
        </a:p>
      </dgm:t>
    </dgm:pt>
    <dgm:pt modelId="{2A3E7E68-CB1C-448D-97FA-CDA5DB1C5FF6}">
      <dgm:prSet phldrT="[텍스트]"/>
      <dgm:spPr/>
      <dgm:t>
        <a:bodyPr/>
        <a:lstStyle/>
        <a:p>
          <a:pPr latinLnBrk="1"/>
          <a:r>
            <a:rPr lang="en-US" altLang="ko-KR" dirty="0" smtClean="0"/>
            <a:t>High cost delivery</a:t>
          </a:r>
          <a:endParaRPr lang="ko-KR" altLang="en-US" dirty="0"/>
        </a:p>
      </dgm:t>
    </dgm:pt>
    <dgm:pt modelId="{AC867031-137A-4B61-97D2-4FB84C0F1549}" type="parTrans" cxnId="{A699F850-5B04-42BA-8B08-0C5D289FF38A}">
      <dgm:prSet/>
      <dgm:spPr/>
      <dgm:t>
        <a:bodyPr/>
        <a:lstStyle/>
        <a:p>
          <a:pPr latinLnBrk="1"/>
          <a:endParaRPr lang="ko-KR" altLang="en-US"/>
        </a:p>
      </dgm:t>
    </dgm:pt>
    <dgm:pt modelId="{0DFDB6C4-2DCE-42AA-BCDB-8075D543F67E}" type="sibTrans" cxnId="{A699F850-5B04-42BA-8B08-0C5D289FF38A}">
      <dgm:prSet/>
      <dgm:spPr/>
      <dgm:t>
        <a:bodyPr/>
        <a:lstStyle/>
        <a:p>
          <a:pPr latinLnBrk="1"/>
          <a:endParaRPr lang="ko-KR" altLang="en-US"/>
        </a:p>
      </dgm:t>
    </dgm:pt>
    <dgm:pt modelId="{C7637595-BCB5-4D1E-90D2-54486A883FC9}">
      <dgm:prSet phldrT="[텍스트]"/>
      <dgm:spPr/>
      <dgm:t>
        <a:bodyPr/>
        <a:lstStyle/>
        <a:p>
          <a:pPr latinLnBrk="1"/>
          <a:r>
            <a:rPr lang="en-US" altLang="ko-KR" dirty="0" smtClean="0"/>
            <a:t>fraud of transporter</a:t>
          </a:r>
          <a:endParaRPr lang="ko-KR" altLang="en-US" dirty="0"/>
        </a:p>
      </dgm:t>
    </dgm:pt>
    <dgm:pt modelId="{45164623-AD32-4236-B265-A7D008EF08C2}" type="parTrans" cxnId="{A8A7CC91-08E2-4FDF-8609-F7A9F7C29C3E}">
      <dgm:prSet/>
      <dgm:spPr/>
      <dgm:t>
        <a:bodyPr/>
        <a:lstStyle/>
        <a:p>
          <a:pPr latinLnBrk="1"/>
          <a:endParaRPr lang="ko-KR" altLang="en-US"/>
        </a:p>
      </dgm:t>
    </dgm:pt>
    <dgm:pt modelId="{B5F9440F-BB88-403E-B46B-43CBD0BFC76E}" type="sibTrans" cxnId="{A8A7CC91-08E2-4FDF-8609-F7A9F7C29C3E}">
      <dgm:prSet/>
      <dgm:spPr/>
      <dgm:t>
        <a:bodyPr/>
        <a:lstStyle/>
        <a:p>
          <a:pPr latinLnBrk="1"/>
          <a:endParaRPr lang="ko-KR" altLang="en-US"/>
        </a:p>
      </dgm:t>
    </dgm:pt>
    <dgm:pt modelId="{89867E69-DAE6-402B-BDEB-83EE0527A95A}" type="pres">
      <dgm:prSet presAssocID="{A538D01A-4662-40C9-91DA-95E2DD920A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0CC465-B638-4D55-B7F9-F89F940879F4}" type="pres">
      <dgm:prSet presAssocID="{A538D01A-4662-40C9-91DA-95E2DD920ADB}" presName="Name1" presStyleCnt="0"/>
      <dgm:spPr/>
    </dgm:pt>
    <dgm:pt modelId="{FFEB65D5-4A16-476F-9A68-1FB4A90AC695}" type="pres">
      <dgm:prSet presAssocID="{A538D01A-4662-40C9-91DA-95E2DD920ADB}" presName="cycle" presStyleCnt="0"/>
      <dgm:spPr/>
    </dgm:pt>
    <dgm:pt modelId="{F5E3A890-4FC2-42E5-AC9F-2DBFE7A7A1C2}" type="pres">
      <dgm:prSet presAssocID="{A538D01A-4662-40C9-91DA-95E2DD920ADB}" presName="srcNode" presStyleLbl="node1" presStyleIdx="0" presStyleCnt="6"/>
      <dgm:spPr/>
    </dgm:pt>
    <dgm:pt modelId="{1C84E525-BA82-42D8-93B7-230468190264}" type="pres">
      <dgm:prSet presAssocID="{A538D01A-4662-40C9-91DA-95E2DD920ADB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442ADA7E-132E-4857-ABCC-104A0FB46F3A}" type="pres">
      <dgm:prSet presAssocID="{A538D01A-4662-40C9-91DA-95E2DD920ADB}" presName="extraNode" presStyleLbl="node1" presStyleIdx="0" presStyleCnt="6"/>
      <dgm:spPr/>
    </dgm:pt>
    <dgm:pt modelId="{CC02780B-19DC-410D-BE20-359786EB3687}" type="pres">
      <dgm:prSet presAssocID="{A538D01A-4662-40C9-91DA-95E2DD920ADB}" presName="dstNode" presStyleLbl="node1" presStyleIdx="0" presStyleCnt="6"/>
      <dgm:spPr/>
    </dgm:pt>
    <dgm:pt modelId="{C39079B4-E15C-44A2-B0CD-B4FA0696B7D7}" type="pres">
      <dgm:prSet presAssocID="{7A612D1F-C3F6-444B-87D1-A51218C19F1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6C7D08-E898-49AA-BF03-EC333B3267BE}" type="pres">
      <dgm:prSet presAssocID="{7A612D1F-C3F6-444B-87D1-A51218C19F18}" presName="accent_1" presStyleCnt="0"/>
      <dgm:spPr/>
    </dgm:pt>
    <dgm:pt modelId="{D08E8C2F-A69B-4AE0-8BB6-6A426ADC65F5}" type="pres">
      <dgm:prSet presAssocID="{7A612D1F-C3F6-444B-87D1-A51218C19F18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2399A4-E687-4621-AB38-941276317E0C}" type="pres">
      <dgm:prSet presAssocID="{744B813A-5B0C-4323-B8F3-B9D78987104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80C4D5-DF7D-4976-AD3C-A988C3A0E976}" type="pres">
      <dgm:prSet presAssocID="{744B813A-5B0C-4323-B8F3-B9D78987104B}" presName="accent_2" presStyleCnt="0"/>
      <dgm:spPr/>
    </dgm:pt>
    <dgm:pt modelId="{392F05F8-854F-41D2-837F-402D364A575A}" type="pres">
      <dgm:prSet presAssocID="{744B813A-5B0C-4323-B8F3-B9D78987104B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7D67F78-7369-4D9D-A600-1324533FA62C}" type="pres">
      <dgm:prSet presAssocID="{A5150E2E-6D7E-428C-A24A-D5E65C9DCB3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A5D971-4DCE-4F5D-8749-A9C52F193790}" type="pres">
      <dgm:prSet presAssocID="{A5150E2E-6D7E-428C-A24A-D5E65C9DCB3C}" presName="accent_3" presStyleCnt="0"/>
      <dgm:spPr/>
    </dgm:pt>
    <dgm:pt modelId="{41B97F63-D853-47A8-A39B-1ED71E177169}" type="pres">
      <dgm:prSet presAssocID="{A5150E2E-6D7E-428C-A24A-D5E65C9DCB3C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0C39388-14F1-42D8-9752-3CA6723C3F0F}" type="pres">
      <dgm:prSet presAssocID="{D3D99EC3-F6AB-4E63-852D-A1EFB571561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89C09E-90FC-4016-AC95-3FD2A69300C4}" type="pres">
      <dgm:prSet presAssocID="{D3D99EC3-F6AB-4E63-852D-A1EFB5715611}" presName="accent_4" presStyleCnt="0"/>
      <dgm:spPr/>
    </dgm:pt>
    <dgm:pt modelId="{069D6700-AF9C-4CA8-A21B-5976963EB34A}" type="pres">
      <dgm:prSet presAssocID="{D3D99EC3-F6AB-4E63-852D-A1EFB5715611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DBD5612-F46A-410D-AAC9-D1B7EED5F4D6}" type="pres">
      <dgm:prSet presAssocID="{2A3E7E68-CB1C-448D-97FA-CDA5DB1C5FF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20120F-8019-4DF4-8113-1640946DD340}" type="pres">
      <dgm:prSet presAssocID="{2A3E7E68-CB1C-448D-97FA-CDA5DB1C5FF6}" presName="accent_5" presStyleCnt="0"/>
      <dgm:spPr/>
    </dgm:pt>
    <dgm:pt modelId="{A7E92A76-DD23-47ED-B6E9-26BA85059AE4}" type="pres">
      <dgm:prSet presAssocID="{2A3E7E68-CB1C-448D-97FA-CDA5DB1C5FF6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39943F5-B81D-4B01-A147-D158DDAACB09}" type="pres">
      <dgm:prSet presAssocID="{C7637595-BCB5-4D1E-90D2-54486A883FC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B12D62-A4D0-4427-9B41-B70F0A262592}" type="pres">
      <dgm:prSet presAssocID="{C7637595-BCB5-4D1E-90D2-54486A883FC9}" presName="accent_6" presStyleCnt="0"/>
      <dgm:spPr/>
    </dgm:pt>
    <dgm:pt modelId="{5C2181DB-6A90-4CA2-9B9A-D972AB9FE7B7}" type="pres">
      <dgm:prSet presAssocID="{C7637595-BCB5-4D1E-90D2-54486A883FC9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D4FCA9FD-00FB-4EDF-A433-5AB43F852D28}" type="presOf" srcId="{C7637595-BCB5-4D1E-90D2-54486A883FC9}" destId="{539943F5-B81D-4B01-A147-D158DDAACB09}" srcOrd="0" destOrd="0" presId="urn:microsoft.com/office/officeart/2008/layout/VerticalCurvedList"/>
    <dgm:cxn modelId="{C6EBF2BC-9409-461E-9BE9-6EAA24FF60B6}" srcId="{A538D01A-4662-40C9-91DA-95E2DD920ADB}" destId="{D3D99EC3-F6AB-4E63-852D-A1EFB5715611}" srcOrd="3" destOrd="0" parTransId="{76B1B1F9-A726-4A89-B1FC-68EFB0783275}" sibTransId="{CFFAED0F-AA92-4165-9789-ED369634236C}"/>
    <dgm:cxn modelId="{A8A7CC91-08E2-4FDF-8609-F7A9F7C29C3E}" srcId="{A538D01A-4662-40C9-91DA-95E2DD920ADB}" destId="{C7637595-BCB5-4D1E-90D2-54486A883FC9}" srcOrd="5" destOrd="0" parTransId="{45164623-AD32-4236-B265-A7D008EF08C2}" sibTransId="{B5F9440F-BB88-403E-B46B-43CBD0BFC76E}"/>
    <dgm:cxn modelId="{07A6DF3D-8909-48EA-8E63-BB188E1BF453}" type="presOf" srcId="{2A3E7E68-CB1C-448D-97FA-CDA5DB1C5FF6}" destId="{5DBD5612-F46A-410D-AAC9-D1B7EED5F4D6}" srcOrd="0" destOrd="0" presId="urn:microsoft.com/office/officeart/2008/layout/VerticalCurvedList"/>
    <dgm:cxn modelId="{0FEEC357-69EC-43FD-BD51-E02168C5D393}" srcId="{A538D01A-4662-40C9-91DA-95E2DD920ADB}" destId="{A5150E2E-6D7E-428C-A24A-D5E65C9DCB3C}" srcOrd="2" destOrd="0" parTransId="{527742DC-E50B-491C-952F-FA82EAD4BF00}" sibTransId="{7E3A6306-A072-4500-9B75-BE13CEE30503}"/>
    <dgm:cxn modelId="{E4B8C37A-9D2F-41D2-BB17-A17068CCC8F6}" type="presOf" srcId="{7A612D1F-C3F6-444B-87D1-A51218C19F18}" destId="{C39079B4-E15C-44A2-B0CD-B4FA0696B7D7}" srcOrd="0" destOrd="0" presId="urn:microsoft.com/office/officeart/2008/layout/VerticalCurvedList"/>
    <dgm:cxn modelId="{815FEF23-210A-4CDC-94AD-9BCD7AA3A37F}" srcId="{A538D01A-4662-40C9-91DA-95E2DD920ADB}" destId="{7A612D1F-C3F6-444B-87D1-A51218C19F18}" srcOrd="0" destOrd="0" parTransId="{71446C01-A901-4A4C-A06C-9461754D883B}" sibTransId="{B073E02C-1C5E-475E-B472-070F37242D15}"/>
    <dgm:cxn modelId="{5DFCA55A-C8BA-48C8-A550-20DFCB62CBEE}" type="presOf" srcId="{A5150E2E-6D7E-428C-A24A-D5E65C9DCB3C}" destId="{57D67F78-7369-4D9D-A600-1324533FA62C}" srcOrd="0" destOrd="0" presId="urn:microsoft.com/office/officeart/2008/layout/VerticalCurvedList"/>
    <dgm:cxn modelId="{D5F80ECF-4CA1-458B-8416-A8E516B6303A}" srcId="{A538D01A-4662-40C9-91DA-95E2DD920ADB}" destId="{744B813A-5B0C-4323-B8F3-B9D78987104B}" srcOrd="1" destOrd="0" parTransId="{1CC6E336-26B9-4825-9D8D-11793459FDAE}" sibTransId="{993949B3-589B-4335-B53E-C5F3286A5F9C}"/>
    <dgm:cxn modelId="{0BC3EFC8-03B8-4283-AB92-DA0BE71EAE47}" type="presOf" srcId="{A538D01A-4662-40C9-91DA-95E2DD920ADB}" destId="{89867E69-DAE6-402B-BDEB-83EE0527A95A}" srcOrd="0" destOrd="0" presId="urn:microsoft.com/office/officeart/2008/layout/VerticalCurvedList"/>
    <dgm:cxn modelId="{A699F850-5B04-42BA-8B08-0C5D289FF38A}" srcId="{A538D01A-4662-40C9-91DA-95E2DD920ADB}" destId="{2A3E7E68-CB1C-448D-97FA-CDA5DB1C5FF6}" srcOrd="4" destOrd="0" parTransId="{AC867031-137A-4B61-97D2-4FB84C0F1549}" sibTransId="{0DFDB6C4-2DCE-42AA-BCDB-8075D543F67E}"/>
    <dgm:cxn modelId="{55BB988C-BC0D-48B3-A0FC-DEF374F4C755}" type="presOf" srcId="{B073E02C-1C5E-475E-B472-070F37242D15}" destId="{1C84E525-BA82-42D8-93B7-230468190264}" srcOrd="0" destOrd="0" presId="urn:microsoft.com/office/officeart/2008/layout/VerticalCurvedList"/>
    <dgm:cxn modelId="{2CC6526B-BE2E-4F7A-A847-44E6ABFAFB4C}" type="presOf" srcId="{D3D99EC3-F6AB-4E63-852D-A1EFB5715611}" destId="{E0C39388-14F1-42D8-9752-3CA6723C3F0F}" srcOrd="0" destOrd="0" presId="urn:microsoft.com/office/officeart/2008/layout/VerticalCurvedList"/>
    <dgm:cxn modelId="{CF6E896E-88B8-4D89-B942-C740E528FD4E}" type="presOf" srcId="{744B813A-5B0C-4323-B8F3-B9D78987104B}" destId="{D12399A4-E687-4621-AB38-941276317E0C}" srcOrd="0" destOrd="0" presId="urn:microsoft.com/office/officeart/2008/layout/VerticalCurvedList"/>
    <dgm:cxn modelId="{37D6ED13-601C-4AA6-B9D2-B3F78CEDF72C}" type="presParOf" srcId="{89867E69-DAE6-402B-BDEB-83EE0527A95A}" destId="{1F0CC465-B638-4D55-B7F9-F89F940879F4}" srcOrd="0" destOrd="0" presId="urn:microsoft.com/office/officeart/2008/layout/VerticalCurvedList"/>
    <dgm:cxn modelId="{C29FA605-37B9-4E3A-AC01-6FB045B8345C}" type="presParOf" srcId="{1F0CC465-B638-4D55-B7F9-F89F940879F4}" destId="{FFEB65D5-4A16-476F-9A68-1FB4A90AC695}" srcOrd="0" destOrd="0" presId="urn:microsoft.com/office/officeart/2008/layout/VerticalCurvedList"/>
    <dgm:cxn modelId="{48F91EAD-D263-4D89-8858-FE53D680290F}" type="presParOf" srcId="{FFEB65D5-4A16-476F-9A68-1FB4A90AC695}" destId="{F5E3A890-4FC2-42E5-AC9F-2DBFE7A7A1C2}" srcOrd="0" destOrd="0" presId="urn:microsoft.com/office/officeart/2008/layout/VerticalCurvedList"/>
    <dgm:cxn modelId="{B5A171E5-FD8A-437C-98AB-B14B4CB5E1B6}" type="presParOf" srcId="{FFEB65D5-4A16-476F-9A68-1FB4A90AC695}" destId="{1C84E525-BA82-42D8-93B7-230468190264}" srcOrd="1" destOrd="0" presId="urn:microsoft.com/office/officeart/2008/layout/VerticalCurvedList"/>
    <dgm:cxn modelId="{85939EDB-2808-4B47-8EC2-FFD2ACCAE9F3}" type="presParOf" srcId="{FFEB65D5-4A16-476F-9A68-1FB4A90AC695}" destId="{442ADA7E-132E-4857-ABCC-104A0FB46F3A}" srcOrd="2" destOrd="0" presId="urn:microsoft.com/office/officeart/2008/layout/VerticalCurvedList"/>
    <dgm:cxn modelId="{B1C3A38C-A338-4555-A643-796E65A86B20}" type="presParOf" srcId="{FFEB65D5-4A16-476F-9A68-1FB4A90AC695}" destId="{CC02780B-19DC-410D-BE20-359786EB3687}" srcOrd="3" destOrd="0" presId="urn:microsoft.com/office/officeart/2008/layout/VerticalCurvedList"/>
    <dgm:cxn modelId="{793D5E48-37CF-4B2B-8AF2-27F8FCA1DDD6}" type="presParOf" srcId="{1F0CC465-B638-4D55-B7F9-F89F940879F4}" destId="{C39079B4-E15C-44A2-B0CD-B4FA0696B7D7}" srcOrd="1" destOrd="0" presId="urn:microsoft.com/office/officeart/2008/layout/VerticalCurvedList"/>
    <dgm:cxn modelId="{FFE250E7-EFE2-4761-A911-92ADDEB92535}" type="presParOf" srcId="{1F0CC465-B638-4D55-B7F9-F89F940879F4}" destId="{816C7D08-E898-49AA-BF03-EC333B3267BE}" srcOrd="2" destOrd="0" presId="urn:microsoft.com/office/officeart/2008/layout/VerticalCurvedList"/>
    <dgm:cxn modelId="{800E1F81-CCFF-47AC-8EC9-F9B3FAF8A025}" type="presParOf" srcId="{816C7D08-E898-49AA-BF03-EC333B3267BE}" destId="{D08E8C2F-A69B-4AE0-8BB6-6A426ADC65F5}" srcOrd="0" destOrd="0" presId="urn:microsoft.com/office/officeart/2008/layout/VerticalCurvedList"/>
    <dgm:cxn modelId="{5D09C299-D035-4074-A83D-E550C54ED36B}" type="presParOf" srcId="{1F0CC465-B638-4D55-B7F9-F89F940879F4}" destId="{D12399A4-E687-4621-AB38-941276317E0C}" srcOrd="3" destOrd="0" presId="urn:microsoft.com/office/officeart/2008/layout/VerticalCurvedList"/>
    <dgm:cxn modelId="{506824A5-453A-4CEB-815A-6A81BDC3A701}" type="presParOf" srcId="{1F0CC465-B638-4D55-B7F9-F89F940879F4}" destId="{A080C4D5-DF7D-4976-AD3C-A988C3A0E976}" srcOrd="4" destOrd="0" presId="urn:microsoft.com/office/officeart/2008/layout/VerticalCurvedList"/>
    <dgm:cxn modelId="{8A9A97BF-5485-455F-93D9-0CEF102B9669}" type="presParOf" srcId="{A080C4D5-DF7D-4976-AD3C-A988C3A0E976}" destId="{392F05F8-854F-41D2-837F-402D364A575A}" srcOrd="0" destOrd="0" presId="urn:microsoft.com/office/officeart/2008/layout/VerticalCurvedList"/>
    <dgm:cxn modelId="{FF40E551-F26A-43ED-B4F0-5D7D4DE9DE3D}" type="presParOf" srcId="{1F0CC465-B638-4D55-B7F9-F89F940879F4}" destId="{57D67F78-7369-4D9D-A600-1324533FA62C}" srcOrd="5" destOrd="0" presId="urn:microsoft.com/office/officeart/2008/layout/VerticalCurvedList"/>
    <dgm:cxn modelId="{6E1A3675-6728-47E3-8F93-12F80CAE21C9}" type="presParOf" srcId="{1F0CC465-B638-4D55-B7F9-F89F940879F4}" destId="{E0A5D971-4DCE-4F5D-8749-A9C52F193790}" srcOrd="6" destOrd="0" presId="urn:microsoft.com/office/officeart/2008/layout/VerticalCurvedList"/>
    <dgm:cxn modelId="{FA5CB7AD-97CB-411C-8462-65AF74E5D84D}" type="presParOf" srcId="{E0A5D971-4DCE-4F5D-8749-A9C52F193790}" destId="{41B97F63-D853-47A8-A39B-1ED71E177169}" srcOrd="0" destOrd="0" presId="urn:microsoft.com/office/officeart/2008/layout/VerticalCurvedList"/>
    <dgm:cxn modelId="{EC7945B1-E07E-4CB9-B465-EF6EF3BD3770}" type="presParOf" srcId="{1F0CC465-B638-4D55-B7F9-F89F940879F4}" destId="{E0C39388-14F1-42D8-9752-3CA6723C3F0F}" srcOrd="7" destOrd="0" presId="urn:microsoft.com/office/officeart/2008/layout/VerticalCurvedList"/>
    <dgm:cxn modelId="{D478FA6C-4CE0-4BDA-AAA1-6BEE968A5797}" type="presParOf" srcId="{1F0CC465-B638-4D55-B7F9-F89F940879F4}" destId="{1F89C09E-90FC-4016-AC95-3FD2A69300C4}" srcOrd="8" destOrd="0" presId="urn:microsoft.com/office/officeart/2008/layout/VerticalCurvedList"/>
    <dgm:cxn modelId="{5C19AEAE-C9C3-4939-BBAD-606CE6FAE618}" type="presParOf" srcId="{1F89C09E-90FC-4016-AC95-3FD2A69300C4}" destId="{069D6700-AF9C-4CA8-A21B-5976963EB34A}" srcOrd="0" destOrd="0" presId="urn:microsoft.com/office/officeart/2008/layout/VerticalCurvedList"/>
    <dgm:cxn modelId="{38485915-A2EA-4A24-957D-E6154D48CE27}" type="presParOf" srcId="{1F0CC465-B638-4D55-B7F9-F89F940879F4}" destId="{5DBD5612-F46A-410D-AAC9-D1B7EED5F4D6}" srcOrd="9" destOrd="0" presId="urn:microsoft.com/office/officeart/2008/layout/VerticalCurvedList"/>
    <dgm:cxn modelId="{EEC3D824-A5E1-4CC6-999B-5B32475C7138}" type="presParOf" srcId="{1F0CC465-B638-4D55-B7F9-F89F940879F4}" destId="{3D20120F-8019-4DF4-8113-1640946DD340}" srcOrd="10" destOrd="0" presId="urn:microsoft.com/office/officeart/2008/layout/VerticalCurvedList"/>
    <dgm:cxn modelId="{0F3D2FD1-3501-41A3-AA05-600F0C2B3911}" type="presParOf" srcId="{3D20120F-8019-4DF4-8113-1640946DD340}" destId="{A7E92A76-DD23-47ED-B6E9-26BA85059AE4}" srcOrd="0" destOrd="0" presId="urn:microsoft.com/office/officeart/2008/layout/VerticalCurvedList"/>
    <dgm:cxn modelId="{1448D8A9-4974-4D38-8F5C-7B371F96E641}" type="presParOf" srcId="{1F0CC465-B638-4D55-B7F9-F89F940879F4}" destId="{539943F5-B81D-4B01-A147-D158DDAACB09}" srcOrd="11" destOrd="0" presId="urn:microsoft.com/office/officeart/2008/layout/VerticalCurvedList"/>
    <dgm:cxn modelId="{C77F3D02-8157-42D1-BBAD-FFC9AB43F041}" type="presParOf" srcId="{1F0CC465-B638-4D55-B7F9-F89F940879F4}" destId="{95B12D62-A4D0-4427-9B41-B70F0A262592}" srcOrd="12" destOrd="0" presId="urn:microsoft.com/office/officeart/2008/layout/VerticalCurvedList"/>
    <dgm:cxn modelId="{64118E14-9774-4E9A-B9B8-6A2BCF664712}" type="presParOf" srcId="{95B12D62-A4D0-4427-9B41-B70F0A262592}" destId="{5C2181DB-6A90-4CA2-9B9A-D972AB9FE7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4E525-BA82-42D8-93B7-230468190264}">
      <dsp:nvSpPr>
        <dsp:cNvPr id="0" name=""/>
        <dsp:cNvSpPr/>
      </dsp:nvSpPr>
      <dsp:spPr>
        <a:xfrm>
          <a:off x="-4977497" y="-762658"/>
          <a:ext cx="5927984" cy="5927984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079B4-E15C-44A2-B0CD-B4FA0696B7D7}">
      <dsp:nvSpPr>
        <dsp:cNvPr id="0" name=""/>
        <dsp:cNvSpPr/>
      </dsp:nvSpPr>
      <dsp:spPr>
        <a:xfrm>
          <a:off x="354636" y="231844"/>
          <a:ext cx="6188828" cy="4635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913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lost freight</a:t>
          </a:r>
          <a:endParaRPr lang="ko-KR" altLang="en-US" sz="1800" kern="1200" dirty="0"/>
        </a:p>
      </dsp:txBody>
      <dsp:txXfrm>
        <a:off x="354636" y="231844"/>
        <a:ext cx="6188828" cy="463512"/>
      </dsp:txXfrm>
    </dsp:sp>
    <dsp:sp modelId="{D08E8C2F-A69B-4AE0-8BB6-6A426ADC65F5}">
      <dsp:nvSpPr>
        <dsp:cNvPr id="0" name=""/>
        <dsp:cNvSpPr/>
      </dsp:nvSpPr>
      <dsp:spPr>
        <a:xfrm>
          <a:off x="64940" y="173905"/>
          <a:ext cx="579390" cy="5793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399A4-E687-4621-AB38-941276317E0C}">
      <dsp:nvSpPr>
        <dsp:cNvPr id="0" name=""/>
        <dsp:cNvSpPr/>
      </dsp:nvSpPr>
      <dsp:spPr>
        <a:xfrm>
          <a:off x="735907" y="927025"/>
          <a:ext cx="5807557" cy="4635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913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invisible freight</a:t>
          </a:r>
          <a:endParaRPr lang="ko-KR" altLang="en-US" sz="1800" kern="1200" dirty="0"/>
        </a:p>
      </dsp:txBody>
      <dsp:txXfrm>
        <a:off x="735907" y="927025"/>
        <a:ext cx="5807557" cy="463512"/>
      </dsp:txXfrm>
    </dsp:sp>
    <dsp:sp modelId="{392F05F8-854F-41D2-837F-402D364A575A}">
      <dsp:nvSpPr>
        <dsp:cNvPr id="0" name=""/>
        <dsp:cNvSpPr/>
      </dsp:nvSpPr>
      <dsp:spPr>
        <a:xfrm>
          <a:off x="446211" y="869086"/>
          <a:ext cx="579390" cy="5793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67F78-7369-4D9D-A600-1324533FA62C}">
      <dsp:nvSpPr>
        <dsp:cNvPr id="0" name=""/>
        <dsp:cNvSpPr/>
      </dsp:nvSpPr>
      <dsp:spPr>
        <a:xfrm>
          <a:off x="910252" y="1622206"/>
          <a:ext cx="5633211" cy="4635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913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incorrect logistics information</a:t>
          </a:r>
          <a:endParaRPr lang="ko-KR" altLang="en-US" sz="1800" kern="1200" dirty="0"/>
        </a:p>
      </dsp:txBody>
      <dsp:txXfrm>
        <a:off x="910252" y="1622206"/>
        <a:ext cx="5633211" cy="463512"/>
      </dsp:txXfrm>
    </dsp:sp>
    <dsp:sp modelId="{41B97F63-D853-47A8-A39B-1ED71E177169}">
      <dsp:nvSpPr>
        <dsp:cNvPr id="0" name=""/>
        <dsp:cNvSpPr/>
      </dsp:nvSpPr>
      <dsp:spPr>
        <a:xfrm>
          <a:off x="620557" y="1564267"/>
          <a:ext cx="579390" cy="57939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39388-14F1-42D8-9752-3CA6723C3F0F}">
      <dsp:nvSpPr>
        <dsp:cNvPr id="0" name=""/>
        <dsp:cNvSpPr/>
      </dsp:nvSpPr>
      <dsp:spPr>
        <a:xfrm>
          <a:off x="910252" y="2316947"/>
          <a:ext cx="5633211" cy="4635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913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fake consignee</a:t>
          </a:r>
          <a:endParaRPr lang="ko-KR" altLang="en-US" sz="1800" kern="1200" dirty="0"/>
        </a:p>
      </dsp:txBody>
      <dsp:txXfrm>
        <a:off x="910252" y="2316947"/>
        <a:ext cx="5633211" cy="463512"/>
      </dsp:txXfrm>
    </dsp:sp>
    <dsp:sp modelId="{069D6700-AF9C-4CA8-A21B-5976963EB34A}">
      <dsp:nvSpPr>
        <dsp:cNvPr id="0" name=""/>
        <dsp:cNvSpPr/>
      </dsp:nvSpPr>
      <dsp:spPr>
        <a:xfrm>
          <a:off x="620557" y="2259008"/>
          <a:ext cx="579390" cy="57939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D5612-F46A-410D-AAC9-D1B7EED5F4D6}">
      <dsp:nvSpPr>
        <dsp:cNvPr id="0" name=""/>
        <dsp:cNvSpPr/>
      </dsp:nvSpPr>
      <dsp:spPr>
        <a:xfrm>
          <a:off x="735907" y="3012128"/>
          <a:ext cx="5807557" cy="4635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913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High cost delivery</a:t>
          </a:r>
          <a:endParaRPr lang="ko-KR" altLang="en-US" sz="1800" kern="1200" dirty="0"/>
        </a:p>
      </dsp:txBody>
      <dsp:txXfrm>
        <a:off x="735907" y="3012128"/>
        <a:ext cx="5807557" cy="463512"/>
      </dsp:txXfrm>
    </dsp:sp>
    <dsp:sp modelId="{A7E92A76-DD23-47ED-B6E9-26BA85059AE4}">
      <dsp:nvSpPr>
        <dsp:cNvPr id="0" name=""/>
        <dsp:cNvSpPr/>
      </dsp:nvSpPr>
      <dsp:spPr>
        <a:xfrm>
          <a:off x="446211" y="2954189"/>
          <a:ext cx="579390" cy="57939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943F5-B81D-4B01-A147-D158DDAACB09}">
      <dsp:nvSpPr>
        <dsp:cNvPr id="0" name=""/>
        <dsp:cNvSpPr/>
      </dsp:nvSpPr>
      <dsp:spPr>
        <a:xfrm>
          <a:off x="354636" y="3707309"/>
          <a:ext cx="6188828" cy="4635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913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fraud of transporter</a:t>
          </a:r>
          <a:endParaRPr lang="ko-KR" altLang="en-US" sz="1800" kern="1200" dirty="0"/>
        </a:p>
      </dsp:txBody>
      <dsp:txXfrm>
        <a:off x="354636" y="3707309"/>
        <a:ext cx="6188828" cy="463512"/>
      </dsp:txXfrm>
    </dsp:sp>
    <dsp:sp modelId="{5C2181DB-6A90-4CA2-9B9A-D972AB9FE7B7}">
      <dsp:nvSpPr>
        <dsp:cNvPr id="0" name=""/>
        <dsp:cNvSpPr/>
      </dsp:nvSpPr>
      <dsp:spPr>
        <a:xfrm>
          <a:off x="64940" y="3649370"/>
          <a:ext cx="579390" cy="57939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AB0ECF0-2BF0-4FE9-8AE9-E103C30BF5C9}" type="datetimeFigureOut">
              <a:rPr lang="ko-KR" altLang="en-US"/>
              <a:pPr>
                <a:defRPr/>
              </a:pPr>
              <a:t>2015-04-20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7187" cy="4467225"/>
          </a:xfrm>
          <a:prstGeom prst="rect">
            <a:avLst/>
          </a:prstGeom>
        </p:spPr>
        <p:txBody>
          <a:bodyPr vert="horz" lIns="90955" tIns="45478" rIns="90955" bIns="45478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0A9535A-FBD4-48E9-9AA5-2AB4153124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0965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8FE33FD7-D3A1-4235-AF19-A0E22957A8FE}" type="slidenum">
              <a:rPr lang="en-US" altLang="ko-KR" sz="1200" smtClean="0"/>
              <a:pPr eaLnBrk="1" hangingPunct="1"/>
              <a:t>2</a:t>
            </a:fld>
            <a:endParaRPr lang="en-US" altLang="ko-KR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EDI, ebMS </a:t>
            </a:r>
            <a:r>
              <a:rPr lang="ko-KR" altLang="en-US" smtClean="0"/>
              <a:t>등 배경 추가</a:t>
            </a:r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507E363-539D-4424-9E42-F58B8C0EBCB5}" type="slidenum">
              <a:rPr lang="ko-KR" altLang="en-US" sz="1200" smtClean="0"/>
              <a:pPr eaLnBrk="1" hangingPunct="1"/>
              <a:t>3</a:t>
            </a:fld>
            <a:endParaRPr lang="ko-KR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mtClean="0"/>
              <a:t>EDI, ebMS </a:t>
            </a:r>
            <a:r>
              <a:rPr lang="ko-KR" altLang="en-US" smtClean="0"/>
              <a:t>등 배경 추가</a:t>
            </a:r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507E363-539D-4424-9E42-F58B8C0EBCB5}" type="slidenum">
              <a:rPr lang="ko-KR" altLang="en-US" sz="1200" smtClean="0"/>
              <a:pPr eaLnBrk="1" hangingPunct="1"/>
              <a:t>4</a:t>
            </a:fld>
            <a:endParaRPr lang="ko-KR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A5193-A1E9-49C2-BE5F-6F0C4F09A1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864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6AA94-924C-4A08-9BD1-25EC6BB957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711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D377-EF7F-43BA-AA50-A6C24CF494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88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4"/>
          <p:cNvSpPr>
            <a:spLocks noGrp="1"/>
          </p:cNvSpPr>
          <p:nvPr>
            <p:ph sz="quarter" idx="10"/>
          </p:nvPr>
        </p:nvSpPr>
        <p:spPr>
          <a:xfrm>
            <a:off x="247651" y="931818"/>
            <a:ext cx="9410701" cy="5715000"/>
          </a:xfrm>
        </p:spPr>
        <p:txBody>
          <a:bodyPr/>
          <a:lstStyle>
            <a:lvl1pPr marL="342900" marR="0" indent="-34290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SzTx/>
              <a:buFont typeface="Wingdings" pitchFamily="2" charset="2"/>
              <a:buChar char="v"/>
              <a:tabLst/>
              <a:defRPr/>
            </a:lvl1pPr>
            <a:lvl2pPr marL="539750" marR="0" indent="-182563" algn="l" defTabSz="914400" rtl="0" eaLnBrk="0" fontAlgn="base" latinLnBrk="1" hangingPunct="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rgbClr val="B1AE6B"/>
              </a:buClr>
              <a:buSzTx/>
              <a:buFont typeface="Wingdings" pitchFamily="2" charset="2"/>
              <a:buChar char="§"/>
              <a:tabLst/>
              <a:defRPr/>
            </a:lvl2pPr>
            <a:lvl3pPr marL="809625" marR="0" indent="-182563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ADB9AD"/>
              </a:buClr>
              <a:buSzTx/>
              <a:buFontTx/>
              <a:buChar char="•"/>
              <a:tabLst/>
              <a:defRPr/>
            </a:lvl3pPr>
          </a:lstStyle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73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1E15-4CC0-4939-B119-5DAF7A767C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6255570"/>
            <a:ext cx="1296144" cy="55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2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A1289-A3DE-4AAD-8D17-04EF12B0E41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075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B19D-A88A-4F6E-ABF3-0E3B7A2904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279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8BDA-CBD1-4BE2-8543-A0FD0F635F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841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F7A9-CF78-4702-BAE6-FBA5C66E81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790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0E3B-DC46-4B1A-948C-9B28CD6238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48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AD2F-442A-4219-9452-5967F0309EC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1151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FFCCF-8C6E-44F4-863B-9964EF5689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901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10152" y="65202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F4F561-22EA-4738-8AEF-954631BD94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92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3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emf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2913" y="1412875"/>
            <a:ext cx="6696075" cy="13668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sz="3100" b="1" dirty="0" smtClean="0">
                <a:solidFill>
                  <a:srgbClr val="000000"/>
                </a:solidFill>
                <a:ea typeface="+mn-ea"/>
                <a:cs typeface="+mn-cs"/>
              </a:rPr>
              <a:t>e-BOD(Bill of Delivery) for Logistics</a:t>
            </a:r>
            <a:endParaRPr lang="en-US" altLang="ko-KR" sz="28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252663" y="3068638"/>
            <a:ext cx="56165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b="1" dirty="0" smtClean="0">
                <a:latin typeface="+mj-lt"/>
                <a:ea typeface="HY견고딕" pitchFamily="18" charset="-127"/>
              </a:rPr>
              <a:t>April.   2015 </a:t>
            </a:r>
            <a:endParaRPr lang="en-US" altLang="ko-KR" sz="2000" b="1" dirty="0">
              <a:latin typeface="+mj-lt"/>
              <a:ea typeface="HY견고딕" pitchFamily="18" charset="-127"/>
            </a:endParaRPr>
          </a:p>
          <a:p>
            <a:pPr algn="ctr">
              <a:defRPr/>
            </a:pPr>
            <a:endParaRPr lang="en-US" altLang="ko-KR" sz="2000" b="1" dirty="0">
              <a:latin typeface="+mj-lt"/>
              <a:ea typeface="HY견고딕" pitchFamily="18" charset="-127"/>
            </a:endParaRPr>
          </a:p>
          <a:p>
            <a:pPr algn="ctr">
              <a:defRPr/>
            </a:pPr>
            <a:endParaRPr lang="en-US" altLang="ko-KR" sz="2000" b="1" dirty="0">
              <a:latin typeface="+mj-lt"/>
              <a:ea typeface="HY견고딕" pitchFamily="18" charset="-127"/>
            </a:endParaRPr>
          </a:p>
          <a:p>
            <a:pPr algn="ctr">
              <a:defRPr/>
            </a:pPr>
            <a:endParaRPr lang="en-US" altLang="ko-KR" sz="2000" b="1" dirty="0">
              <a:latin typeface="+mj-lt"/>
              <a:ea typeface="HY견고딕" pitchFamily="18" charset="-127"/>
            </a:endParaRPr>
          </a:p>
          <a:p>
            <a:pPr algn="ctr">
              <a:defRPr/>
            </a:pPr>
            <a:r>
              <a:rPr lang="en-US" altLang="ko-KR" sz="2000" b="1" dirty="0" err="1">
                <a:latin typeface="+mj-lt"/>
                <a:ea typeface="HY견고딕" pitchFamily="18" charset="-127"/>
              </a:rPr>
              <a:t>Youngkon</a:t>
            </a:r>
            <a:r>
              <a:rPr lang="en-US" altLang="ko-KR" sz="2000" b="1" dirty="0">
                <a:latin typeface="+mj-lt"/>
                <a:ea typeface="HY견고딕" pitchFamily="18" charset="-127"/>
              </a:rPr>
              <a:t> Lee</a:t>
            </a:r>
          </a:p>
          <a:p>
            <a:pPr algn="ctr">
              <a:defRPr/>
            </a:pPr>
            <a:endParaRPr lang="en-US" altLang="ko-KR" sz="2000" b="1" dirty="0">
              <a:latin typeface="+mj-lt"/>
              <a:ea typeface="HY견고딕" pitchFamily="18" charset="-127"/>
            </a:endParaRPr>
          </a:p>
        </p:txBody>
      </p:sp>
      <p:pic>
        <p:nvPicPr>
          <p:cNvPr id="1026" name="Picture 2" descr="C:\Users\YoungGonLee\Google 드라이브\기관 및 협회\전자문서협회\DCA_Logo\DCA Logo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10" y="5229200"/>
            <a:ext cx="2520280" cy="10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078" y="188913"/>
            <a:ext cx="103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178353" y="1268413"/>
            <a:ext cx="1527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1400" b="1" i="1" dirty="0" smtClean="0">
                <a:latin typeface="맑은 고딕" pitchFamily="50" charset="-127"/>
                <a:ea typeface="맑은 고딕" pitchFamily="50" charset="-127"/>
              </a:rPr>
              <a:t>25</a:t>
            </a:r>
            <a:r>
              <a:rPr kumimoji="0" lang="en-US" altLang="ko-KR" sz="1400" b="1" i="1" baseline="30000" dirty="0" smtClean="0">
                <a:latin typeface="맑은 고딕" pitchFamily="50" charset="-127"/>
                <a:ea typeface="맑은 고딕" pitchFamily="50" charset="-127"/>
              </a:rPr>
              <a:t>th</a:t>
            </a:r>
            <a:r>
              <a:rPr kumimoji="0" lang="en-US" altLang="ko-KR" sz="1400" b="1" i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400" i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en-US" altLang="ko-KR" sz="1400" i="1" dirty="0">
              <a:latin typeface="맑은 고딕" pitchFamily="50" charset="-127"/>
              <a:ea typeface="맑은 고딕" pitchFamily="50" charset="-127"/>
            </a:endParaRPr>
          </a:p>
          <a:p>
            <a:pPr algn="ctr" eaLnBrk="1" hangingPunct="1"/>
            <a:r>
              <a:rPr kumimoji="0" lang="en-US" altLang="ko-KR" sz="1400" b="1" i="1" dirty="0">
                <a:latin typeface="맑은 고딕" pitchFamily="50" charset="-127"/>
                <a:ea typeface="맑은 고딕" pitchFamily="50" charset="-127"/>
              </a:rPr>
              <a:t>UN/CEFACT Forum</a:t>
            </a:r>
          </a:p>
          <a:p>
            <a:pPr algn="ctr" eaLnBrk="1" hangingPunct="1"/>
            <a:endParaRPr kumimoji="0" lang="en-US" altLang="ko-KR" sz="1400" b="1" i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610152" y="6592267"/>
            <a:ext cx="2311400" cy="365125"/>
          </a:xfrm>
        </p:spPr>
        <p:txBody>
          <a:bodyPr/>
          <a:lstStyle/>
          <a:p>
            <a:pPr>
              <a:defRPr/>
            </a:pPr>
            <a:fld id="{BDE70E3B-DC46-4B1A-948C-9B28CD623898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632520" y="476672"/>
            <a:ext cx="6840760" cy="528861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dirty="0" smtClean="0">
                <a:latin typeface="Arial" charset="0"/>
                <a:ea typeface="HY견고딕" pitchFamily="18" charset="-127"/>
              </a:rPr>
              <a:t>3.1 e-BOD use cases</a:t>
            </a:r>
            <a:endParaRPr kumimoji="0" lang="ko-KR" altLang="en-US" sz="2400" b="1" dirty="0" smtClean="0">
              <a:latin typeface="Arial" charset="0"/>
              <a:ea typeface="HY견고딕" pitchFamily="18" charset="-127"/>
            </a:endParaRPr>
          </a:p>
        </p:txBody>
      </p:sp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5053236" y="0"/>
            <a:ext cx="48527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800" b="1" dirty="0" smtClean="0">
                <a:latin typeface="Arial" charset="0"/>
                <a:ea typeface="HY견고딕" pitchFamily="18" charset="-127"/>
              </a:rPr>
              <a:t>3. Process &amp; data </a:t>
            </a:r>
            <a:endParaRPr lang="ko-KR" altLang="en-US" sz="2800" b="1" dirty="0">
              <a:latin typeface="Arial" charset="0"/>
              <a:ea typeface="HY견고딕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6" y="971755"/>
            <a:ext cx="6912768" cy="59164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232920" y="3284984"/>
            <a:ext cx="1800200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0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직선 화살표 연결선 30"/>
          <p:cNvCxnSpPr>
            <a:endCxn id="1031" idx="1"/>
          </p:cNvCxnSpPr>
          <p:nvPr/>
        </p:nvCxnSpPr>
        <p:spPr>
          <a:xfrm>
            <a:off x="1729824" y="6106659"/>
            <a:ext cx="5772681" cy="1"/>
          </a:xfrm>
          <a:prstGeom prst="straightConnector1">
            <a:avLst/>
          </a:prstGeom>
          <a:ln w="76200">
            <a:solidFill>
              <a:srgbClr val="4A7EBB">
                <a:alpha val="41961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1932554" y="1628800"/>
            <a:ext cx="590465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70E3B-DC46-4B1A-948C-9B28CD623898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74" y="1196752"/>
            <a:ext cx="576063" cy="83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2434" y="1948770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consigner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70" y="1312529"/>
            <a:ext cx="47148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34480" y="1948770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consignee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03" y="1273690"/>
            <a:ext cx="1400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6803" y="1948770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transporter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76536" y="3140968"/>
            <a:ext cx="144016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Loading data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7549178" y="3140968"/>
            <a:ext cx="144016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Unloading data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76536" y="3941440"/>
            <a:ext cx="144016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Freight data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549178" y="3927028"/>
            <a:ext cx="144016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Accepter data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164802" y="3128392"/>
            <a:ext cx="144016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Transport data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549178" y="4725144"/>
            <a:ext cx="144016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Freight status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data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776536" y="2395603"/>
            <a:ext cx="144016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Consigner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data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164802" y="2395603"/>
            <a:ext cx="144016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Transporter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data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7549178" y="2371671"/>
            <a:ext cx="1440160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Consignee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data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632520" y="476672"/>
            <a:ext cx="6840760" cy="528861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dirty="0" smtClean="0">
                <a:latin typeface="Arial" charset="0"/>
                <a:ea typeface="HY견고딕" pitchFamily="18" charset="-127"/>
              </a:rPr>
              <a:t>3.2 e-BOD data</a:t>
            </a:r>
            <a:endParaRPr kumimoji="0" lang="ko-KR" altLang="en-US" sz="2400" b="1" dirty="0" smtClean="0">
              <a:latin typeface="Arial" charset="0"/>
              <a:ea typeface="HY견고딕" pitchFamily="18" charset="-127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6609184" y="0"/>
            <a:ext cx="3296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800" b="1" dirty="0" smtClean="0">
                <a:latin typeface="Arial" charset="0"/>
                <a:ea typeface="HY견고딕" pitchFamily="18" charset="-127"/>
              </a:rPr>
              <a:t>3. Process &amp; data </a:t>
            </a:r>
            <a:endParaRPr lang="ko-KR" altLang="en-US" sz="2800" b="1" dirty="0">
              <a:latin typeface="Arial" charset="0"/>
              <a:ea typeface="HY견고딕" pitchFamily="18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37" y="5497969"/>
            <a:ext cx="736047" cy="11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65" y="5465090"/>
            <a:ext cx="724834" cy="12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05" y="5517231"/>
            <a:ext cx="733425" cy="117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82" y="5517231"/>
            <a:ext cx="657039" cy="117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80899" y="5194364"/>
            <a:ext cx="7040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 smtClean="0"/>
              <a:t>+</a:t>
            </a:r>
            <a:endParaRPr lang="ko-KR" altLang="en-US" sz="6600" b="1" dirty="0"/>
          </a:p>
        </p:txBody>
      </p:sp>
      <p:cxnSp>
        <p:nvCxnSpPr>
          <p:cNvPr id="25" name="구부러진 연결선 24"/>
          <p:cNvCxnSpPr>
            <a:stCxn id="16" idx="3"/>
            <a:endCxn id="1029" idx="3"/>
          </p:cNvCxnSpPr>
          <p:nvPr/>
        </p:nvCxnSpPr>
        <p:spPr>
          <a:xfrm flipH="1">
            <a:off x="1861084" y="4265476"/>
            <a:ext cx="355612" cy="1831553"/>
          </a:xfrm>
          <a:prstGeom prst="curvedConnector3">
            <a:avLst>
              <a:gd name="adj1" fmla="val -642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구부러진 연결선 26"/>
          <p:cNvCxnSpPr>
            <a:stCxn id="11" idx="3"/>
            <a:endCxn id="1029" idx="3"/>
          </p:cNvCxnSpPr>
          <p:nvPr/>
        </p:nvCxnSpPr>
        <p:spPr>
          <a:xfrm flipH="1">
            <a:off x="1861084" y="3465004"/>
            <a:ext cx="355612" cy="2632025"/>
          </a:xfrm>
          <a:prstGeom prst="curvedConnector3">
            <a:avLst>
              <a:gd name="adj1" fmla="val -12004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구부러진 연결선 28"/>
          <p:cNvCxnSpPr>
            <a:stCxn id="20" idx="3"/>
            <a:endCxn id="1029" idx="3"/>
          </p:cNvCxnSpPr>
          <p:nvPr/>
        </p:nvCxnSpPr>
        <p:spPr>
          <a:xfrm flipH="1">
            <a:off x="1861084" y="2719639"/>
            <a:ext cx="355612" cy="3377390"/>
          </a:xfrm>
          <a:prstGeom prst="curvedConnector3">
            <a:avLst>
              <a:gd name="adj1" fmla="val -18510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구부러진 연결선 34"/>
          <p:cNvCxnSpPr>
            <a:stCxn id="18" idx="3"/>
            <a:endCxn id="1030" idx="3"/>
          </p:cNvCxnSpPr>
          <p:nvPr/>
        </p:nvCxnSpPr>
        <p:spPr>
          <a:xfrm flipH="1">
            <a:off x="5247299" y="3452428"/>
            <a:ext cx="357663" cy="2620093"/>
          </a:xfrm>
          <a:prstGeom prst="curvedConnector3">
            <a:avLst>
              <a:gd name="adj1" fmla="val -639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구부러진 연결선 36"/>
          <p:cNvCxnSpPr>
            <a:stCxn id="21" idx="3"/>
            <a:endCxn id="1030" idx="3"/>
          </p:cNvCxnSpPr>
          <p:nvPr/>
        </p:nvCxnSpPr>
        <p:spPr>
          <a:xfrm flipH="1">
            <a:off x="5247299" y="2719639"/>
            <a:ext cx="357663" cy="3352882"/>
          </a:xfrm>
          <a:prstGeom prst="curvedConnector3">
            <a:avLst>
              <a:gd name="adj1" fmla="val -14708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구부러진 연결선 40"/>
          <p:cNvCxnSpPr>
            <a:stCxn id="19" idx="3"/>
            <a:endCxn id="1032" idx="3"/>
          </p:cNvCxnSpPr>
          <p:nvPr/>
        </p:nvCxnSpPr>
        <p:spPr>
          <a:xfrm>
            <a:off x="8989338" y="5049180"/>
            <a:ext cx="30383" cy="1057480"/>
          </a:xfrm>
          <a:prstGeom prst="curvedConnector3">
            <a:avLst>
              <a:gd name="adj1" fmla="val 8523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구부러진 연결선 42"/>
          <p:cNvCxnSpPr>
            <a:stCxn id="17" idx="3"/>
            <a:endCxn id="1032" idx="3"/>
          </p:cNvCxnSpPr>
          <p:nvPr/>
        </p:nvCxnSpPr>
        <p:spPr>
          <a:xfrm>
            <a:off x="8989338" y="4251064"/>
            <a:ext cx="30383" cy="1855596"/>
          </a:xfrm>
          <a:prstGeom prst="curvedConnector3">
            <a:avLst>
              <a:gd name="adj1" fmla="val 10699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구부러진 연결선 44"/>
          <p:cNvCxnSpPr>
            <a:stCxn id="15" idx="3"/>
            <a:endCxn id="1032" idx="3"/>
          </p:cNvCxnSpPr>
          <p:nvPr/>
        </p:nvCxnSpPr>
        <p:spPr>
          <a:xfrm>
            <a:off x="8989338" y="3465004"/>
            <a:ext cx="30383" cy="2641656"/>
          </a:xfrm>
          <a:prstGeom prst="curvedConnector3">
            <a:avLst>
              <a:gd name="adj1" fmla="val 14688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구부러진 연결선 46"/>
          <p:cNvCxnSpPr>
            <a:stCxn id="22" idx="3"/>
            <a:endCxn id="1032" idx="3"/>
          </p:cNvCxnSpPr>
          <p:nvPr/>
        </p:nvCxnSpPr>
        <p:spPr>
          <a:xfrm>
            <a:off x="8989338" y="2695707"/>
            <a:ext cx="30383" cy="3410953"/>
          </a:xfrm>
          <a:prstGeom prst="curvedConnector3">
            <a:avLst>
              <a:gd name="adj1" fmla="val 215775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33120" y="5178862"/>
            <a:ext cx="7040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 smtClean="0"/>
              <a:t>+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0255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610152" y="6592267"/>
            <a:ext cx="2311400" cy="365125"/>
          </a:xfrm>
        </p:spPr>
        <p:txBody>
          <a:bodyPr/>
          <a:lstStyle/>
          <a:p>
            <a:pPr>
              <a:defRPr/>
            </a:pPr>
            <a:fld id="{BDE70E3B-DC46-4B1A-948C-9B28CD623898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632520" y="212241"/>
            <a:ext cx="6840760" cy="528861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dirty="0" smtClean="0">
                <a:latin typeface="Arial" charset="0"/>
                <a:ea typeface="HY견고딕" pitchFamily="18" charset="-127"/>
              </a:rPr>
              <a:t>3.3 e-BOD activity process</a:t>
            </a:r>
            <a:endParaRPr kumimoji="0" lang="ko-KR" altLang="en-US" sz="2400" b="1" dirty="0" smtClean="0">
              <a:latin typeface="Arial" charset="0"/>
              <a:ea typeface="HY견고딕" pitchFamily="18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09184" y="0"/>
            <a:ext cx="3296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800" b="1" dirty="0" smtClean="0">
                <a:latin typeface="Arial" charset="0"/>
                <a:ea typeface="HY견고딕" pitchFamily="18" charset="-127"/>
              </a:rPr>
              <a:t>3. Process &amp; data </a:t>
            </a:r>
            <a:endParaRPr lang="ko-KR" altLang="en-US" sz="2800" b="1" dirty="0">
              <a:latin typeface="Arial" charset="0"/>
              <a:ea typeface="HY견고딕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698399"/>
            <a:ext cx="7560840" cy="61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610152" y="6592267"/>
            <a:ext cx="2311400" cy="365125"/>
          </a:xfrm>
        </p:spPr>
        <p:txBody>
          <a:bodyPr/>
          <a:lstStyle/>
          <a:p>
            <a:pPr>
              <a:defRPr/>
            </a:pPr>
            <a:fld id="{BDE70E3B-DC46-4B1A-948C-9B28CD623898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44" name="제목 1"/>
          <p:cNvSpPr txBox="1">
            <a:spLocks/>
          </p:cNvSpPr>
          <p:nvPr/>
        </p:nvSpPr>
        <p:spPr>
          <a:xfrm>
            <a:off x="416496" y="379859"/>
            <a:ext cx="6840760" cy="528861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dirty="0" smtClean="0">
                <a:latin typeface="Arial" charset="0"/>
                <a:ea typeface="HY견고딕" pitchFamily="18" charset="-127"/>
              </a:rPr>
              <a:t>3.4 e-BOD classes</a:t>
            </a:r>
            <a:endParaRPr kumimoji="0" lang="ko-KR" altLang="en-US" sz="2400" b="1" dirty="0" smtClean="0">
              <a:latin typeface="Arial" charset="0"/>
              <a:ea typeface="HY견고딕" pitchFamily="18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09184" y="0"/>
            <a:ext cx="3296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800" b="1" dirty="0" smtClean="0">
                <a:latin typeface="Arial" charset="0"/>
                <a:ea typeface="HY견고딕" pitchFamily="18" charset="-127"/>
              </a:rPr>
              <a:t>3. Process &amp; data </a:t>
            </a:r>
            <a:endParaRPr lang="ko-KR" altLang="en-US" sz="2800" b="1" dirty="0">
              <a:latin typeface="Arial" charset="0"/>
              <a:ea typeface="HY견고딕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1" y="502914"/>
            <a:ext cx="8352928" cy="635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2531953" y="4543484"/>
            <a:ext cx="101621" cy="303128"/>
            <a:chOff x="2489084" y="3982001"/>
            <a:chExt cx="101621" cy="303128"/>
          </a:xfrm>
        </p:grpSpPr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2492355" y="4098368"/>
              <a:ext cx="87104" cy="8710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E6EEF9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2489084" y="3982001"/>
              <a:ext cx="101621" cy="101621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E6EEF9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Oval 42"/>
            <p:cNvSpPr>
              <a:spLocks noChangeArrowheads="1"/>
            </p:cNvSpPr>
            <p:nvPr/>
          </p:nvSpPr>
          <p:spPr bwMode="auto">
            <a:xfrm>
              <a:off x="2499029" y="4212543"/>
              <a:ext cx="72586" cy="72586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rgbClr val="E6EEF9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77227"/>
              </p:ext>
            </p:extLst>
          </p:nvPr>
        </p:nvGraphicFramePr>
        <p:xfrm>
          <a:off x="1064568" y="1124745"/>
          <a:ext cx="8079238" cy="4370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2071"/>
                <a:gridCol w="5617167"/>
              </a:tblGrid>
              <a:tr h="4578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Items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Content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173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Terminology</a:t>
                      </a:r>
                      <a:r>
                        <a:rPr lang="ko-KR" altLang="en-US" sz="1800" kern="0" spc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 </a:t>
                      </a:r>
                      <a:endParaRPr lang="en-US" altLang="ko-KR" sz="1800" kern="0" spc="0" baseline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definition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Define terminology used in e-BOD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</a:tr>
              <a:tr h="9278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BIE, ABIE, ASBIE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Define</a:t>
                      </a:r>
                      <a:r>
                        <a:rPr lang="en-US" altLang="ko-KR" sz="1800" kern="0" spc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 b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usiness</a:t>
                      </a:r>
                      <a:r>
                        <a:rPr lang="en-US" altLang="ko-KR" sz="1800" kern="0" spc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 i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nformation entity for e-BOD</a:t>
                      </a: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</a:tr>
              <a:tr h="9278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XML schema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Make e-BOD XML schema</a:t>
                      </a: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</a:tr>
              <a:tr h="11392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Layout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Define e-BOD data item layout in</a:t>
                      </a:r>
                      <a:r>
                        <a:rPr lang="en-US" altLang="ko-KR" sz="1800" kern="0" spc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 mobile device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610152" y="6592267"/>
            <a:ext cx="2311400" cy="365125"/>
          </a:xfrm>
        </p:spPr>
        <p:txBody>
          <a:bodyPr/>
          <a:lstStyle/>
          <a:p>
            <a:pPr>
              <a:defRPr/>
            </a:pPr>
            <a:fld id="{BDE70E3B-DC46-4B1A-948C-9B28CD623898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560512" y="523220"/>
            <a:ext cx="6840760" cy="528861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 eaLnBrk="1" hangingPunct="1"/>
            <a:r>
              <a:rPr kumimoji="0" lang="en-US" altLang="ko-KR" sz="2400" b="1" dirty="0" smtClean="0">
                <a:latin typeface="Arial" charset="0"/>
                <a:ea typeface="HY견고딕" pitchFamily="18" charset="-127"/>
              </a:rPr>
              <a:t>3.5 Need more..</a:t>
            </a:r>
            <a:endParaRPr kumimoji="0" lang="ko-KR" altLang="en-US" sz="2400" b="1" dirty="0" smtClean="0">
              <a:latin typeface="Arial" charset="0"/>
              <a:ea typeface="HY견고딕" pitchFamily="18" charset="-127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609184" y="0"/>
            <a:ext cx="3296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800" b="1" dirty="0" smtClean="0">
                <a:latin typeface="Arial" charset="0"/>
                <a:ea typeface="HY견고딕" pitchFamily="18" charset="-127"/>
              </a:rPr>
              <a:t>3. Process &amp; data </a:t>
            </a:r>
            <a:endParaRPr lang="ko-KR" altLang="en-US" sz="2800" b="1" dirty="0">
              <a:latin typeface="Arial" charset="0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33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내용 개체 틀 2"/>
          <p:cNvSpPr>
            <a:spLocks noGrp="1"/>
          </p:cNvSpPr>
          <p:nvPr>
            <p:ph idx="1"/>
          </p:nvPr>
        </p:nvSpPr>
        <p:spPr>
          <a:xfrm>
            <a:off x="1136576" y="1124744"/>
            <a:ext cx="8482012" cy="2807766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400" dirty="0" smtClean="0">
                <a:latin typeface="Arial" charset="0"/>
                <a:ea typeface="HY견고딕" pitchFamily="18" charset="-127"/>
              </a:rPr>
              <a:t>Big consigner requires e-BOD for visualization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400" dirty="0" smtClean="0">
                <a:latin typeface="Arial" charset="0"/>
                <a:ea typeface="HY견고딕" pitchFamily="18" charset="-127"/>
              </a:rPr>
              <a:t>Regulation, legalization, platform are now preparing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ko-KR" sz="2400" dirty="0" smtClean="0">
                <a:latin typeface="Arial" charset="0"/>
                <a:ea typeface="HY견고딕" pitchFamily="18" charset="-127"/>
              </a:rPr>
              <a:t>How do we proceed e-BOD project in UN/CEFACT?</a:t>
            </a:r>
          </a:p>
          <a:p>
            <a:pPr marL="457200" lvl="1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altLang="ko-KR" sz="2000" dirty="0" smtClean="0">
                <a:latin typeface="Arial" charset="0"/>
                <a:ea typeface="HY견고딕" pitchFamily="18" charset="-127"/>
              </a:rPr>
              <a:t>- Collaboration, joining project, or independently..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altLang="ko-KR" sz="2400" dirty="0">
              <a:latin typeface="Arial" charset="0"/>
              <a:ea typeface="HY견고딕" pitchFamily="18" charset="-127"/>
            </a:endParaRPr>
          </a:p>
          <a:p>
            <a:pPr marL="720725" lvl="1" indent="-320675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ko-KR" dirty="0" smtClean="0">
                <a:latin typeface="Arial" charset="0"/>
                <a:ea typeface="HY견고딕" pitchFamily="18" charset="-127"/>
              </a:rPr>
              <a:t> </a:t>
            </a:r>
            <a:endParaRPr lang="ko-KR" altLang="en-US" dirty="0" smtClean="0">
              <a:latin typeface="Arial" charset="0"/>
              <a:ea typeface="HY견고딕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056F5-0086-4FF3-844C-58E936956F03}" type="slidenum">
              <a:rPr lang="en-US" altLang="ko-KR"/>
              <a:pPr>
                <a:defRPr/>
              </a:pPr>
              <a:t>15</a:t>
            </a:fld>
            <a:endParaRPr lang="en-US" altLang="ko-KR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6897688" y="0"/>
            <a:ext cx="3008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800" b="1" dirty="0" smtClean="0">
                <a:latin typeface="Arial" charset="0"/>
                <a:ea typeface="HY견고딕" pitchFamily="18" charset="-127"/>
              </a:rPr>
              <a:t>4. Conclusion </a:t>
            </a:r>
            <a:endParaRPr lang="ko-KR" altLang="en-US" sz="2800" b="1" dirty="0">
              <a:latin typeface="Arial" charset="0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7417F-690D-4AC0-A28A-79E6B30A3DAB}" type="slidenum">
              <a:rPr lang="en-US" altLang="ko-KR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224808" y="2919803"/>
            <a:ext cx="4003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4000" b="1" dirty="0">
                <a:latin typeface="Arial" charset="0"/>
              </a:rPr>
              <a:t>- Thank you !! - </a:t>
            </a:r>
            <a:endParaRPr lang="ko-KR" altLang="en-US" sz="4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09D1C-E6FE-42F8-8877-6989C0D2F508}" type="slidenum">
              <a:rPr lang="en-US" altLang="ko-KR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030288" y="6985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ko-KR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238250" y="642938"/>
            <a:ext cx="313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800" b="1">
                <a:latin typeface="Arial" charset="0"/>
                <a:ea typeface="HY견고딕" pitchFamily="18" charset="-127"/>
              </a:rPr>
              <a:t>Table of contents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000250" y="1557338"/>
            <a:ext cx="561657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ko-KR" b="1" dirty="0">
                <a:latin typeface="Arial" charset="0"/>
                <a:ea typeface="HY견고딕" pitchFamily="18" charset="-127"/>
              </a:rPr>
              <a:t>1. Introduction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b="1" dirty="0">
                <a:latin typeface="Arial" charset="0"/>
                <a:ea typeface="HY견고딕" pitchFamily="18" charset="-127"/>
              </a:rPr>
              <a:t>2. </a:t>
            </a:r>
            <a:r>
              <a:rPr lang="en-US" altLang="ko-KR" b="1" dirty="0" smtClean="0">
                <a:latin typeface="Arial" charset="0"/>
                <a:ea typeface="Arial Unicode MS" pitchFamily="50" charset="-127"/>
                <a:cs typeface="Arial Unicode MS" pitchFamily="50" charset="-127"/>
              </a:rPr>
              <a:t>Requirements</a:t>
            </a:r>
            <a:endParaRPr lang="ko-KR" altLang="en-US" b="1" dirty="0">
              <a:latin typeface="Arial" charset="0"/>
              <a:ea typeface="Arial Unicode MS" pitchFamily="50" charset="-127"/>
              <a:cs typeface="Arial Unicode MS" pitchFamily="50" charset="-127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ko-KR" b="1" dirty="0">
                <a:latin typeface="Arial" charset="0"/>
                <a:ea typeface="HY견고딕" pitchFamily="18" charset="-127"/>
              </a:rPr>
              <a:t>3. </a:t>
            </a:r>
            <a:r>
              <a:rPr lang="en-US" altLang="ko-KR" b="1" dirty="0" smtClean="0">
                <a:latin typeface="Arial" charset="0"/>
                <a:ea typeface="HY견고딕" pitchFamily="18" charset="-127"/>
              </a:rPr>
              <a:t>Process and data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b="1" dirty="0" smtClean="0">
                <a:latin typeface="Arial" charset="0"/>
                <a:ea typeface="HY견고딕" pitchFamily="18" charset="-127"/>
              </a:rPr>
              <a:t>4. Conclusion </a:t>
            </a:r>
            <a:endParaRPr lang="en-US" altLang="ko-KR" b="1" dirty="0">
              <a:latin typeface="Arial" charset="0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>
          <a:xfrm>
            <a:off x="632520" y="538292"/>
            <a:ext cx="8172450" cy="4429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400" b="1" dirty="0" smtClean="0">
                <a:latin typeface="Arial" charset="0"/>
                <a:ea typeface="HY견고딕" pitchFamily="18" charset="-127"/>
              </a:rPr>
              <a:t>1.1 </a:t>
            </a:r>
            <a:r>
              <a:rPr lang="en-US" altLang="ko-KR" sz="2400" b="1" dirty="0">
                <a:latin typeface="Arial" charset="0"/>
                <a:ea typeface="HY견고딕" pitchFamily="18" charset="-127"/>
              </a:rPr>
              <a:t>Logistics </a:t>
            </a:r>
            <a:r>
              <a:rPr lang="en-US" altLang="ko-KR" sz="2400" b="1" dirty="0" smtClean="0">
                <a:latin typeface="Arial" charset="0"/>
                <a:ea typeface="HY견고딕" pitchFamily="18" charset="-127"/>
              </a:rPr>
              <a:t>Problems</a:t>
            </a:r>
            <a:endParaRPr lang="ko-KR" altLang="en-US" sz="2400" b="1" dirty="0" smtClean="0">
              <a:latin typeface="Arial" charset="0"/>
              <a:ea typeface="HY견고딕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800975" y="6524625"/>
            <a:ext cx="2063750" cy="457200"/>
          </a:xfrm>
        </p:spPr>
        <p:txBody>
          <a:bodyPr/>
          <a:lstStyle/>
          <a:p>
            <a:pPr>
              <a:defRPr/>
            </a:pPr>
            <a:fld id="{A03DFEEC-C343-4BC6-BCDB-FD833F271083}" type="slidenum">
              <a:rPr lang="en-US" altLang="ko-KR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897688" y="0"/>
            <a:ext cx="2519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Arial" charset="0"/>
                <a:ea typeface="HY견고딕" pitchFamily="18" charset="-127"/>
              </a:rPr>
              <a:t>  </a:t>
            </a:r>
            <a:endParaRPr lang="ko-KR" altLang="en-US">
              <a:latin typeface="Arial" charset="0"/>
              <a:ea typeface="HY견고딕" pitchFamily="18" charset="-127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897688" y="0"/>
            <a:ext cx="3008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800" b="1">
                <a:latin typeface="Arial" charset="0"/>
                <a:ea typeface="HY견고딕" pitchFamily="18" charset="-127"/>
              </a:rPr>
              <a:t>1. Introduction</a:t>
            </a:r>
            <a:endParaRPr lang="ko-KR" altLang="en-US" sz="2800" b="1">
              <a:latin typeface="Arial" charset="0"/>
              <a:ea typeface="HY견고딕" pitchFamily="18" charset="-127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068185074"/>
              </p:ext>
            </p:extLst>
          </p:nvPr>
        </p:nvGraphicFramePr>
        <p:xfrm>
          <a:off x="3224808" y="1684839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924944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7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>
          <a:xfrm>
            <a:off x="632520" y="558388"/>
            <a:ext cx="8172450" cy="4429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400" b="1" dirty="0" smtClean="0">
                <a:latin typeface="Arial" charset="0"/>
                <a:ea typeface="HY견고딕" pitchFamily="18" charset="-127"/>
              </a:rPr>
              <a:t>1.2 Major factors for logistics problem</a:t>
            </a:r>
            <a:endParaRPr lang="ko-KR" altLang="en-US" sz="2400" b="1" dirty="0" smtClean="0">
              <a:latin typeface="Arial" charset="0"/>
              <a:ea typeface="HY견고딕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800975" y="6524625"/>
            <a:ext cx="2063750" cy="457200"/>
          </a:xfrm>
        </p:spPr>
        <p:txBody>
          <a:bodyPr/>
          <a:lstStyle/>
          <a:p>
            <a:pPr>
              <a:defRPr/>
            </a:pPr>
            <a:fld id="{A03DFEEC-C343-4BC6-BCDB-FD833F271083}" type="slidenum">
              <a:rPr lang="en-US" altLang="ko-KR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897688" y="0"/>
            <a:ext cx="2519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Arial" charset="0"/>
                <a:ea typeface="HY견고딕" pitchFamily="18" charset="-127"/>
              </a:rPr>
              <a:t>  </a:t>
            </a:r>
            <a:endParaRPr lang="ko-KR" altLang="en-US">
              <a:latin typeface="Arial" charset="0"/>
              <a:ea typeface="HY견고딕" pitchFamily="18" charset="-127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897688" y="0"/>
            <a:ext cx="3008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800" b="1">
                <a:latin typeface="Arial" charset="0"/>
                <a:ea typeface="HY견고딕" pitchFamily="18" charset="-127"/>
              </a:rPr>
              <a:t>1. Introduction</a:t>
            </a:r>
            <a:endParaRPr lang="ko-KR" altLang="en-US" sz="2800" b="1">
              <a:latin typeface="Arial" charset="0"/>
              <a:ea typeface="HY견고딕" pitchFamily="18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4592960" y="1844824"/>
            <a:ext cx="4104456" cy="1944216"/>
          </a:xfrm>
          <a:prstGeom prst="ellipse">
            <a:avLst/>
          </a:prstGeom>
          <a:solidFill>
            <a:schemeClr val="bg1">
              <a:lumMod val="75000"/>
              <a:alpha val="56078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280592" y="1844824"/>
            <a:ext cx="4104456" cy="1872208"/>
          </a:xfrm>
          <a:prstGeom prst="ellipse">
            <a:avLst/>
          </a:prstGeom>
          <a:solidFill>
            <a:srgbClr val="BFBFB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4568" y="184242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Person</a:t>
            </a:r>
            <a:endParaRPr lang="ko-KR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21395" y="1746101"/>
            <a:ext cx="1743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Technology</a:t>
            </a:r>
            <a:endParaRPr lang="ko-KR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4589137" y="3284984"/>
            <a:ext cx="4104456" cy="1944216"/>
          </a:xfrm>
          <a:prstGeom prst="ellipse">
            <a:avLst/>
          </a:prstGeom>
          <a:solidFill>
            <a:schemeClr val="bg1">
              <a:lumMod val="75000"/>
              <a:alpha val="56078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1276769" y="3284984"/>
            <a:ext cx="4104456" cy="1872208"/>
          </a:xfrm>
          <a:prstGeom prst="ellipse">
            <a:avLst/>
          </a:prstGeom>
          <a:solidFill>
            <a:srgbClr val="BFBFB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/>
          <p:cNvSpPr txBox="1"/>
          <p:nvPr/>
        </p:nvSpPr>
        <p:spPr>
          <a:xfrm>
            <a:off x="1064568" y="4998367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ko-KR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45018" y="4926359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Practice</a:t>
            </a:r>
            <a:endParaRPr lang="ko-KR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624" y="2191882"/>
            <a:ext cx="38659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distortion/omission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mistake(inadvertently, unconsciously)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accident, crime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wrong transporter, consignee</a:t>
            </a:r>
            <a:endParaRPr lang="ko-KR" alt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02544" y="2207766"/>
            <a:ext cx="35376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and off-line mixed</a:t>
            </a:r>
            <a:endParaRPr lang="en-US" altLang="ko-K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different communication protocols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weak security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interoperability problem</a:t>
            </a:r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68624" y="3689737"/>
            <a:ext cx="36551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incorrect delivery place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 logistics industry 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distorted logistics market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vehicle problems</a:t>
            </a:r>
            <a:endParaRPr lang="en-US" altLang="ko-K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ko-KR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26914" y="3717032"/>
            <a:ext cx="37593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loose freight check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order document issued by forwarder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   or transporter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delivery without order document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ko-KR" alt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내용 개체 틀 2"/>
          <p:cNvSpPr>
            <a:spLocks/>
          </p:cNvSpPr>
          <p:nvPr/>
        </p:nvSpPr>
        <p:spPr bwMode="auto">
          <a:xfrm>
            <a:off x="1193740" y="1052736"/>
            <a:ext cx="6927612" cy="3648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</a:pPr>
            <a:r>
              <a:rPr lang="en-US" altLang="ko-KR" sz="1600" b="1" dirty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To </a:t>
            </a:r>
            <a:r>
              <a:rPr lang="en-US" altLang="ko-KR" sz="16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digitalize B2B </a:t>
            </a:r>
            <a:r>
              <a:rPr lang="en-US" altLang="ko-KR" sz="1600" b="1" dirty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logistics processes by </a:t>
            </a:r>
            <a:r>
              <a:rPr lang="en-US" altLang="ko-KR" sz="1600" b="1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applying e-BOD framework</a:t>
            </a:r>
            <a:endParaRPr lang="ko-KR" sz="1600" b="1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305" name="직사각형 304"/>
          <p:cNvSpPr/>
          <p:nvPr/>
        </p:nvSpPr>
        <p:spPr bwMode="auto">
          <a:xfrm>
            <a:off x="490622" y="1776048"/>
            <a:ext cx="4362731" cy="3780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003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latinLnBrk="0"/>
            <a:endParaRPr lang="en-US" b="0" dirty="0" err="1" smtClean="0">
              <a:solidFill>
                <a:srgbClr val="333333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06" name="표 3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07768"/>
              </p:ext>
            </p:extLst>
          </p:nvPr>
        </p:nvGraphicFramePr>
        <p:xfrm>
          <a:off x="487238" y="5597250"/>
          <a:ext cx="4362731" cy="1102490"/>
        </p:xfrm>
        <a:graphic>
          <a:graphicData uri="http://schemas.openxmlformats.org/drawingml/2006/table">
            <a:tbl>
              <a:tblPr/>
              <a:tblGrid>
                <a:gridCol w="4362731"/>
              </a:tblGrid>
              <a:tr h="110249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※ paper receipt</a:t>
                      </a:r>
                      <a:endParaRPr lang="ko-KR" altLang="en-US" sz="1100" kern="0" spc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Evidence document for proving freight</a:t>
                      </a:r>
                      <a:r>
                        <a:rPr lang="en-US" altLang="ko-KR" sz="1100" kern="0" spc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 delivery from consignor to consignee in logistics process, which could be used as payment receipt. 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" name="AutoShape 28"/>
          <p:cNvSpPr>
            <a:spLocks noChangeArrowheads="1"/>
          </p:cNvSpPr>
          <p:nvPr/>
        </p:nvSpPr>
        <p:spPr bwMode="auto">
          <a:xfrm>
            <a:off x="483823" y="1523415"/>
            <a:ext cx="4362731" cy="25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ko-KR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- IS</a:t>
            </a:r>
            <a:endParaRPr lang="en-US" altLang="ko-KR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직사각형 308"/>
          <p:cNvSpPr/>
          <p:nvPr/>
        </p:nvSpPr>
        <p:spPr bwMode="auto">
          <a:xfrm>
            <a:off x="5074345" y="1778977"/>
            <a:ext cx="4363200" cy="3780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003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latinLnBrk="0"/>
            <a:endParaRPr lang="en-US" b="0" dirty="0" err="1" smtClean="0">
              <a:solidFill>
                <a:srgbClr val="333333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10" name="표 3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37167"/>
              </p:ext>
            </p:extLst>
          </p:nvPr>
        </p:nvGraphicFramePr>
        <p:xfrm>
          <a:off x="5070961" y="5591387"/>
          <a:ext cx="4363200" cy="1080000"/>
        </p:xfrm>
        <a:graphic>
          <a:graphicData uri="http://schemas.openxmlformats.org/drawingml/2006/table">
            <a:tbl>
              <a:tblPr/>
              <a:tblGrid>
                <a:gridCol w="4363200"/>
              </a:tblGrid>
              <a:tr h="10800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kern="0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※ e-BOD(electronic bill of delivery)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Electronic receipt document which </a:t>
                      </a: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enables on-line process of distribution, peruse, evidence,</a:t>
                      </a:r>
                      <a:r>
                        <a:rPr lang="en-US" altLang="ko-KR" sz="1100" kern="0" spc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 payment </a:t>
                      </a:r>
                      <a:r>
                        <a:rPr lang="en-US" altLang="ko-KR" sz="1100" kern="0" spc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process among transporter,</a:t>
                      </a:r>
                      <a:r>
                        <a:rPr lang="en-US" altLang="ko-KR" sz="1100" kern="0" spc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맑은 고딕" pitchFamily="50" charset="-127"/>
                          <a:cs typeface="Arial" panose="020B0604020202020204" pitchFamily="34" charset="0"/>
                        </a:rPr>
                        <a:t> consignor, forwarder, consignee. </a:t>
                      </a:r>
                      <a:endParaRPr lang="ko-KR" altLang="en-US" sz="1100" kern="0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맑은 고딕" pitchFamily="50" charset="-127"/>
                        <a:cs typeface="Arial" panose="020B0604020202020204" pitchFamily="34" charset="0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1" name="AutoShape 28"/>
          <p:cNvSpPr>
            <a:spLocks noChangeArrowheads="1"/>
          </p:cNvSpPr>
          <p:nvPr/>
        </p:nvSpPr>
        <p:spPr bwMode="auto">
          <a:xfrm>
            <a:off x="5067719" y="1526517"/>
            <a:ext cx="4363200" cy="2520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ko-KR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- BE</a:t>
            </a:r>
            <a:endParaRPr lang="en-US" altLang="ko-KR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244935" y="1908968"/>
            <a:ext cx="4702812" cy="3633595"/>
            <a:chOff x="5244935" y="2715237"/>
            <a:chExt cx="4702812" cy="2827326"/>
          </a:xfrm>
        </p:grpSpPr>
        <p:pic>
          <p:nvPicPr>
            <p:cNvPr id="511" name="Picture 3" descr="MCj0434835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28943" y="2827044"/>
              <a:ext cx="564137" cy="480257"/>
            </a:xfrm>
            <a:prstGeom prst="rect">
              <a:avLst/>
            </a:prstGeom>
            <a:noFill/>
          </p:spPr>
        </p:pic>
        <p:pic>
          <p:nvPicPr>
            <p:cNvPr id="512" name="Picture 5" descr="j0434847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8198" y="2828105"/>
              <a:ext cx="564137" cy="480256"/>
            </a:xfrm>
            <a:prstGeom prst="rect">
              <a:avLst/>
            </a:prstGeom>
            <a:noFill/>
          </p:spPr>
        </p:pic>
        <p:sp>
          <p:nvSpPr>
            <p:cNvPr id="513" name="Text Box 11"/>
            <p:cNvSpPr txBox="1">
              <a:spLocks noChangeArrowheads="1"/>
            </p:cNvSpPr>
            <p:nvPr/>
          </p:nvSpPr>
          <p:spPr bwMode="auto">
            <a:xfrm>
              <a:off x="5688912" y="2728295"/>
              <a:ext cx="800219" cy="2308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transporter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" name="Text Box 16"/>
            <p:cNvSpPr txBox="1">
              <a:spLocks noChangeArrowheads="1"/>
            </p:cNvSpPr>
            <p:nvPr/>
          </p:nvSpPr>
          <p:spPr bwMode="auto">
            <a:xfrm>
              <a:off x="6984415" y="3440740"/>
              <a:ext cx="11833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① allocate freight </a:t>
              </a:r>
            </a:p>
            <a:p>
              <a:pPr algn="ctr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 vehicles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Text Box 17"/>
            <p:cNvSpPr txBox="1">
              <a:spLocks noChangeArrowheads="1"/>
            </p:cNvSpPr>
            <p:nvPr/>
          </p:nvSpPr>
          <p:spPr bwMode="auto">
            <a:xfrm>
              <a:off x="6847632" y="2843711"/>
              <a:ext cx="95891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② load freight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6" name="Picture 18" descr="j020546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34241" y="4492119"/>
              <a:ext cx="849321" cy="719854"/>
            </a:xfrm>
            <a:prstGeom prst="rect">
              <a:avLst/>
            </a:prstGeom>
            <a:noFill/>
          </p:spPr>
        </p:pic>
        <p:sp>
          <p:nvSpPr>
            <p:cNvPr id="517" name="Text Box 19"/>
            <p:cNvSpPr txBox="1">
              <a:spLocks noChangeArrowheads="1"/>
            </p:cNvSpPr>
            <p:nvPr/>
          </p:nvSpPr>
          <p:spPr bwMode="auto">
            <a:xfrm>
              <a:off x="7784303" y="4989247"/>
              <a:ext cx="1749197" cy="2308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logistics information system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8" name="AutoShape 20"/>
            <p:cNvCxnSpPr>
              <a:cxnSpLocks noChangeShapeType="1"/>
            </p:cNvCxnSpPr>
            <p:nvPr/>
          </p:nvCxnSpPr>
          <p:spPr bwMode="auto">
            <a:xfrm>
              <a:off x="5941789" y="3313235"/>
              <a:ext cx="6015" cy="13222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19" name="Text Box 21"/>
            <p:cNvSpPr txBox="1">
              <a:spLocks noChangeArrowheads="1"/>
            </p:cNvSpPr>
            <p:nvPr/>
          </p:nvSpPr>
          <p:spPr bwMode="auto">
            <a:xfrm>
              <a:off x="5609933" y="3404185"/>
              <a:ext cx="323165" cy="113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③ freight transport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0" name="AutoShape 22"/>
            <p:cNvCxnSpPr>
              <a:cxnSpLocks noChangeShapeType="1"/>
              <a:stCxn id="549" idx="1"/>
              <a:endCxn id="511" idx="1"/>
            </p:cNvCxnSpPr>
            <p:nvPr/>
          </p:nvCxnSpPr>
          <p:spPr bwMode="auto">
            <a:xfrm rot="10800000">
              <a:off x="5728943" y="3067173"/>
              <a:ext cx="32498" cy="1855377"/>
            </a:xfrm>
            <a:prstGeom prst="bentConnector3">
              <a:avLst>
                <a:gd name="adj1" fmla="val 609370"/>
              </a:avLst>
            </a:prstGeom>
            <a:noFill/>
            <a:ln w="19050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ffectLst/>
          </p:spPr>
        </p:cxnSp>
        <p:sp>
          <p:nvSpPr>
            <p:cNvPr id="521" name="Text Box 23"/>
            <p:cNvSpPr txBox="1">
              <a:spLocks noChangeArrowheads="1"/>
            </p:cNvSpPr>
            <p:nvPr/>
          </p:nvSpPr>
          <p:spPr bwMode="auto">
            <a:xfrm>
              <a:off x="5244935" y="2715237"/>
              <a:ext cx="323165" cy="2514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④ confirm taking over</a:t>
              </a:r>
              <a:r>
                <a:rPr lang="ko-KR" alt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(electronic signature)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2" name="AutoShape 24"/>
            <p:cNvCxnSpPr>
              <a:cxnSpLocks noChangeShapeType="1"/>
            </p:cNvCxnSpPr>
            <p:nvPr/>
          </p:nvCxnSpPr>
          <p:spPr bwMode="auto">
            <a:xfrm>
              <a:off x="6196615" y="3257597"/>
              <a:ext cx="2172272" cy="150670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523" name="Text Box 26"/>
            <p:cNvSpPr txBox="1">
              <a:spLocks noChangeArrowheads="1"/>
            </p:cNvSpPr>
            <p:nvPr/>
          </p:nvSpPr>
          <p:spPr bwMode="auto">
            <a:xfrm>
              <a:off x="7977336" y="5173231"/>
              <a:ext cx="1970411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174625" indent="-174625">
                <a:buFont typeface="Wingdings" pitchFamily="2" charset="2"/>
                <a:buChar char="§"/>
              </a:pP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logistics information process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e-BOD</a:t>
              </a:r>
              <a:r>
                <a:rPr lang="ko-KR" alt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Text Box 27"/>
            <p:cNvSpPr txBox="1">
              <a:spLocks noChangeArrowheads="1"/>
            </p:cNvSpPr>
            <p:nvPr/>
          </p:nvSpPr>
          <p:spPr bwMode="auto">
            <a:xfrm>
              <a:off x="6537176" y="4729791"/>
              <a:ext cx="157927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174625" indent="-174625">
                <a:buFont typeface="Wingdings" pitchFamily="2" charset="2"/>
                <a:buChar char="§"/>
              </a:pP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purchase info transfer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5" name="그룹 167"/>
            <p:cNvGrpSpPr/>
            <p:nvPr/>
          </p:nvGrpSpPr>
          <p:grpSpPr>
            <a:xfrm>
              <a:off x="5622129" y="4681888"/>
              <a:ext cx="938626" cy="635056"/>
              <a:chOff x="503441" y="3857180"/>
              <a:chExt cx="1296228" cy="950936"/>
            </a:xfrm>
          </p:grpSpPr>
          <p:grpSp>
            <p:nvGrpSpPr>
              <p:cNvPr id="547" name="그룹 166"/>
              <p:cNvGrpSpPr/>
              <p:nvPr/>
            </p:nvGrpSpPr>
            <p:grpSpPr>
              <a:xfrm>
                <a:off x="503441" y="3857180"/>
                <a:ext cx="1043106" cy="950936"/>
                <a:chOff x="503441" y="3857180"/>
                <a:chExt cx="1043106" cy="950936"/>
              </a:xfrm>
            </p:grpSpPr>
            <p:pic>
              <p:nvPicPr>
                <p:cNvPr id="549" name="Picture 10" descr="MC900030031[1]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95828" y="3857180"/>
                  <a:ext cx="608806" cy="720725"/>
                </a:xfrm>
                <a:prstGeom prst="rect">
                  <a:avLst/>
                </a:prstGeom>
                <a:noFill/>
              </p:spPr>
            </p:pic>
            <p:sp>
              <p:nvSpPr>
                <p:cNvPr id="55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03441" y="4462467"/>
                  <a:ext cx="1043106" cy="345649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ko-KR" sz="9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consignee</a:t>
                  </a:r>
                  <a:endParaRPr lang="ko-KR" altLang="en-US" sz="9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548" name="Picture 28" descr="MC900428971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97238" y="3947668"/>
                <a:ext cx="402431" cy="541337"/>
              </a:xfrm>
              <a:prstGeom prst="rect">
                <a:avLst/>
              </a:prstGeom>
              <a:noFill/>
            </p:spPr>
          </p:pic>
        </p:grpSp>
        <p:cxnSp>
          <p:nvCxnSpPr>
            <p:cNvPr id="526" name="AutoShape 29"/>
            <p:cNvCxnSpPr>
              <a:cxnSpLocks noChangeShapeType="1"/>
            </p:cNvCxnSpPr>
            <p:nvPr/>
          </p:nvCxnSpPr>
          <p:spPr bwMode="auto">
            <a:xfrm flipH="1" flipV="1">
              <a:off x="6589276" y="4923609"/>
              <a:ext cx="1542499" cy="44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</p:cxnSp>
        <p:pic>
          <p:nvPicPr>
            <p:cNvPr id="527" name="Picture 31" descr="MC900428971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98975" y="3289905"/>
              <a:ext cx="291409" cy="361517"/>
            </a:xfrm>
            <a:prstGeom prst="rect">
              <a:avLst/>
            </a:prstGeom>
            <a:noFill/>
          </p:spPr>
        </p:pic>
        <p:cxnSp>
          <p:nvCxnSpPr>
            <p:cNvPr id="528" name="AutoShape 32"/>
            <p:cNvCxnSpPr>
              <a:cxnSpLocks noChangeShapeType="1"/>
              <a:stCxn id="516" idx="0"/>
              <a:endCxn id="527" idx="2"/>
            </p:cNvCxnSpPr>
            <p:nvPr/>
          </p:nvCxnSpPr>
          <p:spPr bwMode="auto">
            <a:xfrm rot="16200000" flipV="1">
              <a:off x="8231442" y="4064661"/>
              <a:ext cx="840697" cy="1422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529" name="Text Box 33"/>
            <p:cNvSpPr txBox="1">
              <a:spLocks noChangeArrowheads="1"/>
            </p:cNvSpPr>
            <p:nvPr/>
          </p:nvSpPr>
          <p:spPr bwMode="auto">
            <a:xfrm>
              <a:off x="8595514" y="3581169"/>
              <a:ext cx="323165" cy="144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174625" indent="-174625">
                <a:buFont typeface="Wingdings" pitchFamily="2" charset="2"/>
                <a:buChar char="§"/>
              </a:pP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transport</a:t>
              </a:r>
              <a:r>
                <a:rPr lang="ko-KR" alt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information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Text Box 35"/>
            <p:cNvSpPr txBox="1">
              <a:spLocks noChangeArrowheads="1"/>
            </p:cNvSpPr>
            <p:nvPr/>
          </p:nvSpPr>
          <p:spPr bwMode="auto">
            <a:xfrm>
              <a:off x="6671784" y="3962284"/>
              <a:ext cx="990708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4625" indent="-174625">
                <a:buFont typeface="Wingdings" pitchFamily="2" charset="2"/>
                <a:buChar char="§"/>
              </a:pP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Make and register e-BOD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Text Box 12"/>
            <p:cNvSpPr txBox="1">
              <a:spLocks noChangeArrowheads="1"/>
            </p:cNvSpPr>
            <p:nvPr/>
          </p:nvSpPr>
          <p:spPr bwMode="auto">
            <a:xfrm>
              <a:off x="8253955" y="3226039"/>
              <a:ext cx="742512" cy="2308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consignor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2" name="AutoShape 29"/>
            <p:cNvCxnSpPr>
              <a:cxnSpLocks noChangeShapeType="1"/>
            </p:cNvCxnSpPr>
            <p:nvPr/>
          </p:nvCxnSpPr>
          <p:spPr bwMode="auto">
            <a:xfrm flipH="1" flipV="1">
              <a:off x="6320345" y="3141555"/>
              <a:ext cx="2124285" cy="139779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</p:cxnSp>
        <p:cxnSp>
          <p:nvCxnSpPr>
            <p:cNvPr id="533" name="AutoShape 29"/>
            <p:cNvCxnSpPr>
              <a:cxnSpLocks noChangeShapeType="1"/>
            </p:cNvCxnSpPr>
            <p:nvPr/>
          </p:nvCxnSpPr>
          <p:spPr bwMode="auto">
            <a:xfrm>
              <a:off x="6378567" y="3052127"/>
              <a:ext cx="1955128" cy="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grpSp>
        <p:nvGrpSpPr>
          <p:cNvPr id="3" name="그룹 2"/>
          <p:cNvGrpSpPr/>
          <p:nvPr/>
        </p:nvGrpSpPr>
        <p:grpSpPr>
          <a:xfrm>
            <a:off x="680809" y="1908968"/>
            <a:ext cx="4580515" cy="3649783"/>
            <a:chOff x="680809" y="2708920"/>
            <a:chExt cx="4580515" cy="2849831"/>
          </a:xfrm>
        </p:grpSpPr>
        <p:pic>
          <p:nvPicPr>
            <p:cNvPr id="465" name="Picture 3" descr="MCj0434835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1874" y="2840066"/>
              <a:ext cx="522978" cy="482750"/>
            </a:xfrm>
            <a:prstGeom prst="rect">
              <a:avLst/>
            </a:prstGeom>
            <a:noFill/>
          </p:spPr>
        </p:pic>
        <p:pic>
          <p:nvPicPr>
            <p:cNvPr id="466" name="Picture 5" descr="j0434847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26510" y="2841132"/>
              <a:ext cx="522978" cy="482749"/>
            </a:xfrm>
            <a:prstGeom prst="rect">
              <a:avLst/>
            </a:prstGeom>
            <a:noFill/>
          </p:spPr>
        </p:pic>
        <p:sp>
          <p:nvSpPr>
            <p:cNvPr id="468" name="Text Box 11"/>
            <p:cNvSpPr txBox="1">
              <a:spLocks noChangeArrowheads="1"/>
            </p:cNvSpPr>
            <p:nvPr/>
          </p:nvSpPr>
          <p:spPr bwMode="auto">
            <a:xfrm>
              <a:off x="1056437" y="2708920"/>
              <a:ext cx="800219" cy="2308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transporter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9" name="Picture 18" descr="j020546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3785" y="4513784"/>
              <a:ext cx="787354" cy="723591"/>
            </a:xfrm>
            <a:prstGeom prst="rect">
              <a:avLst/>
            </a:prstGeom>
            <a:noFill/>
          </p:spPr>
        </p:pic>
        <p:sp>
          <p:nvSpPr>
            <p:cNvPr id="470" name="Text Box 19"/>
            <p:cNvSpPr txBox="1">
              <a:spLocks noChangeArrowheads="1"/>
            </p:cNvSpPr>
            <p:nvPr/>
          </p:nvSpPr>
          <p:spPr bwMode="auto">
            <a:xfrm>
              <a:off x="3002865" y="5013399"/>
              <a:ext cx="1749197" cy="2308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logistics information system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Text Box 21"/>
            <p:cNvSpPr txBox="1">
              <a:spLocks noChangeArrowheads="1"/>
            </p:cNvSpPr>
            <p:nvPr/>
          </p:nvSpPr>
          <p:spPr bwMode="auto">
            <a:xfrm>
              <a:off x="1101443" y="3424710"/>
              <a:ext cx="323165" cy="113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③ freight transport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73" name="AutoShape 22"/>
            <p:cNvCxnSpPr>
              <a:cxnSpLocks noChangeShapeType="1"/>
              <a:endCxn id="465" idx="1"/>
            </p:cNvCxnSpPr>
            <p:nvPr/>
          </p:nvCxnSpPr>
          <p:spPr bwMode="auto">
            <a:xfrm rot="10800000">
              <a:off x="1161875" y="3081441"/>
              <a:ext cx="30127" cy="1865008"/>
            </a:xfrm>
            <a:prstGeom prst="bentConnector3">
              <a:avLst>
                <a:gd name="adj1" fmla="val 609370"/>
              </a:avLst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 type="triangle" w="med" len="med"/>
            </a:ln>
            <a:effectLst/>
          </p:spPr>
        </p:cxnSp>
        <p:sp>
          <p:nvSpPr>
            <p:cNvPr id="474" name="Text Box 23"/>
            <p:cNvSpPr txBox="1">
              <a:spLocks noChangeArrowheads="1"/>
            </p:cNvSpPr>
            <p:nvPr/>
          </p:nvSpPr>
          <p:spPr bwMode="auto">
            <a:xfrm>
              <a:off x="680809" y="2757876"/>
              <a:ext cx="323165" cy="2456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④ confirm taking over</a:t>
              </a:r>
              <a:r>
                <a:rPr lang="ko-KR" alt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(signature on paper)</a:t>
              </a:r>
            </a:p>
          </p:txBody>
        </p:sp>
        <p:sp>
          <p:nvSpPr>
            <p:cNvPr id="475" name="Text Box 26"/>
            <p:cNvSpPr txBox="1">
              <a:spLocks noChangeArrowheads="1"/>
            </p:cNvSpPr>
            <p:nvPr/>
          </p:nvSpPr>
          <p:spPr bwMode="auto">
            <a:xfrm>
              <a:off x="3008784" y="5189419"/>
              <a:ext cx="225254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174625" indent="-174625">
                <a:buFont typeface="Wingdings" pitchFamily="2" charset="2"/>
                <a:buChar char="§"/>
              </a:pP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logistics information process</a:t>
              </a:r>
            </a:p>
            <a:p>
              <a:pPr marL="174625" indent="-174625">
                <a:buFont typeface="Wingdings" pitchFamily="2" charset="2"/>
                <a:buChar char="§"/>
              </a:pP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Input receipt</a:t>
              </a:r>
              <a:r>
                <a:rPr lang="ko-KR" alt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information</a:t>
              </a:r>
              <a:r>
                <a:rPr lang="ko-KR" alt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manually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Text Box 27"/>
            <p:cNvSpPr txBox="1">
              <a:spLocks noChangeArrowheads="1"/>
            </p:cNvSpPr>
            <p:nvPr/>
          </p:nvSpPr>
          <p:spPr bwMode="auto">
            <a:xfrm>
              <a:off x="1784648" y="4738532"/>
              <a:ext cx="157927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174625" indent="-174625">
                <a:buFont typeface="Wingdings" pitchFamily="2" charset="2"/>
                <a:buChar char="§"/>
              </a:pP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purchase info transfer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7" name="그룹 167"/>
            <p:cNvGrpSpPr/>
            <p:nvPr/>
          </p:nvGrpSpPr>
          <p:grpSpPr>
            <a:xfrm>
              <a:off x="1018679" y="4704538"/>
              <a:ext cx="914319" cy="610026"/>
              <a:chOff x="437635" y="3857180"/>
              <a:chExt cx="1362034" cy="908739"/>
            </a:xfrm>
          </p:grpSpPr>
          <p:grpSp>
            <p:nvGrpSpPr>
              <p:cNvPr id="506" name="그룹 166"/>
              <p:cNvGrpSpPr/>
              <p:nvPr/>
            </p:nvGrpSpPr>
            <p:grpSpPr>
              <a:xfrm>
                <a:off x="437635" y="3857180"/>
                <a:ext cx="1125200" cy="908739"/>
                <a:chOff x="437635" y="3857180"/>
                <a:chExt cx="1125200" cy="908739"/>
              </a:xfrm>
            </p:grpSpPr>
            <p:pic>
              <p:nvPicPr>
                <p:cNvPr id="508" name="Picture 10" descr="MC900030031[1]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95828" y="3857180"/>
                  <a:ext cx="608806" cy="720725"/>
                </a:xfrm>
                <a:prstGeom prst="rect">
                  <a:avLst/>
                </a:prstGeom>
                <a:noFill/>
              </p:spPr>
            </p:pic>
            <p:sp>
              <p:nvSpPr>
                <p:cNvPr id="50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7635" y="4422055"/>
                  <a:ext cx="1125200" cy="343864"/>
                </a:xfrm>
                <a:prstGeom prst="rect">
                  <a:avLst/>
                </a:prstGeom>
                <a:solidFill>
                  <a:schemeClr val="bg1">
                    <a:alpha val="7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ko-KR" sz="9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consignee</a:t>
                  </a:r>
                  <a:endParaRPr lang="ko-KR" altLang="en-US" sz="9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507" name="Picture 28" descr="MC900428971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97238" y="3947668"/>
                <a:ext cx="402431" cy="541337"/>
              </a:xfrm>
              <a:prstGeom prst="rect">
                <a:avLst/>
              </a:prstGeom>
              <a:noFill/>
            </p:spPr>
          </p:pic>
        </p:grpSp>
        <p:cxnSp>
          <p:nvCxnSpPr>
            <p:cNvPr id="478" name="AutoShape 29"/>
            <p:cNvCxnSpPr>
              <a:cxnSpLocks noChangeShapeType="1"/>
            </p:cNvCxnSpPr>
            <p:nvPr/>
          </p:nvCxnSpPr>
          <p:spPr bwMode="auto">
            <a:xfrm flipH="1" flipV="1">
              <a:off x="1959437" y="4947514"/>
              <a:ext cx="1449985" cy="131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</p:cxnSp>
        <p:pic>
          <p:nvPicPr>
            <p:cNvPr id="479" name="Picture 31" descr="MC900428971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29204" y="3305329"/>
              <a:ext cx="270148" cy="363394"/>
            </a:xfrm>
            <a:prstGeom prst="rect">
              <a:avLst/>
            </a:prstGeom>
            <a:noFill/>
          </p:spPr>
        </p:pic>
        <p:cxnSp>
          <p:nvCxnSpPr>
            <p:cNvPr id="480" name="AutoShape 32"/>
            <p:cNvCxnSpPr>
              <a:cxnSpLocks noChangeShapeType="1"/>
              <a:stCxn id="469" idx="0"/>
              <a:endCxn id="479" idx="2"/>
            </p:cNvCxnSpPr>
            <p:nvPr/>
          </p:nvCxnSpPr>
          <p:spPr bwMode="auto">
            <a:xfrm rot="16200000" flipV="1">
              <a:off x="3448340" y="4084662"/>
              <a:ext cx="845061" cy="131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81" name="Text Box 33"/>
            <p:cNvSpPr txBox="1">
              <a:spLocks noChangeArrowheads="1"/>
            </p:cNvSpPr>
            <p:nvPr/>
          </p:nvSpPr>
          <p:spPr bwMode="auto">
            <a:xfrm>
              <a:off x="3795121" y="3593828"/>
              <a:ext cx="323165" cy="144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174625" indent="-174625">
                <a:buFont typeface="Wingdings" pitchFamily="2" charset="2"/>
                <a:buChar char="§"/>
              </a:pP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transport</a:t>
              </a:r>
              <a:r>
                <a:rPr lang="ko-KR" alt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information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Text Box 35"/>
            <p:cNvSpPr txBox="1">
              <a:spLocks noChangeArrowheads="1"/>
            </p:cNvSpPr>
            <p:nvPr/>
          </p:nvSpPr>
          <p:spPr bwMode="auto">
            <a:xfrm>
              <a:off x="1668723" y="3952509"/>
              <a:ext cx="918426" cy="396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4625" indent="-174625">
                <a:buFont typeface="Wingdings" pitchFamily="2" charset="2"/>
                <a:buChar char="§"/>
              </a:pP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paper receipt</a:t>
              </a:r>
            </a:p>
            <a:p>
              <a:pPr marL="174625" indent="-174625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print, send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Text Box 12"/>
            <p:cNvSpPr txBox="1">
              <a:spLocks noChangeArrowheads="1"/>
            </p:cNvSpPr>
            <p:nvPr/>
          </p:nvSpPr>
          <p:spPr bwMode="auto">
            <a:xfrm>
              <a:off x="3510637" y="3204946"/>
              <a:ext cx="742512" cy="23083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consignor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Text Box 17"/>
            <p:cNvSpPr txBox="1">
              <a:spLocks noChangeArrowheads="1"/>
            </p:cNvSpPr>
            <p:nvPr/>
          </p:nvSpPr>
          <p:spPr bwMode="auto">
            <a:xfrm>
              <a:off x="2139308" y="2871485"/>
              <a:ext cx="95891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② load freight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1" name="AutoShape 29"/>
            <p:cNvCxnSpPr>
              <a:cxnSpLocks noChangeShapeType="1"/>
            </p:cNvCxnSpPr>
            <p:nvPr/>
          </p:nvCxnSpPr>
          <p:spPr bwMode="auto">
            <a:xfrm>
              <a:off x="1734280" y="3080891"/>
              <a:ext cx="1812482" cy="1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92" name="타원 491"/>
            <p:cNvSpPr/>
            <p:nvPr/>
          </p:nvSpPr>
          <p:spPr>
            <a:xfrm>
              <a:off x="1602656" y="3870991"/>
              <a:ext cx="973489" cy="65705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타원 492"/>
            <p:cNvSpPr/>
            <p:nvPr/>
          </p:nvSpPr>
          <p:spPr>
            <a:xfrm>
              <a:off x="686497" y="3847378"/>
              <a:ext cx="287733" cy="94443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Text Box 16"/>
            <p:cNvSpPr txBox="1">
              <a:spLocks noChangeArrowheads="1"/>
            </p:cNvSpPr>
            <p:nvPr/>
          </p:nvSpPr>
          <p:spPr bwMode="auto">
            <a:xfrm rot="2531413">
              <a:off x="1956893" y="4040337"/>
              <a:ext cx="1811714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① allocate freight on vehicles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6" name="AutoShape 24"/>
            <p:cNvCxnSpPr>
              <a:cxnSpLocks noChangeShapeType="1"/>
            </p:cNvCxnSpPr>
            <p:nvPr/>
          </p:nvCxnSpPr>
          <p:spPr bwMode="auto">
            <a:xfrm>
              <a:off x="1416445" y="3392980"/>
              <a:ext cx="1973364" cy="14697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97" name="AutoShape 29"/>
            <p:cNvCxnSpPr>
              <a:cxnSpLocks noChangeShapeType="1"/>
            </p:cNvCxnSpPr>
            <p:nvPr/>
          </p:nvCxnSpPr>
          <p:spPr bwMode="auto">
            <a:xfrm flipH="1" flipV="1">
              <a:off x="1552964" y="3252453"/>
              <a:ext cx="1959899" cy="14520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</p:cxnSp>
        <p:cxnSp>
          <p:nvCxnSpPr>
            <p:cNvPr id="498" name="AutoShape 29"/>
            <p:cNvCxnSpPr>
              <a:cxnSpLocks noChangeShapeType="1"/>
            </p:cNvCxnSpPr>
            <p:nvPr/>
          </p:nvCxnSpPr>
          <p:spPr bwMode="auto">
            <a:xfrm flipH="1" flipV="1">
              <a:off x="1783756" y="3135135"/>
              <a:ext cx="1935664" cy="1446321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99" name="Text Box 16"/>
            <p:cNvSpPr txBox="1">
              <a:spLocks noChangeArrowheads="1"/>
            </p:cNvSpPr>
            <p:nvPr/>
          </p:nvSpPr>
          <p:spPr bwMode="auto">
            <a:xfrm rot="2638199">
              <a:off x="2217092" y="3780715"/>
              <a:ext cx="1516762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⑤</a:t>
              </a: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paper receipt</a:t>
              </a:r>
              <a:r>
                <a:rPr lang="ko-KR" alt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transfer</a:t>
              </a:r>
              <a:endParaRPr lang="ko-KR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1" name="AutoShape 20"/>
            <p:cNvCxnSpPr>
              <a:cxnSpLocks noChangeShapeType="1"/>
            </p:cNvCxnSpPr>
            <p:nvPr/>
          </p:nvCxnSpPr>
          <p:spPr bwMode="auto">
            <a:xfrm>
              <a:off x="1369292" y="3351336"/>
              <a:ext cx="6155" cy="13222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7617296" y="6520259"/>
            <a:ext cx="2311400" cy="365125"/>
          </a:xfrm>
        </p:spPr>
        <p:txBody>
          <a:bodyPr/>
          <a:lstStyle/>
          <a:p>
            <a:pPr>
              <a:defRPr/>
            </a:pPr>
            <a:fld id="{BDE70E3B-DC46-4B1A-948C-9B28CD623898}" type="slidenum">
              <a:rPr lang="en-US" altLang="ko-KR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 altLang="ko-K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제목 1"/>
          <p:cNvSpPr txBox="1">
            <a:spLocks/>
          </p:cNvSpPr>
          <p:nvPr/>
        </p:nvSpPr>
        <p:spPr>
          <a:xfrm>
            <a:off x="632520" y="558388"/>
            <a:ext cx="8172450" cy="442913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defPPr>
              <a:defRPr lang="ko-KR"/>
            </a:defPPr>
            <a:lvl1pPr fontAlgn="auto">
              <a:spcAft>
                <a:spcPts val="0"/>
              </a:spcAft>
              <a:defRPr sz="2000" b="1">
                <a:latin typeface="Arial" charset="0"/>
                <a:ea typeface="HY견고딕" pitchFamily="18" charset="-127"/>
                <a:cs typeface="+mj-cs"/>
              </a:defRPr>
            </a:lvl1pPr>
          </a:lstStyle>
          <a:p>
            <a:r>
              <a:rPr lang="en-US" altLang="ko-KR" dirty="0" smtClean="0"/>
              <a:t>1.3 Digitalizing logistics </a:t>
            </a:r>
            <a:r>
              <a:rPr lang="en-US" altLang="ko-KR" dirty="0"/>
              <a:t>information flow by </a:t>
            </a:r>
            <a:r>
              <a:rPr lang="en-US" altLang="ko-KR" dirty="0" smtClean="0"/>
              <a:t>e-BOD(Bill of Delivery)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100" name="TextBox 5"/>
          <p:cNvSpPr txBox="1">
            <a:spLocks noChangeArrowheads="1"/>
          </p:cNvSpPr>
          <p:nvPr/>
        </p:nvSpPr>
        <p:spPr bwMode="auto">
          <a:xfrm>
            <a:off x="6897688" y="0"/>
            <a:ext cx="3008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800" b="1" dirty="0">
                <a:latin typeface="Arial" charset="0"/>
                <a:ea typeface="HY견고딕" pitchFamily="18" charset="-127"/>
              </a:rPr>
              <a:t>1. Introduction</a:t>
            </a:r>
            <a:endParaRPr lang="ko-KR" altLang="en-US" sz="2800" b="1" dirty="0">
              <a:latin typeface="Arial" charset="0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75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내용 개체 틀 1"/>
          <p:cNvSpPr>
            <a:spLocks noGrp="1"/>
          </p:cNvSpPr>
          <p:nvPr>
            <p:ph sz="quarter" idx="10"/>
          </p:nvPr>
        </p:nvSpPr>
        <p:spPr>
          <a:xfrm>
            <a:off x="967569" y="908720"/>
            <a:ext cx="7081775" cy="747306"/>
          </a:xfrm>
        </p:spPr>
        <p:txBody>
          <a:bodyPr/>
          <a:lstStyle/>
          <a:p>
            <a:pPr>
              <a:defRPr/>
            </a:pPr>
            <a:r>
              <a:rPr lang="en-US" altLang="ko-KR" sz="1800" kern="0" dirty="0" smtClean="0"/>
              <a:t>Payment to transporter within 3 days after transport</a:t>
            </a:r>
          </a:p>
          <a:p>
            <a:pPr>
              <a:defRPr/>
            </a:pPr>
            <a:r>
              <a:rPr lang="en-US" altLang="ko-KR" sz="1800" kern="0" dirty="0" smtClean="0"/>
              <a:t>Real-time confirmation of transport: visualization</a:t>
            </a:r>
          </a:p>
          <a:p>
            <a:pPr>
              <a:defRPr/>
            </a:pPr>
            <a:r>
              <a:rPr lang="en-US" altLang="ko-KR" sz="1800" kern="0" dirty="0" smtClean="0"/>
              <a:t>Very simple process and no lost of receipt paper</a:t>
            </a:r>
            <a:endParaRPr lang="ko-KR" altLang="en-US" sz="1800" kern="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897688" y="0"/>
            <a:ext cx="3008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800" b="1" dirty="0">
                <a:latin typeface="Arial" charset="0"/>
                <a:ea typeface="HY견고딕" pitchFamily="18" charset="-127"/>
              </a:rPr>
              <a:t>1. Introduction</a:t>
            </a:r>
            <a:endParaRPr lang="ko-KR" altLang="en-US" sz="2800" b="1" dirty="0">
              <a:latin typeface="Arial" charset="0"/>
              <a:ea typeface="HY견고딕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32520" y="537815"/>
            <a:ext cx="8172450" cy="442913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defPPr>
              <a:defRPr lang="ko-KR"/>
            </a:defPPr>
            <a:lvl1pPr fontAlgn="auto">
              <a:spcAft>
                <a:spcPts val="0"/>
              </a:spcAft>
              <a:defRPr sz="2000" b="1">
                <a:latin typeface="Arial" charset="0"/>
                <a:ea typeface="HY견고딕" pitchFamily="18" charset="-127"/>
                <a:cs typeface="+mj-cs"/>
              </a:defRPr>
            </a:lvl1pPr>
          </a:lstStyle>
          <a:p>
            <a:r>
              <a:rPr lang="en-US" altLang="ko-KR" dirty="0" smtClean="0"/>
              <a:t>1.4 Benefit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1809133" y="3708285"/>
            <a:ext cx="2016224" cy="10168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Consigner/</a:t>
            </a:r>
          </a:p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forwarder</a:t>
            </a:r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417645" y="3705110"/>
            <a:ext cx="2016224" cy="10168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transporter</a:t>
            </a:r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89" y="2325227"/>
            <a:ext cx="648134" cy="1080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35" y="3349351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e-BOD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직선 화살표 연결선 7"/>
          <p:cNvCxnSpPr>
            <a:stCxn id="3" idx="3"/>
            <a:endCxn id="11" idx="1"/>
          </p:cNvCxnSpPr>
          <p:nvPr/>
        </p:nvCxnSpPr>
        <p:spPr>
          <a:xfrm flipV="1">
            <a:off x="3825357" y="4213540"/>
            <a:ext cx="2592288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9603" y="3889776"/>
            <a:ext cx="202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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delivery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꺾인 연결선 12"/>
          <p:cNvCxnSpPr>
            <a:stCxn id="11" idx="0"/>
            <a:endCxn id="4" idx="3"/>
          </p:cNvCxnSpPr>
          <p:nvPr/>
        </p:nvCxnSpPr>
        <p:spPr>
          <a:xfrm rot="16200000" flipV="1">
            <a:off x="5995605" y="2274958"/>
            <a:ext cx="839771" cy="202053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23204" y="2696062"/>
            <a:ext cx="18765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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make e-BOD 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꺾인 연결선 14"/>
          <p:cNvCxnSpPr>
            <a:stCxn id="4" idx="1"/>
            <a:endCxn id="3" idx="0"/>
          </p:cNvCxnSpPr>
          <p:nvPr/>
        </p:nvCxnSpPr>
        <p:spPr>
          <a:xfrm rot="10800000" flipV="1">
            <a:off x="2817245" y="2865339"/>
            <a:ext cx="1939844" cy="84294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11233" y="2683075"/>
            <a:ext cx="17581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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e-BOD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162360" y="5580493"/>
            <a:ext cx="2016224" cy="10168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company</a:t>
            </a:r>
            <a:endParaRPr lang="ko-K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꺾인 연결선 16"/>
          <p:cNvCxnSpPr>
            <a:endCxn id="23" idx="0"/>
          </p:cNvCxnSpPr>
          <p:nvPr/>
        </p:nvCxnSpPr>
        <p:spPr>
          <a:xfrm>
            <a:off x="3825357" y="4721969"/>
            <a:ext cx="1345115" cy="85852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85047" y="4804023"/>
            <a:ext cx="234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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payment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꺾인 연결선 19"/>
          <p:cNvCxnSpPr>
            <a:stCxn id="23" idx="3"/>
            <a:endCxn id="11" idx="2"/>
          </p:cNvCxnSpPr>
          <p:nvPr/>
        </p:nvCxnSpPr>
        <p:spPr>
          <a:xfrm flipV="1">
            <a:off x="6178584" y="4721969"/>
            <a:ext cx="1247173" cy="136695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61661" y="5387926"/>
            <a:ext cx="227977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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 previously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꺾인 연결선 23"/>
          <p:cNvCxnSpPr>
            <a:stCxn id="3" idx="2"/>
            <a:endCxn id="23" idx="1"/>
          </p:cNvCxnSpPr>
          <p:nvPr/>
        </p:nvCxnSpPr>
        <p:spPr>
          <a:xfrm rot="16200000" flipH="1">
            <a:off x="2807913" y="4734475"/>
            <a:ext cx="1363779" cy="134511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11233" y="5919645"/>
            <a:ext cx="13603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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1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모서리가 둥근 직사각형 98"/>
          <p:cNvSpPr/>
          <p:nvPr/>
        </p:nvSpPr>
        <p:spPr bwMode="auto">
          <a:xfrm>
            <a:off x="318031" y="1102668"/>
            <a:ext cx="4415333" cy="5580000"/>
          </a:xfrm>
          <a:prstGeom prst="roundRect">
            <a:avLst>
              <a:gd name="adj" fmla="val 1402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003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b="0" i="0" u="none" strike="noStrike" cap="none" normalizeH="0" baseline="0" dirty="0" err="1" smtClean="0">
              <a:ln>
                <a:noFill/>
              </a:ln>
              <a:solidFill>
                <a:srgbClr val="333333"/>
              </a:solidFill>
              <a:effectLst/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100" name="그림 99" descr="전자인수증앱화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8217" y="1254581"/>
            <a:ext cx="2505645" cy="4144557"/>
          </a:xfrm>
          <a:prstGeom prst="rect">
            <a:avLst/>
          </a:prstGeom>
        </p:spPr>
      </p:pic>
      <p:pic>
        <p:nvPicPr>
          <p:cNvPr id="101" name="그림 100" descr="전자인수증앱화면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6959" y="2550732"/>
            <a:ext cx="2422592" cy="4040284"/>
          </a:xfrm>
          <a:prstGeom prst="rect">
            <a:avLst/>
          </a:prstGeom>
        </p:spPr>
      </p:pic>
      <p:pic>
        <p:nvPicPr>
          <p:cNvPr id="97" name="그림 96" descr="종이인수증 샘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213" y="3817799"/>
            <a:ext cx="3915105" cy="2725104"/>
          </a:xfrm>
          <a:prstGeom prst="rect">
            <a:avLst/>
          </a:prstGeom>
        </p:spPr>
      </p:pic>
      <p:sp>
        <p:nvSpPr>
          <p:cNvPr id="102" name="직사각형 101"/>
          <p:cNvSpPr/>
          <p:nvPr/>
        </p:nvSpPr>
        <p:spPr bwMode="auto">
          <a:xfrm>
            <a:off x="468088" y="971799"/>
            <a:ext cx="1385814" cy="2444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003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  <a:sym typeface="Wingdings" pitchFamily="2" charset="2"/>
              </a:rPr>
              <a:t>paper receipt</a:t>
            </a:r>
            <a:endParaRPr kumimoji="1" lang="ko-KR" altLang="en-US" sz="16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313" y="1309307"/>
            <a:ext cx="3895040" cy="2413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8" name="모서리가 둥근 직사각형 107"/>
          <p:cNvSpPr/>
          <p:nvPr/>
        </p:nvSpPr>
        <p:spPr bwMode="auto">
          <a:xfrm>
            <a:off x="5167936" y="1102668"/>
            <a:ext cx="4415333" cy="5580000"/>
          </a:xfrm>
          <a:prstGeom prst="roundRect">
            <a:avLst>
              <a:gd name="adj" fmla="val 1402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003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b="0" i="0" u="none" strike="noStrike" cap="none" normalizeH="0" baseline="0" dirty="0" err="1" smtClean="0">
              <a:ln>
                <a:noFill/>
              </a:ln>
              <a:solidFill>
                <a:srgbClr val="333333"/>
              </a:solidFill>
              <a:effectLst/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09" name="직사각형 108"/>
          <p:cNvSpPr/>
          <p:nvPr/>
        </p:nvSpPr>
        <p:spPr bwMode="auto">
          <a:xfrm>
            <a:off x="5317994" y="971798"/>
            <a:ext cx="1385814" cy="2444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003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  <a:sym typeface="Wingdings" pitchFamily="2" charset="2"/>
              </a:rPr>
              <a:t>e-BOD</a:t>
            </a:r>
            <a:endParaRPr kumimoji="1" lang="ko-KR" altLang="en-US" sz="160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70E3B-DC46-4B1A-948C-9B28CD623898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632520" y="404664"/>
            <a:ext cx="5544616" cy="442913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defPPr>
              <a:defRPr lang="ko-KR"/>
            </a:defPPr>
            <a:lvl1pPr fontAlgn="auto">
              <a:spcAft>
                <a:spcPts val="0"/>
              </a:spcAft>
              <a:defRPr sz="2000" b="1">
                <a:latin typeface="Arial" charset="0"/>
                <a:ea typeface="HY견고딕" pitchFamily="18" charset="-127"/>
                <a:cs typeface="+mj-cs"/>
              </a:defRPr>
            </a:lvl1pPr>
          </a:lstStyle>
          <a:p>
            <a:r>
              <a:rPr lang="en-US" altLang="ko-KR" dirty="0" smtClean="0"/>
              <a:t>1.5 Samples of paper receipt and e-BOD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897688" y="0"/>
            <a:ext cx="3008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800" b="1" dirty="0">
                <a:latin typeface="Arial" charset="0"/>
                <a:ea typeface="HY견고딕" pitchFamily="18" charset="-127"/>
              </a:rPr>
              <a:t>1. Introduction</a:t>
            </a:r>
            <a:endParaRPr lang="ko-KR" altLang="en-US" sz="2800" b="1" dirty="0">
              <a:latin typeface="Arial" charset="0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7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제목 1"/>
          <p:cNvSpPr>
            <a:spLocks noGrp="1"/>
          </p:cNvSpPr>
          <p:nvPr>
            <p:ph type="title"/>
          </p:nvPr>
        </p:nvSpPr>
        <p:spPr>
          <a:xfrm>
            <a:off x="601563" y="541663"/>
            <a:ext cx="8172450" cy="439065"/>
          </a:xfrm>
        </p:spPr>
        <p:txBody>
          <a:bodyPr/>
          <a:lstStyle/>
          <a:p>
            <a:pPr algn="l" eaLnBrk="1" hangingPunct="1"/>
            <a:r>
              <a:rPr lang="en-US" altLang="ko-KR" sz="2200" b="1" dirty="0" smtClean="0">
                <a:latin typeface="Arial" charset="0"/>
                <a:ea typeface="HY견고딕" pitchFamily="18" charset="-127"/>
              </a:rPr>
              <a:t>2.1 Visible delivery</a:t>
            </a:r>
            <a:endParaRPr lang="ko-KR" altLang="en-US" sz="2200" b="1" dirty="0" smtClean="0">
              <a:latin typeface="Arial" charset="0"/>
              <a:ea typeface="HY견고딕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2C1E4-5E91-4D13-BAEB-76B65E44F95B}" type="slidenum">
              <a:rPr lang="en-US" altLang="ko-KR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6897688" y="0"/>
            <a:ext cx="3008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800" b="1" dirty="0" smtClean="0">
                <a:latin typeface="Arial" charset="0"/>
                <a:ea typeface="HY견고딕" pitchFamily="18" charset="-127"/>
              </a:rPr>
              <a:t>2. Requirements</a:t>
            </a:r>
            <a:endParaRPr lang="ko-KR" altLang="en-US" sz="2800" b="1" dirty="0">
              <a:latin typeface="Arial" charset="0"/>
              <a:ea typeface="HY견고딕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16496" y="3531412"/>
            <a:ext cx="9073008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2" y="4705116"/>
            <a:ext cx="827186" cy="93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5336" y="4827556"/>
            <a:ext cx="796193" cy="44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827" y="4743262"/>
            <a:ext cx="642693" cy="55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구부러진 연결선 12"/>
          <p:cNvCxnSpPr/>
          <p:nvPr/>
        </p:nvCxnSpPr>
        <p:spPr>
          <a:xfrm flipV="1">
            <a:off x="1262138" y="4678019"/>
            <a:ext cx="1242591" cy="655670"/>
          </a:xfrm>
          <a:prstGeom prst="curvedConnector3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구부러진 연결선 41"/>
          <p:cNvCxnSpPr/>
          <p:nvPr/>
        </p:nvCxnSpPr>
        <p:spPr>
          <a:xfrm>
            <a:off x="3008785" y="4744205"/>
            <a:ext cx="920783" cy="754584"/>
          </a:xfrm>
          <a:prstGeom prst="curvedConnector3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구부러진 연결선 44"/>
          <p:cNvCxnSpPr/>
          <p:nvPr/>
        </p:nvCxnSpPr>
        <p:spPr>
          <a:xfrm flipV="1">
            <a:off x="4274288" y="4452050"/>
            <a:ext cx="827001" cy="1064671"/>
          </a:xfrm>
          <a:prstGeom prst="curvedConnector3">
            <a:avLst>
              <a:gd name="adj1" fmla="val 50000"/>
            </a:avLst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구부러진 연결선 47"/>
          <p:cNvCxnSpPr/>
          <p:nvPr/>
        </p:nvCxnSpPr>
        <p:spPr>
          <a:xfrm>
            <a:off x="5790728" y="4452050"/>
            <a:ext cx="973592" cy="506133"/>
          </a:xfrm>
          <a:prstGeom prst="curvedConnector2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구부러진 연결선 50"/>
          <p:cNvCxnSpPr>
            <a:endCxn id="7198" idx="1"/>
          </p:cNvCxnSpPr>
          <p:nvPr/>
        </p:nvCxnSpPr>
        <p:spPr>
          <a:xfrm rot="5400000" flipH="1" flipV="1">
            <a:off x="7534505" y="4252873"/>
            <a:ext cx="686136" cy="2226507"/>
          </a:xfrm>
          <a:prstGeom prst="curvedConnector4">
            <a:avLst>
              <a:gd name="adj1" fmla="val -33317"/>
              <a:gd name="adj2" fmla="val 57741"/>
            </a:avLst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1381" y="4898189"/>
            <a:ext cx="796193" cy="44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521" y="5344804"/>
            <a:ext cx="796193" cy="44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모서리가 둥근 직사각형 31"/>
          <p:cNvSpPr/>
          <p:nvPr/>
        </p:nvSpPr>
        <p:spPr>
          <a:xfrm>
            <a:off x="560513" y="2509378"/>
            <a:ext cx="288032" cy="2160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2551242" y="2509378"/>
            <a:ext cx="288032" cy="2160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3785552" y="2509378"/>
            <a:ext cx="288032" cy="2160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5137574" y="2509378"/>
            <a:ext cx="288032" cy="2160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6474986" y="2509378"/>
            <a:ext cx="288032" cy="2160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9024141" y="2509378"/>
            <a:ext cx="288032" cy="2160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9900" y="5670367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consigner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681359" y="5297146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consignee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직선 화살표 연결선 37"/>
          <p:cNvCxnSpPr/>
          <p:nvPr/>
        </p:nvCxnSpPr>
        <p:spPr>
          <a:xfrm>
            <a:off x="848545" y="2617390"/>
            <a:ext cx="170269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>
            <a:off x="2839274" y="2617390"/>
            <a:ext cx="94627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/>
          <p:cNvCxnSpPr/>
          <p:nvPr/>
        </p:nvCxnSpPr>
        <p:spPr>
          <a:xfrm>
            <a:off x="4073584" y="2617390"/>
            <a:ext cx="106399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화살표 연결선 76"/>
          <p:cNvCxnSpPr/>
          <p:nvPr/>
        </p:nvCxnSpPr>
        <p:spPr>
          <a:xfrm>
            <a:off x="5425606" y="2617390"/>
            <a:ext cx="10493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>
            <a:off x="6763018" y="2617390"/>
            <a:ext cx="22611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구부러진 연결선 53"/>
          <p:cNvCxnSpPr>
            <a:stCxn id="7196" idx="0"/>
            <a:endCxn id="32" idx="2"/>
          </p:cNvCxnSpPr>
          <p:nvPr/>
        </p:nvCxnSpPr>
        <p:spPr>
          <a:xfrm rot="16200000" flipV="1">
            <a:off x="-213320" y="3643251"/>
            <a:ext cx="1979714" cy="144016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구부러진 연결선 84"/>
          <p:cNvCxnSpPr>
            <a:endCxn id="60" idx="2"/>
          </p:cNvCxnSpPr>
          <p:nvPr/>
        </p:nvCxnSpPr>
        <p:spPr>
          <a:xfrm rot="16200000" flipV="1">
            <a:off x="1846862" y="3573799"/>
            <a:ext cx="1850985" cy="154191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구부러진 연결선 87"/>
          <p:cNvCxnSpPr>
            <a:endCxn id="61" idx="2"/>
          </p:cNvCxnSpPr>
          <p:nvPr/>
        </p:nvCxnSpPr>
        <p:spPr>
          <a:xfrm rot="5400000" flipH="1" flipV="1">
            <a:off x="2503905" y="4151066"/>
            <a:ext cx="2851327" cy="1270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구부러진 연결선 90"/>
          <p:cNvCxnSpPr>
            <a:endCxn id="62" idx="2"/>
          </p:cNvCxnSpPr>
          <p:nvPr/>
        </p:nvCxnSpPr>
        <p:spPr>
          <a:xfrm rot="16200000" flipV="1">
            <a:off x="4551292" y="3455700"/>
            <a:ext cx="1625016" cy="16441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구부러진 연결선 93"/>
          <p:cNvCxnSpPr>
            <a:endCxn id="63" idx="2"/>
          </p:cNvCxnSpPr>
          <p:nvPr/>
        </p:nvCxnSpPr>
        <p:spPr>
          <a:xfrm rot="16200000" flipV="1">
            <a:off x="5438334" y="3906071"/>
            <a:ext cx="2506655" cy="145318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구부러진 연결선 96"/>
          <p:cNvCxnSpPr>
            <a:stCxn id="7198" idx="0"/>
            <a:endCxn id="64" idx="2"/>
          </p:cNvCxnSpPr>
          <p:nvPr/>
        </p:nvCxnSpPr>
        <p:spPr>
          <a:xfrm rot="16200000" flipV="1">
            <a:off x="8231236" y="3662323"/>
            <a:ext cx="2017860" cy="144017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288704" y="4755548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forwarder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323705" y="5641130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warehouse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033120" y="5423716"/>
            <a:ext cx="143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delivery store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176252" y="4683540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mediator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84" name="TextBox 7183"/>
          <p:cNvSpPr txBox="1"/>
          <p:nvPr/>
        </p:nvSpPr>
        <p:spPr>
          <a:xfrm>
            <a:off x="6303980" y="1480111"/>
            <a:ext cx="319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logistics information space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86" name="모서리가 둥근 직사각형 7185"/>
          <p:cNvSpPr/>
          <p:nvPr/>
        </p:nvSpPr>
        <p:spPr>
          <a:xfrm>
            <a:off x="304419" y="1500379"/>
            <a:ext cx="9407863" cy="1763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41232" y="3723885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real delivery flow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304418" y="3723885"/>
            <a:ext cx="9407863" cy="25854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323705" y="331755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synchronize</a:t>
            </a:r>
            <a:endParaRPr lang="ko-KR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04568" y="331755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synchronize</a:t>
            </a:r>
            <a:endParaRPr lang="ko-KR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433772" y="331755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synchronize</a:t>
            </a:r>
            <a:endParaRPr lang="ko-KR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72480" y="331755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synchronize</a:t>
            </a:r>
            <a:endParaRPr lang="ko-KR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907933" y="331755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synchronize</a:t>
            </a:r>
            <a:endParaRPr lang="ko-KR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750601" y="331755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synchronize</a:t>
            </a:r>
            <a:endParaRPr lang="ko-KR" altLang="en-US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7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88" y="5301531"/>
            <a:ext cx="6477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76" descr="D:\Personal\Artwork &amp; Logos\Microarts graphics\Consolidation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18" y="5050863"/>
            <a:ext cx="685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29" descr="j0441535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4833" y="4210397"/>
            <a:ext cx="815041" cy="747787"/>
          </a:xfrm>
          <a:prstGeom prst="rect">
            <a:avLst/>
          </a:prstGeom>
          <a:noFill/>
        </p:spPr>
      </p:pic>
      <p:pic>
        <p:nvPicPr>
          <p:cNvPr id="121" name="Picture 15" descr="j043488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69513" y="4053463"/>
            <a:ext cx="719138" cy="719137"/>
          </a:xfrm>
          <a:prstGeom prst="rect">
            <a:avLst/>
          </a:prstGeom>
          <a:noFill/>
        </p:spPr>
      </p:pic>
      <p:cxnSp>
        <p:nvCxnSpPr>
          <p:cNvPr id="7190" name="구부러진 연결선 7189"/>
          <p:cNvCxnSpPr>
            <a:stCxn id="60" idx="0"/>
            <a:endCxn id="32" idx="0"/>
          </p:cNvCxnSpPr>
          <p:nvPr/>
        </p:nvCxnSpPr>
        <p:spPr>
          <a:xfrm rot="16200000" flipV="1">
            <a:off x="1699894" y="1514013"/>
            <a:ext cx="12700" cy="1990729"/>
          </a:xfrm>
          <a:prstGeom prst="curvedConnector3">
            <a:avLst>
              <a:gd name="adj1" fmla="val 2828543"/>
            </a:avLst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구부러진 연결선 128"/>
          <p:cNvCxnSpPr>
            <a:stCxn id="61" idx="0"/>
            <a:endCxn id="60" idx="0"/>
          </p:cNvCxnSpPr>
          <p:nvPr/>
        </p:nvCxnSpPr>
        <p:spPr>
          <a:xfrm rot="16200000" flipV="1">
            <a:off x="3312413" y="1892223"/>
            <a:ext cx="12700" cy="1234310"/>
          </a:xfrm>
          <a:prstGeom prst="curvedConnector3">
            <a:avLst>
              <a:gd name="adj1" fmla="val 1800000"/>
            </a:avLst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구부러진 연결선 131"/>
          <p:cNvCxnSpPr>
            <a:stCxn id="62" idx="0"/>
            <a:endCxn id="61" idx="0"/>
          </p:cNvCxnSpPr>
          <p:nvPr/>
        </p:nvCxnSpPr>
        <p:spPr>
          <a:xfrm rot="16200000" flipV="1">
            <a:off x="4605579" y="1833367"/>
            <a:ext cx="12700" cy="1352022"/>
          </a:xfrm>
          <a:prstGeom prst="curvedConnector3">
            <a:avLst>
              <a:gd name="adj1" fmla="val 1800000"/>
            </a:avLst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구부러진 연결선 134"/>
          <p:cNvCxnSpPr>
            <a:stCxn id="63" idx="0"/>
            <a:endCxn id="62" idx="0"/>
          </p:cNvCxnSpPr>
          <p:nvPr/>
        </p:nvCxnSpPr>
        <p:spPr>
          <a:xfrm rot="16200000" flipV="1">
            <a:off x="5950296" y="1840672"/>
            <a:ext cx="12700" cy="1337412"/>
          </a:xfrm>
          <a:prstGeom prst="curvedConnector3">
            <a:avLst>
              <a:gd name="adj1" fmla="val 1800000"/>
            </a:avLst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구부러진 연결선 137"/>
          <p:cNvCxnSpPr>
            <a:stCxn id="64" idx="0"/>
            <a:endCxn id="63" idx="0"/>
          </p:cNvCxnSpPr>
          <p:nvPr/>
        </p:nvCxnSpPr>
        <p:spPr>
          <a:xfrm rot="16200000" flipV="1">
            <a:off x="7893580" y="1234800"/>
            <a:ext cx="12700" cy="2549155"/>
          </a:xfrm>
          <a:prstGeom prst="curvedConnector3">
            <a:avLst>
              <a:gd name="adj1" fmla="val 1800000"/>
            </a:avLst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3192222" y="2656081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merge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409695" y="258115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merge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87" name="TextBox 7186"/>
          <p:cNvSpPr txBox="1"/>
          <p:nvPr/>
        </p:nvSpPr>
        <p:spPr>
          <a:xfrm>
            <a:off x="2005796" y="2658398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merge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47349" y="258115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merge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362907" y="258115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merge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ee_Youngkon\AppData\Local\Microsoft\Windows\Temporary Internet Files\Content.IE5\LZZDFYOG\MC900434832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53" y="1896438"/>
            <a:ext cx="528744" cy="5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Lee_Youngkon\AppData\Local\Microsoft\Windows\Temporary Internet Files\Content.IE5\LZZDFYOG\MC900434832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23" y="1986984"/>
            <a:ext cx="528744" cy="5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Lee_Youngkon\AppData\Local\Microsoft\Windows\Temporary Internet Files\Content.IE5\LZZDFYOG\MC900434832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52" y="1986984"/>
            <a:ext cx="528744" cy="5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Lee_Youngkon\AppData\Local\Microsoft\Windows\Temporary Internet Files\Content.IE5\LZZDFYOG\MC900434832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92" y="2015387"/>
            <a:ext cx="528744" cy="5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Lee_Youngkon\AppData\Local\Microsoft\Windows\Temporary Internet Files\Content.IE5\LZZDFYOG\MC900434832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980" y="2052406"/>
            <a:ext cx="528744" cy="5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2138" y="1052736"/>
            <a:ext cx="7287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e-BOD: freight info + delivery info + transporter info + consignee/consigner info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 flipH="1">
            <a:off x="1907933" y="1412776"/>
            <a:ext cx="236756" cy="4836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>
          <a:xfrm>
            <a:off x="632520" y="548705"/>
            <a:ext cx="8172450" cy="432023"/>
          </a:xfrm>
        </p:spPr>
        <p:txBody>
          <a:bodyPr/>
          <a:lstStyle/>
          <a:p>
            <a:pPr algn="l" eaLnBrk="1" hangingPunct="1"/>
            <a:r>
              <a:rPr lang="en-US" altLang="ko-KR" sz="2400" b="1" dirty="0" smtClean="0">
                <a:latin typeface="Arial" charset="0"/>
                <a:ea typeface="HY견고딕" pitchFamily="18" charset="-127"/>
              </a:rPr>
              <a:t>2.2 Data synchronization</a:t>
            </a:r>
            <a:endParaRPr lang="ko-KR" altLang="en-US" sz="2400" b="1" dirty="0" smtClean="0">
              <a:latin typeface="Arial" charset="0"/>
              <a:ea typeface="HY견고딕" pitchFamily="18" charset="-127"/>
            </a:endParaRPr>
          </a:p>
        </p:txBody>
      </p:sp>
      <p:sp>
        <p:nvSpPr>
          <p:cNvPr id="8195" name="내용 개체 틀 2"/>
          <p:cNvSpPr>
            <a:spLocks noGrp="1"/>
          </p:cNvSpPr>
          <p:nvPr>
            <p:ph idx="1"/>
          </p:nvPr>
        </p:nvSpPr>
        <p:spPr>
          <a:xfrm>
            <a:off x="920552" y="1054001"/>
            <a:ext cx="8856984" cy="49672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Arial" charset="0"/>
                <a:ea typeface="HY견고딕" pitchFamily="18" charset="-127"/>
              </a:rPr>
              <a:t>Synchronization between logistics information and real delivery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dirty="0" smtClean="0">
                <a:latin typeface="Arial" charset="0"/>
                <a:ea typeface="HY견고딕" pitchFamily="18" charset="-127"/>
              </a:rPr>
              <a:t>Synchronization for time: real-time delivery information creation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dirty="0" smtClean="0">
                <a:latin typeface="Arial" charset="0"/>
                <a:ea typeface="HY견고딕" pitchFamily="18" charset="-127"/>
              </a:rPr>
              <a:t>Synchronization for geographic space: position of consignee and destination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dirty="0" smtClean="0">
                <a:latin typeface="Arial" charset="0"/>
                <a:ea typeface="HY견고딕" pitchFamily="18" charset="-127"/>
              </a:rPr>
              <a:t>Synchronization for consignee information: authenticated and intended consignee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dirty="0" smtClean="0">
                <a:latin typeface="Arial" charset="0"/>
                <a:ea typeface="HY견고딕" pitchFamily="18" charset="-127"/>
              </a:rPr>
              <a:t>Synchronization for freight information: freight information not changed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 dirty="0" smtClean="0">
                <a:latin typeface="Arial" charset="0"/>
                <a:ea typeface="HY견고딕" pitchFamily="18" charset="-127"/>
              </a:rPr>
              <a:t>Synchronization for delivery information: delivery information not changed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1800" dirty="0" smtClean="0">
              <a:latin typeface="Arial" charset="0"/>
              <a:ea typeface="HY견고딕" pitchFamily="18" charset="-127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1800" dirty="0" smtClean="0">
              <a:latin typeface="Arial" charset="0"/>
              <a:ea typeface="HY견고딕" pitchFamily="18" charset="-127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1800" dirty="0" smtClean="0">
              <a:latin typeface="Arial" charset="0"/>
              <a:ea typeface="HY견고딕" pitchFamily="18" charset="-127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2000" dirty="0" smtClean="0">
              <a:latin typeface="Arial" charset="0"/>
              <a:ea typeface="HY견고딕" pitchFamily="18" charset="-127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 dirty="0" smtClean="0">
              <a:latin typeface="Arial" charset="0"/>
              <a:ea typeface="HY견고딕" pitchFamily="18" charset="-127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ko-KR" sz="2000" dirty="0" smtClean="0">
              <a:latin typeface="Arial" charset="0"/>
              <a:ea typeface="HY견고딕" pitchFamily="18" charset="-127"/>
            </a:endParaRPr>
          </a:p>
          <a:p>
            <a:pPr marL="720725" lvl="1" indent="-320675"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latin typeface="Arial" charset="0"/>
                <a:ea typeface="HY견고딕" pitchFamily="18" charset="-127"/>
              </a:rPr>
              <a:t> </a:t>
            </a:r>
            <a:endParaRPr lang="ko-KR" altLang="en-US" dirty="0" smtClean="0">
              <a:latin typeface="Arial" charset="0"/>
              <a:ea typeface="HY견고딕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773BF-62D4-44C0-B09D-A876C4057DA4}" type="slidenum">
              <a:rPr lang="en-US" altLang="ko-KR"/>
              <a:pPr>
                <a:defRPr/>
              </a:pPr>
              <a:t>9</a:t>
            </a:fld>
            <a:endParaRPr lang="en-US" altLang="ko-KR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4293096"/>
            <a:ext cx="2781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포인트가 32개인 별 2"/>
          <p:cNvSpPr/>
          <p:nvPr/>
        </p:nvSpPr>
        <p:spPr>
          <a:xfrm>
            <a:off x="2095178" y="5805264"/>
            <a:ext cx="6048672" cy="936103"/>
          </a:xfrm>
          <a:prstGeom prst="star3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Trusted Mobile </a:t>
            </a:r>
          </a:p>
          <a:p>
            <a:pPr algn="ctr"/>
            <a:r>
              <a:rPr lang="en-US" altLang="ko-K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e-BOD</a:t>
            </a:r>
            <a:endParaRPr lang="ko-KR" alt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897688" y="0"/>
            <a:ext cx="3008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/>
            <a:r>
              <a:rPr lang="en-US" altLang="ko-KR" sz="2800" b="1" dirty="0" smtClean="0">
                <a:latin typeface="Arial" charset="0"/>
                <a:ea typeface="HY견고딕" pitchFamily="18" charset="-127"/>
              </a:rPr>
              <a:t>2. Requirements</a:t>
            </a:r>
            <a:endParaRPr lang="ko-KR" altLang="en-US" sz="2800" b="1" dirty="0">
              <a:latin typeface="Arial" charset="0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2960" y="5013176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at least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8181</TotalTime>
  <Words>633</Words>
  <Application>Microsoft Office PowerPoint</Application>
  <PresentationFormat>A4 용지(210x297mm)</PresentationFormat>
  <Paragraphs>209</Paragraphs>
  <Slides>16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4" baseType="lpstr">
      <vt:lpstr>굴림</vt:lpstr>
      <vt:lpstr>Arial</vt:lpstr>
      <vt:lpstr>Wingdings 2</vt:lpstr>
      <vt:lpstr>맑은 고딕</vt:lpstr>
      <vt:lpstr>HY견고딕</vt:lpstr>
      <vt:lpstr>Arial Unicode MS</vt:lpstr>
      <vt:lpstr>Wingdings</vt:lpstr>
      <vt:lpstr>Office 테마</vt:lpstr>
      <vt:lpstr>e-BOD(Bill of Delivery) for Logistics</vt:lpstr>
      <vt:lpstr>PowerPoint 프레젠테이션</vt:lpstr>
      <vt:lpstr>1.1 Logistics Problems</vt:lpstr>
      <vt:lpstr>1.2 Major factors for logistics problem</vt:lpstr>
      <vt:lpstr>PowerPoint 프레젠테이션</vt:lpstr>
      <vt:lpstr>PowerPoint 프레젠테이션</vt:lpstr>
      <vt:lpstr>PowerPoint 프레젠테이션</vt:lpstr>
      <vt:lpstr>2.1 Visible delivery</vt:lpstr>
      <vt:lpstr>2.2 Data synchronization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정윤주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정윤주</dc:creator>
  <cp:lastModifiedBy>Lee_Youngkon</cp:lastModifiedBy>
  <cp:revision>440</cp:revision>
  <dcterms:created xsi:type="dcterms:W3CDTF">2001-07-18T23:57:34Z</dcterms:created>
  <dcterms:modified xsi:type="dcterms:W3CDTF">2015-04-20T10:37:17Z</dcterms:modified>
</cp:coreProperties>
</file>