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336" r:id="rId2"/>
    <p:sldId id="409" r:id="rId3"/>
    <p:sldId id="407" r:id="rId4"/>
    <p:sldId id="410" r:id="rId5"/>
    <p:sldId id="411" r:id="rId6"/>
    <p:sldId id="387" r:id="rId7"/>
    <p:sldId id="414" r:id="rId8"/>
    <p:sldId id="392" r:id="rId9"/>
    <p:sldId id="415" r:id="rId10"/>
    <p:sldId id="416" r:id="rId11"/>
    <p:sldId id="432" r:id="rId12"/>
    <p:sldId id="433" r:id="rId13"/>
    <p:sldId id="434" r:id="rId14"/>
    <p:sldId id="435" r:id="rId15"/>
    <p:sldId id="436" r:id="rId16"/>
    <p:sldId id="437" r:id="rId17"/>
    <p:sldId id="419" r:id="rId18"/>
    <p:sldId id="421" r:id="rId19"/>
    <p:sldId id="363" r:id="rId20"/>
    <p:sldId id="431" r:id="rId21"/>
    <p:sldId id="339" r:id="rId22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CC3300"/>
    <a:srgbClr val="FF3399"/>
    <a:srgbClr val="FF0000"/>
    <a:srgbClr val="003300"/>
    <a:srgbClr val="E9FF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9638" autoAdjust="0"/>
  </p:normalViewPr>
  <p:slideViewPr>
    <p:cSldViewPr>
      <p:cViewPr>
        <p:scale>
          <a:sx n="70" d="100"/>
          <a:sy n="70" d="100"/>
        </p:scale>
        <p:origin x="-118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13338" y="9417050"/>
            <a:ext cx="1549400" cy="41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177" tIns="45088" rIns="90177" bIns="45088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A9CBCC8-4417-4A4D-BCB9-44703611E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200" b="1">
                <a:solidFill>
                  <a:srgbClr val="FF33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UAE-E-Gen-Intro-mod</a:t>
            </a:r>
          </a:p>
        </p:txBody>
      </p:sp>
    </p:spTree>
    <p:extLst>
      <p:ext uri="{BB962C8B-B14F-4D97-AF65-F5344CB8AC3E}">
        <p14:creationId xmlns:p14="http://schemas.microsoft.com/office/powerpoint/2010/main" val="200588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0177" tIns="45088" rIns="90177" bIns="45088" numCol="1" anchor="ctr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0177" tIns="45088" rIns="90177" bIns="45088" numCol="1" anchor="ctr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0177" tIns="45088" rIns="90177" bIns="45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0177" tIns="45088" rIns="90177" bIns="45088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UAE-E-Gen-Intro-mod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0177" tIns="45088" rIns="90177" bIns="45088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028E1E70-BF85-4600-BA50-79687057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5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6600"/>
            <a:ext cx="4916488" cy="3687763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595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8144-9DC3-4D9A-9579-6D8F7628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558F-34FA-4B7A-B379-366D13D2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10F9-7D1C-4831-8657-7E211F9D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67C8-01EA-48F0-B281-62E9B772E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6B75-683C-4172-AC37-1517D080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5700"/>
            <a:ext cx="38100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38100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0496-7D5F-418D-97CE-DF722A8A3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0119-7839-46D0-A345-6C15E317B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94F4-888D-4545-B286-684CABC2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9FB6-59F5-4D9B-8FCA-A4E77477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E2FE-7BD5-4139-A0E4-99691893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A25D-EF40-4C20-B37F-BC24F3D24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5700"/>
            <a:ext cx="7772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0"/>
            <a:ext cx="609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accent2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B3C471E7-1421-4D12-BC7E-FC6DA5164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bottombar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6224588"/>
            <a:ext cx="4638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6224588"/>
            <a:ext cx="981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5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5000"/>
        </a:spcBef>
        <a:spcAft>
          <a:spcPct val="15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5000"/>
        </a:spcBef>
        <a:spcAft>
          <a:spcPct val="1500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5000"/>
        </a:spcBef>
        <a:spcAft>
          <a:spcPct val="1500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55000"/>
        </a:spcBef>
        <a:spcAft>
          <a:spcPct val="1500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55000"/>
        </a:spcBef>
        <a:spcAft>
          <a:spcPct val="1500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55000"/>
        </a:spcBef>
        <a:spcAft>
          <a:spcPct val="1500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55000"/>
        </a:spcBef>
        <a:spcAft>
          <a:spcPct val="1500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55000"/>
        </a:spcBef>
        <a:spcAft>
          <a:spcPct val="1500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-40801"/>
            <a:ext cx="609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9C8D7BF-B72A-4CB1-9BDD-0AC52701E812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92425" y="3038475"/>
            <a:ext cx="6175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3600" b="1" dirty="0" smtClean="0">
                <a:solidFill>
                  <a:srgbClr val="000099"/>
                </a:solidFill>
              </a:rPr>
              <a:t>CITES and Track and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dirty="0" smtClean="0">
                <a:solidFill>
                  <a:srgbClr val="000099"/>
                </a:solidFill>
              </a:rPr>
              <a:t>Trace Systems</a:t>
            </a:r>
          </a:p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1800" b="1" i="1" dirty="0" smtClean="0">
                <a:solidFill>
                  <a:srgbClr val="000099"/>
                </a:solidFill>
              </a:rPr>
              <a:t>Facilitating legal, sustainable and traceable international trade in wildlife</a:t>
            </a:r>
          </a:p>
          <a:p>
            <a:pPr algn="ctr">
              <a:spcBef>
                <a:spcPct val="30000"/>
              </a:spcBef>
              <a:spcAft>
                <a:spcPct val="5000"/>
              </a:spcAft>
            </a:pPr>
            <a:endParaRPr lang="en-US" sz="1400" b="1" i="1" dirty="0" smtClean="0">
              <a:solidFill>
                <a:srgbClr val="000099"/>
              </a:solidFill>
            </a:endParaRPr>
          </a:p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1400" b="1" i="1" dirty="0" smtClean="0">
                <a:solidFill>
                  <a:srgbClr val="000099"/>
                </a:solidFill>
              </a:rPr>
              <a:t>25th </a:t>
            </a:r>
            <a:r>
              <a:rPr lang="en-US" sz="1400" b="1" i="1" dirty="0">
                <a:solidFill>
                  <a:srgbClr val="000099"/>
                </a:solidFill>
              </a:rPr>
              <a:t>UN/CEFACT Forum</a:t>
            </a:r>
          </a:p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1400" b="1" i="1" dirty="0">
                <a:solidFill>
                  <a:srgbClr val="000099"/>
                </a:solidFill>
              </a:rPr>
              <a:t>20 to 24 April </a:t>
            </a:r>
            <a:r>
              <a:rPr lang="en-US" sz="1400" b="1" i="1" dirty="0" smtClean="0">
                <a:solidFill>
                  <a:srgbClr val="000099"/>
                </a:solidFill>
              </a:rPr>
              <a:t>2015</a:t>
            </a:r>
          </a:p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1400" b="1" i="1" dirty="0" err="1" smtClean="0">
                <a:solidFill>
                  <a:srgbClr val="000099"/>
                </a:solidFill>
              </a:rPr>
              <a:t>Palais</a:t>
            </a:r>
            <a:r>
              <a:rPr lang="en-US" sz="1400" b="1" i="1" dirty="0" smtClean="0">
                <a:solidFill>
                  <a:srgbClr val="000099"/>
                </a:solidFill>
              </a:rPr>
              <a:t> </a:t>
            </a:r>
            <a:r>
              <a:rPr lang="en-US" sz="1400" b="1" i="1" dirty="0">
                <a:solidFill>
                  <a:srgbClr val="000099"/>
                </a:solidFill>
              </a:rPr>
              <a:t>des Nations, Geneva, Switzerland</a:t>
            </a:r>
          </a:p>
        </p:txBody>
      </p:sp>
      <p:pic>
        <p:nvPicPr>
          <p:cNvPr id="15363" name="Picture 5" descr="UN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3912" y="6096000"/>
            <a:ext cx="6238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811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"/>
          <a:stretch>
            <a:fillRect/>
          </a:stretch>
        </p:blipFill>
        <p:spPr bwMode="auto">
          <a:xfrm>
            <a:off x="2946400" y="138113"/>
            <a:ext cx="2771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938463"/>
            <a:ext cx="27114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B6D537-6361-42FD-9EA5-AF9A294461F7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Current situation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4419600" cy="50165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/>
              <a:t>CITES e-permitting toolkit is integrated in the </a:t>
            </a:r>
            <a:r>
              <a:rPr lang="en-US" dirty="0" smtClean="0">
                <a:solidFill>
                  <a:schemeClr val="accent6"/>
                </a:solidFill>
              </a:rPr>
              <a:t>WCO Data Model v 3.3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/>
              <a:t>It is based on UN/CEFACT’s </a:t>
            </a:r>
            <a:r>
              <a:rPr lang="en-US" dirty="0" smtClean="0">
                <a:solidFill>
                  <a:schemeClr val="accent6"/>
                </a:solidFill>
              </a:rPr>
              <a:t>Core Component Library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/>
              <a:t>Established </a:t>
            </a:r>
            <a:r>
              <a:rPr lang="en-US" dirty="0" err="1" smtClean="0"/>
              <a:t>MoU</a:t>
            </a:r>
            <a:r>
              <a:rPr lang="en-US" dirty="0" smtClean="0"/>
              <a:t> with UNCTAD of inclusion of </a:t>
            </a:r>
            <a:r>
              <a:rPr lang="en-US" dirty="0" smtClean="0">
                <a:solidFill>
                  <a:schemeClr val="accent6"/>
                </a:solidFill>
              </a:rPr>
              <a:t>ASYCUDA</a:t>
            </a:r>
            <a:r>
              <a:rPr lang="en-US" dirty="0" smtClean="0"/>
              <a:t> standards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89749"/>
            <a:ext cx="2895600" cy="406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rgbClr val="FFCC00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we need </a:t>
            </a:r>
            <a:br>
              <a:rPr lang="en-US" b="1" dirty="0" smtClean="0"/>
            </a:br>
            <a:r>
              <a:rPr lang="en-US" b="1" dirty="0" smtClean="0"/>
              <a:t>traceability standard(s)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Decisions by Parties to CITES related to sturgeons, shark fins, Queen conch, timber, reptile skins, ivory, among others.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challenge</a:t>
            </a:r>
            <a:r>
              <a:rPr lang="en-US" dirty="0" smtClean="0"/>
              <a:t> is that CITES is </a:t>
            </a:r>
            <a:r>
              <a:rPr lang="en-US" b="1" dirty="0" smtClean="0"/>
              <a:t>adopting many decisions </a:t>
            </a:r>
            <a:r>
              <a:rPr lang="en-US" dirty="0" smtClean="0"/>
              <a:t>on traceability </a:t>
            </a:r>
            <a:r>
              <a:rPr lang="en-US" b="1" dirty="0" smtClean="0"/>
              <a:t>targeting individual species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This may result in many different systems using different standards. </a:t>
            </a:r>
          </a:p>
          <a:p>
            <a:pPr marL="0" indent="0">
              <a:buNone/>
            </a:pPr>
            <a:r>
              <a:rPr lang="en-US" dirty="0" smtClean="0"/>
              <a:t>Why would this be a problem?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69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we need </a:t>
            </a:r>
            <a:br>
              <a:rPr lang="en-US" b="1" dirty="0" smtClean="0"/>
            </a:br>
            <a:r>
              <a:rPr lang="en-US" b="1" dirty="0" smtClean="0"/>
              <a:t>traceability standard(s)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question can be answered with a question:</a:t>
            </a:r>
          </a:p>
          <a:p>
            <a:pPr marL="0" indent="0">
              <a:buNone/>
            </a:pPr>
            <a:r>
              <a:rPr lang="en-US" dirty="0" smtClean="0"/>
              <a:t>Why are Parties requesting traceability systems for CITES-listed species?</a:t>
            </a:r>
          </a:p>
          <a:p>
            <a:pPr marL="0" indent="0">
              <a:buNone/>
            </a:pPr>
            <a:r>
              <a:rPr lang="en-US" dirty="0" smtClean="0"/>
              <a:t>The Secretariat could provide different reasons. But the overall vision should be the same: Ensure that the </a:t>
            </a:r>
            <a:r>
              <a:rPr lang="en-US" b="1" dirty="0" smtClean="0"/>
              <a:t>trade is Legal </a:t>
            </a:r>
            <a:r>
              <a:rPr lang="en-US" dirty="0" smtClean="0"/>
              <a:t>and Sustainable.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798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we need </a:t>
            </a:r>
            <a:br>
              <a:rPr lang="en-US" b="1" dirty="0" smtClean="0"/>
            </a:br>
            <a:r>
              <a:rPr lang="en-US" b="1" dirty="0" smtClean="0"/>
              <a:t>traceability standard(s)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Would </a:t>
            </a:r>
            <a:r>
              <a:rPr lang="en-US" dirty="0"/>
              <a:t>be possible to </a:t>
            </a:r>
            <a:r>
              <a:rPr lang="en-US" b="1" dirty="0"/>
              <a:t>develop </a:t>
            </a:r>
            <a:r>
              <a:rPr lang="en-US" b="1" dirty="0" smtClean="0"/>
              <a:t>a general/meta </a:t>
            </a:r>
            <a:r>
              <a:rPr lang="en-US" b="1" dirty="0"/>
              <a:t>umbrella </a:t>
            </a:r>
            <a:r>
              <a:rPr lang="en-US" b="1" dirty="0" smtClean="0"/>
              <a:t>standard</a:t>
            </a:r>
            <a:r>
              <a:rPr lang="en-US" dirty="0" smtClean="0"/>
              <a:t>? </a:t>
            </a:r>
            <a:r>
              <a:rPr lang="en-US" dirty="0"/>
              <a:t>The standard then could </a:t>
            </a:r>
            <a:r>
              <a:rPr lang="en-US" b="1" dirty="0"/>
              <a:t>be extended</a:t>
            </a:r>
            <a:r>
              <a:rPr lang="en-US" dirty="0"/>
              <a:t> to meet the requirements under a business chain for any </a:t>
            </a:r>
            <a:r>
              <a:rPr lang="en-US" dirty="0" smtClean="0"/>
              <a:t>species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Would it be </a:t>
            </a:r>
            <a:r>
              <a:rPr lang="en-US" dirty="0"/>
              <a:t>possible to maintain a core set of standards for every species, facilitate development of new track and trace systems for additional species, and be harmonized with international standards and norms.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95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Discussions with </a:t>
            </a:r>
            <a:r>
              <a:rPr lang="en-US" dirty="0" smtClean="0">
                <a:solidFill>
                  <a:schemeClr val="accent6"/>
                </a:solidFill>
              </a:rPr>
              <a:t>UNECE (UN/CEFACT), UNESCAP (</a:t>
            </a:r>
            <a:r>
              <a:rPr lang="en-US" dirty="0" err="1" smtClean="0">
                <a:solidFill>
                  <a:schemeClr val="accent6"/>
                </a:solidFill>
              </a:rPr>
              <a:t>UNNext</a:t>
            </a:r>
            <a:r>
              <a:rPr lang="en-US" dirty="0" smtClean="0">
                <a:solidFill>
                  <a:schemeClr val="accent6"/>
                </a:solidFill>
              </a:rPr>
              <a:t>), World Bank, GS1, Governments of Switzerland, France and the Netherlands (Chair of PDA Agriculture) </a:t>
            </a:r>
            <a:r>
              <a:rPr lang="en-US" dirty="0" smtClean="0"/>
              <a:t>on extension of traceability systems for agriculture (including fisheries and timber) for wildlife.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is </a:t>
            </a:r>
            <a:r>
              <a:rPr lang="en-US" b="1" dirty="0" smtClean="0"/>
              <a:t>agreement</a:t>
            </a:r>
            <a:r>
              <a:rPr lang="en-US" dirty="0" smtClean="0"/>
              <a:t> that such a </a:t>
            </a:r>
            <a:r>
              <a:rPr lang="en-US" b="1" dirty="0" smtClean="0"/>
              <a:t>meta-standard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smtClean="0"/>
              <a:t>could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en-US" b="1" dirty="0" smtClean="0"/>
              <a:t> be developed</a:t>
            </a:r>
            <a:r>
              <a:rPr lang="en-US" dirty="0" smtClean="0"/>
              <a:t> for use by CITES.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343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Current work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Feasibility project between Switzerland and GS1 on a </a:t>
            </a:r>
            <a:r>
              <a:rPr lang="en-US" dirty="0" smtClean="0">
                <a:solidFill>
                  <a:srgbClr val="0070C0"/>
                </a:solidFill>
              </a:rPr>
              <a:t>track and trace standard for python skins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It builds on the T&amp;T standards </a:t>
            </a:r>
            <a:br>
              <a:rPr lang="en-US" dirty="0" smtClean="0"/>
            </a:br>
            <a:r>
              <a:rPr lang="en-US" dirty="0" smtClean="0"/>
              <a:t>developed by UN/CEFACT</a:t>
            </a:r>
            <a:br>
              <a:rPr lang="en-US" dirty="0" smtClean="0"/>
            </a:br>
            <a:r>
              <a:rPr lang="en-US" dirty="0" smtClean="0"/>
              <a:t> and GS1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819400"/>
            <a:ext cx="3228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19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Currently </a:t>
            </a:r>
            <a:r>
              <a:rPr lang="en-US" dirty="0" smtClean="0"/>
              <a:t>working with a consultant on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/>
                </a:solidFill>
              </a:rPr>
              <a:t>project on shark </a:t>
            </a:r>
            <a:r>
              <a:rPr lang="en-US" b="1" dirty="0" smtClean="0">
                <a:solidFill>
                  <a:schemeClr val="accent6"/>
                </a:solidFill>
              </a:rPr>
              <a:t>fins: …</a:t>
            </a:r>
            <a:r>
              <a:rPr lang="en-US" dirty="0" smtClean="0"/>
              <a:t>  </a:t>
            </a:r>
            <a:r>
              <a:rPr lang="en-US" i="1" dirty="0" smtClean="0"/>
              <a:t>the chain of custody, including where in the trade chain it is considered essential to be able to identify the products in trade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18363"/>
            <a:ext cx="431074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337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50AA9E-0121-4448-AD63-73778C92C67E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Traceability </a:t>
            </a:r>
            <a:r>
              <a:rPr lang="en-US" sz="2800" b="1" dirty="0" smtClean="0"/>
              <a:t>and sustainable/legal trade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	</a:t>
            </a:r>
            <a:r>
              <a:rPr lang="en-US" dirty="0" smtClean="0"/>
              <a:t>Work to increase the “</a:t>
            </a:r>
            <a:r>
              <a:rPr lang="en-US" dirty="0" smtClean="0">
                <a:solidFill>
                  <a:schemeClr val="accent6"/>
                </a:solidFill>
              </a:rPr>
              <a:t>traceability</a:t>
            </a:r>
            <a:r>
              <a:rPr lang="en-US" dirty="0" smtClean="0"/>
              <a:t>” of CITES species from harvest to consumer (many parallels to the work of the </a:t>
            </a:r>
            <a:r>
              <a:rPr lang="en-US" dirty="0" smtClean="0">
                <a:solidFill>
                  <a:schemeClr val="accent6"/>
                </a:solidFill>
              </a:rPr>
              <a:t>PDA on Agriculture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Need advice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UN/CEFACT, </a:t>
            </a:r>
            <a:r>
              <a:rPr lang="en-US" dirty="0" smtClean="0"/>
              <a:t>and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WCO on lessons </a:t>
            </a:r>
            <a:br>
              <a:rPr lang="en-US" dirty="0" smtClean="0"/>
            </a:br>
            <a:r>
              <a:rPr lang="en-US" dirty="0" smtClean="0"/>
              <a:t>learned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endParaRPr lang="en-US" sz="3200" i="1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743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54D81-590E-4DBC-BE23-CF798088EA0D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Traceability </a:t>
            </a:r>
            <a:r>
              <a:rPr lang="en-US" sz="2800" b="1" dirty="0" smtClean="0"/>
              <a:t>and sustainable/legal trade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8229600" cy="5016500"/>
          </a:xfrm>
        </p:spPr>
        <p:txBody>
          <a:bodyPr/>
          <a:lstStyle/>
          <a:p>
            <a:pPr eaLnBrk="1" hangingPunct="1"/>
            <a:r>
              <a:rPr lang="en-US" dirty="0" smtClean="0"/>
              <a:t>This would allow for business processes to be optimized and the “goods” in transit to be traced, providing for </a:t>
            </a:r>
            <a:r>
              <a:rPr lang="en-US" dirty="0" smtClean="0">
                <a:solidFill>
                  <a:schemeClr val="accent6"/>
                </a:solidFill>
              </a:rPr>
              <a:t>legal, sustainable international trade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	</a:t>
            </a:r>
          </a:p>
        </p:txBody>
      </p:sp>
      <p:pic>
        <p:nvPicPr>
          <p:cNvPr id="58470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305128"/>
            <a:ext cx="5716588" cy="2714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449E5-C45F-4B09-8871-C5A828506B5B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Traceability </a:t>
            </a:r>
            <a:r>
              <a:rPr lang="en-US" sz="2800" b="1" dirty="0" smtClean="0"/>
              <a:t>and sustainable/legal trade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In summary, adhering to UN/CEFACT standards and the WCO data model provides CITES with: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</a:rPr>
              <a:t>Decrease</a:t>
            </a:r>
            <a:r>
              <a:rPr lang="en-US" dirty="0" smtClean="0"/>
              <a:t> </a:t>
            </a:r>
            <a:r>
              <a:rPr lang="en-US" dirty="0"/>
              <a:t>in opportunities for </a:t>
            </a:r>
            <a:r>
              <a:rPr lang="en-US" dirty="0">
                <a:solidFill>
                  <a:schemeClr val="accent6"/>
                </a:solidFill>
              </a:rPr>
              <a:t>fraud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</a:rPr>
              <a:t>Real-time data </a:t>
            </a:r>
            <a:r>
              <a:rPr lang="en-US" dirty="0" smtClean="0"/>
              <a:t>and easier reporting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</a:rPr>
              <a:t>Decreases</a:t>
            </a:r>
            <a:r>
              <a:rPr lang="en-US" dirty="0" smtClean="0"/>
              <a:t> in the rate of </a:t>
            </a:r>
            <a:r>
              <a:rPr lang="en-US" dirty="0" smtClean="0">
                <a:solidFill>
                  <a:schemeClr val="accent6"/>
                </a:solidFill>
              </a:rPr>
              <a:t>error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Ensure </a:t>
            </a:r>
            <a:r>
              <a:rPr lang="en-US" dirty="0" smtClean="0">
                <a:solidFill>
                  <a:schemeClr val="accent6"/>
                </a:solidFill>
              </a:rPr>
              <a:t>legal acquisition and sustainability (</a:t>
            </a:r>
            <a:r>
              <a:rPr lang="en-US" dirty="0" smtClean="0"/>
              <a:t>requirements under CITES)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/>
              <a:t>	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E02F35-15BD-42AD-8DB1-1623C9C11833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CITES: Trade, environment and development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8229600" cy="501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CITES stands at the intersection between trade, environment and development (</a:t>
            </a:r>
            <a:r>
              <a:rPr lang="en-US" i="1" dirty="0" smtClean="0"/>
              <a:t>Rio+20*</a:t>
            </a:r>
            <a:r>
              <a:rPr lang="en-US" dirty="0" smtClean="0"/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CITES </a:t>
            </a:r>
            <a:r>
              <a:rPr lang="en-US" dirty="0" smtClean="0">
                <a:solidFill>
                  <a:schemeClr val="accent6"/>
                </a:solidFill>
              </a:rPr>
              <a:t>regulated international trade </a:t>
            </a:r>
            <a:r>
              <a:rPr lang="en-US" dirty="0" smtClean="0"/>
              <a:t>is a multi-billion dollar business with Parties now issuing over </a:t>
            </a:r>
            <a:r>
              <a:rPr lang="en-US" dirty="0" smtClean="0">
                <a:solidFill>
                  <a:schemeClr val="accent6"/>
                </a:solidFill>
              </a:rPr>
              <a:t>850,000 permits per annum </a:t>
            </a:r>
            <a:r>
              <a:rPr lang="en-US" dirty="0" smtClean="0"/>
              <a:t>– permits that effectively certify that the trade is both legal and sustainable.		</a:t>
            </a:r>
            <a:r>
              <a:rPr lang="en-US" sz="20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/>
              <a:t>*The </a:t>
            </a:r>
            <a:r>
              <a:rPr lang="en-US" sz="1800" i="1" dirty="0"/>
              <a:t>future we want </a:t>
            </a:r>
            <a:r>
              <a:rPr lang="en-US" sz="1800" dirty="0" smtClean="0"/>
              <a:t>(United Nations General Assembly </a:t>
            </a:r>
            <a:r>
              <a:rPr lang="en-US" sz="1800" dirty="0"/>
              <a:t>Resolution 66/288 (</a:t>
            </a:r>
            <a:r>
              <a:rPr lang="en-US" sz="1800" dirty="0" smtClean="0"/>
              <a:t>A/RES/66/288))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807267-6F1A-4D60-AFEF-D6F7DEF40022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CITES </a:t>
            </a:r>
            <a:r>
              <a:rPr lang="en-US" b="1" dirty="0" smtClean="0"/>
              <a:t>and traceability</a:t>
            </a:r>
            <a:endParaRPr lang="en-US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063625"/>
            <a:ext cx="7772400" cy="501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To ensure that international trade in CITES-listed species is legal, sustainable and traceable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55300" name="Picture 7" descr="Red_-_Eyed_Tree_Fr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941638"/>
            <a:ext cx="38862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" descr="e_permit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3476625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1" descr="6_9_2009_1_51_1240_cutting-edge-internet-communication-technolo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71875"/>
            <a:ext cx="2438400" cy="2114550"/>
          </a:xfrm>
          <a:prstGeom prst="rect">
            <a:avLst/>
          </a:prstGeom>
          <a:noFill/>
          <a:ln w="9525">
            <a:solidFill>
              <a:srgbClr val="2D2DB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122167-CE56-44C8-9A5D-44CBF71CBD22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pic>
        <p:nvPicPr>
          <p:cNvPr id="381954" name="Picture 2" descr="tus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191000"/>
            <a:ext cx="192881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5" name="Picture 3" descr="tusker 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4205288"/>
            <a:ext cx="19002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6" name="Picture 4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3" y="3786188"/>
            <a:ext cx="6413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7" name="Picture 5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825" y="3197225"/>
            <a:ext cx="15557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8" name="Picture 6" descr="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1038" y="2819400"/>
            <a:ext cx="14351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9" name="Picture 7" descr="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3238" y="3657600"/>
            <a:ext cx="1019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60" name="Picture 8" descr="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3488" y="3319463"/>
            <a:ext cx="79851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6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557213"/>
            <a:ext cx="4157663" cy="3024187"/>
          </a:xfrm>
        </p:spPr>
        <p:txBody>
          <a:bodyPr/>
          <a:lstStyle/>
          <a:p>
            <a:pPr eaLnBrk="1" hangingPunct="1"/>
            <a:r>
              <a:rPr lang="en-US" b="1" dirty="0" smtClean="0"/>
              <a:t>Marcos Regis Silva</a:t>
            </a:r>
            <a:br>
              <a:rPr lang="en-US" b="1" dirty="0" smtClean="0"/>
            </a:br>
            <a:r>
              <a:rPr lang="en-US" b="1" dirty="0" smtClean="0"/>
              <a:t>CITES Secretariat</a:t>
            </a:r>
            <a:br>
              <a:rPr lang="en-US" b="1" dirty="0" smtClean="0"/>
            </a:br>
            <a:r>
              <a:rPr lang="en-US" b="1" dirty="0" smtClean="0"/>
              <a:t>Geneva</a:t>
            </a:r>
            <a:br>
              <a:rPr lang="en-US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www.cites.org</a:t>
            </a:r>
            <a:r>
              <a:rPr lang="en-US" sz="2800" dirty="0" smtClean="0"/>
              <a:t> </a:t>
            </a:r>
            <a:endParaRPr lang="en-US" sz="2800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331187-B6A0-40CD-95E7-15E64EBEC69A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CITES: Trade, environment and development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8229600" cy="501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CC00"/>
                </a:solidFill>
              </a:rPr>
              <a:t>	</a:t>
            </a: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This CITES regulatory system, using permits, certificates, is </a:t>
            </a:r>
            <a:r>
              <a:rPr lang="en-US" dirty="0" smtClean="0">
                <a:solidFill>
                  <a:schemeClr val="accent6"/>
                </a:solidFill>
              </a:rPr>
              <a:t>mature, stable and universally recognized and adopted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However, a number of developments are impacting on this environment…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9BC43-BDB6-4E83-BCFE-48AE25545D40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25488"/>
          </a:xfrm>
        </p:spPr>
        <p:txBody>
          <a:bodyPr/>
          <a:lstStyle/>
          <a:p>
            <a:pPr eaLnBrk="1" hangingPunct="1"/>
            <a:r>
              <a:rPr lang="en-US" b="1" smtClean="0"/>
              <a:t>CITES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60500"/>
            <a:ext cx="4038600" cy="455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CC00"/>
                </a:solidFill>
              </a:rPr>
              <a:t>	</a:t>
            </a:r>
            <a:r>
              <a:rPr lang="en-US" dirty="0" smtClean="0"/>
              <a:t>CITES: One of the few MEAs to </a:t>
            </a:r>
            <a:r>
              <a:rPr lang="en-US" dirty="0" smtClean="0">
                <a:solidFill>
                  <a:schemeClr val="accent6"/>
                </a:solidFill>
              </a:rPr>
              <a:t>produce primary data </a:t>
            </a:r>
            <a:r>
              <a:rPr lang="en-US" dirty="0" smtClean="0"/>
              <a:t>which offers policy makers a valuable tool to assist with more effective decisions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4196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55000"/>
              </a:spcBef>
              <a:spcAft>
                <a:spcPct val="150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5000"/>
              </a:spcBef>
              <a:spcAft>
                <a:spcPct val="15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55000"/>
              </a:spcBef>
              <a:spcAft>
                <a:spcPct val="1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55000"/>
              </a:spcBef>
              <a:spcAft>
                <a:spcPct val="15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55000"/>
              </a:spcBef>
              <a:spcAft>
                <a:spcPct val="1500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55000"/>
              </a:spcBef>
              <a:spcAft>
                <a:spcPct val="1500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55000"/>
              </a:spcBef>
              <a:spcAft>
                <a:spcPct val="1500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55000"/>
              </a:spcBef>
              <a:spcAft>
                <a:spcPct val="1500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55000"/>
              </a:spcBef>
              <a:spcAft>
                <a:spcPct val="1500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i="1" dirty="0" smtClean="0"/>
              <a:t>The CITES Trade Database holds over 12 million records </a:t>
            </a:r>
            <a:r>
              <a:rPr lang="en-US" sz="2400" dirty="0" smtClean="0"/>
              <a:t>	</a:t>
            </a:r>
          </a:p>
          <a:p>
            <a:pPr eaLnBrk="0" hangingPunct="0">
              <a:buFontTx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ilvaM\C_drive\Tempx\2014-03-31_1004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38133" cy="28956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CEF15E-C412-4FFE-9934-8CC8493B678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CITES DATA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CC00"/>
                </a:solidFill>
              </a:rPr>
              <a:t>	</a:t>
            </a:r>
            <a:r>
              <a:rPr lang="en-US" smtClean="0"/>
              <a:t>These 12 million records are created using data from CITES permits and certificates </a:t>
            </a:r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2555875"/>
            <a:ext cx="4859337" cy="346392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lg" len="med"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12B6FF-8969-4AE1-A2E3-D87803F35D9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this means for CITES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Dematerialization</a:t>
            </a:r>
            <a:r>
              <a:rPr lang="en-US" dirty="0" smtClean="0"/>
              <a:t> of trade related documentation is moving faster than expected</a:t>
            </a:r>
          </a:p>
          <a:p>
            <a:pPr eaLnBrk="1" hangingPunct="1">
              <a:defRPr/>
            </a:pPr>
            <a:r>
              <a:rPr lang="en-US" dirty="0" smtClean="0"/>
              <a:t>ASIA and the Amazon region are leaders in this area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</p:txBody>
      </p:sp>
      <p:pic>
        <p:nvPicPr>
          <p:cNvPr id="21508" name="Picture 5" descr="CITES_black_logo(300dpi_7cm) iv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35400"/>
            <a:ext cx="4038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3C585-0D15-46D6-81DA-1C09744DCF68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this means for CITES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important is for </a:t>
            </a:r>
            <a:r>
              <a:rPr lang="en-US" dirty="0">
                <a:solidFill>
                  <a:schemeClr val="accent6"/>
                </a:solidFill>
              </a:rPr>
              <a:t>CITES documents to conform to international </a:t>
            </a:r>
            <a:r>
              <a:rPr lang="en-US" dirty="0" smtClean="0">
                <a:solidFill>
                  <a:schemeClr val="accent6"/>
                </a:solidFill>
              </a:rPr>
              <a:t>standards</a:t>
            </a:r>
            <a:r>
              <a:rPr lang="en-US" dirty="0" smtClean="0"/>
              <a:t> </a:t>
            </a:r>
            <a:r>
              <a:rPr lang="en-US" dirty="0"/>
              <a:t>for e-trade and protocols for electronic data exchange</a:t>
            </a:r>
          </a:p>
          <a:p>
            <a:pPr eaLnBrk="1" hangingPunct="1">
              <a:defRPr/>
            </a:pPr>
            <a:r>
              <a:rPr lang="en-US" dirty="0"/>
              <a:t>Parties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chemeClr val="accent6"/>
                </a:solidFill>
              </a:rPr>
              <a:t>adopted </a:t>
            </a:r>
            <a:r>
              <a:rPr lang="en-US" dirty="0">
                <a:solidFill>
                  <a:schemeClr val="accent6"/>
                </a:solidFill>
              </a:rPr>
              <a:t>a standard permit form</a:t>
            </a:r>
            <a:r>
              <a:rPr lang="en-US" dirty="0"/>
              <a:t>, and guidance has been provided in </a:t>
            </a:r>
            <a:r>
              <a:rPr lang="en-US" dirty="0" smtClean="0"/>
              <a:t>Resolution Conf. 12.3 (Rev. CoP16) on CITES permits and certificates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C00481-D0C0-491C-89A4-39DC5A89F1D6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CITES </a:t>
            </a:r>
            <a:r>
              <a:rPr lang="en-US" b="1" dirty="0" smtClean="0"/>
              <a:t>Electronic Permits</a:t>
            </a:r>
            <a:endParaRPr lang="en-GB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Trends: Need to ensure harmonization with other initiatives</a:t>
            </a:r>
          </a:p>
          <a:p>
            <a:pPr lvl="1" eaLnBrk="1" hangingPunct="1"/>
            <a:r>
              <a:rPr lang="en-US" sz="2800" dirty="0"/>
              <a:t> United Nations Centre for Trade Facilitation and Electronic Business (</a:t>
            </a:r>
            <a:r>
              <a:rPr lang="en-US" sz="2800" dirty="0">
                <a:solidFill>
                  <a:schemeClr val="accent6"/>
                </a:solidFill>
              </a:rPr>
              <a:t>UN/CEFACT</a:t>
            </a:r>
            <a:r>
              <a:rPr lang="en-US" sz="2800" dirty="0"/>
              <a:t>)</a:t>
            </a:r>
            <a:r>
              <a:rPr lang="en-GB" sz="2800" dirty="0"/>
              <a:t> </a:t>
            </a:r>
            <a:r>
              <a:rPr lang="en-GB" sz="2800" dirty="0" smtClean="0"/>
              <a:t>standards</a:t>
            </a:r>
          </a:p>
          <a:p>
            <a:pPr lvl="1" eaLnBrk="1" hangingPunct="1"/>
            <a:r>
              <a:rPr lang="en-US" sz="2800" dirty="0" smtClean="0">
                <a:solidFill>
                  <a:schemeClr val="accent6"/>
                </a:solidFill>
              </a:rPr>
              <a:t>UNCTAD </a:t>
            </a:r>
            <a:r>
              <a:rPr lang="en-US" sz="2800" dirty="0" smtClean="0"/>
              <a:t>ASYCUDA</a:t>
            </a:r>
            <a:endParaRPr lang="en-GB" sz="2800" dirty="0" smtClean="0"/>
          </a:p>
          <a:p>
            <a:pPr lvl="1" eaLnBrk="1" hangingPunct="1"/>
            <a:r>
              <a:rPr lang="en-GB" sz="2800" dirty="0" smtClean="0"/>
              <a:t>World Customs Organization (</a:t>
            </a:r>
            <a:r>
              <a:rPr lang="en-GB" sz="2800" dirty="0" smtClean="0">
                <a:solidFill>
                  <a:schemeClr val="accent6"/>
                </a:solidFill>
              </a:rPr>
              <a:t>WCO</a:t>
            </a:r>
            <a:r>
              <a:rPr lang="en-GB" sz="2800" dirty="0" smtClean="0"/>
              <a:t>) data model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F2B1EA-B796-40EA-B48E-B20988ABCA4B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25488"/>
          </a:xfrm>
        </p:spPr>
        <p:txBody>
          <a:bodyPr/>
          <a:lstStyle/>
          <a:p>
            <a:pPr eaLnBrk="1" hangingPunct="1"/>
            <a:r>
              <a:rPr lang="en-US" b="1" dirty="0" smtClean="0"/>
              <a:t>Current situation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4953000" cy="50165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>
                <a:solidFill>
                  <a:schemeClr val="accent6"/>
                </a:solidFill>
              </a:rPr>
              <a:t>UN/CEFACT CCL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chemeClr val="accent6"/>
                </a:solidFill>
              </a:rPr>
              <a:t>WCO Customs Data Model</a:t>
            </a:r>
            <a:r>
              <a:rPr lang="en-US" dirty="0" smtClean="0"/>
              <a:t> provide opportunities for CITES e-permits to become </a:t>
            </a:r>
            <a:r>
              <a:rPr lang="en-US" dirty="0" smtClean="0">
                <a:solidFill>
                  <a:schemeClr val="accent6"/>
                </a:solidFill>
              </a:rPr>
              <a:t>aligned with Single Window environments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72" y="1371600"/>
            <a:ext cx="2305050" cy="34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CITES and timber-29-01-08">
  <a:themeElements>
    <a:clrScheme name="E-CITES and timber-29-01-0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-CITES and timber-29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-CITES and timber-29-01-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ITES and timber-29-01-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ITES and timber-29-01-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ITES and timber-29-01-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ITES and timber-29-01-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ITES and timber-29-01-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ITES and timber-29-01-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583</Words>
  <Application>Microsoft Office PowerPoint</Application>
  <PresentationFormat>On-screen Show (4:3)</PresentationFormat>
  <Paragraphs>92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E-CITES and timber-29-01-08</vt:lpstr>
      <vt:lpstr>PowerPoint Presentation</vt:lpstr>
      <vt:lpstr>CITES: Trade, environment and development</vt:lpstr>
      <vt:lpstr>CITES: Trade, environment and development</vt:lpstr>
      <vt:lpstr>CITES DATA</vt:lpstr>
      <vt:lpstr>CITES DATA</vt:lpstr>
      <vt:lpstr>What this means for CITES</vt:lpstr>
      <vt:lpstr>What this means for CITES</vt:lpstr>
      <vt:lpstr>CITES Electronic Permits</vt:lpstr>
      <vt:lpstr>Current situation</vt:lpstr>
      <vt:lpstr>Current situation</vt:lpstr>
      <vt:lpstr>Why do we need  traceability standard(s)</vt:lpstr>
      <vt:lpstr>Why do we need  traceability standard(s)</vt:lpstr>
      <vt:lpstr>Why do we need  traceability standard(s)</vt:lpstr>
      <vt:lpstr>Current work</vt:lpstr>
      <vt:lpstr>Current work</vt:lpstr>
      <vt:lpstr>Current work</vt:lpstr>
      <vt:lpstr>Traceability and sustainable/legal trade</vt:lpstr>
      <vt:lpstr>Traceability and sustainable/legal trade</vt:lpstr>
      <vt:lpstr>Traceability and sustainable/legal trade</vt:lpstr>
      <vt:lpstr>CITES and traceability</vt:lpstr>
      <vt:lpstr>Marcos Regis Silva CITES Secretariat Geneva  www.cites.org </vt:lpstr>
    </vt:vector>
  </TitlesOfParts>
  <Company>UNEP/CITES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CITES</dc:title>
  <dc:subject>IFRA Scientific Committee meeting</dc:subject>
  <dc:creator>CITES Secretariat</dc:creator>
  <cp:lastModifiedBy>ICTS-DK7</cp:lastModifiedBy>
  <cp:revision>133</cp:revision>
  <cp:lastPrinted>2000-03-01T19:13:50Z</cp:lastPrinted>
  <dcterms:created xsi:type="dcterms:W3CDTF">2006-09-08T08:23:23Z</dcterms:created>
  <dcterms:modified xsi:type="dcterms:W3CDTF">2015-04-20T15:12:06Z</dcterms:modified>
</cp:coreProperties>
</file>