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9" r:id="rId2"/>
    <p:sldId id="257" r:id="rId3"/>
    <p:sldId id="260" r:id="rId4"/>
    <p:sldId id="270" r:id="rId5"/>
    <p:sldId id="268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>
            <a:normAutofit/>
          </a:bodyPr>
          <a:lstStyle>
            <a:lvl1pPr>
              <a:defRPr sz="1600" baseline="0">
                <a:latin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63D8-FA65-4412-8E65-82C51C531607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3B68-56BA-4BDF-8DEB-93541BAD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357688" y="6143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DCA5-3BBB-49E1-8541-D35A6A737FFA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81775" y="61356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19800-07C3-4116-B625-B790A4C70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357688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E8BC3-51E3-4F42-84BB-25B9FC490328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81775" y="61356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B9A28-63EC-41D1-AA1C-D12F37515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apec.org/Meeting-Papers/Leaders-Declarations/2012/2012_aelm.aspx" TargetMode="External"/><Relationship Id="rId7" Type="http://schemas.openxmlformats.org/officeDocument/2006/relationships/hyperlink" Target="https://www.google.ru/url?sa=t&amp;rct=j&amp;q=&amp;esrc=s&amp;source=web&amp;cd=1&amp;cad=rja&amp;ved=0CCQQFjAA&amp;url=https://docs.wto.org/dol2fe/Pages/SS/directdoc.aspx?filename=q:/WT/MIN13/36.pdf&amp;ei=GyLiUqWZMsba4ASO4YCQDw&amp;usg=AFQjCNFlBD0KOkNPcEuRf7ObQ8cLgv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citral.org/uncitral/en/uncitral_texts/electronic_commerce/2005Convention.html" TargetMode="External"/><Relationship Id="rId5" Type="http://schemas.openxmlformats.org/officeDocument/2006/relationships/hyperlink" Target="https://docs.wto.org/dol2fe/Pages/SS/directdoc.aspx?filename=q:/WT/MIN13/36.pdf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sazonov@nucrf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23</a:t>
            </a:r>
            <a:r>
              <a:rPr lang="en-US" sz="2400" b="1" baseline="30000" smtClean="0">
                <a:solidFill>
                  <a:schemeClr val="bg1"/>
                </a:solidFill>
                <a:cs typeface="Arial" charset="0"/>
              </a:rPr>
              <a:t>rd</a:t>
            </a:r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 UN/CEFACT Forum</a:t>
            </a:r>
          </a:p>
        </p:txBody>
      </p:sp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179388" y="1557338"/>
            <a:ext cx="8713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352425" algn="l"/>
              </a:tabLst>
            </a:pPr>
            <a:endParaRPr lang="ru-RU" b="1">
              <a:latin typeface="Verdana" pitchFamily="34" charset="0"/>
            </a:endParaRPr>
          </a:p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352425" algn="l"/>
              </a:tabLst>
            </a:pPr>
            <a:endParaRPr lang="ru-RU" b="1">
              <a:latin typeface="Verdana" pitchFamily="34" charset="0"/>
            </a:endParaRPr>
          </a:p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352425" algn="l"/>
              </a:tabLst>
            </a:pPr>
            <a:endParaRPr lang="ru-RU" b="1">
              <a:latin typeface="Verdana" pitchFamily="34" charset="0"/>
            </a:endParaRPr>
          </a:p>
        </p:txBody>
      </p:sp>
      <p:sp>
        <p:nvSpPr>
          <p:cNvPr id="3075" name="Заголовок 2"/>
          <p:cNvSpPr>
            <a:spLocks/>
          </p:cNvSpPr>
          <p:nvPr/>
        </p:nvSpPr>
        <p:spPr bwMode="auto">
          <a:xfrm>
            <a:off x="684213" y="2420938"/>
            <a:ext cx="77295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/>
              <a:t>UN/CEFACT Project  </a:t>
            </a:r>
            <a:br>
              <a:rPr lang="en-US" sz="2400" b="1"/>
            </a:br>
            <a:r>
              <a:rPr lang="en-US" sz="2400" b="1"/>
              <a:t>Recommendation for ensuring legally significant trusted</a:t>
            </a:r>
            <a:r>
              <a:rPr lang="ru-RU" sz="2400" b="1"/>
              <a:t> </a:t>
            </a:r>
            <a:r>
              <a:rPr lang="en-US" sz="2400" b="1"/>
              <a:t>trans-boundary electronic interaction</a:t>
            </a:r>
            <a:endParaRPr lang="ru-RU" sz="2400" b="1"/>
          </a:p>
        </p:txBody>
      </p:sp>
      <p:sp>
        <p:nvSpPr>
          <p:cNvPr id="3076" name="Заголовок 2"/>
          <p:cNvSpPr>
            <a:spLocks/>
          </p:cNvSpPr>
          <p:nvPr/>
        </p:nvSpPr>
        <p:spPr bwMode="auto">
          <a:xfrm>
            <a:off x="827088" y="4508500"/>
            <a:ext cx="77295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b="1"/>
              <a:t>Aleksandr Sazonov</a:t>
            </a:r>
            <a:br>
              <a:rPr lang="en-US" b="1"/>
            </a:br>
            <a:r>
              <a:rPr lang="en-US" sz="1400" b="1"/>
              <a:t/>
            </a:r>
            <a:br>
              <a:rPr lang="en-US" sz="1400" b="1"/>
            </a:br>
            <a:r>
              <a:rPr lang="en-US" sz="1400"/>
              <a:t>7</a:t>
            </a:r>
            <a:r>
              <a:rPr lang="en-US" sz="1400" baseline="30000"/>
              <a:t>th</a:t>
            </a:r>
            <a:r>
              <a:rPr lang="en-US" sz="1400"/>
              <a:t> April 2014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Arial" charset="0"/>
                <a:cs typeface="Arial" charset="0"/>
              </a:rPr>
              <a:t>Political Context</a:t>
            </a:r>
            <a:br>
              <a:rPr lang="en-US" sz="2400" b="1" smtClean="0">
                <a:latin typeface="Arial" charset="0"/>
                <a:cs typeface="Arial" charset="0"/>
              </a:rPr>
            </a:br>
            <a:r>
              <a:rPr lang="en-US" sz="2400" b="1" smtClean="0">
                <a:latin typeface="Arial" charset="0"/>
                <a:cs typeface="Arial" charset="0"/>
              </a:rPr>
              <a:t>Global task statement</a:t>
            </a:r>
          </a:p>
        </p:txBody>
      </p:sp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179388" y="1557338"/>
            <a:ext cx="8713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352425" algn="l"/>
              </a:tabLst>
            </a:pPr>
            <a:endParaRPr lang="ru-RU" b="1">
              <a:latin typeface="Verdana" pitchFamily="34" charset="0"/>
            </a:endParaRPr>
          </a:p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352425" algn="l"/>
              </a:tabLst>
            </a:pPr>
            <a:endParaRPr lang="ru-RU" b="1">
              <a:latin typeface="Verdana" pitchFamily="34" charset="0"/>
            </a:endParaRPr>
          </a:p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352425" algn="l"/>
              </a:tabLst>
            </a:pPr>
            <a:endParaRPr lang="ru-RU" b="1">
              <a:latin typeface="Verdana" pitchFamily="34" charset="0"/>
            </a:endParaRPr>
          </a:p>
        </p:txBody>
      </p:sp>
      <p:pic>
        <p:nvPicPr>
          <p:cNvPr id="4099" name="Picture 9" descr="apec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1611313"/>
            <a:ext cx="13954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142875" y="1549400"/>
            <a:ext cx="6877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  <a:hlinkClick r:id="rId3"/>
              </a:rPr>
              <a:t>2012 APEC Leaders' Declaration</a:t>
            </a:r>
            <a:r>
              <a:rPr lang="ru-RU" sz="1400" b="1"/>
              <a:t> </a:t>
            </a:r>
            <a:r>
              <a:rPr lang="ru-RU" sz="1400" b="1" i="1"/>
              <a:t>«…</a:t>
            </a:r>
            <a:r>
              <a:rPr lang="en-US" sz="1400" b="1" i="1"/>
              <a:t>necessary to be more active in promoting confidence and </a:t>
            </a:r>
            <a:r>
              <a:rPr lang="en-US" sz="1400" b="1" i="1">
                <a:solidFill>
                  <a:srgbClr val="008000"/>
                </a:solidFill>
              </a:rPr>
              <a:t>trust </a:t>
            </a:r>
            <a:r>
              <a:rPr lang="en-US" sz="1400" b="1" i="1"/>
              <a:t>in electronic environments globally by encouraging </a:t>
            </a:r>
            <a:r>
              <a:rPr lang="en-US" sz="1400" b="1" i="1">
                <a:solidFill>
                  <a:srgbClr val="008000"/>
                </a:solidFill>
              </a:rPr>
              <a:t>secure cross border</a:t>
            </a:r>
            <a:r>
              <a:rPr lang="en-US" sz="1400" b="1" i="1"/>
              <a:t> flows of information, including electronic documents</a:t>
            </a:r>
            <a:r>
              <a:rPr lang="ru-RU" sz="1400" b="1" i="1"/>
              <a:t>.»</a:t>
            </a:r>
          </a:p>
        </p:txBody>
      </p:sp>
      <p:pic>
        <p:nvPicPr>
          <p:cNvPr id="4101" name="Picture 15" descr="wto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32100"/>
            <a:ext cx="18716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2484438" y="2636838"/>
            <a:ext cx="6553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  <a:hlinkClick r:id="rId5"/>
              </a:rPr>
              <a:t>Agreement on trade facilitation </a:t>
            </a:r>
            <a:r>
              <a:rPr lang="ru-RU" sz="1400" b="1">
                <a:solidFill>
                  <a:srgbClr val="008000"/>
                </a:solidFill>
                <a:hlinkClick r:id="rId5"/>
              </a:rPr>
              <a:t>WT/MIN(13)/36 • WT/L/911 </a:t>
            </a:r>
            <a:r>
              <a:rPr lang="en-US" sz="1400" b="1">
                <a:solidFill>
                  <a:srgbClr val="008000"/>
                </a:solidFill>
                <a:hlinkClick r:id="rId5"/>
              </a:rPr>
              <a:t>of</a:t>
            </a:r>
            <a:r>
              <a:rPr lang="ru-RU" sz="1400" b="1">
                <a:solidFill>
                  <a:srgbClr val="008000"/>
                </a:solidFill>
                <a:hlinkClick r:id="rId5"/>
              </a:rPr>
              <a:t> 11 </a:t>
            </a:r>
            <a:r>
              <a:rPr lang="en-US" sz="1400" b="1">
                <a:solidFill>
                  <a:srgbClr val="008000"/>
                </a:solidFill>
                <a:hlinkClick r:id="rId5"/>
              </a:rPr>
              <a:t>December</a:t>
            </a:r>
            <a:r>
              <a:rPr lang="ru-RU" sz="1400" b="1">
                <a:solidFill>
                  <a:srgbClr val="008000"/>
                </a:solidFill>
                <a:hlinkClick r:id="rId5"/>
              </a:rPr>
              <a:t> 2013</a:t>
            </a:r>
            <a:endParaRPr lang="ru-RU" sz="1400" b="1">
              <a:solidFill>
                <a:srgbClr val="008000"/>
              </a:solidFill>
            </a:endParaRPr>
          </a:p>
          <a:p>
            <a:r>
              <a:rPr lang="en-US" sz="1400" b="1" i="1"/>
              <a:t>ARTICLE 1: PUBLICATION AND AVAILABILITY OF INFORMATION</a:t>
            </a:r>
            <a:endParaRPr lang="ru-RU" sz="1400" b="1" i="1"/>
          </a:p>
          <a:p>
            <a:pPr marL="742950" lvl="1" indent="-285750"/>
            <a:r>
              <a:rPr lang="ru-RU" sz="1200" b="1" i="1"/>
              <a:t>2.</a:t>
            </a:r>
            <a:r>
              <a:rPr lang="en-US" sz="1200" b="1" i="1"/>
              <a:t> Information Available Through Internet</a:t>
            </a:r>
            <a:endParaRPr lang="ru-RU" sz="1200" b="1" i="1"/>
          </a:p>
          <a:p>
            <a:r>
              <a:rPr lang="en-US" sz="1400" b="1" i="1"/>
              <a:t>ARTICLE 10: FORMALITIES CONNECTED WITH IMPORTATION AND EXPORTATION AND TRANSIT</a:t>
            </a:r>
            <a:endParaRPr lang="ru-RU" sz="1400" b="1" i="1"/>
          </a:p>
          <a:p>
            <a:pPr marL="742950" lvl="1" indent="-285750"/>
            <a:r>
              <a:rPr lang="ru-RU" sz="1200" b="1" i="1"/>
              <a:t>2.</a:t>
            </a:r>
            <a:r>
              <a:rPr lang="en-US" sz="1200" b="1" i="1"/>
              <a:t> </a:t>
            </a:r>
            <a:r>
              <a:rPr lang="en-US" sz="1200" b="1" i="1">
                <a:solidFill>
                  <a:srgbClr val="008000"/>
                </a:solidFill>
              </a:rPr>
              <a:t>Acceptance of Copies </a:t>
            </a:r>
          </a:p>
          <a:p>
            <a:pPr marL="742950" lvl="1" indent="-285750"/>
            <a:r>
              <a:rPr lang="ru-RU" sz="1200" b="1" i="1"/>
              <a:t>3. </a:t>
            </a:r>
            <a:r>
              <a:rPr lang="en-US" sz="1200" b="1" i="1">
                <a:solidFill>
                  <a:srgbClr val="008000"/>
                </a:solidFill>
              </a:rPr>
              <a:t>Use of International Standards </a:t>
            </a:r>
          </a:p>
          <a:p>
            <a:pPr marL="742950" lvl="1" indent="-285750"/>
            <a:r>
              <a:rPr lang="ru-RU" sz="1200" b="1" i="1"/>
              <a:t>4. </a:t>
            </a:r>
            <a:r>
              <a:rPr lang="en-US" sz="1200" b="1" i="1"/>
              <a:t>Single Window</a:t>
            </a:r>
            <a:endParaRPr lang="ru-RU" sz="1200" b="1" i="1"/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107950" y="4865688"/>
            <a:ext cx="70564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8000"/>
                </a:solidFill>
              </a:rPr>
              <a:t>17 </a:t>
            </a:r>
            <a:r>
              <a:rPr lang="en-US" sz="1400" b="1">
                <a:solidFill>
                  <a:srgbClr val="008000"/>
                </a:solidFill>
              </a:rPr>
              <a:t>January</a:t>
            </a:r>
            <a:r>
              <a:rPr lang="ru-RU" sz="1400" b="1">
                <a:solidFill>
                  <a:srgbClr val="008000"/>
                </a:solidFill>
              </a:rPr>
              <a:t> 2014 </a:t>
            </a:r>
            <a:r>
              <a:rPr lang="en-US" sz="1400" b="1">
                <a:solidFill>
                  <a:srgbClr val="008000"/>
                </a:solidFill>
              </a:rPr>
              <a:t>Russia ratified the</a:t>
            </a:r>
            <a:r>
              <a:rPr lang="ru-RU" sz="1400" b="1">
                <a:solidFill>
                  <a:srgbClr val="008000"/>
                </a:solidFill>
              </a:rPr>
              <a:t> </a:t>
            </a:r>
            <a:r>
              <a:rPr lang="en-US" sz="1400" b="1">
                <a:solidFill>
                  <a:srgbClr val="008000"/>
                </a:solidFill>
                <a:hlinkClick r:id="rId6"/>
              </a:rPr>
              <a:t>United Nations Convention on the use of electronic communications in international contracts</a:t>
            </a:r>
            <a:endParaRPr lang="ru-RU" sz="1400" b="1">
              <a:solidFill>
                <a:srgbClr val="008000"/>
              </a:solidFill>
              <a:hlinkClick r:id="rId7"/>
            </a:endParaRPr>
          </a:p>
          <a:p>
            <a:r>
              <a:rPr lang="ru-RU" sz="1400" b="1" i="1"/>
              <a:t>«</a:t>
            </a:r>
            <a:r>
              <a:rPr lang="en-US" sz="1400" b="1" i="1"/>
              <a:t>The Electronic Communications Convention is an enabling treaty whose effect is to remove those formal obstacles by establishing </a:t>
            </a:r>
            <a:r>
              <a:rPr lang="en-US" sz="1400" b="1" i="1">
                <a:solidFill>
                  <a:srgbClr val="008000"/>
                </a:solidFill>
              </a:rPr>
              <a:t>equivalence between electronic and written form</a:t>
            </a:r>
            <a:r>
              <a:rPr lang="ru-RU" sz="1400" b="1" i="1"/>
              <a:t>.»</a:t>
            </a:r>
          </a:p>
        </p:txBody>
      </p:sp>
      <p:grpSp>
        <p:nvGrpSpPr>
          <p:cNvPr id="4104" name="Group 21"/>
          <p:cNvGrpSpPr>
            <a:grpSpLocks/>
          </p:cNvGrpSpPr>
          <p:nvPr/>
        </p:nvGrpSpPr>
        <p:grpSpPr bwMode="auto">
          <a:xfrm>
            <a:off x="6877050" y="4724400"/>
            <a:ext cx="2232025" cy="1584325"/>
            <a:chOff x="4353" y="2115"/>
            <a:chExt cx="1406" cy="998"/>
          </a:xfrm>
        </p:grpSpPr>
        <p:pic>
          <p:nvPicPr>
            <p:cNvPr id="4105" name="Picture 19" descr="600px-UN_emblem_blu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94" y="2115"/>
              <a:ext cx="72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14"/>
            <p:cNvSpPr txBox="1">
              <a:spLocks noChangeArrowheads="1"/>
            </p:cNvSpPr>
            <p:nvPr/>
          </p:nvSpPr>
          <p:spPr bwMode="auto">
            <a:xfrm>
              <a:off x="4353" y="2767"/>
              <a:ext cx="140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5B92E5"/>
                  </a:solidFill>
                  <a:latin typeface="Verdana" pitchFamily="34" charset="0"/>
                </a:rPr>
                <a:t>United Nations Commission on International Trade Law</a:t>
              </a:r>
              <a:r>
                <a:rPr lang="ru-RU" sz="1000" b="1">
                  <a:solidFill>
                    <a:srgbClr val="5B92E5"/>
                  </a:solidFill>
                  <a:latin typeface="Verdana" pitchFamily="34" charset="0"/>
                </a:rPr>
                <a:t> (</a:t>
              </a:r>
              <a:r>
                <a:rPr lang="en-US" sz="1000" b="1">
                  <a:solidFill>
                    <a:srgbClr val="5B92E5"/>
                  </a:solidFill>
                  <a:latin typeface="Verdana" pitchFamily="34" charset="0"/>
                </a:rPr>
                <a:t>UNCITRAL</a:t>
              </a:r>
              <a:r>
                <a:rPr lang="ru-RU" sz="1000" b="1">
                  <a:solidFill>
                    <a:srgbClr val="5B92E5"/>
                  </a:solidFill>
                  <a:latin typeface="Verdana" pitchFamily="34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570787" cy="922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Common approach to ensuring</a:t>
            </a:r>
            <a:br>
              <a:rPr lang="en-US" sz="2400" b="1" smtClean="0">
                <a:solidFill>
                  <a:schemeClr val="bg1"/>
                </a:solidFill>
                <a:cs typeface="Arial" charset="0"/>
              </a:rPr>
            </a:br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trans-boundary trusted electronic interaction</a:t>
            </a:r>
            <a:endParaRPr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539750" y="1484313"/>
            <a:ext cx="79930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008000"/>
                </a:solidFill>
                <a:latin typeface="Verdana" pitchFamily="34" charset="0"/>
              </a:rPr>
              <a:t>Use of trusted services</a:t>
            </a:r>
            <a:endParaRPr lang="ru-RU" sz="2000" b="1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252413" y="594995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Interaction participants</a:t>
            </a:r>
            <a:r>
              <a:rPr lang="ru-RU" b="1">
                <a:solidFill>
                  <a:srgbClr val="008000"/>
                </a:solidFill>
              </a:rPr>
              <a:t>: </a:t>
            </a:r>
            <a:r>
              <a:rPr lang="en-US" b="1"/>
              <a:t>natural/legal persons</a:t>
            </a:r>
            <a:r>
              <a:rPr lang="ru-RU" b="1"/>
              <a:t>, </a:t>
            </a:r>
            <a:r>
              <a:rPr lang="en-US" b="1"/>
              <a:t>registry systems,</a:t>
            </a:r>
            <a:r>
              <a:rPr lang="ru-RU" b="1"/>
              <a:t> </a:t>
            </a:r>
            <a:r>
              <a:rPr lang="en-US" b="1"/>
              <a:t>trust service providers</a:t>
            </a:r>
            <a:endParaRPr lang="ru-RU" b="1"/>
          </a:p>
        </p:txBody>
      </p:sp>
      <p:pic>
        <p:nvPicPr>
          <p:cNvPr id="5124" name="Picture 14" descr="pic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09750"/>
            <a:ext cx="8534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How to achieve interoperability?</a:t>
            </a:r>
            <a:endParaRPr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43" name="Picture 24" descr="слайд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844675"/>
            <a:ext cx="4679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250825" y="1771650"/>
            <a:ext cx="8642350" cy="4537075"/>
          </a:xfrm>
          <a:prstGeom prst="rect">
            <a:avLst/>
          </a:prstGeom>
          <a:solidFill>
            <a:srgbClr val="FEEB7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4128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b="1" smtClean="0">
                <a:solidFill>
                  <a:schemeClr val="bg1"/>
                </a:solidFill>
                <a:cs typeface="Arial" charset="0"/>
              </a:rPr>
              <a:t>European Interoperability Framework 2.0 (EIF 2.0)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539750" y="1771650"/>
            <a:ext cx="80660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352425" algn="l"/>
              </a:tabLst>
            </a:pPr>
            <a:endParaRPr lang="ru-RU" b="1"/>
          </a:p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352425" algn="l"/>
              </a:tabLst>
            </a:pPr>
            <a:endParaRPr lang="ru-RU" b="1"/>
          </a:p>
          <a:p>
            <a:pPr marL="352425" indent="-25558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tabLst>
                <a:tab pos="352425" algn="l"/>
              </a:tabLst>
            </a:pPr>
            <a:endParaRPr lang="ru-RU" b="1"/>
          </a:p>
        </p:txBody>
      </p:sp>
      <p:sp>
        <p:nvSpPr>
          <p:cNvPr id="6148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49" name="AutoShape 30"/>
          <p:cNvSpPr>
            <a:spLocks noChangeArrowheads="1"/>
          </p:cNvSpPr>
          <p:nvPr/>
        </p:nvSpPr>
        <p:spPr bwMode="auto">
          <a:xfrm>
            <a:off x="395288" y="3573463"/>
            <a:ext cx="8424862" cy="720725"/>
          </a:xfrm>
          <a:prstGeom prst="roundRect">
            <a:avLst>
              <a:gd name="adj" fmla="val 16667"/>
            </a:avLst>
          </a:prstGeom>
          <a:solidFill>
            <a:srgbClr val="FE9A3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/>
              <a:t>Organisational Interoperability</a:t>
            </a:r>
          </a:p>
        </p:txBody>
      </p:sp>
      <p:sp>
        <p:nvSpPr>
          <p:cNvPr id="6150" name="AutoShape 30"/>
          <p:cNvSpPr>
            <a:spLocks noChangeArrowheads="1"/>
          </p:cNvSpPr>
          <p:nvPr/>
        </p:nvSpPr>
        <p:spPr bwMode="auto">
          <a:xfrm>
            <a:off x="5580063" y="5445125"/>
            <a:ext cx="3240087" cy="720725"/>
          </a:xfrm>
          <a:prstGeom prst="roundRect">
            <a:avLst>
              <a:gd name="adj" fmla="val 16667"/>
            </a:avLst>
          </a:prstGeom>
          <a:solidFill>
            <a:srgbClr val="FF5F3B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52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53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54" name="AutoShape 30"/>
          <p:cNvSpPr>
            <a:spLocks noChangeArrowheads="1"/>
          </p:cNvSpPr>
          <p:nvPr/>
        </p:nvSpPr>
        <p:spPr bwMode="auto">
          <a:xfrm>
            <a:off x="5580063" y="5445125"/>
            <a:ext cx="3240087" cy="720725"/>
          </a:xfrm>
          <a:prstGeom prst="roundRect">
            <a:avLst>
              <a:gd name="adj" fmla="val 16667"/>
            </a:avLst>
          </a:prstGeom>
          <a:solidFill>
            <a:srgbClr val="FF5F3B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56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57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58" name="AutoShape 30"/>
          <p:cNvSpPr>
            <a:spLocks noChangeArrowheads="1"/>
          </p:cNvSpPr>
          <p:nvPr/>
        </p:nvSpPr>
        <p:spPr bwMode="auto">
          <a:xfrm>
            <a:off x="5580063" y="1989138"/>
            <a:ext cx="3168650" cy="720725"/>
          </a:xfrm>
          <a:prstGeom prst="roundRect">
            <a:avLst>
              <a:gd name="adj" fmla="val 16667"/>
            </a:avLst>
          </a:prstGeom>
          <a:solidFill>
            <a:srgbClr val="FEEC7D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Политический контекст</a:t>
            </a:r>
            <a:endParaRPr lang="en-GB" sz="1600" b="1"/>
          </a:p>
        </p:txBody>
      </p:sp>
      <p:sp>
        <p:nvSpPr>
          <p:cNvPr id="6159" name="AutoShape 30"/>
          <p:cNvSpPr>
            <a:spLocks noChangeArrowheads="1"/>
          </p:cNvSpPr>
          <p:nvPr/>
        </p:nvSpPr>
        <p:spPr bwMode="auto">
          <a:xfrm>
            <a:off x="395288" y="5445125"/>
            <a:ext cx="8424862" cy="720725"/>
          </a:xfrm>
          <a:prstGeom prst="roundRect">
            <a:avLst>
              <a:gd name="adj" fmla="val 16667"/>
            </a:avLst>
          </a:prstGeom>
          <a:solidFill>
            <a:srgbClr val="FF5F3A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/>
              <a:t>Technical Interoperability</a:t>
            </a:r>
          </a:p>
        </p:txBody>
      </p:sp>
      <p:sp>
        <p:nvSpPr>
          <p:cNvPr id="6160" name="AutoShape 30"/>
          <p:cNvSpPr>
            <a:spLocks noChangeArrowheads="1"/>
          </p:cNvSpPr>
          <p:nvPr/>
        </p:nvSpPr>
        <p:spPr bwMode="auto">
          <a:xfrm>
            <a:off x="395288" y="4508500"/>
            <a:ext cx="8424862" cy="720725"/>
          </a:xfrm>
          <a:prstGeom prst="roundRect">
            <a:avLst>
              <a:gd name="adj" fmla="val 16667"/>
            </a:avLst>
          </a:prstGeom>
          <a:solidFill>
            <a:srgbClr val="FF7315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/>
              <a:t>Semantic Interoperability</a:t>
            </a:r>
          </a:p>
        </p:txBody>
      </p:sp>
      <p:sp>
        <p:nvSpPr>
          <p:cNvPr id="6161" name="AutoShape 30"/>
          <p:cNvSpPr>
            <a:spLocks noChangeArrowheads="1"/>
          </p:cNvSpPr>
          <p:nvPr/>
        </p:nvSpPr>
        <p:spPr bwMode="auto">
          <a:xfrm>
            <a:off x="5580063" y="1843088"/>
            <a:ext cx="3240087" cy="720725"/>
          </a:xfrm>
          <a:prstGeom prst="roundRect">
            <a:avLst>
              <a:gd name="adj" fmla="val 16667"/>
            </a:avLst>
          </a:prstGeom>
          <a:solidFill>
            <a:srgbClr val="FEEB7E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/>
              <a:t>Political Context</a:t>
            </a:r>
          </a:p>
        </p:txBody>
      </p:sp>
      <p:sp>
        <p:nvSpPr>
          <p:cNvPr id="6162" name="AutoShape 30"/>
          <p:cNvSpPr>
            <a:spLocks noChangeArrowheads="1"/>
          </p:cNvSpPr>
          <p:nvPr/>
        </p:nvSpPr>
        <p:spPr bwMode="auto">
          <a:xfrm>
            <a:off x="395288" y="2636838"/>
            <a:ext cx="8424862" cy="7207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/>
              <a:t>Legal Interoperability</a:t>
            </a:r>
          </a:p>
        </p:txBody>
      </p:sp>
      <p:sp>
        <p:nvSpPr>
          <p:cNvPr id="6163" name="Rectangle 26"/>
          <p:cNvSpPr>
            <a:spLocks noChangeArrowheads="1"/>
          </p:cNvSpPr>
          <p:nvPr/>
        </p:nvSpPr>
        <p:spPr bwMode="auto">
          <a:xfrm>
            <a:off x="468313" y="1916113"/>
            <a:ext cx="48974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/>
              <a:t>Cooperating partners with compatible visions,</a:t>
            </a:r>
            <a:endParaRPr lang="ru-RU" sz="1400" b="1"/>
          </a:p>
          <a:p>
            <a:pPr>
              <a:lnSpc>
                <a:spcPct val="110000"/>
              </a:lnSpc>
            </a:pPr>
            <a:r>
              <a:rPr lang="en-US" sz="1400" b="1"/>
              <a:t>aligned priorities, and focused objectives</a:t>
            </a:r>
            <a:endParaRPr lang="ru-RU" sz="1400" b="1"/>
          </a:p>
        </p:txBody>
      </p:sp>
      <p:sp>
        <p:nvSpPr>
          <p:cNvPr id="6164" name="Rectangle 26"/>
          <p:cNvSpPr>
            <a:spLocks noChangeArrowheads="1"/>
          </p:cNvSpPr>
          <p:nvPr/>
        </p:nvSpPr>
        <p:spPr bwMode="auto">
          <a:xfrm>
            <a:off x="468313" y="2725738"/>
            <a:ext cx="48974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Aligned legislation so that exchanged data is</a:t>
            </a:r>
          </a:p>
          <a:p>
            <a:pPr>
              <a:lnSpc>
                <a:spcPct val="110000"/>
              </a:lnSpc>
            </a:pPr>
            <a:r>
              <a:rPr lang="en-US" sz="1400"/>
              <a:t>accorded proper legal weight</a:t>
            </a:r>
            <a:endParaRPr lang="ru-RU" sz="1400"/>
          </a:p>
        </p:txBody>
      </p:sp>
      <p:sp>
        <p:nvSpPr>
          <p:cNvPr id="6165" name="Rectangle 26"/>
          <p:cNvSpPr>
            <a:spLocks noChangeArrowheads="1"/>
          </p:cNvSpPr>
          <p:nvPr/>
        </p:nvSpPr>
        <p:spPr bwMode="auto">
          <a:xfrm>
            <a:off x="468313" y="3557588"/>
            <a:ext cx="48974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Coordinated processes in which different</a:t>
            </a:r>
          </a:p>
          <a:p>
            <a:pPr>
              <a:lnSpc>
                <a:spcPct val="110000"/>
              </a:lnSpc>
            </a:pPr>
            <a:r>
              <a:rPr lang="en-US" sz="1400"/>
              <a:t>organisations achieve a previously</a:t>
            </a:r>
          </a:p>
          <a:p>
            <a:pPr>
              <a:lnSpc>
                <a:spcPct val="110000"/>
              </a:lnSpc>
            </a:pPr>
            <a:r>
              <a:rPr lang="en-US" sz="1400"/>
              <a:t>agreed and mutually beneficial goal</a:t>
            </a:r>
            <a:endParaRPr lang="ru-RU" sz="1400"/>
          </a:p>
        </p:txBody>
      </p:sp>
      <p:sp>
        <p:nvSpPr>
          <p:cNvPr id="6166" name="Rectangle 26"/>
          <p:cNvSpPr>
            <a:spLocks noChangeArrowheads="1"/>
          </p:cNvSpPr>
          <p:nvPr/>
        </p:nvSpPr>
        <p:spPr bwMode="auto">
          <a:xfrm>
            <a:off x="468313" y="4579938"/>
            <a:ext cx="48974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Precise meaning of exchanged information</a:t>
            </a:r>
          </a:p>
          <a:p>
            <a:pPr>
              <a:lnSpc>
                <a:spcPct val="110000"/>
              </a:lnSpc>
            </a:pPr>
            <a:r>
              <a:rPr lang="en-US" sz="1400"/>
              <a:t>which is preserved and understood by all parties</a:t>
            </a:r>
            <a:endParaRPr lang="ru-RU" sz="1400"/>
          </a:p>
        </p:txBody>
      </p:sp>
      <p:sp>
        <p:nvSpPr>
          <p:cNvPr id="6167" name="Rectangle 26"/>
          <p:cNvSpPr>
            <a:spLocks noChangeArrowheads="1"/>
          </p:cNvSpPr>
          <p:nvPr/>
        </p:nvSpPr>
        <p:spPr bwMode="auto">
          <a:xfrm>
            <a:off x="468313" y="5516563"/>
            <a:ext cx="48974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Planning of technical issues involved in linking</a:t>
            </a:r>
          </a:p>
          <a:p>
            <a:pPr>
              <a:lnSpc>
                <a:spcPct val="110000"/>
              </a:lnSpc>
            </a:pPr>
            <a:r>
              <a:rPr lang="en-US" sz="1400"/>
              <a:t>computer systems and services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7859712" cy="922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Coordinated work</a:t>
            </a:r>
            <a:endParaRPr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170" name="Picture 24" descr="600px-UN_emblem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532765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4787900" y="3500438"/>
            <a:ext cx="1657350" cy="503237"/>
          </a:xfrm>
          <a:prstGeom prst="rightArrow">
            <a:avLst>
              <a:gd name="adj1" fmla="val 50000"/>
              <a:gd name="adj2" fmla="val 82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2" name="Picture 10" descr="prov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219325"/>
            <a:ext cx="187166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6732588" y="3717925"/>
            <a:ext cx="2087562" cy="155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legally significant trusted</a:t>
            </a:r>
          </a:p>
          <a:p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trans-boundary electronic interaction</a:t>
            </a:r>
            <a:endParaRPr lang="ru-RU" sz="1600" b="1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7174" name="Picture 21" descr="goverment_2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28775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2" descr="organizational-un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8592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3" descr="outlook-setting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7082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AutoShape 30"/>
          <p:cNvSpPr>
            <a:spLocks noChangeArrowheads="1"/>
          </p:cNvSpPr>
          <p:nvPr/>
        </p:nvSpPr>
        <p:spPr bwMode="auto">
          <a:xfrm>
            <a:off x="1619250" y="1628775"/>
            <a:ext cx="201612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Legal level</a:t>
            </a:r>
          </a:p>
          <a:p>
            <a:pPr algn="ctr"/>
            <a:r>
              <a:rPr lang="en-US" sz="1600" b="1"/>
              <a:t>(UNCITRAL)</a:t>
            </a:r>
          </a:p>
        </p:txBody>
      </p:sp>
      <p:sp>
        <p:nvSpPr>
          <p:cNvPr id="7178" name="AutoShape 30"/>
          <p:cNvSpPr>
            <a:spLocks noChangeArrowheads="1"/>
          </p:cNvSpPr>
          <p:nvPr/>
        </p:nvSpPr>
        <p:spPr bwMode="auto">
          <a:xfrm>
            <a:off x="3276600" y="5588000"/>
            <a:ext cx="2016125" cy="720725"/>
          </a:xfrm>
          <a:prstGeom prst="roundRect">
            <a:avLst>
              <a:gd name="adj" fmla="val 16667"/>
            </a:avLst>
          </a:prstGeom>
          <a:solidFill>
            <a:srgbClr val="FE9A3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Organisational &amp; </a:t>
            </a:r>
          </a:p>
          <a:p>
            <a:pPr algn="ctr"/>
            <a:r>
              <a:rPr lang="en-US" sz="1600" b="1"/>
              <a:t>Semantic levels</a:t>
            </a:r>
          </a:p>
          <a:p>
            <a:pPr algn="ctr"/>
            <a:r>
              <a:rPr lang="en-US" sz="1600" b="1"/>
              <a:t>(UN/CEFACT)</a:t>
            </a:r>
          </a:p>
        </p:txBody>
      </p:sp>
      <p:sp>
        <p:nvSpPr>
          <p:cNvPr id="7179" name="AutoShape 30"/>
          <p:cNvSpPr>
            <a:spLocks noChangeArrowheads="1"/>
          </p:cNvSpPr>
          <p:nvPr/>
        </p:nvSpPr>
        <p:spPr bwMode="auto">
          <a:xfrm>
            <a:off x="611188" y="4365625"/>
            <a:ext cx="2016125" cy="720725"/>
          </a:xfrm>
          <a:prstGeom prst="roundRect">
            <a:avLst>
              <a:gd name="adj" fmla="val 16667"/>
            </a:avLst>
          </a:prstGeom>
          <a:solidFill>
            <a:srgbClr val="FF5F3A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Technical level</a:t>
            </a:r>
          </a:p>
          <a:p>
            <a:pPr algn="ctr"/>
            <a:r>
              <a:rPr lang="en-US" sz="1600" b="1"/>
              <a:t>(ISO/ETSI)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4932363" y="3573463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ensure</a:t>
            </a:r>
            <a:endParaRPr lang="ru-RU" sz="16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UN/CEFACT role</a:t>
            </a:r>
            <a:endParaRPr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194" name="Picture 24" descr="слайд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3450"/>
            <a:ext cx="31686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3419475" y="3284538"/>
            <a:ext cx="1944688" cy="1079500"/>
          </a:xfrm>
          <a:prstGeom prst="rightArrow">
            <a:avLst>
              <a:gd name="adj1" fmla="val 50000"/>
              <a:gd name="adj2" fmla="val 45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3419475" y="3525838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UN/CEFCT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recommends</a:t>
            </a:r>
            <a:endParaRPr lang="ru-RU" sz="1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7" name="Text Box 22"/>
          <p:cNvSpPr txBox="1">
            <a:spLocks noChangeArrowheads="1"/>
          </p:cNvSpPr>
          <p:nvPr/>
        </p:nvSpPr>
        <p:spPr bwMode="auto">
          <a:xfrm>
            <a:off x="5940425" y="1541463"/>
            <a:ext cx="259238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Governance model </a:t>
            </a:r>
            <a:r>
              <a:rPr lang="en-US" sz="1200" b="1">
                <a:solidFill>
                  <a:schemeClr val="tx2"/>
                </a:solidFill>
                <a:latin typeface="Verdana" pitchFamily="34" charset="0"/>
              </a:rPr>
              <a:t>(example)</a:t>
            </a:r>
            <a:endParaRPr lang="ru-RU" sz="12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468313" y="1628775"/>
            <a:ext cx="25923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Complicated bonds</a:t>
            </a:r>
            <a:endParaRPr lang="ru-RU" sz="1600" b="1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8199" name="Picture 12" descr="governance 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133600"/>
            <a:ext cx="36782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23"/>
          <p:cNvSpPr txBox="1">
            <a:spLocks noChangeArrowheads="1"/>
          </p:cNvSpPr>
          <p:nvPr/>
        </p:nvSpPr>
        <p:spPr bwMode="auto">
          <a:xfrm>
            <a:off x="0" y="5299075"/>
            <a:ext cx="5219700" cy="1165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How to build and manage national Trust Infrastructures in a best way so they would be interoperable with each other 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for e-Trade facilitation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Welcome you to join the Project!</a:t>
            </a:r>
            <a:endParaRPr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3708400" y="5084763"/>
            <a:ext cx="52562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 typeface="Arial" charset="0"/>
              <a:buNone/>
            </a:pPr>
            <a:r>
              <a:rPr lang="en-US" b="1"/>
              <a:t>Aleksandr Sazonov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 typeface="Arial" charset="0"/>
              <a:buNone/>
            </a:pPr>
            <a:r>
              <a:rPr lang="en-US" sz="1400"/>
              <a:t>deputy general director on development</a:t>
            </a:r>
            <a:endParaRPr lang="ru-RU" sz="1400"/>
          </a:p>
          <a:p>
            <a:pPr algn="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 typeface="Arial" charset="0"/>
              <a:buNone/>
            </a:pPr>
            <a:r>
              <a:rPr lang="en-US" sz="1400" b="1"/>
              <a:t>“</a:t>
            </a:r>
            <a:r>
              <a:rPr lang="ru-RU" sz="1400" b="1"/>
              <a:t>National Certification Authority</a:t>
            </a:r>
            <a:r>
              <a:rPr lang="en-US" sz="1400" b="1"/>
              <a:t> Rus” CJSC</a:t>
            </a:r>
            <a:endParaRPr lang="en-US" sz="1400"/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hlinkClick r:id="rId2"/>
              </a:rPr>
              <a:t>sazonov@nucrf.ru</a:t>
            </a:r>
            <a:endParaRPr lang="ru-RU"/>
          </a:p>
        </p:txBody>
      </p:sp>
      <p:pic>
        <p:nvPicPr>
          <p:cNvPr id="9219" name="Picture 6" descr="Fascinating-Team-Building-Tactics-That-Can-Help-Your-Business-G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205038"/>
            <a:ext cx="355282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187450" y="1700213"/>
            <a:ext cx="649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Lets ensure trusted</a:t>
            </a:r>
            <a:r>
              <a:rPr lang="ru-RU" b="1" i="1">
                <a:solidFill>
                  <a:srgbClr val="008000"/>
                </a:solidFill>
              </a:rPr>
              <a:t> </a:t>
            </a:r>
            <a:r>
              <a:rPr lang="en-US" b="1" i="1">
                <a:solidFill>
                  <a:srgbClr val="008000"/>
                </a:solidFill>
              </a:rPr>
              <a:t>trans-boundary electronic interaction!</a:t>
            </a:r>
            <a:endParaRPr lang="ru-RU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Certification Authori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ional Certification Author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</TotalTime>
  <Words>340</Words>
  <PresentationFormat>Экран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National Certification Authority</vt:lpstr>
      <vt:lpstr>23rd UN/CEFACT Forum</vt:lpstr>
      <vt:lpstr>Political Context Global task statement</vt:lpstr>
      <vt:lpstr>Common approach to ensuring trans-boundary trusted electronic interaction</vt:lpstr>
      <vt:lpstr>How to achieve interoperability?</vt:lpstr>
      <vt:lpstr>European Interoperability Framework 2.0 (EIF 2.0)</vt:lpstr>
      <vt:lpstr>Coordinated work</vt:lpstr>
      <vt:lpstr>UN/CEFACT role</vt:lpstr>
      <vt:lpstr>Welcome you to join the Project!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Heyday</dc:creator>
  <cp:lastModifiedBy>zver</cp:lastModifiedBy>
  <cp:revision>27</cp:revision>
  <dcterms:created xsi:type="dcterms:W3CDTF">2014-03-26T10:02:07Z</dcterms:created>
  <dcterms:modified xsi:type="dcterms:W3CDTF">2014-04-07T09:25:07Z</dcterms:modified>
</cp:coreProperties>
</file>