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9" r:id="rId4"/>
    <p:sldId id="273" r:id="rId5"/>
    <p:sldId id="270" r:id="rId6"/>
    <p:sldId id="271" r:id="rId7"/>
    <p:sldId id="263" r:id="rId8"/>
    <p:sldId id="274" r:id="rId9"/>
    <p:sldId id="272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572"/>
        <p:guide orient="horz" pos="1253"/>
        <p:guide orient="horz" pos="1117"/>
        <p:guide orient="horz" pos="3249"/>
        <p:guide orient="horz" pos="1434"/>
        <p:guide pos="431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AF2E6-78EC-4308-B39C-1624ABFD9898}" type="datetimeFigureOut">
              <a:rPr lang="sv-SE" smtClean="0"/>
              <a:t>2014-04-03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7DBCF-C5B5-45BB-8D50-813D42CA0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352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7DBCF-C5B5-45BB-8D50-813D42CA0B1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25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7DBCF-C5B5-45BB-8D50-813D42CA0B1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25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91"/>
          <a:stretch/>
        </p:blipFill>
        <p:spPr>
          <a:xfrm>
            <a:off x="3204392" y="2276872"/>
            <a:ext cx="4896000" cy="458112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213" y="908720"/>
            <a:ext cx="7772400" cy="863600"/>
          </a:xfrm>
        </p:spPr>
        <p:txBody>
          <a:bodyPr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84213" y="2270720"/>
            <a:ext cx="4103812" cy="582216"/>
          </a:xfrm>
        </p:spPr>
        <p:txBody>
          <a:bodyPr>
            <a:no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lägga till Föredragshållarens namn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84213" y="2847851"/>
            <a:ext cx="1906587" cy="365125"/>
          </a:xfrm>
        </p:spPr>
        <p:txBody>
          <a:bodyPr anchor="t"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2CABB1FE-C836-463E-A248-A857928B1AD0}" type="datetime1">
              <a:rPr lang="sv-SE" smtClean="0"/>
              <a:t>2014-04-03</a:t>
            </a:fld>
            <a:endParaRPr lang="sv-SE" dirty="0"/>
          </a:p>
        </p:txBody>
      </p:sp>
      <p:pic>
        <p:nvPicPr>
          <p:cNvPr id="10" name="Bildobjekt 5" descr="KK_logo_PM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64" y="260648"/>
            <a:ext cx="1981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05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2781300" cy="654007"/>
          </a:xfrm>
        </p:spPr>
        <p:txBody>
          <a:bodyPr anchor="b">
            <a:noAutofit/>
          </a:bodyPr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908050"/>
            <a:ext cx="4884738" cy="424973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4213" y="1556792"/>
            <a:ext cx="2781300" cy="3600996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5736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941888"/>
            <a:ext cx="5486400" cy="5753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908050"/>
            <a:ext cx="5486400" cy="40331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517232"/>
            <a:ext cx="5486400" cy="65496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16267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0068-A9AD-4E11-8FDE-7D2913907FB0}" type="datetime1">
              <a:rPr lang="sv-SE" smtClean="0"/>
              <a:t>2014-04-03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5365-C583-44B6-A591-B8EF0B632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821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792D-BF81-42A4-9E6A-059BF78A4B10}" type="datetime1">
              <a:rPr lang="sv-SE" smtClean="0"/>
              <a:t>2014-04-03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5365-C583-44B6-A591-B8EF0B632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85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213" y="2671763"/>
            <a:ext cx="7772400" cy="864000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84213" y="3711947"/>
            <a:ext cx="7775575" cy="288032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lägga till föredragshållarens namn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84213" y="3999979"/>
            <a:ext cx="7775575" cy="365125"/>
          </a:xfrm>
        </p:spPr>
        <p:txBody>
          <a:bodyPr anchor="t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fld id="{C2221F3B-5508-44AD-94E2-E14C0BC29C30}" type="datetime1">
              <a:rPr lang="sv-SE" smtClean="0"/>
              <a:t>2014-04-03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958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118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3561035"/>
            <a:ext cx="77755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3" y="2060848"/>
            <a:ext cx="777557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7122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4212" y="1989138"/>
            <a:ext cx="3811587" cy="316949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3811588" cy="316949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367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2" y="1988840"/>
            <a:ext cx="3813175" cy="648791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4212" y="2636912"/>
            <a:ext cx="3813175" cy="252087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988840"/>
            <a:ext cx="3814763" cy="648791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636912"/>
            <a:ext cx="3814763" cy="252087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218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148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908993"/>
            <a:ext cx="7776219" cy="864245"/>
          </a:xfrm>
        </p:spPr>
        <p:txBody>
          <a:bodyPr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684213" y="1989138"/>
            <a:ext cx="7775575" cy="3456087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684213" y="6381005"/>
            <a:ext cx="7766949" cy="360363"/>
          </a:xfrm>
        </p:spPr>
        <p:txBody>
          <a:bodyPr>
            <a:noAutofit/>
          </a:bodyPr>
          <a:lstStyle>
            <a:lvl1pPr marL="0" indent="0" algn="r">
              <a:buNone/>
              <a:defRPr sz="11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 här för att lägga till källa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390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775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4" descr="PMS287_2_vattenmärke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35" b="40475"/>
          <a:stretch>
            <a:fillRect/>
          </a:stretch>
        </p:blipFill>
        <p:spPr bwMode="auto">
          <a:xfrm>
            <a:off x="0" y="4953000"/>
            <a:ext cx="17160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4213" y="908720"/>
            <a:ext cx="7776219" cy="8637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4" y="1989138"/>
            <a:ext cx="7775574" cy="3168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84212" y="6356350"/>
            <a:ext cx="1906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10D9296-8D3D-419F-A960-AC5128C5FD50}" type="datetime1">
              <a:rPr lang="sv-SE" smtClean="0"/>
              <a:t>2014-04-03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0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C045365-C583-44B6-A591-B8EF0B6323D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5" descr="KK_logo_PMS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64" y="260648"/>
            <a:ext cx="1981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60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Font typeface="Arial" pitchFamily="34" charset="0"/>
        <a:buChar char="•"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" pitchFamily="2" charset="2"/>
        <a:buChar char="§"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Font typeface="Arial" pitchFamily="34" charset="0"/>
        <a:buChar char="•"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" pitchFamily="2" charset="2"/>
        <a:buChar char="§"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Font typeface="Arial" pitchFamily="34" charset="0"/>
        <a:buChar char="•"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to.org/english/thewto_e/minist_e/mc9_e/balipackage_e.ht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WTO </a:t>
            </a:r>
            <a:r>
              <a:rPr lang="sv-SE" dirty="0" err="1" smtClean="0"/>
              <a:t>agreement</a:t>
            </a:r>
            <a:r>
              <a:rPr lang="sv-SE" dirty="0" smtClean="0"/>
              <a:t> on </a:t>
            </a:r>
            <a:r>
              <a:rPr lang="sv-SE" dirty="0" err="1" smtClean="0"/>
              <a:t>Trade</a:t>
            </a:r>
            <a:r>
              <a:rPr lang="sv-SE" dirty="0" smtClean="0"/>
              <a:t> </a:t>
            </a:r>
            <a:r>
              <a:rPr lang="sv-SE" dirty="0" err="1" smtClean="0"/>
              <a:t>Facilitation</a:t>
            </a:r>
            <a:r>
              <a:rPr lang="sv-SE" dirty="0" smtClean="0"/>
              <a:t> – </a:t>
            </a:r>
            <a:r>
              <a:rPr lang="sv-SE" dirty="0" err="1" smtClean="0"/>
              <a:t>highlights</a:t>
            </a:r>
            <a:r>
              <a:rPr lang="sv-SE" dirty="0" smtClean="0"/>
              <a:t> for ITPD </a:t>
            </a:r>
            <a:r>
              <a:rPr lang="sv-SE" dirty="0" err="1" smtClean="0"/>
              <a:t>discussion</a:t>
            </a:r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>
          <a:xfrm>
            <a:off x="684213" y="2271787"/>
            <a:ext cx="4175820" cy="509141"/>
          </a:xfrm>
        </p:spPr>
        <p:txBody>
          <a:bodyPr/>
          <a:lstStyle/>
          <a:p>
            <a:r>
              <a:rPr lang="sv-SE" dirty="0" smtClean="0"/>
              <a:t>Johan Pontén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84213" y="2775843"/>
            <a:ext cx="1906587" cy="365125"/>
          </a:xfrm>
        </p:spPr>
        <p:txBody>
          <a:bodyPr/>
          <a:lstStyle/>
          <a:p>
            <a:r>
              <a:rPr lang="sv-SE" dirty="0" smtClean="0"/>
              <a:t>2014-04-08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4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WTO </a:t>
            </a:r>
            <a:r>
              <a:rPr lang="sv-SE" dirty="0" err="1"/>
              <a:t>Agreement</a:t>
            </a:r>
            <a:r>
              <a:rPr lang="sv-SE" dirty="0"/>
              <a:t> – CEFACT </a:t>
            </a:r>
            <a:r>
              <a:rPr lang="sv-SE" dirty="0" err="1"/>
              <a:t>Deliverables</a:t>
            </a:r>
            <a:r>
              <a:rPr lang="sv-SE" dirty="0"/>
              <a:t> in TFIG </a:t>
            </a:r>
            <a:r>
              <a:rPr lang="sv-SE" dirty="0" err="1" smtClean="0"/>
              <a:t>mapping</a:t>
            </a:r>
            <a:r>
              <a:rPr lang="sv-SE" dirty="0" smtClean="0"/>
              <a:t> 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600" b="1" dirty="0" smtClean="0"/>
              <a:t>Article 10.3 </a:t>
            </a:r>
            <a:r>
              <a:rPr lang="en-US" sz="1600" b="1" dirty="0"/>
              <a:t>Use of international standards</a:t>
            </a:r>
          </a:p>
          <a:p>
            <a:pPr lvl="2"/>
            <a:r>
              <a:rPr lang="en-US" sz="1600" dirty="0"/>
              <a:t>Recommendation 18 on Facilitation Measures related to International Trade Procedures</a:t>
            </a:r>
          </a:p>
          <a:p>
            <a:pPr lvl="2"/>
            <a:r>
              <a:rPr lang="en-US" sz="1600" dirty="0"/>
              <a:t>Recommendation 25 on use of UN/EDIFACT</a:t>
            </a:r>
          </a:p>
          <a:p>
            <a:pPr lvl="2"/>
            <a:r>
              <a:rPr lang="en-US" sz="1600" dirty="0"/>
              <a:t>Recommendation 26 on commercial use of interchange agreements for EDI</a:t>
            </a:r>
          </a:p>
          <a:p>
            <a:pPr lvl="2"/>
            <a:r>
              <a:rPr lang="en-US" sz="1600" dirty="0"/>
              <a:t>UN/TDED</a:t>
            </a:r>
          </a:p>
          <a:p>
            <a:pPr lvl="2"/>
            <a:r>
              <a:rPr lang="en-US" sz="1600" dirty="0"/>
              <a:t>UN/EDIFACT</a:t>
            </a:r>
          </a:p>
          <a:p>
            <a:pPr lvl="2"/>
            <a:r>
              <a:rPr lang="en-US" sz="1600" dirty="0"/>
              <a:t>Code Lists</a:t>
            </a:r>
          </a:p>
          <a:p>
            <a:pPr lvl="2"/>
            <a:r>
              <a:rPr lang="en-US" sz="1600" dirty="0"/>
              <a:t>Core Component Library (CCL)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207644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WTO </a:t>
            </a:r>
            <a:r>
              <a:rPr lang="sv-SE" dirty="0" err="1"/>
              <a:t>Agreement</a:t>
            </a:r>
            <a:r>
              <a:rPr lang="sv-SE" dirty="0"/>
              <a:t> – CEFACT </a:t>
            </a:r>
            <a:r>
              <a:rPr lang="sv-SE" dirty="0" err="1"/>
              <a:t>Deliverables</a:t>
            </a:r>
            <a:r>
              <a:rPr lang="sv-SE" dirty="0"/>
              <a:t> in TFIG </a:t>
            </a:r>
            <a:r>
              <a:rPr lang="sv-SE" dirty="0" err="1" smtClean="0"/>
              <a:t>mapping</a:t>
            </a:r>
            <a:r>
              <a:rPr lang="sv-SE" dirty="0" smtClean="0"/>
              <a:t> 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600" b="1" dirty="0" smtClean="0"/>
              <a:t>Article 10.4 Single Window</a:t>
            </a:r>
            <a:endParaRPr lang="en-US" sz="1600" b="1" dirty="0"/>
          </a:p>
          <a:p>
            <a:pPr lvl="2"/>
            <a:r>
              <a:rPr lang="en-US" sz="1600" dirty="0"/>
              <a:t>Recommendation 25 on use of UN/EDIFACT</a:t>
            </a:r>
          </a:p>
          <a:p>
            <a:pPr lvl="2"/>
            <a:r>
              <a:rPr lang="en-US" sz="1600" dirty="0"/>
              <a:t>Recommendation 26 on commercial use of interchange agreements for EDI</a:t>
            </a:r>
          </a:p>
          <a:p>
            <a:pPr lvl="2"/>
            <a:r>
              <a:rPr lang="en-US" sz="1600" dirty="0"/>
              <a:t>Recommendation 33 and Guidelines on establishing a Single Window </a:t>
            </a:r>
          </a:p>
          <a:p>
            <a:pPr lvl="2"/>
            <a:r>
              <a:rPr lang="en-US" sz="1600" dirty="0"/>
              <a:t>Recommendation 34 Data Simplification and Standardization for International Trade</a:t>
            </a:r>
          </a:p>
          <a:p>
            <a:pPr lvl="2"/>
            <a:r>
              <a:rPr lang="en-US" sz="1600" dirty="0"/>
              <a:t>Recommendation 35 on establishing a legal framework for international Single Window for trade</a:t>
            </a:r>
          </a:p>
          <a:p>
            <a:pPr lvl="2"/>
            <a:r>
              <a:rPr lang="en-US" sz="1600" dirty="0"/>
              <a:t>UN/CCL</a:t>
            </a:r>
          </a:p>
          <a:p>
            <a:pPr lvl="2"/>
            <a:r>
              <a:rPr lang="en-US" sz="1600" dirty="0"/>
              <a:t>UN/EDIFACT</a:t>
            </a:r>
          </a:p>
          <a:p>
            <a:pPr lvl="2"/>
            <a:r>
              <a:rPr lang="en-US" sz="1600" dirty="0"/>
              <a:t>XML messages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9707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Packaging</a:t>
            </a:r>
            <a:r>
              <a:rPr lang="sv-SE" dirty="0" smtClean="0"/>
              <a:t> of UN/CEFACT Products - </a:t>
            </a:r>
            <a:r>
              <a:rPr lang="sv-SE" dirty="0" err="1" smtClean="0"/>
              <a:t>discussion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Can</a:t>
            </a:r>
            <a:r>
              <a:rPr lang="sv-SE" dirty="0" smtClean="0"/>
              <a:t> the TFIG </a:t>
            </a:r>
            <a:r>
              <a:rPr lang="sv-SE" dirty="0" err="1" smtClean="0"/>
              <a:t>mapping</a:t>
            </a:r>
            <a:r>
              <a:rPr lang="sv-SE" dirty="0" smtClean="0"/>
              <a:t> be </a:t>
            </a:r>
            <a:r>
              <a:rPr lang="sv-SE" dirty="0" err="1" smtClean="0"/>
              <a:t>extended</a:t>
            </a:r>
            <a:r>
              <a:rPr lang="sv-SE" dirty="0" smtClean="0"/>
              <a:t>?</a:t>
            </a:r>
          </a:p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otherwise</a:t>
            </a:r>
            <a:r>
              <a:rPr lang="sv-SE" dirty="0" smtClean="0"/>
              <a:t> </a:t>
            </a:r>
            <a:r>
              <a:rPr lang="sv-SE" dirty="0" err="1" smtClean="0"/>
              <a:t>package</a:t>
            </a:r>
            <a:r>
              <a:rPr lang="sv-SE" dirty="0" smtClean="0"/>
              <a:t> and market </a:t>
            </a:r>
            <a:r>
              <a:rPr lang="sv-SE" dirty="0" err="1" smtClean="0"/>
              <a:t>our</a:t>
            </a:r>
            <a:r>
              <a:rPr lang="sv-SE" dirty="0" smtClean="0"/>
              <a:t> </a:t>
            </a:r>
            <a:r>
              <a:rPr lang="sv-SE" dirty="0" err="1" smtClean="0"/>
              <a:t>products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help</a:t>
            </a:r>
            <a:r>
              <a:rPr lang="sv-SE" dirty="0" smtClean="0"/>
              <a:t> implementation of the WTO </a:t>
            </a:r>
            <a:r>
              <a:rPr lang="sv-SE" dirty="0" err="1" smtClean="0"/>
              <a:t>agreement</a:t>
            </a:r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880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84212" y="2671763"/>
            <a:ext cx="7775575" cy="864000"/>
          </a:xfrm>
        </p:spPr>
        <p:txBody>
          <a:bodyPr/>
          <a:lstStyle/>
          <a:p>
            <a:r>
              <a:rPr lang="sv-SE" dirty="0" smtClean="0"/>
              <a:t>WTO </a:t>
            </a:r>
            <a:r>
              <a:rPr lang="sv-SE" dirty="0" err="1" smtClean="0"/>
              <a:t>Agreement</a:t>
            </a:r>
            <a:r>
              <a:rPr lang="sv-SE" dirty="0" smtClean="0"/>
              <a:t> on TF – </a:t>
            </a:r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Package</a:t>
            </a:r>
            <a:r>
              <a:rPr lang="sv-SE" dirty="0" smtClean="0"/>
              <a:t> UN/CEFACT Products for Implementation</a:t>
            </a:r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>
          <a:xfrm>
            <a:off x="684214" y="3711947"/>
            <a:ext cx="7775574" cy="288032"/>
          </a:xfrm>
        </p:spPr>
        <p:txBody>
          <a:bodyPr/>
          <a:lstStyle/>
          <a:p>
            <a:r>
              <a:rPr lang="sv-SE" dirty="0" smtClean="0"/>
              <a:t>Johan Pontén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84213" y="3999979"/>
            <a:ext cx="7775575" cy="365125"/>
          </a:xfrm>
        </p:spPr>
        <p:txBody>
          <a:bodyPr/>
          <a:lstStyle/>
          <a:p>
            <a:r>
              <a:rPr lang="sv-SE" dirty="0" smtClean="0"/>
              <a:t>4 April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169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WTO </a:t>
            </a:r>
            <a:r>
              <a:rPr lang="sv-SE" dirty="0" err="1" smtClean="0"/>
              <a:t>Agreement</a:t>
            </a:r>
            <a:r>
              <a:rPr lang="sv-SE" dirty="0" smtClean="0"/>
              <a:t> on </a:t>
            </a:r>
            <a:r>
              <a:rPr lang="sv-SE" dirty="0" err="1" smtClean="0"/>
              <a:t>Trade</a:t>
            </a:r>
            <a:r>
              <a:rPr lang="sv-SE" dirty="0" smtClean="0"/>
              <a:t> </a:t>
            </a:r>
            <a:r>
              <a:rPr lang="sv-SE" dirty="0" err="1" smtClean="0"/>
              <a:t>Faciliation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agreement aims at </a:t>
            </a:r>
          </a:p>
          <a:p>
            <a:pPr lvl="1"/>
            <a:r>
              <a:rPr lang="en-GB" dirty="0" smtClean="0"/>
              <a:t>decreased bureaucracy and costs for international trade</a:t>
            </a:r>
          </a:p>
          <a:p>
            <a:pPr lvl="1"/>
            <a:r>
              <a:rPr lang="en-GB" dirty="0" smtClean="0"/>
              <a:t>efficient, open and predictable border </a:t>
            </a:r>
            <a:r>
              <a:rPr lang="en-GB" dirty="0"/>
              <a:t>crossings </a:t>
            </a:r>
            <a:endParaRPr lang="en-GB" dirty="0" smtClean="0"/>
          </a:p>
          <a:p>
            <a:pPr lvl="1"/>
            <a:r>
              <a:rPr lang="en-GB" dirty="0"/>
              <a:t>f</a:t>
            </a:r>
            <a:r>
              <a:rPr lang="en-GB" dirty="0" smtClean="0"/>
              <a:t>acilitated trade and decreased corruption by clarified and enhanced WTO regulations</a:t>
            </a:r>
          </a:p>
          <a:p>
            <a:pPr lvl="1"/>
            <a:r>
              <a:rPr lang="en-GB" dirty="0" smtClean="0"/>
              <a:t>Based on GATT Articles V, VIII and X</a:t>
            </a:r>
          </a:p>
          <a:p>
            <a:pPr marL="180975" lvl="1" indent="0">
              <a:buNone/>
            </a:pPr>
            <a:r>
              <a:rPr lang="en-GB" dirty="0" smtClean="0"/>
              <a:t>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935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WTO </a:t>
            </a:r>
            <a:r>
              <a:rPr lang="sv-SE" dirty="0" err="1" smtClean="0"/>
              <a:t>Agreement</a:t>
            </a:r>
            <a:r>
              <a:rPr lang="sv-SE" dirty="0" smtClean="0"/>
              <a:t> on </a:t>
            </a:r>
            <a:r>
              <a:rPr lang="sv-SE" dirty="0" err="1" smtClean="0"/>
              <a:t>Trade</a:t>
            </a:r>
            <a:r>
              <a:rPr lang="sv-SE" dirty="0" smtClean="0"/>
              <a:t> </a:t>
            </a:r>
            <a:r>
              <a:rPr lang="sv-SE" dirty="0" err="1" smtClean="0"/>
              <a:t>Faciliation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Mandate</a:t>
            </a:r>
            <a:r>
              <a:rPr lang="sv-SE" dirty="0"/>
              <a:t>: </a:t>
            </a:r>
          </a:p>
          <a:p>
            <a:pPr lvl="1"/>
            <a:r>
              <a:rPr lang="en-US" dirty="0" smtClean="0"/>
              <a:t>Clarify </a:t>
            </a:r>
            <a:r>
              <a:rPr lang="en-US" dirty="0"/>
              <a:t>and improve existing GATT Articles: </a:t>
            </a:r>
          </a:p>
          <a:p>
            <a:pPr lvl="2"/>
            <a:r>
              <a:rPr lang="en-US" dirty="0" smtClean="0"/>
              <a:t>Article </a:t>
            </a:r>
            <a:r>
              <a:rPr lang="en-US" dirty="0"/>
              <a:t>V: Freedom of transit </a:t>
            </a:r>
          </a:p>
          <a:p>
            <a:pPr lvl="2"/>
            <a:r>
              <a:rPr lang="en-US" dirty="0" smtClean="0"/>
              <a:t>Article </a:t>
            </a:r>
            <a:r>
              <a:rPr lang="en-US" dirty="0"/>
              <a:t>VIII: Fees and formalities connected with importation and exportation </a:t>
            </a:r>
          </a:p>
          <a:p>
            <a:pPr lvl="2"/>
            <a:r>
              <a:rPr lang="en-US" dirty="0" smtClean="0"/>
              <a:t>Article </a:t>
            </a:r>
            <a:r>
              <a:rPr lang="en-US" dirty="0"/>
              <a:t>X: Publication and administration of trade regulations </a:t>
            </a:r>
          </a:p>
          <a:p>
            <a:pPr lvl="1"/>
            <a:r>
              <a:rPr lang="sv-SE" dirty="0" err="1" smtClean="0"/>
              <a:t>Customs</a:t>
            </a:r>
            <a:r>
              <a:rPr lang="sv-SE" dirty="0" smtClean="0"/>
              <a:t> </a:t>
            </a:r>
            <a:r>
              <a:rPr lang="sv-SE" dirty="0" err="1"/>
              <a:t>cooperation</a:t>
            </a:r>
            <a:r>
              <a:rPr lang="sv-SE" dirty="0"/>
              <a:t> </a:t>
            </a:r>
          </a:p>
          <a:p>
            <a:pPr lvl="1"/>
            <a:r>
              <a:rPr lang="en-US" dirty="0" smtClean="0"/>
              <a:t>Technical </a:t>
            </a:r>
            <a:r>
              <a:rPr lang="en-US" dirty="0"/>
              <a:t>assistance and support for capacity building </a:t>
            </a:r>
          </a:p>
        </p:txBody>
      </p:sp>
    </p:spTree>
    <p:extLst>
      <p:ext uri="{BB962C8B-B14F-4D97-AF65-F5344CB8AC3E}">
        <p14:creationId xmlns:p14="http://schemas.microsoft.com/office/powerpoint/2010/main" val="211958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WTO </a:t>
            </a:r>
            <a:r>
              <a:rPr lang="sv-SE" dirty="0" err="1" smtClean="0"/>
              <a:t>Agreement</a:t>
            </a:r>
            <a:r>
              <a:rPr lang="sv-SE" dirty="0" smtClean="0"/>
              <a:t> on TF – </a:t>
            </a:r>
            <a:r>
              <a:rPr lang="sv-SE" dirty="0" err="1" smtClean="0"/>
              <a:t>Highlights</a:t>
            </a:r>
            <a:r>
              <a:rPr lang="sv-SE" dirty="0" smtClean="0"/>
              <a:t> 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err="1" smtClean="0"/>
              <a:t>Timely</a:t>
            </a:r>
            <a:r>
              <a:rPr lang="sv-SE" dirty="0" smtClean="0"/>
              <a:t> </a:t>
            </a:r>
            <a:r>
              <a:rPr lang="sv-SE" dirty="0" err="1" smtClean="0"/>
              <a:t>publication</a:t>
            </a:r>
            <a:r>
              <a:rPr lang="sv-SE" dirty="0" smtClean="0"/>
              <a:t> on </a:t>
            </a:r>
            <a:r>
              <a:rPr lang="sv-SE" dirty="0"/>
              <a:t>Internet </a:t>
            </a:r>
            <a:r>
              <a:rPr lang="sv-SE" dirty="0" smtClean="0"/>
              <a:t> of information on </a:t>
            </a:r>
            <a:r>
              <a:rPr lang="sv-SE" dirty="0" err="1" smtClean="0"/>
              <a:t>applicable</a:t>
            </a:r>
            <a:r>
              <a:rPr lang="sv-SE" dirty="0" smtClean="0"/>
              <a:t> </a:t>
            </a:r>
            <a:r>
              <a:rPr lang="sv-SE" dirty="0" err="1" smtClean="0"/>
              <a:t>rules</a:t>
            </a:r>
            <a:r>
              <a:rPr lang="sv-SE" dirty="0" smtClean="0"/>
              <a:t> and </a:t>
            </a:r>
            <a:r>
              <a:rPr lang="sv-SE" dirty="0" err="1" smtClean="0"/>
              <a:t>regulations</a:t>
            </a:r>
            <a:r>
              <a:rPr lang="sv-SE" dirty="0" smtClean="0"/>
              <a:t>  for import, export and transit </a:t>
            </a:r>
          </a:p>
          <a:p>
            <a:pPr lvl="0"/>
            <a:r>
              <a:rPr lang="sv-SE" dirty="0" err="1" smtClean="0"/>
              <a:t>Every</a:t>
            </a:r>
            <a:r>
              <a:rPr lang="sv-SE" dirty="0" smtClean="0"/>
              <a:t> country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instate</a:t>
            </a:r>
            <a:r>
              <a:rPr lang="sv-SE" dirty="0" smtClean="0"/>
              <a:t> </a:t>
            </a:r>
            <a:r>
              <a:rPr lang="sv-SE" dirty="0" err="1" smtClean="0"/>
              <a:t>contact</a:t>
            </a:r>
            <a:r>
              <a:rPr lang="sv-SE" dirty="0" smtClean="0"/>
              <a:t> </a:t>
            </a:r>
            <a:r>
              <a:rPr lang="sv-SE" dirty="0" err="1" smtClean="0"/>
              <a:t>points</a:t>
            </a:r>
            <a:r>
              <a:rPr lang="sv-SE" dirty="0" smtClean="0"/>
              <a:t> </a:t>
            </a:r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err="1" smtClean="0"/>
              <a:t>authorities</a:t>
            </a:r>
            <a:r>
              <a:rPr lang="sv-SE" dirty="0" smtClean="0"/>
              <a:t>, </a:t>
            </a:r>
            <a:r>
              <a:rPr lang="sv-SE" dirty="0" err="1" smtClean="0"/>
              <a:t>companies</a:t>
            </a:r>
            <a:r>
              <a:rPr lang="sv-SE" dirty="0" smtClean="0"/>
              <a:t> and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interested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get information and relevant forms </a:t>
            </a:r>
            <a:r>
              <a:rPr lang="sv-SE" dirty="0" err="1" smtClean="0"/>
              <a:t>concerning</a:t>
            </a:r>
            <a:r>
              <a:rPr lang="sv-SE" dirty="0" smtClean="0"/>
              <a:t> import, export and transit.</a:t>
            </a:r>
          </a:p>
          <a:p>
            <a:pPr lvl="0"/>
            <a:r>
              <a:rPr lang="sv-SE" dirty="0" err="1" smtClean="0"/>
              <a:t>Customs</a:t>
            </a:r>
            <a:r>
              <a:rPr lang="sv-SE" dirty="0" smtClean="0"/>
              <a:t> </a:t>
            </a:r>
            <a:r>
              <a:rPr lang="sv-SE" dirty="0" err="1" smtClean="0"/>
              <a:t>authorities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give</a:t>
            </a:r>
            <a:r>
              <a:rPr lang="sv-SE" dirty="0" smtClean="0"/>
              <a:t> </a:t>
            </a:r>
            <a:r>
              <a:rPr lang="sv-SE" dirty="0" err="1" smtClean="0"/>
              <a:t>binding</a:t>
            </a:r>
            <a:r>
              <a:rPr lang="sv-SE" dirty="0" smtClean="0"/>
              <a:t> </a:t>
            </a:r>
            <a:r>
              <a:rPr lang="sv-SE" dirty="0" err="1" smtClean="0"/>
              <a:t>advanced</a:t>
            </a:r>
            <a:r>
              <a:rPr lang="sv-SE" dirty="0" smtClean="0"/>
              <a:t> </a:t>
            </a:r>
            <a:r>
              <a:rPr lang="sv-SE" dirty="0" err="1" smtClean="0"/>
              <a:t>rulings</a:t>
            </a:r>
            <a:r>
              <a:rPr lang="sv-SE" dirty="0" smtClean="0"/>
              <a:t> on </a:t>
            </a:r>
            <a:r>
              <a:rPr lang="sv-SE" dirty="0" err="1" smtClean="0"/>
              <a:t>classification</a:t>
            </a:r>
            <a:r>
              <a:rPr lang="sv-SE" dirty="0" smtClean="0"/>
              <a:t> and </a:t>
            </a:r>
            <a:r>
              <a:rPr lang="sv-SE" dirty="0" err="1" smtClean="0"/>
              <a:t>origin</a:t>
            </a:r>
            <a:r>
              <a:rPr lang="sv-SE" dirty="0" smtClean="0"/>
              <a:t> of </a:t>
            </a:r>
            <a:r>
              <a:rPr lang="sv-SE" dirty="0" err="1" smtClean="0"/>
              <a:t>goods</a:t>
            </a:r>
            <a:r>
              <a:rPr lang="sv-SE" dirty="0" smtClean="0"/>
              <a:t> in a </a:t>
            </a:r>
            <a:r>
              <a:rPr lang="sv-SE" dirty="0" err="1" smtClean="0"/>
              <a:t>reasonable</a:t>
            </a:r>
            <a:r>
              <a:rPr lang="sv-SE" dirty="0"/>
              <a:t>,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bound</a:t>
            </a:r>
            <a:r>
              <a:rPr lang="sv-SE" dirty="0"/>
              <a:t> </a:t>
            </a:r>
            <a:r>
              <a:rPr lang="sv-SE" dirty="0" err="1" smtClean="0"/>
              <a:t>manner</a:t>
            </a:r>
            <a:r>
              <a:rPr lang="sv-SE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dministrative </a:t>
            </a:r>
            <a:r>
              <a:rPr lang="en-US" dirty="0"/>
              <a:t>appeal to or review by an administrative authority higher than </a:t>
            </a:r>
            <a:r>
              <a:rPr lang="en-US" dirty="0" smtClean="0"/>
              <a:t>or independent </a:t>
            </a:r>
            <a:r>
              <a:rPr lang="en-US" dirty="0"/>
              <a:t>of the official or office that issued </a:t>
            </a:r>
            <a:r>
              <a:rPr lang="en-US" dirty="0" smtClean="0"/>
              <a:t>the decision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394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WTO </a:t>
            </a:r>
            <a:r>
              <a:rPr lang="sv-SE" dirty="0" err="1"/>
              <a:t>Agreement</a:t>
            </a:r>
            <a:r>
              <a:rPr lang="sv-SE" dirty="0"/>
              <a:t> on TF </a:t>
            </a:r>
            <a:r>
              <a:rPr lang="sv-SE" dirty="0" smtClean="0"/>
              <a:t>– </a:t>
            </a:r>
            <a:r>
              <a:rPr lang="sv-SE" dirty="0" err="1" smtClean="0"/>
              <a:t>Highlights</a:t>
            </a:r>
            <a:r>
              <a:rPr lang="sv-SE" dirty="0" smtClean="0"/>
              <a:t> 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Goods should be controlled before </a:t>
            </a:r>
            <a:r>
              <a:rPr lang="en-US" dirty="0"/>
              <a:t>and after </a:t>
            </a:r>
            <a:r>
              <a:rPr lang="en-US" dirty="0" smtClean="0"/>
              <a:t>the border </a:t>
            </a:r>
            <a:r>
              <a:rPr lang="en-US" dirty="0"/>
              <a:t>crossing </a:t>
            </a:r>
            <a:r>
              <a:rPr lang="en-US" dirty="0" smtClean="0"/>
              <a:t>to avoid resources being </a:t>
            </a:r>
            <a:r>
              <a:rPr lang="en-US" dirty="0"/>
              <a:t>focused </a:t>
            </a:r>
            <a:r>
              <a:rPr lang="en-US" dirty="0" smtClean="0"/>
              <a:t>at </a:t>
            </a:r>
            <a:r>
              <a:rPr lang="en-US" dirty="0"/>
              <a:t>the border. </a:t>
            </a:r>
            <a:r>
              <a:rPr lang="en-US" dirty="0" smtClean="0"/>
              <a:t>Import </a:t>
            </a:r>
            <a:r>
              <a:rPr lang="en-US" dirty="0"/>
              <a:t>documents can be sent in advance, and the goods can be released before duty paid if sufficient </a:t>
            </a:r>
            <a:r>
              <a:rPr lang="en-US" dirty="0" smtClean="0"/>
              <a:t>guarantees have been made. </a:t>
            </a:r>
            <a:r>
              <a:rPr lang="en-US" dirty="0"/>
              <a:t>In this way, the </a:t>
            </a:r>
            <a:r>
              <a:rPr lang="en-US" dirty="0" smtClean="0"/>
              <a:t>goods can  </a:t>
            </a:r>
            <a:r>
              <a:rPr lang="en-US" dirty="0"/>
              <a:t>pass much easier. </a:t>
            </a:r>
            <a:endParaRPr lang="en-US" dirty="0" smtClean="0"/>
          </a:p>
          <a:p>
            <a:pPr lvl="0"/>
            <a:r>
              <a:rPr lang="en-US" dirty="0" smtClean="0"/>
              <a:t>Risk </a:t>
            </a:r>
            <a:r>
              <a:rPr lang="en-US" dirty="0"/>
              <a:t>management systems should be in place to speed up the process at the border and focus inspection activities on identified items that are of high risk. </a:t>
            </a:r>
            <a:endParaRPr lang="en-US" dirty="0" smtClean="0"/>
          </a:p>
          <a:p>
            <a:pPr lvl="0"/>
            <a:r>
              <a:rPr lang="en-US" dirty="0" smtClean="0"/>
              <a:t>Each </a:t>
            </a:r>
            <a:r>
              <a:rPr lang="en-US" dirty="0"/>
              <a:t>Member State </a:t>
            </a:r>
            <a:r>
              <a:rPr lang="en-US" dirty="0" smtClean="0"/>
              <a:t>shall have </a:t>
            </a:r>
            <a:r>
              <a:rPr lang="en-US" dirty="0" err="1" smtClean="0"/>
              <a:t>Authorised</a:t>
            </a:r>
            <a:r>
              <a:rPr lang="en-US" dirty="0" smtClean="0"/>
              <a:t> </a:t>
            </a:r>
            <a:r>
              <a:rPr lang="en-US" dirty="0"/>
              <a:t>Economic </a:t>
            </a:r>
            <a:r>
              <a:rPr lang="en-US" dirty="0" smtClean="0"/>
              <a:t>Operator-</a:t>
            </a:r>
            <a:r>
              <a:rPr lang="en-US" dirty="0" err="1" smtClean="0"/>
              <a:t>programmes</a:t>
            </a:r>
            <a:r>
              <a:rPr lang="en-US" dirty="0" smtClean="0"/>
              <a:t>, </a:t>
            </a:r>
            <a:r>
              <a:rPr lang="en-US" dirty="0"/>
              <a:t>where further simplification will be given to companies that have shown that they meet the required standards and hence can get simpler customs </a:t>
            </a:r>
            <a:r>
              <a:rPr lang="en-US" dirty="0" smtClean="0"/>
              <a:t>procedures. </a:t>
            </a:r>
          </a:p>
          <a:p>
            <a:pPr lvl="0"/>
            <a:r>
              <a:rPr lang="sv-SE" dirty="0" smtClean="0"/>
              <a:t>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232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WTO </a:t>
            </a:r>
            <a:r>
              <a:rPr lang="sv-SE" dirty="0" err="1"/>
              <a:t>Agreement</a:t>
            </a:r>
            <a:r>
              <a:rPr lang="sv-SE" dirty="0"/>
              <a:t> on TF – </a:t>
            </a:r>
            <a:r>
              <a:rPr lang="sv-SE" dirty="0" err="1"/>
              <a:t>Highlights</a:t>
            </a:r>
            <a:r>
              <a:rPr lang="sv-SE" dirty="0"/>
              <a:t> </a:t>
            </a:r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Accounting </a:t>
            </a:r>
            <a:r>
              <a:rPr lang="en-US" dirty="0"/>
              <a:t>should be </a:t>
            </a:r>
            <a:r>
              <a:rPr lang="en-US" dirty="0" smtClean="0"/>
              <a:t>controlled after the release of goods </a:t>
            </a:r>
            <a:r>
              <a:rPr lang="en-US" dirty="0"/>
              <a:t>(post-control) to speed up the process at the </a:t>
            </a:r>
            <a:r>
              <a:rPr lang="en-US" dirty="0" smtClean="0"/>
              <a:t>border </a:t>
            </a:r>
          </a:p>
          <a:p>
            <a:r>
              <a:rPr lang="en-US" dirty="0" smtClean="0"/>
              <a:t>The fees </a:t>
            </a:r>
            <a:r>
              <a:rPr lang="en-US" dirty="0"/>
              <a:t>for </a:t>
            </a:r>
            <a:r>
              <a:rPr lang="sv-SE" dirty="0" err="1" smtClean="0"/>
              <a:t>customs</a:t>
            </a:r>
            <a:r>
              <a:rPr lang="sv-SE" dirty="0" smtClean="0"/>
              <a:t> </a:t>
            </a:r>
            <a:r>
              <a:rPr lang="sv-SE" dirty="0" err="1" smtClean="0"/>
              <a:t>processing</a:t>
            </a:r>
            <a:r>
              <a:rPr lang="sv-SE" dirty="0"/>
              <a:t> </a:t>
            </a:r>
            <a:r>
              <a:rPr lang="en-US" dirty="0" smtClean="0"/>
              <a:t>shall </a:t>
            </a:r>
            <a:r>
              <a:rPr lang="en-US" dirty="0"/>
              <a:t>not be greater than the approximate cost of the actual </a:t>
            </a:r>
            <a:r>
              <a:rPr lang="sv-SE" dirty="0" err="1"/>
              <a:t>customs</a:t>
            </a:r>
            <a:r>
              <a:rPr lang="sv-SE" dirty="0"/>
              <a:t> </a:t>
            </a:r>
            <a:r>
              <a:rPr lang="sv-SE" dirty="0" err="1" smtClean="0"/>
              <a:t>processing</a:t>
            </a:r>
            <a:r>
              <a:rPr lang="en-US" dirty="0" smtClean="0"/>
              <a:t>, </a:t>
            </a:r>
            <a:r>
              <a:rPr lang="en-US" dirty="0"/>
              <a:t>which means that no additional fees may be </a:t>
            </a:r>
            <a:r>
              <a:rPr lang="en-US" dirty="0" smtClean="0"/>
              <a:t>charged</a:t>
            </a:r>
          </a:p>
          <a:p>
            <a:r>
              <a:rPr lang="en-US" dirty="0" smtClean="0"/>
              <a:t>Perishable </a:t>
            </a:r>
            <a:r>
              <a:rPr lang="en-US" dirty="0"/>
              <a:t>goods should be cleared as soon as possible so that they will not be </a:t>
            </a:r>
            <a:r>
              <a:rPr lang="en-US" dirty="0" smtClean="0"/>
              <a:t>destroyed</a:t>
            </a:r>
          </a:p>
          <a:p>
            <a:r>
              <a:rPr lang="en-US" dirty="0" smtClean="0"/>
              <a:t>Authorities </a:t>
            </a:r>
            <a:r>
              <a:rPr lang="en-US" dirty="0"/>
              <a:t>at the border of a country should work together to streamline the border process.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ountries that share </a:t>
            </a:r>
            <a:r>
              <a:rPr lang="en-US" dirty="0"/>
              <a:t>a common border shall cooperate to facilitate the import, export and transit through, for </a:t>
            </a:r>
            <a:r>
              <a:rPr lang="en-US" dirty="0" smtClean="0"/>
              <a:t>example, </a:t>
            </a:r>
            <a:r>
              <a:rPr lang="en-US" dirty="0"/>
              <a:t>common controls and customization of business </a:t>
            </a:r>
            <a:r>
              <a:rPr lang="en-US" dirty="0" smtClean="0"/>
              <a:t>hours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97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Agreeement</a:t>
            </a:r>
            <a:r>
              <a:rPr lang="sv-SE" dirty="0" smtClean="0"/>
              <a:t> on </a:t>
            </a:r>
            <a:r>
              <a:rPr lang="sv-SE" dirty="0" err="1" smtClean="0"/>
              <a:t>Trade</a:t>
            </a:r>
            <a:r>
              <a:rPr lang="sv-SE" dirty="0" smtClean="0"/>
              <a:t> </a:t>
            </a:r>
            <a:r>
              <a:rPr lang="sv-SE" dirty="0" err="1" smtClean="0"/>
              <a:t>Facilitation</a:t>
            </a:r>
            <a:r>
              <a:rPr lang="sv-SE" dirty="0" smtClean="0"/>
              <a:t> Articles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dirty="0" err="1" smtClean="0"/>
              <a:t>Section</a:t>
            </a:r>
            <a:r>
              <a:rPr lang="sv-SE" sz="1200" dirty="0" smtClean="0"/>
              <a:t> </a:t>
            </a:r>
            <a:r>
              <a:rPr lang="sv-SE" sz="1200" dirty="0"/>
              <a:t>I </a:t>
            </a:r>
          </a:p>
          <a:p>
            <a:r>
              <a:rPr lang="en-US" sz="1200" dirty="0"/>
              <a:t>Article 1. Publication and availability of information </a:t>
            </a:r>
          </a:p>
          <a:p>
            <a:r>
              <a:rPr lang="sv-SE" sz="1200" dirty="0" err="1"/>
              <a:t>Article</a:t>
            </a:r>
            <a:r>
              <a:rPr lang="sv-SE" sz="1200" dirty="0"/>
              <a:t> 2. </a:t>
            </a:r>
            <a:r>
              <a:rPr lang="sv-SE" sz="1200" dirty="0" err="1" smtClean="0"/>
              <a:t>Opportunity</a:t>
            </a:r>
            <a:r>
              <a:rPr lang="sv-SE" sz="1200" dirty="0" smtClean="0"/>
              <a:t> </a:t>
            </a:r>
            <a:r>
              <a:rPr lang="sv-SE" sz="1200" dirty="0" err="1" smtClean="0"/>
              <a:t>to</a:t>
            </a:r>
            <a:r>
              <a:rPr lang="sv-SE" sz="1200" dirty="0" smtClean="0"/>
              <a:t> </a:t>
            </a:r>
            <a:r>
              <a:rPr lang="sv-SE" sz="1200" dirty="0" err="1" smtClean="0"/>
              <a:t>comment</a:t>
            </a:r>
            <a:r>
              <a:rPr lang="sv-SE" sz="1200" dirty="0" smtClean="0"/>
              <a:t>, information </a:t>
            </a:r>
            <a:r>
              <a:rPr lang="sv-SE" sz="1200" dirty="0" err="1" smtClean="0"/>
              <a:t>before</a:t>
            </a:r>
            <a:r>
              <a:rPr lang="sv-SE" sz="1200" dirty="0" smtClean="0"/>
              <a:t> </a:t>
            </a:r>
            <a:r>
              <a:rPr lang="sv-SE" sz="1200" dirty="0" err="1" smtClean="0"/>
              <a:t>entry</a:t>
            </a:r>
            <a:r>
              <a:rPr lang="sv-SE" sz="1200" dirty="0" smtClean="0"/>
              <a:t> </a:t>
            </a:r>
            <a:r>
              <a:rPr lang="sv-SE" sz="1200" dirty="0" err="1" smtClean="0"/>
              <a:t>into</a:t>
            </a:r>
            <a:r>
              <a:rPr lang="sv-SE" sz="1200" dirty="0" smtClean="0"/>
              <a:t> force and </a:t>
            </a:r>
            <a:r>
              <a:rPr lang="sv-SE" sz="1200" dirty="0" err="1"/>
              <a:t>consultation</a:t>
            </a:r>
            <a:r>
              <a:rPr lang="sv-SE" sz="1200" dirty="0"/>
              <a:t> </a:t>
            </a:r>
          </a:p>
          <a:p>
            <a:r>
              <a:rPr lang="sv-SE" sz="1200" dirty="0" err="1"/>
              <a:t>Article</a:t>
            </a:r>
            <a:r>
              <a:rPr lang="sv-SE" sz="1200" dirty="0"/>
              <a:t> 3. </a:t>
            </a:r>
            <a:r>
              <a:rPr lang="sv-SE" sz="1200" dirty="0" err="1"/>
              <a:t>Advance</a:t>
            </a:r>
            <a:r>
              <a:rPr lang="sv-SE" sz="1200" dirty="0"/>
              <a:t> </a:t>
            </a:r>
            <a:r>
              <a:rPr lang="sv-SE" sz="1200" dirty="0" err="1"/>
              <a:t>rulings</a:t>
            </a:r>
            <a:r>
              <a:rPr lang="sv-SE" sz="1200" dirty="0"/>
              <a:t> </a:t>
            </a:r>
          </a:p>
          <a:p>
            <a:r>
              <a:rPr lang="sv-SE" sz="1200" dirty="0" err="1"/>
              <a:t>Article</a:t>
            </a:r>
            <a:r>
              <a:rPr lang="sv-SE" sz="1200" dirty="0"/>
              <a:t> 4. </a:t>
            </a:r>
            <a:r>
              <a:rPr lang="sv-SE" sz="1200" dirty="0" err="1"/>
              <a:t>Appeal</a:t>
            </a:r>
            <a:r>
              <a:rPr lang="sv-SE" sz="1200" dirty="0"/>
              <a:t> </a:t>
            </a:r>
            <a:r>
              <a:rPr lang="sv-SE" sz="1200" dirty="0" smtClean="0"/>
              <a:t>or </a:t>
            </a:r>
            <a:r>
              <a:rPr lang="sv-SE" sz="1200" dirty="0" err="1" smtClean="0"/>
              <a:t>review</a:t>
            </a:r>
            <a:r>
              <a:rPr lang="sv-SE" sz="1200" dirty="0" smtClean="0"/>
              <a:t> </a:t>
            </a:r>
            <a:r>
              <a:rPr lang="sv-SE" sz="1200" dirty="0" err="1" smtClean="0"/>
              <a:t>procedures</a:t>
            </a:r>
            <a:r>
              <a:rPr lang="sv-SE" sz="1200" dirty="0" smtClean="0"/>
              <a:t> </a:t>
            </a:r>
            <a:endParaRPr lang="sv-SE" sz="1200" dirty="0"/>
          </a:p>
          <a:p>
            <a:r>
              <a:rPr lang="en-US" sz="1200" dirty="0"/>
              <a:t>Article 5. Other measures to enhance impartiality, non-discrimination and transparency </a:t>
            </a:r>
          </a:p>
          <a:p>
            <a:r>
              <a:rPr lang="en-US" sz="1200" dirty="0"/>
              <a:t>Article 6. Disciplines on fees and charges imposed on or in connection with importation and exportation </a:t>
            </a:r>
          </a:p>
          <a:p>
            <a:r>
              <a:rPr lang="en-US" sz="1200" dirty="0"/>
              <a:t>Article 7. Release and clearance of goods </a:t>
            </a:r>
          </a:p>
          <a:p>
            <a:r>
              <a:rPr lang="sv-SE" sz="1200" dirty="0" err="1"/>
              <a:t>Article</a:t>
            </a:r>
            <a:r>
              <a:rPr lang="sv-SE" sz="1200" dirty="0"/>
              <a:t> 8. </a:t>
            </a:r>
            <a:r>
              <a:rPr lang="en-US" sz="1200" dirty="0" smtClean="0"/>
              <a:t>Border </a:t>
            </a:r>
            <a:r>
              <a:rPr lang="en-US" sz="1200" dirty="0"/>
              <a:t>agency cooperation </a:t>
            </a:r>
          </a:p>
          <a:p>
            <a:r>
              <a:rPr lang="en-US" sz="1200" dirty="0"/>
              <a:t>Article </a:t>
            </a:r>
            <a:r>
              <a:rPr lang="en-US" sz="1200" dirty="0" smtClean="0"/>
              <a:t>9. Movement of goods under customs control intended for import</a:t>
            </a:r>
            <a:endParaRPr lang="en-US" sz="1200" dirty="0"/>
          </a:p>
          <a:p>
            <a:r>
              <a:rPr lang="en-US" sz="1200" dirty="0"/>
              <a:t>Article 10. Formalities connected with importation and exportation and transit </a:t>
            </a:r>
          </a:p>
          <a:p>
            <a:r>
              <a:rPr lang="en-US" sz="1200" dirty="0"/>
              <a:t>Article 11. Freedom of transit </a:t>
            </a:r>
          </a:p>
          <a:p>
            <a:r>
              <a:rPr lang="sv-SE" sz="1200" dirty="0" err="1"/>
              <a:t>Article</a:t>
            </a:r>
            <a:r>
              <a:rPr lang="sv-SE" sz="1200" dirty="0"/>
              <a:t> 12. </a:t>
            </a:r>
            <a:r>
              <a:rPr lang="sv-SE" sz="1200" dirty="0" err="1"/>
              <a:t>Customs</a:t>
            </a:r>
            <a:r>
              <a:rPr lang="sv-SE" sz="1200" dirty="0"/>
              <a:t> </a:t>
            </a:r>
            <a:r>
              <a:rPr lang="sv-SE" sz="1200" dirty="0" err="1"/>
              <a:t>cooperation</a:t>
            </a:r>
            <a:r>
              <a:rPr lang="sv-SE" sz="1200" dirty="0"/>
              <a:t> </a:t>
            </a:r>
          </a:p>
          <a:p>
            <a:r>
              <a:rPr lang="sv-SE" sz="1200" dirty="0" err="1"/>
              <a:t>Article</a:t>
            </a:r>
            <a:r>
              <a:rPr lang="sv-SE" sz="1200" dirty="0"/>
              <a:t> 13. </a:t>
            </a:r>
            <a:r>
              <a:rPr lang="sv-SE" sz="1200" dirty="0" err="1"/>
              <a:t>Institutional</a:t>
            </a:r>
            <a:r>
              <a:rPr lang="sv-SE" sz="1200" dirty="0"/>
              <a:t> arrangement </a:t>
            </a:r>
            <a:endParaRPr lang="sv-SE" sz="1200" dirty="0" smtClean="0"/>
          </a:p>
          <a:p>
            <a:pPr marL="0" indent="0">
              <a:buNone/>
            </a:pPr>
            <a:r>
              <a:rPr lang="sv-SE" sz="1200" dirty="0">
                <a:hlinkClick r:id="rId2"/>
              </a:rPr>
              <a:t>http://</a:t>
            </a:r>
            <a:r>
              <a:rPr lang="sv-SE" sz="1200" dirty="0" smtClean="0">
                <a:hlinkClick r:id="rId2"/>
              </a:rPr>
              <a:t>wto.org/english/thewto_e/minist_e/mc9_e/balipackage_e.htm</a:t>
            </a:r>
            <a:endParaRPr lang="sv-SE" sz="1200" dirty="0" smtClean="0"/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7351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WTO </a:t>
            </a:r>
            <a:r>
              <a:rPr lang="sv-SE" dirty="0" err="1" smtClean="0"/>
              <a:t>Agreement</a:t>
            </a:r>
            <a:r>
              <a:rPr lang="sv-SE" dirty="0" smtClean="0"/>
              <a:t> – CEFACT </a:t>
            </a:r>
            <a:r>
              <a:rPr lang="sv-SE" dirty="0" err="1" smtClean="0"/>
              <a:t>Deliverables</a:t>
            </a:r>
            <a:r>
              <a:rPr lang="sv-SE" dirty="0" smtClean="0"/>
              <a:t> in TFIG </a:t>
            </a:r>
            <a:r>
              <a:rPr lang="sv-SE" dirty="0" err="1" smtClean="0"/>
              <a:t>mapping</a:t>
            </a:r>
            <a:r>
              <a:rPr lang="sv-SE" dirty="0" smtClean="0"/>
              <a:t> 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b="1" dirty="0" err="1" smtClean="0"/>
              <a:t>Article</a:t>
            </a:r>
            <a:r>
              <a:rPr lang="sv-SE" sz="1600" b="1" dirty="0" smtClean="0"/>
              <a:t> 1 </a:t>
            </a:r>
            <a:r>
              <a:rPr lang="sv-SE" sz="1600" dirty="0" smtClean="0"/>
              <a:t>- </a:t>
            </a:r>
            <a:r>
              <a:rPr lang="sv-SE" sz="1600" dirty="0" err="1" smtClean="0"/>
              <a:t>none</a:t>
            </a:r>
            <a:endParaRPr lang="sv-SE" sz="1600" dirty="0" smtClean="0"/>
          </a:p>
          <a:p>
            <a:r>
              <a:rPr lang="sv-SE" sz="1600" b="1" dirty="0" err="1" smtClean="0"/>
              <a:t>Article</a:t>
            </a:r>
            <a:r>
              <a:rPr lang="sv-SE" sz="1600" b="1" dirty="0" smtClean="0"/>
              <a:t> 2. 3</a:t>
            </a:r>
            <a:r>
              <a:rPr lang="sv-SE" sz="1600" dirty="0"/>
              <a:t> </a:t>
            </a:r>
            <a:r>
              <a:rPr lang="sv-SE" sz="1600" b="1" dirty="0" err="1" smtClean="0"/>
              <a:t>Consultations</a:t>
            </a:r>
            <a:endParaRPr lang="sv-SE" sz="1600" b="1" dirty="0" smtClean="0"/>
          </a:p>
          <a:p>
            <a:pPr lvl="2"/>
            <a:r>
              <a:rPr lang="sv-SE" sz="1600" dirty="0" err="1"/>
              <a:t>Recommendations</a:t>
            </a:r>
            <a:r>
              <a:rPr lang="sv-SE" sz="1600" dirty="0"/>
              <a:t> 4 on National </a:t>
            </a:r>
            <a:r>
              <a:rPr lang="sv-SE" sz="1600" dirty="0" err="1"/>
              <a:t>Trade</a:t>
            </a:r>
            <a:r>
              <a:rPr lang="sv-SE" sz="1600" dirty="0"/>
              <a:t> </a:t>
            </a:r>
            <a:r>
              <a:rPr lang="sv-SE" sz="1600" dirty="0" err="1"/>
              <a:t>Facilitation</a:t>
            </a:r>
            <a:r>
              <a:rPr lang="sv-SE" sz="1600" dirty="0"/>
              <a:t> Organs</a:t>
            </a:r>
          </a:p>
          <a:p>
            <a:pPr lvl="2"/>
            <a:r>
              <a:rPr lang="sv-SE" sz="1600" dirty="0" err="1"/>
              <a:t>Recommendations</a:t>
            </a:r>
            <a:r>
              <a:rPr lang="sv-SE" sz="1600" dirty="0"/>
              <a:t> 33 on </a:t>
            </a:r>
            <a:r>
              <a:rPr lang="sv-SE" sz="1600" dirty="0" err="1"/>
              <a:t>Single</a:t>
            </a:r>
            <a:r>
              <a:rPr lang="sv-SE" sz="1600" dirty="0"/>
              <a:t> </a:t>
            </a:r>
            <a:r>
              <a:rPr lang="sv-SE" sz="1600" dirty="0" err="1"/>
              <a:t>Window</a:t>
            </a:r>
            <a:endParaRPr lang="sv-SE" sz="1600" dirty="0"/>
          </a:p>
          <a:p>
            <a:r>
              <a:rPr lang="sv-SE" sz="1600" b="1" dirty="0" err="1" smtClean="0"/>
              <a:t>Article</a:t>
            </a:r>
            <a:r>
              <a:rPr lang="sv-SE" sz="1600" b="1" dirty="0" smtClean="0"/>
              <a:t> 3 – 9, 11-13 </a:t>
            </a:r>
            <a:r>
              <a:rPr lang="sv-SE" sz="1600" dirty="0" err="1" smtClean="0"/>
              <a:t>none</a:t>
            </a:r>
            <a:endParaRPr lang="sv-SE" sz="1600" dirty="0" smtClean="0"/>
          </a:p>
          <a:p>
            <a:r>
              <a:rPr lang="sv-SE" sz="1600" b="1" dirty="0" err="1" smtClean="0"/>
              <a:t>Article</a:t>
            </a:r>
            <a:r>
              <a:rPr lang="sv-SE" sz="1600" b="1" dirty="0" smtClean="0"/>
              <a:t> 10.1 </a:t>
            </a:r>
            <a:r>
              <a:rPr lang="sv-SE" sz="1600" b="1" dirty="0" err="1" smtClean="0"/>
              <a:t>Formalities</a:t>
            </a:r>
            <a:r>
              <a:rPr lang="sv-SE" sz="1600" b="1" dirty="0" smtClean="0"/>
              <a:t> </a:t>
            </a:r>
            <a:r>
              <a:rPr lang="sv-SE" sz="1600" b="1" dirty="0"/>
              <a:t>and </a:t>
            </a:r>
            <a:r>
              <a:rPr lang="sv-SE" sz="1600" b="1" dirty="0" err="1"/>
              <a:t>Documentation</a:t>
            </a:r>
            <a:r>
              <a:rPr lang="sv-SE" sz="1600" b="1" dirty="0"/>
              <a:t> </a:t>
            </a:r>
            <a:r>
              <a:rPr lang="sv-SE" sz="1600" b="1" dirty="0" err="1" smtClean="0"/>
              <a:t>Requirements</a:t>
            </a:r>
            <a:endParaRPr lang="sv-SE" sz="1600" b="1" dirty="0" smtClean="0"/>
          </a:p>
          <a:p>
            <a:pPr lvl="2"/>
            <a:r>
              <a:rPr lang="en-US" sz="1600" dirty="0"/>
              <a:t>Recommendation 1 on the </a:t>
            </a:r>
            <a:r>
              <a:rPr lang="en-US" sz="1600" dirty="0" err="1"/>
              <a:t>UNLayoutKey</a:t>
            </a:r>
            <a:endParaRPr lang="en-US" sz="1600" dirty="0"/>
          </a:p>
          <a:p>
            <a:pPr lvl="2"/>
            <a:r>
              <a:rPr lang="en-US" sz="1600" dirty="0"/>
              <a:t>Recommendation 18 on Facilitation Measures related to International Trade Procedures</a:t>
            </a:r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874839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Kommerskollegiu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4B93"/>
      </a:accent1>
      <a:accent2>
        <a:srgbClr val="D6AF2C"/>
      </a:accent2>
      <a:accent3>
        <a:srgbClr val="552E5F"/>
      </a:accent3>
      <a:accent4>
        <a:srgbClr val="9D9A7E"/>
      </a:accent4>
      <a:accent5>
        <a:srgbClr val="99B7D4"/>
      </a:accent5>
      <a:accent6>
        <a:srgbClr val="F3E399"/>
      </a:accent6>
      <a:hlink>
        <a:srgbClr val="0000FF"/>
      </a:hlink>
      <a:folHlink>
        <a:srgbClr val="800080"/>
      </a:folHlink>
    </a:clrScheme>
    <a:fontScheme name="Kommerskollegi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1188</TotalTime>
  <Words>786</Words>
  <Application>Microsoft Office PowerPoint</Application>
  <PresentationFormat>Bildspel på skärmen (4:3)</PresentationFormat>
  <Paragraphs>86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blank</vt:lpstr>
      <vt:lpstr>WTO agreement on Trade Facilitation – highlights for ITPD discussion</vt:lpstr>
      <vt:lpstr>WTO Agreement on TF – How to Package UN/CEFACT Products for Implementation</vt:lpstr>
      <vt:lpstr>WTO Agreement on Trade Faciliation</vt:lpstr>
      <vt:lpstr>WTO Agreement on Trade Faciliation</vt:lpstr>
      <vt:lpstr>WTO Agreement on TF – Highlights 1</vt:lpstr>
      <vt:lpstr>WTO Agreement on TF – Highlights 2</vt:lpstr>
      <vt:lpstr>WTO Agreement on TF – Highlights 3</vt:lpstr>
      <vt:lpstr>Agreeement on Trade Facilitation Articles</vt:lpstr>
      <vt:lpstr>WTO Agreement – CEFACT Deliverables in TFIG mapping 1</vt:lpstr>
      <vt:lpstr>WTO Agreement – CEFACT Deliverables in TFIG mapping 2</vt:lpstr>
      <vt:lpstr>WTO Agreement – CEFACT Deliverables in TFIG mapping 3</vt:lpstr>
      <vt:lpstr>Packaging of UN/CEFACT Products - discussion</vt:lpstr>
    </vt:vector>
  </TitlesOfParts>
  <Company>Kommerskollegium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WTO agreement on Trade Facilitation – highlights for ITPD discussion</dc:title>
  <dc:creator>Johan Ponten</dc:creator>
  <cp:lastModifiedBy>Johan Ponten</cp:lastModifiedBy>
  <cp:revision>8</cp:revision>
  <dcterms:created xsi:type="dcterms:W3CDTF">2014-04-03T13:31:11Z</dcterms:created>
  <dcterms:modified xsi:type="dcterms:W3CDTF">2014-04-04T09:19:40Z</dcterms:modified>
</cp:coreProperties>
</file>