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79" r:id="rId2"/>
    <p:sldId id="277" r:id="rId3"/>
    <p:sldId id="272" r:id="rId4"/>
    <p:sldId id="283" r:id="rId5"/>
    <p:sldId id="281" r:id="rId6"/>
    <p:sldId id="265" r:id="rId7"/>
    <p:sldId id="260" r:id="rId8"/>
    <p:sldId id="278" r:id="rId9"/>
    <p:sldId id="269" r:id="rId10"/>
    <p:sldId id="284" r:id="rId11"/>
    <p:sldId id="286" r:id="rId12"/>
    <p:sldId id="261" r:id="rId13"/>
    <p:sldId id="263" r:id="rId14"/>
    <p:sldId id="276" r:id="rId15"/>
    <p:sldId id="280" r:id="rId16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umi" initials="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8000"/>
    <a:srgbClr val="CCCCFF"/>
    <a:srgbClr val="FF3300"/>
    <a:srgbClr val="FFFF99"/>
    <a:srgbClr val="FF5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2656" autoAdjust="0"/>
  </p:normalViewPr>
  <p:slideViewPr>
    <p:cSldViewPr>
      <p:cViewPr varScale="1">
        <p:scale>
          <a:sx n="44" d="100"/>
          <a:sy n="44" d="100"/>
        </p:scale>
        <p:origin x="-21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958" y="-102"/>
      </p:cViewPr>
      <p:guideLst>
        <p:guide orient="horz" pos="3120"/>
        <p:guide pos="214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4813" cy="495300"/>
          </a:xfrm>
          <a:prstGeom prst="rect">
            <a:avLst/>
          </a:prstGeom>
        </p:spPr>
        <p:txBody>
          <a:bodyPr vert="horz" lIns="91420" tIns="45712" rIns="91420" bIns="4571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2" y="0"/>
            <a:ext cx="2944813" cy="495300"/>
          </a:xfrm>
          <a:prstGeom prst="rect">
            <a:avLst/>
          </a:prstGeom>
        </p:spPr>
        <p:txBody>
          <a:bodyPr vert="horz" lIns="91420" tIns="45712" rIns="91420" bIns="45712" rtlCol="0"/>
          <a:lstStyle>
            <a:lvl1pPr algn="r">
              <a:defRPr sz="1200"/>
            </a:lvl1pPr>
          </a:lstStyle>
          <a:p>
            <a:fld id="{7E337E5A-A1DC-4412-AB7F-0E44C9FCA94F}" type="datetimeFigureOut">
              <a:rPr lang="en-GB" smtClean="0"/>
              <a:pPr/>
              <a:t>08/04/2014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09113"/>
            <a:ext cx="2944813" cy="495300"/>
          </a:xfrm>
          <a:prstGeom prst="rect">
            <a:avLst/>
          </a:prstGeom>
        </p:spPr>
        <p:txBody>
          <a:bodyPr vert="horz" lIns="91420" tIns="45712" rIns="91420" bIns="4571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2" y="9409113"/>
            <a:ext cx="2944813" cy="495300"/>
          </a:xfrm>
          <a:prstGeom prst="rect">
            <a:avLst/>
          </a:prstGeom>
        </p:spPr>
        <p:txBody>
          <a:bodyPr vert="horz" lIns="91420" tIns="45712" rIns="91420" bIns="45712" rtlCol="0" anchor="b"/>
          <a:lstStyle>
            <a:lvl1pPr algn="r">
              <a:defRPr sz="1200"/>
            </a:lvl1pPr>
          </a:lstStyle>
          <a:p>
            <a:fld id="{6AFD887A-D039-4560-84F7-EF6B16E5145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99646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4283" cy="495300"/>
          </a:xfrm>
          <a:prstGeom prst="rect">
            <a:avLst/>
          </a:prstGeom>
        </p:spPr>
        <p:txBody>
          <a:bodyPr vert="horz" lIns="91420" tIns="45712" rIns="91420" bIns="4571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7" y="0"/>
            <a:ext cx="2944283" cy="495300"/>
          </a:xfrm>
          <a:prstGeom prst="rect">
            <a:avLst/>
          </a:prstGeom>
        </p:spPr>
        <p:txBody>
          <a:bodyPr vert="horz" lIns="91420" tIns="45712" rIns="91420" bIns="45712" rtlCol="0"/>
          <a:lstStyle>
            <a:lvl1pPr algn="r">
              <a:defRPr sz="1200"/>
            </a:lvl1pPr>
          </a:lstStyle>
          <a:p>
            <a:fld id="{D5A2195F-B87B-4BBF-B574-1D691B46349E}" type="datetimeFigureOut">
              <a:rPr lang="en-GB" smtClean="0"/>
              <a:pPr/>
              <a:t>08/04/2014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2" rIns="91420" bIns="4571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20" tIns="45712" rIns="91420" bIns="4571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08981"/>
            <a:ext cx="2944283" cy="495300"/>
          </a:xfrm>
          <a:prstGeom prst="rect">
            <a:avLst/>
          </a:prstGeom>
        </p:spPr>
        <p:txBody>
          <a:bodyPr vert="horz" lIns="91420" tIns="45712" rIns="91420" bIns="4571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7" y="9408981"/>
            <a:ext cx="2944283" cy="495300"/>
          </a:xfrm>
          <a:prstGeom prst="rect">
            <a:avLst/>
          </a:prstGeom>
        </p:spPr>
        <p:txBody>
          <a:bodyPr vert="horz" lIns="91420" tIns="45712" rIns="91420" bIns="45712" rtlCol="0" anchor="b"/>
          <a:lstStyle>
            <a:lvl1pPr algn="r">
              <a:defRPr sz="1200"/>
            </a:lvl1pPr>
          </a:lstStyle>
          <a:p>
            <a:fld id="{2AD29098-982D-4359-B967-9F1BB13D8A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91766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29098-982D-4359-B967-9F1BB13D8AAC}" type="slidenum">
              <a:rPr lang="en-GB" smtClean="0"/>
              <a:pPr/>
              <a:t>0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88905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29098-982D-4359-B967-9F1BB13D8AAC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29098-982D-4359-B967-9F1BB13D8AAC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29098-982D-4359-B967-9F1BB13D8AAC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29098-982D-4359-B967-9F1BB13D8AAC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21025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29098-982D-4359-B967-9F1BB13D8AAC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WCO welcomes the WTO Agreement on Trade Facilitation (ATF) adopted at the WTO’s Ninth Ministerial Conference in Bali (Indonesia) held from 3 to 7 December 2013, under the framework of the Doha Development Agenda.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Full implementation of the Trade Facilitation Agreement will contribute to economic growth and recovery, improved revenue collection and alleviation of poverty. </a:t>
            </a:r>
            <a:endParaRPr lang="fr-B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World Customs Organization (WCO), as one of the Annex D organizations, has long supported the conclusion of a WTO Agreement.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Furthermore, the ATF highlights the role of the WCO in implementation and administration of the ATF. It is essential to ensure smooth and effective implementation of the ATF.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WCO immediately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started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the WTO in respect of the governance and future implementation of the ATF, in particular in the framework of the WTO Trade Facilitation Committee to be established. 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29098-982D-4359-B967-9F1BB13D8AAC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29098-982D-4359-B967-9F1BB13D8AAC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29098-982D-4359-B967-9F1BB13D8AAC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EB7CA-9F70-49FE-B206-F8C19F86986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29098-982D-4359-B967-9F1BB13D8AAC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94274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29098-982D-4359-B967-9F1BB13D8AAC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89666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29098-982D-4359-B967-9F1BB13D8AAC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9F5D-708A-4924-A435-EB2C8E58FB8A}" type="datetime1">
              <a:rPr lang="en-GB" smtClean="0"/>
              <a:pPr/>
              <a:t>08/04/2014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B8FB-E304-4B9B-8B06-3EB64DAA8A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39D84-4466-427F-83C3-F19E6A65128D}" type="datetime1">
              <a:rPr lang="en-GB" smtClean="0"/>
              <a:pPr/>
              <a:t>08/04/2014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B8FB-E304-4B9B-8B06-3EB64DAA8A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51D-174C-4F1A-8AEB-361903275049}" type="datetime1">
              <a:rPr lang="en-GB" smtClean="0"/>
              <a:pPr/>
              <a:t>08/04/2014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B8FB-E304-4B9B-8B06-3EB64DAA8A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731A8-7A68-4BAD-9AEF-492BA6A17F0D}" type="datetime1">
              <a:rPr lang="en-GB" smtClean="0"/>
              <a:pPr/>
              <a:t>08/04/2014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B8FB-E304-4B9B-8B06-3EB64DAA8A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F0856-8A8F-4DB7-880B-FCD6913267BA}" type="datetime1">
              <a:rPr lang="en-GB" smtClean="0"/>
              <a:pPr/>
              <a:t>08/04/2014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B8FB-E304-4B9B-8B06-3EB64DAA8A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58CBA-1B37-473D-B53C-7F93F00B0189}" type="datetime1">
              <a:rPr lang="en-GB" smtClean="0"/>
              <a:pPr/>
              <a:t>08/04/2014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B8FB-E304-4B9B-8B06-3EB64DAA8A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A19EE-C5DE-4C51-B70D-1E66C3FE4E82}" type="datetime1">
              <a:rPr lang="en-GB" smtClean="0"/>
              <a:pPr/>
              <a:t>08/04/2014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B8FB-E304-4B9B-8B06-3EB64DAA8A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E31A9-1B3C-490A-8A06-553E8B69F927}" type="datetime1">
              <a:rPr lang="en-GB" smtClean="0"/>
              <a:pPr/>
              <a:t>08/04/2014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B8FB-E304-4B9B-8B06-3EB64DAA8A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03CB-2E2B-41E7-B5E7-FE33E28E3520}" type="datetime1">
              <a:rPr lang="en-GB" smtClean="0"/>
              <a:pPr/>
              <a:t>08/04/2014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B8FB-E304-4B9B-8B06-3EB64DAA8A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A0A47-C869-4565-AFB8-06CB32167DA2}" type="datetime1">
              <a:rPr lang="en-GB" smtClean="0"/>
              <a:pPr/>
              <a:t>08/04/2014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B8FB-E304-4B9B-8B06-3EB64DAA8A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AA26F-EC9C-4FF2-B1F1-182E5907C7AC}" type="datetime1">
              <a:rPr lang="en-GB" smtClean="0"/>
              <a:pPr/>
              <a:t>08/04/2014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B8FB-E304-4B9B-8B06-3EB64DAA8A3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32FEA-2A22-42C2-AC18-A687F59CA2A4}" type="datetime1">
              <a:rPr lang="en-GB" smtClean="0"/>
              <a:pPr/>
              <a:t>08/04/2014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2B8FB-E304-4B9B-8B06-3EB64DAA8A3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usanne.Aigner@wcoomd.or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coomd.org/en/topics/facilitation/~/media/WCO/Public/Global/PDF/Topics/Facilitation/Instruments%20and%20Tools/Tools/Time%20Release%20Study/Time_Release%20_Study_ENG.ashx" TargetMode="External"/><Relationship Id="rId13" Type="http://schemas.openxmlformats.org/officeDocument/2006/relationships/image" Target="../media/image9.jpeg"/><Relationship Id="rId18" Type="http://schemas.openxmlformats.org/officeDocument/2006/relationships/oleObject" Target="../embeddings/oleObject1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13.png"/><Relationship Id="rId7" Type="http://schemas.openxmlformats.org/officeDocument/2006/relationships/image" Target="../media/image6.jpeg"/><Relationship Id="rId12" Type="http://schemas.openxmlformats.org/officeDocument/2006/relationships/hyperlink" Target="http://www.wcoomd.org/en/topics/facilitation/instrument-and-tools/tools/pf_tools_datamodel.aspx" TargetMode="External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png"/><Relationship Id="rId20" Type="http://schemas.openxmlformats.org/officeDocument/2006/relationships/oleObject" Target="../embeddings/oleObject3.bin"/><Relationship Id="rId1" Type="http://schemas.openxmlformats.org/officeDocument/2006/relationships/vmlDrawing" Target="../drawings/vmlDrawing1.vml"/><Relationship Id="rId6" Type="http://schemas.openxmlformats.org/officeDocument/2006/relationships/hyperlink" Target="http://www.wcoomd.org/en/topics/facilitation/instrument-and-tools/tools/safe_package.aspx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5.jpeg"/><Relationship Id="rId15" Type="http://schemas.openxmlformats.org/officeDocument/2006/relationships/image" Target="../media/image10.jpeg"/><Relationship Id="rId23" Type="http://schemas.openxmlformats.org/officeDocument/2006/relationships/image" Target="../media/image15.jpeg"/><Relationship Id="rId10" Type="http://schemas.openxmlformats.org/officeDocument/2006/relationships/hyperlink" Target="http://www.wcoomd.org/en/topics/facilitation/activities-and-programmes/single-window/single-window-guidelines.aspx" TargetMode="External"/><Relationship Id="rId19" Type="http://schemas.openxmlformats.org/officeDocument/2006/relationships/oleObject" Target="../embeddings/oleObject2.bin"/><Relationship Id="rId4" Type="http://schemas.openxmlformats.org/officeDocument/2006/relationships/hyperlink" Target="http://www.wcoomd.org/en/topics/facilitation/instrument-and-tools/conventions/pf_revised_kyoto_conv/kyoto_new.aspx" TargetMode="External"/><Relationship Id="rId9" Type="http://schemas.openxmlformats.org/officeDocument/2006/relationships/image" Target="../media/image7.png"/><Relationship Id="rId14" Type="http://schemas.openxmlformats.org/officeDocument/2006/relationships/hyperlink" Target="http://www.wcoomd.org/en/topics/facilitation/activities-and-programmes/gnc.aspx" TargetMode="External"/><Relationship Id="rId2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5.jpeg"/><Relationship Id="rId4" Type="http://schemas.openxmlformats.org/officeDocument/2006/relationships/hyperlink" Target="http://www.wcoomd.org/en/topics/facilitation/instrument-and-tools/conventions/pf_revised_kyoto_conv/kyoto_new.asp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3957" y="1672936"/>
            <a:ext cx="7736086" cy="2750127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WTO Agreement on Trade Facilitation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The WCO’s Role</a:t>
            </a:r>
            <a:br>
              <a:rPr 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GB" sz="3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038598"/>
            <a:ext cx="6400800" cy="175260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>
                <a:solidFill>
                  <a:schemeClr val="tx1"/>
                </a:solidFill>
              </a:rPr>
              <a:t>8 April </a:t>
            </a:r>
            <a:r>
              <a:rPr lang="en-US" sz="2400" dirty="0" smtClean="0">
                <a:solidFill>
                  <a:schemeClr val="tx1"/>
                </a:solidFill>
              </a:rPr>
              <a:t>2014</a:t>
            </a: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838200" y="990599"/>
            <a:ext cx="3810000" cy="2057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062312"/>
            <a:ext cx="9144000" cy="1795688"/>
          </a:xfrm>
          <a:prstGeom prst="rect">
            <a:avLst/>
          </a:prstGeom>
        </p:spPr>
      </p:pic>
      <p:pic>
        <p:nvPicPr>
          <p:cNvPr id="8" name="Picture 1" descr="P:\Logos\WCO\Bilingual\logo_OMD_Bilingu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464896" cy="194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http://www.wcoomd.org/en/topics/wco-implementing-the-wto-atf.aspx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B8FB-E304-4B9B-8B06-3EB64DAA8A3F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http://www.wcoomd.org/en/topics/wco-implementing-the-wto-atf/working-documents.aspx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B8FB-E304-4B9B-8B06-3EB64DAA8A3F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37779"/>
            <a:ext cx="9144000" cy="512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WCO Working Group on the ATF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B8FB-E304-4B9B-8B06-3EB64DAA8A3F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52400" y="838200"/>
            <a:ext cx="87630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</a:rPr>
              <a:t>The Working Group (WG) will be the focal point for standard setting, capacity building and other issues relating to ATF implementation.</a:t>
            </a:r>
            <a:r>
              <a:rPr lang="en-GB" sz="2000" dirty="0" smtClean="0">
                <a:solidFill>
                  <a:schemeClr val="tx1"/>
                </a:solidFill>
              </a:rPr>
              <a:t>  The WG will take up the practical aspects inherent in meeting expectations arising from the ATF.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3011" name="Picture 3" descr="C:\Users\Osto\AppData\Local\Microsoft\Windows\Temporary Internet Files\Content.IE5\0SSD46DT\table_of_the_world_400_clr_87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505200"/>
            <a:ext cx="3360911" cy="2209799"/>
          </a:xfrm>
          <a:prstGeom prst="rect">
            <a:avLst/>
          </a:prstGeom>
          <a:noFill/>
        </p:spPr>
      </p:pic>
      <p:sp>
        <p:nvSpPr>
          <p:cNvPr id="37" name="Rectangle 36"/>
          <p:cNvSpPr/>
          <p:nvPr/>
        </p:nvSpPr>
        <p:spPr>
          <a:xfrm>
            <a:off x="228600" y="2895600"/>
            <a:ext cx="5410200" cy="2041585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buFont typeface="Wingdings" pitchFamily="2" charset="2"/>
              <a:buChar char="q"/>
            </a:pPr>
            <a:r>
              <a:rPr lang="en-GB" sz="2000" dirty="0" smtClean="0"/>
              <a:t> Analyse ATF and </a:t>
            </a:r>
            <a:r>
              <a:rPr lang="en-GB" sz="2000" dirty="0"/>
              <a:t>prepare relevant </a:t>
            </a:r>
            <a:r>
              <a:rPr lang="en-GB" sz="2000" dirty="0" smtClean="0"/>
              <a:t>actions </a:t>
            </a:r>
          </a:p>
          <a:p>
            <a:pPr>
              <a:spcAft>
                <a:spcPts val="800"/>
              </a:spcAft>
              <a:buFont typeface="Wingdings" pitchFamily="2" charset="2"/>
              <a:buChar char="q"/>
            </a:pPr>
            <a:r>
              <a:rPr lang="en-GB" sz="2000" dirty="0" smtClean="0"/>
              <a:t> Set new standards or modify existing tools</a:t>
            </a:r>
          </a:p>
          <a:p>
            <a:pPr>
              <a:spcAft>
                <a:spcPts val="800"/>
              </a:spcAft>
              <a:buFont typeface="Wingdings" pitchFamily="2" charset="2"/>
              <a:buChar char="q"/>
            </a:pPr>
            <a:r>
              <a:rPr lang="en-GB" sz="2000" dirty="0" smtClean="0"/>
              <a:t> Discuss technical assistance activities</a:t>
            </a:r>
          </a:p>
          <a:p>
            <a:pPr>
              <a:spcAft>
                <a:spcPts val="800"/>
              </a:spcAft>
              <a:buFont typeface="Wingdings" pitchFamily="2" charset="2"/>
              <a:buChar char="q"/>
            </a:pPr>
            <a:r>
              <a:rPr lang="en-GB" sz="2000" dirty="0" smtClean="0"/>
              <a:t> Donor information</a:t>
            </a:r>
          </a:p>
          <a:p>
            <a:pPr>
              <a:spcAft>
                <a:spcPts val="800"/>
              </a:spcAft>
              <a:buFont typeface="Wingdings" pitchFamily="2" charset="2"/>
              <a:buChar char="q"/>
            </a:pPr>
            <a:r>
              <a:rPr lang="en-US" sz="2000" dirty="0" smtClean="0"/>
              <a:t> Report to PTC/CBC/Policy Commission/Council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9762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latin typeface="+mn-lt"/>
              </a:rPr>
              <a:t>Capacity Building and Technical Assistance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B8FB-E304-4B9B-8B06-3EB64DAA8A3F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28600" y="838200"/>
            <a:ext cx="87630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The WCO will provide Members with practical assistance to  implement the ATF through its network of Customs experts.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1985" name="Picture 1" descr="C:\Users\Osto\Downloads\figure_helping_up_friend_400_clr_108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514600"/>
            <a:ext cx="3149600" cy="2362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81000" y="5257800"/>
            <a:ext cx="38100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The WCO Database has more than </a:t>
            </a:r>
            <a:r>
              <a:rPr lang="en-US" sz="2400" b="1" dirty="0" smtClean="0">
                <a:solidFill>
                  <a:srgbClr val="FF0000"/>
                </a:solidFill>
              </a:rPr>
              <a:t>400 accredited experts </a:t>
            </a:r>
            <a:r>
              <a:rPr lang="en-US" sz="2400" dirty="0" smtClean="0">
                <a:solidFill>
                  <a:schemeClr val="tx1"/>
                </a:solidFill>
              </a:rPr>
              <a:t>from Members.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1988" name="Picture 4" descr="C:\Users\Osto\AppData\Local\Microsoft\Windows\Temporary Internet Files\Content.IE5\F3K55O56\computer_monitor_tech_code_400_clr_582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362200"/>
            <a:ext cx="3218865" cy="235781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029200" y="5029200"/>
            <a:ext cx="39624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The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Project Map Database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dirty="0" smtClean="0">
                <a:solidFill>
                  <a:schemeClr val="tx1"/>
                </a:solidFill>
              </a:rPr>
              <a:t>supports donor and project coordination.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9762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latin typeface="+mn-lt"/>
              </a:rPr>
              <a:t>Roadmap - 2014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228600" y="838200"/>
          <a:ext cx="8534408" cy="5682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1"/>
                <a:gridCol w="1066801"/>
                <a:gridCol w="1066801"/>
                <a:gridCol w="1066801"/>
                <a:gridCol w="1066801"/>
                <a:gridCol w="1066801"/>
                <a:gridCol w="1066801"/>
                <a:gridCol w="1066801"/>
              </a:tblGrid>
              <a:tr h="587716"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2013 Dec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Feb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March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June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July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Autumn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December</a:t>
                      </a:r>
                    </a:p>
                  </a:txBody>
                  <a:tcPr anchor="ctr"/>
                </a:tc>
              </a:tr>
              <a:tr h="105593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WTO</a:t>
                      </a:r>
                    </a:p>
                    <a:p>
                      <a:pPr algn="ctr"/>
                      <a:r>
                        <a:rPr lang="en-GB" sz="1400" dirty="0" smtClean="0"/>
                        <a:t>ATF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87094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WTO</a:t>
                      </a:r>
                    </a:p>
                    <a:p>
                      <a:pPr algn="ctr"/>
                      <a:r>
                        <a:rPr lang="en-GB" sz="1400" dirty="0" smtClean="0"/>
                        <a:t>Meetings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WCO</a:t>
                      </a:r>
                    </a:p>
                    <a:p>
                      <a:pPr algn="ctr"/>
                      <a:r>
                        <a:rPr lang="en-GB" sz="1400" dirty="0" smtClean="0"/>
                        <a:t>Meetings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892673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Supporting</a:t>
                      </a:r>
                    </a:p>
                    <a:p>
                      <a:pPr algn="ctr"/>
                      <a:r>
                        <a:rPr lang="en-GB" sz="1400" dirty="0" smtClean="0"/>
                        <a:t>Tools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  <a:tr h="105593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Capacity Building</a:t>
                      </a:r>
                      <a:endParaRPr lang="en-GB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2" name="Rounded Rectangle 41"/>
          <p:cNvSpPr/>
          <p:nvPr/>
        </p:nvSpPr>
        <p:spPr>
          <a:xfrm>
            <a:off x="1143000" y="1600200"/>
            <a:ext cx="1066800" cy="494804"/>
          </a:xfrm>
          <a:prstGeom prst="roundRect">
            <a:avLst/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Conclusion of ATF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371600" y="3581400"/>
            <a:ext cx="1219200" cy="574431"/>
          </a:xfrm>
          <a:prstGeom prst="roundRect">
            <a:avLst/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PC (Dublin Resolution)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828800" y="2819400"/>
            <a:ext cx="1295400" cy="533400"/>
          </a:xfrm>
          <a:prstGeom prst="roundRect">
            <a:avLst/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Donor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meeting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819400" y="2362200"/>
            <a:ext cx="1143000" cy="457200"/>
          </a:xfrm>
          <a:prstGeom prst="roundRect">
            <a:avLst/>
          </a:prstGeom>
          <a:solidFill>
            <a:schemeClr val="bg1"/>
          </a:solidFill>
          <a:ln w="12700"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Preparatory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Committee</a:t>
            </a:r>
            <a:endParaRPr lang="en-GB" sz="1400" dirty="0">
              <a:solidFill>
                <a:schemeClr val="tx1"/>
              </a:solidFill>
            </a:endParaRPr>
          </a:p>
        </p:txBody>
      </p:sp>
      <p:cxnSp>
        <p:nvCxnSpPr>
          <p:cNvPr id="47" name="Straight Arrow Connector 46"/>
          <p:cNvCxnSpPr>
            <a:stCxn id="45" idx="3"/>
          </p:cNvCxnSpPr>
          <p:nvPr/>
        </p:nvCxnSpPr>
        <p:spPr>
          <a:xfrm>
            <a:off x="3962400" y="2590800"/>
            <a:ext cx="4724400" cy="0"/>
          </a:xfrm>
          <a:prstGeom prst="straightConnector1">
            <a:avLst/>
          </a:prstGeom>
          <a:ln w="2222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4419600" y="4953000"/>
            <a:ext cx="1447800" cy="457200"/>
          </a:xfrm>
          <a:prstGeom prst="roundRect">
            <a:avLst/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Implementation Guide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7315200" y="4800600"/>
            <a:ext cx="1676400" cy="685800"/>
          </a:xfrm>
          <a:prstGeom prst="roundRect">
            <a:avLst/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 smtClean="0">
                <a:solidFill>
                  <a:schemeClr val="tx1"/>
                </a:solidFill>
              </a:rPr>
              <a:t>CBM Compendium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Transit Handbook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                          etc.</a:t>
            </a:r>
          </a:p>
        </p:txBody>
      </p:sp>
      <p:sp>
        <p:nvSpPr>
          <p:cNvPr id="59" name="Right Arrow 58"/>
          <p:cNvSpPr/>
          <p:nvPr/>
        </p:nvSpPr>
        <p:spPr>
          <a:xfrm>
            <a:off x="2133600" y="5334000"/>
            <a:ext cx="3048000" cy="838200"/>
          </a:xfrm>
          <a:prstGeom prst="rightArrow">
            <a:avLst>
              <a:gd name="adj1" fmla="val 69580"/>
              <a:gd name="adj2" fmla="val 55595"/>
            </a:avLst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Needs identification for 2014/2015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(requirements from Members)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62" name="Right Arrow 61"/>
          <p:cNvSpPr/>
          <p:nvPr/>
        </p:nvSpPr>
        <p:spPr>
          <a:xfrm>
            <a:off x="1371600" y="6019800"/>
            <a:ext cx="7391400" cy="609600"/>
          </a:xfrm>
          <a:prstGeom prst="rightArrow">
            <a:avLst>
              <a:gd name="adj1" fmla="val 69580"/>
              <a:gd name="adj2" fmla="val 55595"/>
            </a:avLst>
          </a:prstGeom>
          <a:solidFill>
            <a:schemeClr val="bg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Capacity building delivery for Trade Facilitation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2819400" y="3429000"/>
            <a:ext cx="1219200" cy="457200"/>
          </a:xfrm>
          <a:prstGeom prst="roundRect">
            <a:avLst/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WG</a:t>
            </a:r>
            <a:endParaRPr lang="en-GB" sz="1400" dirty="0">
              <a:solidFill>
                <a:schemeClr val="tx1"/>
              </a:solidFill>
            </a:endParaRPr>
          </a:p>
        </p:txBody>
      </p:sp>
      <p:cxnSp>
        <p:nvCxnSpPr>
          <p:cNvPr id="64" name="Straight Arrow Connector 63"/>
          <p:cNvCxnSpPr>
            <a:stCxn id="73" idx="3"/>
          </p:cNvCxnSpPr>
          <p:nvPr/>
        </p:nvCxnSpPr>
        <p:spPr>
          <a:xfrm>
            <a:off x="7239000" y="3657600"/>
            <a:ext cx="1524000" cy="0"/>
          </a:xfrm>
          <a:prstGeom prst="straightConnector1">
            <a:avLst/>
          </a:prstGeom>
          <a:ln w="2222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3352800" y="4038600"/>
            <a:ext cx="762000" cy="304800"/>
          </a:xfrm>
          <a:prstGeom prst="roundRect">
            <a:avLst/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PTC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3581400" y="4419600"/>
            <a:ext cx="838200" cy="304800"/>
          </a:xfrm>
          <a:prstGeom prst="roundRect">
            <a:avLst/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CBC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4648200" y="4038600"/>
            <a:ext cx="1066800" cy="533400"/>
          </a:xfrm>
          <a:prstGeom prst="roundRect">
            <a:avLst/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PC &amp;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Council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5486400" y="1600200"/>
            <a:ext cx="1219200" cy="494804"/>
          </a:xfrm>
          <a:prstGeom prst="roundRect">
            <a:avLst/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Adoption of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ATF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6096000" y="3429000"/>
            <a:ext cx="1143000" cy="457200"/>
          </a:xfrm>
          <a:prstGeom prst="roundRect">
            <a:avLst/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Working Group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6781800" y="4038600"/>
            <a:ext cx="762000" cy="304800"/>
          </a:xfrm>
          <a:prstGeom prst="roundRect">
            <a:avLst/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PTC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8077200" y="4038600"/>
            <a:ext cx="762000" cy="304800"/>
          </a:xfrm>
          <a:prstGeom prst="roundRect">
            <a:avLst/>
          </a:prstGeom>
          <a:solidFill>
            <a:schemeClr val="bg1"/>
          </a:solidFill>
          <a:ln w="127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PC</a:t>
            </a:r>
            <a:endParaRPr lang="en-GB" sz="1400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>
            <a:stCxn id="42" idx="3"/>
            <a:endCxn id="72" idx="1"/>
          </p:cNvCxnSpPr>
          <p:nvPr/>
        </p:nvCxnSpPr>
        <p:spPr>
          <a:xfrm>
            <a:off x="2209800" y="1847602"/>
            <a:ext cx="3276600" cy="0"/>
          </a:xfrm>
          <a:prstGeom prst="straightConnector1">
            <a:avLst/>
          </a:prstGeom>
          <a:ln w="2222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2743200" y="1447800"/>
            <a:ext cx="1752600" cy="457200"/>
          </a:xfrm>
          <a:prstGeom prst="roundRect">
            <a:avLst/>
          </a:prstGeom>
          <a:noFill/>
          <a:ln w="1270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Legal review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B8FB-E304-4B9B-8B06-3EB64DAA8A3F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B8FB-E304-4B9B-8B06-3EB64DAA8A3F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42947" y="4807095"/>
            <a:ext cx="7658101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MORE INFORMATION</a:t>
            </a:r>
          </a:p>
          <a:p>
            <a:pPr algn="ctr"/>
            <a:endParaRPr lang="en-US" sz="1000" b="1" i="1" dirty="0" smtClean="0">
              <a:solidFill>
                <a:schemeClr val="tx1"/>
              </a:solidFill>
            </a:endParaRPr>
          </a:p>
          <a:p>
            <a:pPr algn="ctr"/>
            <a:r>
              <a:rPr lang="en-US" sz="2400" i="1" dirty="0" smtClean="0">
                <a:solidFill>
                  <a:schemeClr val="tx1"/>
                </a:solidFill>
              </a:rPr>
              <a:t>Ms. Susanne </a:t>
            </a:r>
            <a:r>
              <a:rPr lang="en-US" sz="2400" i="1" dirty="0" err="1" smtClean="0">
                <a:solidFill>
                  <a:schemeClr val="tx1"/>
                </a:solidFill>
              </a:rPr>
              <a:t>Aigner</a:t>
            </a:r>
            <a:endParaRPr lang="en-US" sz="2400" i="1" dirty="0" smtClean="0">
              <a:solidFill>
                <a:schemeClr val="tx1"/>
              </a:solidFill>
            </a:endParaRPr>
          </a:p>
          <a:p>
            <a:pPr algn="ctr"/>
            <a:r>
              <a:rPr lang="en-US" sz="2400" i="1" dirty="0">
                <a:solidFill>
                  <a:schemeClr val="tx1"/>
                </a:solidFill>
              </a:rPr>
              <a:t> Head of the WTO </a:t>
            </a:r>
            <a:r>
              <a:rPr lang="en-US" sz="2400" i="1" dirty="0" smtClean="0">
                <a:solidFill>
                  <a:schemeClr val="tx1"/>
                </a:solidFill>
              </a:rPr>
              <a:t>Trade Facilitation </a:t>
            </a:r>
            <a:r>
              <a:rPr lang="en-US" sz="2400" i="1" dirty="0">
                <a:solidFill>
                  <a:schemeClr val="tx1"/>
                </a:solidFill>
              </a:rPr>
              <a:t>Taskforce at the WCO </a:t>
            </a:r>
          </a:p>
          <a:p>
            <a:pPr algn="ctr"/>
            <a:r>
              <a:rPr lang="en-US" sz="2400" i="1" dirty="0" smtClean="0">
                <a:solidFill>
                  <a:schemeClr val="tx1"/>
                </a:solidFill>
                <a:hlinkClick r:id="rId3"/>
              </a:rPr>
              <a:t>Susanne.Aigner@wcoomd.org</a:t>
            </a:r>
            <a:endParaRPr lang="en-US" sz="2400" i="1" dirty="0" smtClean="0">
              <a:solidFill>
                <a:schemeClr val="tx1"/>
              </a:solidFill>
            </a:endParaRPr>
          </a:p>
        </p:txBody>
      </p:sp>
      <p:pic>
        <p:nvPicPr>
          <p:cNvPr id="40963" name="Picture 3" descr="C:\Users\Osto\AppData\Local\Microsoft\Windows\Temporary Internet Files\Content.IE5\N6R2J74J\stick_figures_carry_text_114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3874" y="1671180"/>
            <a:ext cx="4976249" cy="3115133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WCO is ready to support the implementation of the ATF!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B8FB-E304-4B9B-8B06-3EB64DAA8A3F}" type="slidenum">
              <a:rPr lang="en-GB" smtClean="0"/>
              <a:pPr/>
              <a:t>1</a:t>
            </a:fld>
            <a:endParaRPr lang="en-GB"/>
          </a:p>
        </p:txBody>
      </p:sp>
      <p:grpSp>
        <p:nvGrpSpPr>
          <p:cNvPr id="5" name="3D chevron group"/>
          <p:cNvGrpSpPr/>
          <p:nvPr/>
        </p:nvGrpSpPr>
        <p:grpSpPr>
          <a:xfrm flipH="1">
            <a:off x="2743200" y="2971800"/>
            <a:ext cx="3657600" cy="3352800"/>
            <a:chOff x="3124200" y="1600200"/>
            <a:chExt cx="4638676" cy="46411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8400000" lon="0" rev="0"/>
            </a:camera>
            <a:lightRig rig="threePt" dir="t"/>
          </a:scene3d>
        </p:grpSpPr>
        <p:sp>
          <p:nvSpPr>
            <p:cNvPr id="6" name="Orange">
              <a:hlinkClick r:id="rId3" action="ppaction://hlinksldjump"/>
            </p:cNvPr>
            <p:cNvSpPr>
              <a:spLocks/>
            </p:cNvSpPr>
            <p:nvPr/>
          </p:nvSpPr>
          <p:spPr bwMode="auto">
            <a:xfrm>
              <a:off x="3447479" y="4414480"/>
              <a:ext cx="3949516" cy="1826902"/>
            </a:xfrm>
            <a:custGeom>
              <a:avLst/>
              <a:gdLst>
                <a:gd name="T0" fmla="*/ 1474 w 3152"/>
                <a:gd name="T1" fmla="*/ 1454 h 1458"/>
                <a:gd name="T2" fmla="*/ 1298 w 3152"/>
                <a:gd name="T3" fmla="*/ 1430 h 1458"/>
                <a:gd name="T4" fmla="*/ 1132 w 3152"/>
                <a:gd name="T5" fmla="*/ 1394 h 1458"/>
                <a:gd name="T6" fmla="*/ 978 w 3152"/>
                <a:gd name="T7" fmla="*/ 1348 h 1458"/>
                <a:gd name="T8" fmla="*/ 834 w 3152"/>
                <a:gd name="T9" fmla="*/ 1292 h 1458"/>
                <a:gd name="T10" fmla="*/ 698 w 3152"/>
                <a:gd name="T11" fmla="*/ 1226 h 1458"/>
                <a:gd name="T12" fmla="*/ 572 w 3152"/>
                <a:gd name="T13" fmla="*/ 1150 h 1458"/>
                <a:gd name="T14" fmla="*/ 454 w 3152"/>
                <a:gd name="T15" fmla="*/ 1066 h 1458"/>
                <a:gd name="T16" fmla="*/ 346 w 3152"/>
                <a:gd name="T17" fmla="*/ 972 h 1458"/>
                <a:gd name="T18" fmla="*/ 244 w 3152"/>
                <a:gd name="T19" fmla="*/ 872 h 1458"/>
                <a:gd name="T20" fmla="*/ 120 w 3152"/>
                <a:gd name="T21" fmla="*/ 726 h 1458"/>
                <a:gd name="T22" fmla="*/ 56 w 3152"/>
                <a:gd name="T23" fmla="*/ 636 h 1458"/>
                <a:gd name="T24" fmla="*/ 2 w 3152"/>
                <a:gd name="T25" fmla="*/ 550 h 1458"/>
                <a:gd name="T26" fmla="*/ 0 w 3152"/>
                <a:gd name="T27" fmla="*/ 534 h 1458"/>
                <a:gd name="T28" fmla="*/ 22 w 3152"/>
                <a:gd name="T29" fmla="*/ 458 h 1458"/>
                <a:gd name="T30" fmla="*/ 76 w 3152"/>
                <a:gd name="T31" fmla="*/ 256 h 1458"/>
                <a:gd name="T32" fmla="*/ 132 w 3152"/>
                <a:gd name="T33" fmla="*/ 60 h 1458"/>
                <a:gd name="T34" fmla="*/ 272 w 3152"/>
                <a:gd name="T35" fmla="*/ 32 h 1458"/>
                <a:gd name="T36" fmla="*/ 666 w 3152"/>
                <a:gd name="T37" fmla="*/ 142 h 1458"/>
                <a:gd name="T38" fmla="*/ 682 w 3152"/>
                <a:gd name="T39" fmla="*/ 152 h 1458"/>
                <a:gd name="T40" fmla="*/ 752 w 3152"/>
                <a:gd name="T41" fmla="*/ 256 h 1458"/>
                <a:gd name="T42" fmla="*/ 884 w 3152"/>
                <a:gd name="T43" fmla="*/ 400 h 1458"/>
                <a:gd name="T44" fmla="*/ 1044 w 3152"/>
                <a:gd name="T45" fmla="*/ 518 h 1458"/>
                <a:gd name="T46" fmla="*/ 1230 w 3152"/>
                <a:gd name="T47" fmla="*/ 608 h 1458"/>
                <a:gd name="T48" fmla="*/ 1366 w 3152"/>
                <a:gd name="T49" fmla="*/ 648 h 1458"/>
                <a:gd name="T50" fmla="*/ 1476 w 3152"/>
                <a:gd name="T51" fmla="*/ 666 h 1458"/>
                <a:gd name="T52" fmla="*/ 1592 w 3152"/>
                <a:gd name="T53" fmla="*/ 674 h 1458"/>
                <a:gd name="T54" fmla="*/ 1664 w 3152"/>
                <a:gd name="T55" fmla="*/ 672 h 1458"/>
                <a:gd name="T56" fmla="*/ 1804 w 3152"/>
                <a:gd name="T57" fmla="*/ 650 h 1458"/>
                <a:gd name="T58" fmla="*/ 1920 w 3152"/>
                <a:gd name="T59" fmla="*/ 618 h 1458"/>
                <a:gd name="T60" fmla="*/ 2056 w 3152"/>
                <a:gd name="T61" fmla="*/ 564 h 1458"/>
                <a:gd name="T62" fmla="*/ 2180 w 3152"/>
                <a:gd name="T63" fmla="*/ 494 h 1458"/>
                <a:gd name="T64" fmla="*/ 2290 w 3152"/>
                <a:gd name="T65" fmla="*/ 412 h 1458"/>
                <a:gd name="T66" fmla="*/ 2388 w 3152"/>
                <a:gd name="T67" fmla="*/ 318 h 1458"/>
                <a:gd name="T68" fmla="*/ 2472 w 3152"/>
                <a:gd name="T69" fmla="*/ 216 h 1458"/>
                <a:gd name="T70" fmla="*/ 2574 w 3152"/>
                <a:gd name="T71" fmla="*/ 610 h 1458"/>
                <a:gd name="T72" fmla="*/ 2882 w 3152"/>
                <a:gd name="T73" fmla="*/ 670 h 1458"/>
                <a:gd name="T74" fmla="*/ 3100 w 3152"/>
                <a:gd name="T75" fmla="*/ 676 h 1458"/>
                <a:gd name="T76" fmla="*/ 2926 w 3152"/>
                <a:gd name="T77" fmla="*/ 886 h 1458"/>
                <a:gd name="T78" fmla="*/ 2726 w 3152"/>
                <a:gd name="T79" fmla="*/ 1072 h 1458"/>
                <a:gd name="T80" fmla="*/ 2614 w 3152"/>
                <a:gd name="T81" fmla="*/ 1152 h 1458"/>
                <a:gd name="T82" fmla="*/ 2494 w 3152"/>
                <a:gd name="T83" fmla="*/ 1226 h 1458"/>
                <a:gd name="T84" fmla="*/ 2368 w 3152"/>
                <a:gd name="T85" fmla="*/ 1290 h 1458"/>
                <a:gd name="T86" fmla="*/ 2230 w 3152"/>
                <a:gd name="T87" fmla="*/ 1344 h 1458"/>
                <a:gd name="T88" fmla="*/ 2086 w 3152"/>
                <a:gd name="T89" fmla="*/ 1390 h 1458"/>
                <a:gd name="T90" fmla="*/ 1932 w 3152"/>
                <a:gd name="T91" fmla="*/ 1426 h 1458"/>
                <a:gd name="T92" fmla="*/ 1796 w 3152"/>
                <a:gd name="T93" fmla="*/ 1444 h 1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152" h="1458">
                  <a:moveTo>
                    <a:pt x="1536" y="1458"/>
                  </a:moveTo>
                  <a:lnTo>
                    <a:pt x="1536" y="1458"/>
                  </a:lnTo>
                  <a:lnTo>
                    <a:pt x="1474" y="1454"/>
                  </a:lnTo>
                  <a:lnTo>
                    <a:pt x="1414" y="1446"/>
                  </a:lnTo>
                  <a:lnTo>
                    <a:pt x="1356" y="1438"/>
                  </a:lnTo>
                  <a:lnTo>
                    <a:pt x="1298" y="1430"/>
                  </a:lnTo>
                  <a:lnTo>
                    <a:pt x="1242" y="1420"/>
                  </a:lnTo>
                  <a:lnTo>
                    <a:pt x="1186" y="1408"/>
                  </a:lnTo>
                  <a:lnTo>
                    <a:pt x="1132" y="1394"/>
                  </a:lnTo>
                  <a:lnTo>
                    <a:pt x="1080" y="1380"/>
                  </a:lnTo>
                  <a:lnTo>
                    <a:pt x="1028" y="1366"/>
                  </a:lnTo>
                  <a:lnTo>
                    <a:pt x="978" y="1348"/>
                  </a:lnTo>
                  <a:lnTo>
                    <a:pt x="928" y="1332"/>
                  </a:lnTo>
                  <a:lnTo>
                    <a:pt x="880" y="1312"/>
                  </a:lnTo>
                  <a:lnTo>
                    <a:pt x="834" y="1292"/>
                  </a:lnTo>
                  <a:lnTo>
                    <a:pt x="788" y="1272"/>
                  </a:lnTo>
                  <a:lnTo>
                    <a:pt x="742" y="1250"/>
                  </a:lnTo>
                  <a:lnTo>
                    <a:pt x="698" y="1226"/>
                  </a:lnTo>
                  <a:lnTo>
                    <a:pt x="656" y="1202"/>
                  </a:lnTo>
                  <a:lnTo>
                    <a:pt x="614" y="1176"/>
                  </a:lnTo>
                  <a:lnTo>
                    <a:pt x="572" y="1150"/>
                  </a:lnTo>
                  <a:lnTo>
                    <a:pt x="532" y="1124"/>
                  </a:lnTo>
                  <a:lnTo>
                    <a:pt x="492" y="1096"/>
                  </a:lnTo>
                  <a:lnTo>
                    <a:pt x="454" y="1066"/>
                  </a:lnTo>
                  <a:lnTo>
                    <a:pt x="418" y="1036"/>
                  </a:lnTo>
                  <a:lnTo>
                    <a:pt x="382" y="1004"/>
                  </a:lnTo>
                  <a:lnTo>
                    <a:pt x="346" y="972"/>
                  </a:lnTo>
                  <a:lnTo>
                    <a:pt x="310" y="940"/>
                  </a:lnTo>
                  <a:lnTo>
                    <a:pt x="278" y="906"/>
                  </a:lnTo>
                  <a:lnTo>
                    <a:pt x="244" y="872"/>
                  </a:lnTo>
                  <a:lnTo>
                    <a:pt x="180" y="800"/>
                  </a:lnTo>
                  <a:lnTo>
                    <a:pt x="120" y="726"/>
                  </a:lnTo>
                  <a:lnTo>
                    <a:pt x="120" y="726"/>
                  </a:lnTo>
                  <a:lnTo>
                    <a:pt x="90" y="684"/>
                  </a:lnTo>
                  <a:lnTo>
                    <a:pt x="56" y="636"/>
                  </a:lnTo>
                  <a:lnTo>
                    <a:pt x="56" y="636"/>
                  </a:lnTo>
                  <a:lnTo>
                    <a:pt x="24" y="586"/>
                  </a:lnTo>
                  <a:lnTo>
                    <a:pt x="8" y="560"/>
                  </a:lnTo>
                  <a:lnTo>
                    <a:pt x="2" y="550"/>
                  </a:lnTo>
                  <a:lnTo>
                    <a:pt x="0" y="540"/>
                  </a:lnTo>
                  <a:lnTo>
                    <a:pt x="0" y="540"/>
                  </a:lnTo>
                  <a:lnTo>
                    <a:pt x="0" y="534"/>
                  </a:lnTo>
                  <a:lnTo>
                    <a:pt x="0" y="526"/>
                  </a:lnTo>
                  <a:lnTo>
                    <a:pt x="8" y="504"/>
                  </a:lnTo>
                  <a:lnTo>
                    <a:pt x="22" y="458"/>
                  </a:lnTo>
                  <a:lnTo>
                    <a:pt x="22" y="458"/>
                  </a:lnTo>
                  <a:lnTo>
                    <a:pt x="76" y="256"/>
                  </a:lnTo>
                  <a:lnTo>
                    <a:pt x="76" y="256"/>
                  </a:lnTo>
                  <a:lnTo>
                    <a:pt x="94" y="196"/>
                  </a:lnTo>
                  <a:lnTo>
                    <a:pt x="114" y="128"/>
                  </a:lnTo>
                  <a:lnTo>
                    <a:pt x="132" y="6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272" y="32"/>
                  </a:lnTo>
                  <a:lnTo>
                    <a:pt x="400" y="68"/>
                  </a:lnTo>
                  <a:lnTo>
                    <a:pt x="666" y="142"/>
                  </a:lnTo>
                  <a:lnTo>
                    <a:pt x="666" y="142"/>
                  </a:lnTo>
                  <a:lnTo>
                    <a:pt x="676" y="144"/>
                  </a:lnTo>
                  <a:lnTo>
                    <a:pt x="678" y="146"/>
                  </a:lnTo>
                  <a:lnTo>
                    <a:pt x="682" y="152"/>
                  </a:lnTo>
                  <a:lnTo>
                    <a:pt x="682" y="152"/>
                  </a:lnTo>
                  <a:lnTo>
                    <a:pt x="716" y="204"/>
                  </a:lnTo>
                  <a:lnTo>
                    <a:pt x="752" y="256"/>
                  </a:lnTo>
                  <a:lnTo>
                    <a:pt x="794" y="306"/>
                  </a:lnTo>
                  <a:lnTo>
                    <a:pt x="838" y="354"/>
                  </a:lnTo>
                  <a:lnTo>
                    <a:pt x="884" y="400"/>
                  </a:lnTo>
                  <a:lnTo>
                    <a:pt x="934" y="442"/>
                  </a:lnTo>
                  <a:lnTo>
                    <a:pt x="988" y="482"/>
                  </a:lnTo>
                  <a:lnTo>
                    <a:pt x="1044" y="518"/>
                  </a:lnTo>
                  <a:lnTo>
                    <a:pt x="1104" y="552"/>
                  </a:lnTo>
                  <a:lnTo>
                    <a:pt x="1166" y="582"/>
                  </a:lnTo>
                  <a:lnTo>
                    <a:pt x="1230" y="608"/>
                  </a:lnTo>
                  <a:lnTo>
                    <a:pt x="1298" y="630"/>
                  </a:lnTo>
                  <a:lnTo>
                    <a:pt x="1332" y="640"/>
                  </a:lnTo>
                  <a:lnTo>
                    <a:pt x="1366" y="648"/>
                  </a:lnTo>
                  <a:lnTo>
                    <a:pt x="1402" y="656"/>
                  </a:lnTo>
                  <a:lnTo>
                    <a:pt x="1440" y="662"/>
                  </a:lnTo>
                  <a:lnTo>
                    <a:pt x="1476" y="666"/>
                  </a:lnTo>
                  <a:lnTo>
                    <a:pt x="1514" y="670"/>
                  </a:lnTo>
                  <a:lnTo>
                    <a:pt x="1552" y="672"/>
                  </a:lnTo>
                  <a:lnTo>
                    <a:pt x="1592" y="674"/>
                  </a:lnTo>
                  <a:lnTo>
                    <a:pt x="1592" y="674"/>
                  </a:lnTo>
                  <a:lnTo>
                    <a:pt x="1628" y="674"/>
                  </a:lnTo>
                  <a:lnTo>
                    <a:pt x="1664" y="672"/>
                  </a:lnTo>
                  <a:lnTo>
                    <a:pt x="1700" y="668"/>
                  </a:lnTo>
                  <a:lnTo>
                    <a:pt x="1734" y="662"/>
                  </a:lnTo>
                  <a:lnTo>
                    <a:pt x="1804" y="650"/>
                  </a:lnTo>
                  <a:lnTo>
                    <a:pt x="1872" y="632"/>
                  </a:lnTo>
                  <a:lnTo>
                    <a:pt x="1872" y="632"/>
                  </a:lnTo>
                  <a:lnTo>
                    <a:pt x="1920" y="618"/>
                  </a:lnTo>
                  <a:lnTo>
                    <a:pt x="1968" y="602"/>
                  </a:lnTo>
                  <a:lnTo>
                    <a:pt x="2012" y="584"/>
                  </a:lnTo>
                  <a:lnTo>
                    <a:pt x="2056" y="564"/>
                  </a:lnTo>
                  <a:lnTo>
                    <a:pt x="2100" y="542"/>
                  </a:lnTo>
                  <a:lnTo>
                    <a:pt x="2140" y="520"/>
                  </a:lnTo>
                  <a:lnTo>
                    <a:pt x="2180" y="494"/>
                  </a:lnTo>
                  <a:lnTo>
                    <a:pt x="2218" y="468"/>
                  </a:lnTo>
                  <a:lnTo>
                    <a:pt x="2254" y="442"/>
                  </a:lnTo>
                  <a:lnTo>
                    <a:pt x="2290" y="412"/>
                  </a:lnTo>
                  <a:lnTo>
                    <a:pt x="2324" y="382"/>
                  </a:lnTo>
                  <a:lnTo>
                    <a:pt x="2356" y="352"/>
                  </a:lnTo>
                  <a:lnTo>
                    <a:pt x="2388" y="318"/>
                  </a:lnTo>
                  <a:lnTo>
                    <a:pt x="2418" y="286"/>
                  </a:lnTo>
                  <a:lnTo>
                    <a:pt x="2446" y="252"/>
                  </a:lnTo>
                  <a:lnTo>
                    <a:pt x="2472" y="216"/>
                  </a:lnTo>
                  <a:lnTo>
                    <a:pt x="2472" y="216"/>
                  </a:lnTo>
                  <a:lnTo>
                    <a:pt x="2540" y="480"/>
                  </a:lnTo>
                  <a:lnTo>
                    <a:pt x="2574" y="610"/>
                  </a:lnTo>
                  <a:lnTo>
                    <a:pt x="2608" y="738"/>
                  </a:lnTo>
                  <a:lnTo>
                    <a:pt x="2608" y="738"/>
                  </a:lnTo>
                  <a:lnTo>
                    <a:pt x="2882" y="670"/>
                  </a:lnTo>
                  <a:lnTo>
                    <a:pt x="3152" y="602"/>
                  </a:lnTo>
                  <a:lnTo>
                    <a:pt x="3152" y="602"/>
                  </a:lnTo>
                  <a:lnTo>
                    <a:pt x="3100" y="676"/>
                  </a:lnTo>
                  <a:lnTo>
                    <a:pt x="3044" y="750"/>
                  </a:lnTo>
                  <a:lnTo>
                    <a:pt x="2986" y="820"/>
                  </a:lnTo>
                  <a:lnTo>
                    <a:pt x="2926" y="886"/>
                  </a:lnTo>
                  <a:lnTo>
                    <a:pt x="2862" y="952"/>
                  </a:lnTo>
                  <a:lnTo>
                    <a:pt x="2796" y="1012"/>
                  </a:lnTo>
                  <a:lnTo>
                    <a:pt x="2726" y="1072"/>
                  </a:lnTo>
                  <a:lnTo>
                    <a:pt x="2690" y="1100"/>
                  </a:lnTo>
                  <a:lnTo>
                    <a:pt x="2652" y="1126"/>
                  </a:lnTo>
                  <a:lnTo>
                    <a:pt x="2614" y="1152"/>
                  </a:lnTo>
                  <a:lnTo>
                    <a:pt x="2576" y="1178"/>
                  </a:lnTo>
                  <a:lnTo>
                    <a:pt x="2536" y="1202"/>
                  </a:lnTo>
                  <a:lnTo>
                    <a:pt x="2494" y="1226"/>
                  </a:lnTo>
                  <a:lnTo>
                    <a:pt x="2454" y="1248"/>
                  </a:lnTo>
                  <a:lnTo>
                    <a:pt x="2410" y="1270"/>
                  </a:lnTo>
                  <a:lnTo>
                    <a:pt x="2368" y="1290"/>
                  </a:lnTo>
                  <a:lnTo>
                    <a:pt x="2322" y="1310"/>
                  </a:lnTo>
                  <a:lnTo>
                    <a:pt x="2278" y="1328"/>
                  </a:lnTo>
                  <a:lnTo>
                    <a:pt x="2230" y="1344"/>
                  </a:lnTo>
                  <a:lnTo>
                    <a:pt x="2184" y="1362"/>
                  </a:lnTo>
                  <a:lnTo>
                    <a:pt x="2136" y="1376"/>
                  </a:lnTo>
                  <a:lnTo>
                    <a:pt x="2086" y="1390"/>
                  </a:lnTo>
                  <a:lnTo>
                    <a:pt x="2036" y="1404"/>
                  </a:lnTo>
                  <a:lnTo>
                    <a:pt x="1984" y="1414"/>
                  </a:lnTo>
                  <a:lnTo>
                    <a:pt x="1932" y="1426"/>
                  </a:lnTo>
                  <a:lnTo>
                    <a:pt x="1932" y="1426"/>
                  </a:lnTo>
                  <a:lnTo>
                    <a:pt x="1866" y="1436"/>
                  </a:lnTo>
                  <a:lnTo>
                    <a:pt x="1796" y="1444"/>
                  </a:lnTo>
                  <a:lnTo>
                    <a:pt x="1654" y="1458"/>
                  </a:lnTo>
                  <a:lnTo>
                    <a:pt x="1536" y="145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sp3d extrusionH="266700">
              <a:bevelT/>
              <a:bevelB/>
            </a:sp3d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Grey">
              <a:hlinkClick r:id="rId4" action="ppaction://hlinksldjump"/>
            </p:cNvPr>
            <p:cNvSpPr>
              <a:spLocks/>
            </p:cNvSpPr>
            <p:nvPr/>
          </p:nvSpPr>
          <p:spPr bwMode="auto">
            <a:xfrm>
              <a:off x="5545033" y="1605212"/>
              <a:ext cx="2217843" cy="3636261"/>
            </a:xfrm>
            <a:custGeom>
              <a:avLst/>
              <a:gdLst>
                <a:gd name="T0" fmla="*/ 1768 w 1770"/>
                <a:gd name="T1" fmla="*/ 1964 h 2902"/>
                <a:gd name="T2" fmla="*/ 1750 w 1770"/>
                <a:gd name="T3" fmla="*/ 2124 h 2902"/>
                <a:gd name="T4" fmla="*/ 1720 w 1770"/>
                <a:gd name="T5" fmla="*/ 2274 h 2902"/>
                <a:gd name="T6" fmla="*/ 1680 w 1770"/>
                <a:gd name="T7" fmla="*/ 2414 h 2902"/>
                <a:gd name="T8" fmla="*/ 1614 w 1770"/>
                <a:gd name="T9" fmla="*/ 2590 h 2902"/>
                <a:gd name="T10" fmla="*/ 1552 w 1770"/>
                <a:gd name="T11" fmla="*/ 2720 h 2902"/>
                <a:gd name="T12" fmla="*/ 1528 w 1770"/>
                <a:gd name="T13" fmla="*/ 2760 h 2902"/>
                <a:gd name="T14" fmla="*/ 1502 w 1770"/>
                <a:gd name="T15" fmla="*/ 2770 h 2902"/>
                <a:gd name="T16" fmla="*/ 1222 w 1770"/>
                <a:gd name="T17" fmla="*/ 2842 h 2902"/>
                <a:gd name="T18" fmla="*/ 916 w 1770"/>
                <a:gd name="T19" fmla="*/ 2666 h 2902"/>
                <a:gd name="T20" fmla="*/ 854 w 1770"/>
                <a:gd name="T21" fmla="*/ 2428 h 2902"/>
                <a:gd name="T22" fmla="*/ 874 w 1770"/>
                <a:gd name="T23" fmla="*/ 2328 h 2902"/>
                <a:gd name="T24" fmla="*/ 946 w 1770"/>
                <a:gd name="T25" fmla="*/ 2134 h 2902"/>
                <a:gd name="T26" fmla="*/ 982 w 1770"/>
                <a:gd name="T27" fmla="*/ 1958 h 2902"/>
                <a:gd name="T28" fmla="*/ 988 w 1770"/>
                <a:gd name="T29" fmla="*/ 1850 h 2902"/>
                <a:gd name="T30" fmla="*/ 982 w 1770"/>
                <a:gd name="T31" fmla="*/ 1746 h 2902"/>
                <a:gd name="T32" fmla="*/ 956 w 1770"/>
                <a:gd name="T33" fmla="*/ 1594 h 2902"/>
                <a:gd name="T34" fmla="*/ 910 w 1770"/>
                <a:gd name="T35" fmla="*/ 1452 h 2902"/>
                <a:gd name="T36" fmla="*/ 844 w 1770"/>
                <a:gd name="T37" fmla="*/ 1320 h 2902"/>
                <a:gd name="T38" fmla="*/ 766 w 1770"/>
                <a:gd name="T39" fmla="*/ 1200 h 2902"/>
                <a:gd name="T40" fmla="*/ 706 w 1770"/>
                <a:gd name="T41" fmla="*/ 1128 h 2902"/>
                <a:gd name="T42" fmla="*/ 602 w 1770"/>
                <a:gd name="T43" fmla="*/ 1028 h 2902"/>
                <a:gd name="T44" fmla="*/ 486 w 1770"/>
                <a:gd name="T45" fmla="*/ 944 h 2902"/>
                <a:gd name="T46" fmla="*/ 358 w 1770"/>
                <a:gd name="T47" fmla="*/ 878 h 2902"/>
                <a:gd name="T48" fmla="*/ 218 w 1770"/>
                <a:gd name="T49" fmla="*/ 826 h 2902"/>
                <a:gd name="T50" fmla="*/ 66 w 1770"/>
                <a:gd name="T51" fmla="*/ 792 h 2902"/>
                <a:gd name="T52" fmla="*/ 10 w 1770"/>
                <a:gd name="T53" fmla="*/ 784 h 2902"/>
                <a:gd name="T54" fmla="*/ 26 w 1770"/>
                <a:gd name="T55" fmla="*/ 764 h 2902"/>
                <a:gd name="T56" fmla="*/ 208 w 1770"/>
                <a:gd name="T57" fmla="*/ 588 h 2902"/>
                <a:gd name="T58" fmla="*/ 388 w 1770"/>
                <a:gd name="T59" fmla="*/ 408 h 2902"/>
                <a:gd name="T60" fmla="*/ 192 w 1770"/>
                <a:gd name="T61" fmla="*/ 202 h 2902"/>
                <a:gd name="T62" fmla="*/ 0 w 1770"/>
                <a:gd name="T63" fmla="*/ 0 h 2902"/>
                <a:gd name="T64" fmla="*/ 290 w 1770"/>
                <a:gd name="T65" fmla="*/ 38 h 2902"/>
                <a:gd name="T66" fmla="*/ 552 w 1770"/>
                <a:gd name="T67" fmla="*/ 108 h 2902"/>
                <a:gd name="T68" fmla="*/ 784 w 1770"/>
                <a:gd name="T69" fmla="*/ 210 h 2902"/>
                <a:gd name="T70" fmla="*/ 992 w 1770"/>
                <a:gd name="T71" fmla="*/ 338 h 2902"/>
                <a:gd name="T72" fmla="*/ 1176 w 1770"/>
                <a:gd name="T73" fmla="*/ 488 h 2902"/>
                <a:gd name="T74" fmla="*/ 1286 w 1770"/>
                <a:gd name="T75" fmla="*/ 600 h 2902"/>
                <a:gd name="T76" fmla="*/ 1436 w 1770"/>
                <a:gd name="T77" fmla="*/ 786 h 2902"/>
                <a:gd name="T78" fmla="*/ 1564 w 1770"/>
                <a:gd name="T79" fmla="*/ 996 h 2902"/>
                <a:gd name="T80" fmla="*/ 1664 w 1770"/>
                <a:gd name="T81" fmla="*/ 1232 h 2902"/>
                <a:gd name="T82" fmla="*/ 1734 w 1770"/>
                <a:gd name="T83" fmla="*/ 1496 h 2902"/>
                <a:gd name="T84" fmla="*/ 1770 w 1770"/>
                <a:gd name="T85" fmla="*/ 1788 h 2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70" h="2902">
                  <a:moveTo>
                    <a:pt x="1770" y="1908"/>
                  </a:moveTo>
                  <a:lnTo>
                    <a:pt x="1770" y="1908"/>
                  </a:lnTo>
                  <a:lnTo>
                    <a:pt x="1768" y="1964"/>
                  </a:lnTo>
                  <a:lnTo>
                    <a:pt x="1762" y="2018"/>
                  </a:lnTo>
                  <a:lnTo>
                    <a:pt x="1756" y="2072"/>
                  </a:lnTo>
                  <a:lnTo>
                    <a:pt x="1750" y="2124"/>
                  </a:lnTo>
                  <a:lnTo>
                    <a:pt x="1742" y="2174"/>
                  </a:lnTo>
                  <a:lnTo>
                    <a:pt x="1732" y="2224"/>
                  </a:lnTo>
                  <a:lnTo>
                    <a:pt x="1720" y="2274"/>
                  </a:lnTo>
                  <a:lnTo>
                    <a:pt x="1708" y="2322"/>
                  </a:lnTo>
                  <a:lnTo>
                    <a:pt x="1696" y="2368"/>
                  </a:lnTo>
                  <a:lnTo>
                    <a:pt x="1680" y="2414"/>
                  </a:lnTo>
                  <a:lnTo>
                    <a:pt x="1666" y="2460"/>
                  </a:lnTo>
                  <a:lnTo>
                    <a:pt x="1650" y="2504"/>
                  </a:lnTo>
                  <a:lnTo>
                    <a:pt x="1614" y="2590"/>
                  </a:lnTo>
                  <a:lnTo>
                    <a:pt x="1576" y="2672"/>
                  </a:lnTo>
                  <a:lnTo>
                    <a:pt x="1576" y="2672"/>
                  </a:lnTo>
                  <a:lnTo>
                    <a:pt x="1552" y="2720"/>
                  </a:lnTo>
                  <a:lnTo>
                    <a:pt x="1540" y="2742"/>
                  </a:lnTo>
                  <a:lnTo>
                    <a:pt x="1528" y="2760"/>
                  </a:lnTo>
                  <a:lnTo>
                    <a:pt x="1528" y="2760"/>
                  </a:lnTo>
                  <a:lnTo>
                    <a:pt x="1526" y="2762"/>
                  </a:lnTo>
                  <a:lnTo>
                    <a:pt x="1520" y="2764"/>
                  </a:lnTo>
                  <a:lnTo>
                    <a:pt x="1502" y="2770"/>
                  </a:lnTo>
                  <a:lnTo>
                    <a:pt x="1464" y="2780"/>
                  </a:lnTo>
                  <a:lnTo>
                    <a:pt x="1464" y="2780"/>
                  </a:lnTo>
                  <a:lnTo>
                    <a:pt x="1222" y="2842"/>
                  </a:lnTo>
                  <a:lnTo>
                    <a:pt x="984" y="2902"/>
                  </a:lnTo>
                  <a:lnTo>
                    <a:pt x="984" y="2902"/>
                  </a:lnTo>
                  <a:lnTo>
                    <a:pt x="916" y="2666"/>
                  </a:lnTo>
                  <a:lnTo>
                    <a:pt x="884" y="2552"/>
                  </a:lnTo>
                  <a:lnTo>
                    <a:pt x="854" y="2428"/>
                  </a:lnTo>
                  <a:lnTo>
                    <a:pt x="854" y="2428"/>
                  </a:lnTo>
                  <a:lnTo>
                    <a:pt x="844" y="2386"/>
                  </a:lnTo>
                  <a:lnTo>
                    <a:pt x="844" y="2386"/>
                  </a:lnTo>
                  <a:lnTo>
                    <a:pt x="874" y="2328"/>
                  </a:lnTo>
                  <a:lnTo>
                    <a:pt x="900" y="2268"/>
                  </a:lnTo>
                  <a:lnTo>
                    <a:pt x="924" y="2202"/>
                  </a:lnTo>
                  <a:lnTo>
                    <a:pt x="946" y="2134"/>
                  </a:lnTo>
                  <a:lnTo>
                    <a:pt x="964" y="2064"/>
                  </a:lnTo>
                  <a:lnTo>
                    <a:pt x="978" y="1994"/>
                  </a:lnTo>
                  <a:lnTo>
                    <a:pt x="982" y="1958"/>
                  </a:lnTo>
                  <a:lnTo>
                    <a:pt x="986" y="1922"/>
                  </a:lnTo>
                  <a:lnTo>
                    <a:pt x="988" y="1886"/>
                  </a:lnTo>
                  <a:lnTo>
                    <a:pt x="988" y="1850"/>
                  </a:lnTo>
                  <a:lnTo>
                    <a:pt x="988" y="1850"/>
                  </a:lnTo>
                  <a:lnTo>
                    <a:pt x="986" y="1798"/>
                  </a:lnTo>
                  <a:lnTo>
                    <a:pt x="982" y="1746"/>
                  </a:lnTo>
                  <a:lnTo>
                    <a:pt x="976" y="1694"/>
                  </a:lnTo>
                  <a:lnTo>
                    <a:pt x="968" y="1644"/>
                  </a:lnTo>
                  <a:lnTo>
                    <a:pt x="956" y="1594"/>
                  </a:lnTo>
                  <a:lnTo>
                    <a:pt x="942" y="1546"/>
                  </a:lnTo>
                  <a:lnTo>
                    <a:pt x="926" y="1498"/>
                  </a:lnTo>
                  <a:lnTo>
                    <a:pt x="910" y="1452"/>
                  </a:lnTo>
                  <a:lnTo>
                    <a:pt x="890" y="1406"/>
                  </a:lnTo>
                  <a:lnTo>
                    <a:pt x="868" y="1362"/>
                  </a:lnTo>
                  <a:lnTo>
                    <a:pt x="844" y="1320"/>
                  </a:lnTo>
                  <a:lnTo>
                    <a:pt x="820" y="1278"/>
                  </a:lnTo>
                  <a:lnTo>
                    <a:pt x="794" y="1238"/>
                  </a:lnTo>
                  <a:lnTo>
                    <a:pt x="766" y="1200"/>
                  </a:lnTo>
                  <a:lnTo>
                    <a:pt x="736" y="1162"/>
                  </a:lnTo>
                  <a:lnTo>
                    <a:pt x="706" y="1128"/>
                  </a:lnTo>
                  <a:lnTo>
                    <a:pt x="706" y="1128"/>
                  </a:lnTo>
                  <a:lnTo>
                    <a:pt x="672" y="1092"/>
                  </a:lnTo>
                  <a:lnTo>
                    <a:pt x="638" y="1060"/>
                  </a:lnTo>
                  <a:lnTo>
                    <a:pt x="602" y="1028"/>
                  </a:lnTo>
                  <a:lnTo>
                    <a:pt x="566" y="1000"/>
                  </a:lnTo>
                  <a:lnTo>
                    <a:pt x="526" y="972"/>
                  </a:lnTo>
                  <a:lnTo>
                    <a:pt x="486" y="944"/>
                  </a:lnTo>
                  <a:lnTo>
                    <a:pt x="446" y="920"/>
                  </a:lnTo>
                  <a:lnTo>
                    <a:pt x="402" y="898"/>
                  </a:lnTo>
                  <a:lnTo>
                    <a:pt x="358" y="878"/>
                  </a:lnTo>
                  <a:lnTo>
                    <a:pt x="312" y="858"/>
                  </a:lnTo>
                  <a:lnTo>
                    <a:pt x="266" y="842"/>
                  </a:lnTo>
                  <a:lnTo>
                    <a:pt x="218" y="826"/>
                  </a:lnTo>
                  <a:lnTo>
                    <a:pt x="168" y="812"/>
                  </a:lnTo>
                  <a:lnTo>
                    <a:pt x="118" y="802"/>
                  </a:lnTo>
                  <a:lnTo>
                    <a:pt x="66" y="792"/>
                  </a:lnTo>
                  <a:lnTo>
                    <a:pt x="14" y="786"/>
                  </a:lnTo>
                  <a:lnTo>
                    <a:pt x="14" y="786"/>
                  </a:lnTo>
                  <a:lnTo>
                    <a:pt x="10" y="784"/>
                  </a:lnTo>
                  <a:lnTo>
                    <a:pt x="10" y="784"/>
                  </a:lnTo>
                  <a:lnTo>
                    <a:pt x="14" y="778"/>
                  </a:lnTo>
                  <a:lnTo>
                    <a:pt x="26" y="764"/>
                  </a:lnTo>
                  <a:lnTo>
                    <a:pt x="26" y="764"/>
                  </a:lnTo>
                  <a:lnTo>
                    <a:pt x="116" y="676"/>
                  </a:lnTo>
                  <a:lnTo>
                    <a:pt x="208" y="588"/>
                  </a:lnTo>
                  <a:lnTo>
                    <a:pt x="302" y="498"/>
                  </a:lnTo>
                  <a:lnTo>
                    <a:pt x="346" y="452"/>
                  </a:lnTo>
                  <a:lnTo>
                    <a:pt x="388" y="408"/>
                  </a:lnTo>
                  <a:lnTo>
                    <a:pt x="388" y="408"/>
                  </a:lnTo>
                  <a:lnTo>
                    <a:pt x="292" y="304"/>
                  </a:lnTo>
                  <a:lnTo>
                    <a:pt x="192" y="202"/>
                  </a:lnTo>
                  <a:lnTo>
                    <a:pt x="94" y="10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0" y="8"/>
                  </a:lnTo>
                  <a:lnTo>
                    <a:pt x="198" y="22"/>
                  </a:lnTo>
                  <a:lnTo>
                    <a:pt x="290" y="38"/>
                  </a:lnTo>
                  <a:lnTo>
                    <a:pt x="380" y="58"/>
                  </a:lnTo>
                  <a:lnTo>
                    <a:pt x="468" y="82"/>
                  </a:lnTo>
                  <a:lnTo>
                    <a:pt x="552" y="108"/>
                  </a:lnTo>
                  <a:lnTo>
                    <a:pt x="632" y="140"/>
                  </a:lnTo>
                  <a:lnTo>
                    <a:pt x="710" y="174"/>
                  </a:lnTo>
                  <a:lnTo>
                    <a:pt x="784" y="210"/>
                  </a:lnTo>
                  <a:lnTo>
                    <a:pt x="856" y="250"/>
                  </a:lnTo>
                  <a:lnTo>
                    <a:pt x="926" y="294"/>
                  </a:lnTo>
                  <a:lnTo>
                    <a:pt x="992" y="338"/>
                  </a:lnTo>
                  <a:lnTo>
                    <a:pt x="1056" y="386"/>
                  </a:lnTo>
                  <a:lnTo>
                    <a:pt x="1118" y="436"/>
                  </a:lnTo>
                  <a:lnTo>
                    <a:pt x="1176" y="488"/>
                  </a:lnTo>
                  <a:lnTo>
                    <a:pt x="1232" y="544"/>
                  </a:lnTo>
                  <a:lnTo>
                    <a:pt x="1232" y="544"/>
                  </a:lnTo>
                  <a:lnTo>
                    <a:pt x="1286" y="600"/>
                  </a:lnTo>
                  <a:lnTo>
                    <a:pt x="1340" y="660"/>
                  </a:lnTo>
                  <a:lnTo>
                    <a:pt x="1390" y="720"/>
                  </a:lnTo>
                  <a:lnTo>
                    <a:pt x="1436" y="786"/>
                  </a:lnTo>
                  <a:lnTo>
                    <a:pt x="1482" y="852"/>
                  </a:lnTo>
                  <a:lnTo>
                    <a:pt x="1524" y="922"/>
                  </a:lnTo>
                  <a:lnTo>
                    <a:pt x="1564" y="996"/>
                  </a:lnTo>
                  <a:lnTo>
                    <a:pt x="1600" y="1072"/>
                  </a:lnTo>
                  <a:lnTo>
                    <a:pt x="1634" y="1150"/>
                  </a:lnTo>
                  <a:lnTo>
                    <a:pt x="1664" y="1232"/>
                  </a:lnTo>
                  <a:lnTo>
                    <a:pt x="1692" y="1318"/>
                  </a:lnTo>
                  <a:lnTo>
                    <a:pt x="1716" y="1406"/>
                  </a:lnTo>
                  <a:lnTo>
                    <a:pt x="1734" y="1496"/>
                  </a:lnTo>
                  <a:lnTo>
                    <a:pt x="1750" y="1590"/>
                  </a:lnTo>
                  <a:lnTo>
                    <a:pt x="1762" y="1688"/>
                  </a:lnTo>
                  <a:lnTo>
                    <a:pt x="1770" y="1788"/>
                  </a:lnTo>
                  <a:lnTo>
                    <a:pt x="1770" y="1908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sp3d extrusionH="266700">
              <a:bevelT/>
              <a:bevelB/>
            </a:sp3d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Green">
              <a:hlinkClick r:id="rId5" action="ppaction://hlinksldjump"/>
            </p:cNvPr>
            <p:cNvSpPr>
              <a:spLocks/>
            </p:cNvSpPr>
            <p:nvPr/>
          </p:nvSpPr>
          <p:spPr bwMode="auto">
            <a:xfrm>
              <a:off x="3124200" y="1600200"/>
              <a:ext cx="2799244" cy="3385657"/>
            </a:xfrm>
            <a:custGeom>
              <a:avLst/>
              <a:gdLst>
                <a:gd name="T0" fmla="*/ 1690 w 2234"/>
                <a:gd name="T1" fmla="*/ 8 h 2702"/>
                <a:gd name="T2" fmla="*/ 1404 w 2234"/>
                <a:gd name="T3" fmla="*/ 58 h 2702"/>
                <a:gd name="T4" fmla="*/ 1148 w 2234"/>
                <a:gd name="T5" fmla="*/ 142 h 2702"/>
                <a:gd name="T6" fmla="*/ 922 w 2234"/>
                <a:gd name="T7" fmla="*/ 252 h 2702"/>
                <a:gd name="T8" fmla="*/ 722 w 2234"/>
                <a:gd name="T9" fmla="*/ 388 h 2702"/>
                <a:gd name="T10" fmla="*/ 546 w 2234"/>
                <a:gd name="T11" fmla="*/ 544 h 2702"/>
                <a:gd name="T12" fmla="*/ 446 w 2234"/>
                <a:gd name="T13" fmla="*/ 652 h 2702"/>
                <a:gd name="T14" fmla="*/ 310 w 2234"/>
                <a:gd name="T15" fmla="*/ 830 h 2702"/>
                <a:gd name="T16" fmla="*/ 192 w 2234"/>
                <a:gd name="T17" fmla="*/ 1032 h 2702"/>
                <a:gd name="T18" fmla="*/ 98 w 2234"/>
                <a:gd name="T19" fmla="*/ 1258 h 2702"/>
                <a:gd name="T20" fmla="*/ 34 w 2234"/>
                <a:gd name="T21" fmla="*/ 1508 h 2702"/>
                <a:gd name="T22" fmla="*/ 10 w 2234"/>
                <a:gd name="T23" fmla="*/ 1690 h 2702"/>
                <a:gd name="T24" fmla="*/ 2 w 2234"/>
                <a:gd name="T25" fmla="*/ 1802 h 2702"/>
                <a:gd name="T26" fmla="*/ 0 w 2234"/>
                <a:gd name="T27" fmla="*/ 1912 h 2702"/>
                <a:gd name="T28" fmla="*/ 10 w 2234"/>
                <a:gd name="T29" fmla="*/ 2026 h 2702"/>
                <a:gd name="T30" fmla="*/ 34 w 2234"/>
                <a:gd name="T31" fmla="*/ 2190 h 2702"/>
                <a:gd name="T32" fmla="*/ 70 w 2234"/>
                <a:gd name="T33" fmla="*/ 2342 h 2702"/>
                <a:gd name="T34" fmla="*/ 114 w 2234"/>
                <a:gd name="T35" fmla="*/ 2486 h 2702"/>
                <a:gd name="T36" fmla="*/ 168 w 2234"/>
                <a:gd name="T37" fmla="*/ 2618 h 2702"/>
                <a:gd name="T38" fmla="*/ 210 w 2234"/>
                <a:gd name="T39" fmla="*/ 2702 h 2702"/>
                <a:gd name="T40" fmla="*/ 470 w 2234"/>
                <a:gd name="T41" fmla="*/ 2194 h 2702"/>
                <a:gd name="T42" fmla="*/ 770 w 2234"/>
                <a:gd name="T43" fmla="*/ 2276 h 2702"/>
                <a:gd name="T44" fmla="*/ 892 w 2234"/>
                <a:gd name="T45" fmla="*/ 2316 h 2702"/>
                <a:gd name="T46" fmla="*/ 850 w 2234"/>
                <a:gd name="T47" fmla="*/ 2208 h 2702"/>
                <a:gd name="T48" fmla="*/ 802 w 2234"/>
                <a:gd name="T49" fmla="*/ 2032 h 2702"/>
                <a:gd name="T50" fmla="*/ 784 w 2234"/>
                <a:gd name="T51" fmla="*/ 1850 h 2702"/>
                <a:gd name="T52" fmla="*/ 792 w 2234"/>
                <a:gd name="T53" fmla="*/ 1734 h 2702"/>
                <a:gd name="T54" fmla="*/ 824 w 2234"/>
                <a:gd name="T55" fmla="*/ 1572 h 2702"/>
                <a:gd name="T56" fmla="*/ 878 w 2234"/>
                <a:gd name="T57" fmla="*/ 1424 h 2702"/>
                <a:gd name="T58" fmla="*/ 948 w 2234"/>
                <a:gd name="T59" fmla="*/ 1290 h 2702"/>
                <a:gd name="T60" fmla="*/ 1034 w 2234"/>
                <a:gd name="T61" fmla="*/ 1170 h 2702"/>
                <a:gd name="T62" fmla="*/ 1098 w 2234"/>
                <a:gd name="T63" fmla="*/ 1100 h 2702"/>
                <a:gd name="T64" fmla="*/ 1192 w 2234"/>
                <a:gd name="T65" fmla="*/ 1018 h 2702"/>
                <a:gd name="T66" fmla="*/ 1298 w 2234"/>
                <a:gd name="T67" fmla="*/ 944 h 2702"/>
                <a:gd name="T68" fmla="*/ 1416 w 2234"/>
                <a:gd name="T69" fmla="*/ 880 h 2702"/>
                <a:gd name="T70" fmla="*/ 1546 w 2234"/>
                <a:gd name="T71" fmla="*/ 832 h 2702"/>
                <a:gd name="T72" fmla="*/ 1688 w 2234"/>
                <a:gd name="T73" fmla="*/ 800 h 2702"/>
                <a:gd name="T74" fmla="*/ 1770 w 2234"/>
                <a:gd name="T75" fmla="*/ 790 h 2702"/>
                <a:gd name="T76" fmla="*/ 1844 w 2234"/>
                <a:gd name="T77" fmla="*/ 784 h 2702"/>
                <a:gd name="T78" fmla="*/ 1896 w 2234"/>
                <a:gd name="T79" fmla="*/ 742 h 2702"/>
                <a:gd name="T80" fmla="*/ 2090 w 2234"/>
                <a:gd name="T81" fmla="*/ 552 h 2702"/>
                <a:gd name="T82" fmla="*/ 2136 w 2234"/>
                <a:gd name="T83" fmla="*/ 308 h 2702"/>
                <a:gd name="T84" fmla="*/ 1838 w 2234"/>
                <a:gd name="T85" fmla="*/ 0 h 2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34" h="2702">
                  <a:moveTo>
                    <a:pt x="1794" y="0"/>
                  </a:moveTo>
                  <a:lnTo>
                    <a:pt x="1794" y="0"/>
                  </a:lnTo>
                  <a:lnTo>
                    <a:pt x="1690" y="8"/>
                  </a:lnTo>
                  <a:lnTo>
                    <a:pt x="1592" y="20"/>
                  </a:lnTo>
                  <a:lnTo>
                    <a:pt x="1496" y="38"/>
                  </a:lnTo>
                  <a:lnTo>
                    <a:pt x="1404" y="58"/>
                  </a:lnTo>
                  <a:lnTo>
                    <a:pt x="1316" y="82"/>
                  </a:lnTo>
                  <a:lnTo>
                    <a:pt x="1230" y="110"/>
                  </a:lnTo>
                  <a:lnTo>
                    <a:pt x="1148" y="142"/>
                  </a:lnTo>
                  <a:lnTo>
                    <a:pt x="1070" y="176"/>
                  </a:lnTo>
                  <a:lnTo>
                    <a:pt x="994" y="212"/>
                  </a:lnTo>
                  <a:lnTo>
                    <a:pt x="922" y="252"/>
                  </a:lnTo>
                  <a:lnTo>
                    <a:pt x="852" y="296"/>
                  </a:lnTo>
                  <a:lnTo>
                    <a:pt x="786" y="340"/>
                  </a:lnTo>
                  <a:lnTo>
                    <a:pt x="722" y="388"/>
                  </a:lnTo>
                  <a:lnTo>
                    <a:pt x="660" y="438"/>
                  </a:lnTo>
                  <a:lnTo>
                    <a:pt x="602" y="490"/>
                  </a:lnTo>
                  <a:lnTo>
                    <a:pt x="546" y="544"/>
                  </a:lnTo>
                  <a:lnTo>
                    <a:pt x="546" y="544"/>
                  </a:lnTo>
                  <a:lnTo>
                    <a:pt x="496" y="596"/>
                  </a:lnTo>
                  <a:lnTo>
                    <a:pt x="446" y="652"/>
                  </a:lnTo>
                  <a:lnTo>
                    <a:pt x="400" y="708"/>
                  </a:lnTo>
                  <a:lnTo>
                    <a:pt x="354" y="768"/>
                  </a:lnTo>
                  <a:lnTo>
                    <a:pt x="310" y="830"/>
                  </a:lnTo>
                  <a:lnTo>
                    <a:pt x="268" y="894"/>
                  </a:lnTo>
                  <a:lnTo>
                    <a:pt x="230" y="962"/>
                  </a:lnTo>
                  <a:lnTo>
                    <a:pt x="192" y="1032"/>
                  </a:lnTo>
                  <a:lnTo>
                    <a:pt x="158" y="1104"/>
                  </a:lnTo>
                  <a:lnTo>
                    <a:pt x="128" y="1180"/>
                  </a:lnTo>
                  <a:lnTo>
                    <a:pt x="98" y="1258"/>
                  </a:lnTo>
                  <a:lnTo>
                    <a:pt x="74" y="1338"/>
                  </a:lnTo>
                  <a:lnTo>
                    <a:pt x="52" y="1422"/>
                  </a:lnTo>
                  <a:lnTo>
                    <a:pt x="34" y="1508"/>
                  </a:lnTo>
                  <a:lnTo>
                    <a:pt x="20" y="1598"/>
                  </a:lnTo>
                  <a:lnTo>
                    <a:pt x="10" y="1690"/>
                  </a:lnTo>
                  <a:lnTo>
                    <a:pt x="10" y="1690"/>
                  </a:lnTo>
                  <a:lnTo>
                    <a:pt x="6" y="1742"/>
                  </a:lnTo>
                  <a:lnTo>
                    <a:pt x="2" y="1802"/>
                  </a:lnTo>
                  <a:lnTo>
                    <a:pt x="2" y="1802"/>
                  </a:lnTo>
                  <a:lnTo>
                    <a:pt x="0" y="1840"/>
                  </a:lnTo>
                  <a:lnTo>
                    <a:pt x="0" y="1874"/>
                  </a:lnTo>
                  <a:lnTo>
                    <a:pt x="0" y="1912"/>
                  </a:lnTo>
                  <a:lnTo>
                    <a:pt x="0" y="1912"/>
                  </a:lnTo>
                  <a:lnTo>
                    <a:pt x="4" y="1970"/>
                  </a:lnTo>
                  <a:lnTo>
                    <a:pt x="10" y="2026"/>
                  </a:lnTo>
                  <a:lnTo>
                    <a:pt x="18" y="2082"/>
                  </a:lnTo>
                  <a:lnTo>
                    <a:pt x="26" y="2136"/>
                  </a:lnTo>
                  <a:lnTo>
                    <a:pt x="34" y="2190"/>
                  </a:lnTo>
                  <a:lnTo>
                    <a:pt x="44" y="2242"/>
                  </a:lnTo>
                  <a:lnTo>
                    <a:pt x="56" y="2292"/>
                  </a:lnTo>
                  <a:lnTo>
                    <a:pt x="70" y="2342"/>
                  </a:lnTo>
                  <a:lnTo>
                    <a:pt x="82" y="2392"/>
                  </a:lnTo>
                  <a:lnTo>
                    <a:pt x="98" y="2438"/>
                  </a:lnTo>
                  <a:lnTo>
                    <a:pt x="114" y="2486"/>
                  </a:lnTo>
                  <a:lnTo>
                    <a:pt x="132" y="2530"/>
                  </a:lnTo>
                  <a:lnTo>
                    <a:pt x="150" y="2574"/>
                  </a:lnTo>
                  <a:lnTo>
                    <a:pt x="168" y="2618"/>
                  </a:lnTo>
                  <a:lnTo>
                    <a:pt x="190" y="2660"/>
                  </a:lnTo>
                  <a:lnTo>
                    <a:pt x="210" y="2702"/>
                  </a:lnTo>
                  <a:lnTo>
                    <a:pt x="210" y="2702"/>
                  </a:lnTo>
                  <a:lnTo>
                    <a:pt x="362" y="2166"/>
                  </a:lnTo>
                  <a:lnTo>
                    <a:pt x="362" y="2166"/>
                  </a:lnTo>
                  <a:lnTo>
                    <a:pt x="470" y="2194"/>
                  </a:lnTo>
                  <a:lnTo>
                    <a:pt x="570" y="2222"/>
                  </a:lnTo>
                  <a:lnTo>
                    <a:pt x="770" y="2276"/>
                  </a:lnTo>
                  <a:lnTo>
                    <a:pt x="770" y="2276"/>
                  </a:lnTo>
                  <a:lnTo>
                    <a:pt x="834" y="2294"/>
                  </a:lnTo>
                  <a:lnTo>
                    <a:pt x="864" y="2304"/>
                  </a:lnTo>
                  <a:lnTo>
                    <a:pt x="892" y="2316"/>
                  </a:lnTo>
                  <a:lnTo>
                    <a:pt x="892" y="2316"/>
                  </a:lnTo>
                  <a:lnTo>
                    <a:pt x="870" y="2262"/>
                  </a:lnTo>
                  <a:lnTo>
                    <a:pt x="850" y="2208"/>
                  </a:lnTo>
                  <a:lnTo>
                    <a:pt x="830" y="2150"/>
                  </a:lnTo>
                  <a:lnTo>
                    <a:pt x="814" y="2092"/>
                  </a:lnTo>
                  <a:lnTo>
                    <a:pt x="802" y="2032"/>
                  </a:lnTo>
                  <a:lnTo>
                    <a:pt x="792" y="1972"/>
                  </a:lnTo>
                  <a:lnTo>
                    <a:pt x="786" y="1910"/>
                  </a:lnTo>
                  <a:lnTo>
                    <a:pt x="784" y="1850"/>
                  </a:lnTo>
                  <a:lnTo>
                    <a:pt x="784" y="1850"/>
                  </a:lnTo>
                  <a:lnTo>
                    <a:pt x="788" y="1792"/>
                  </a:lnTo>
                  <a:lnTo>
                    <a:pt x="792" y="1734"/>
                  </a:lnTo>
                  <a:lnTo>
                    <a:pt x="800" y="1678"/>
                  </a:lnTo>
                  <a:lnTo>
                    <a:pt x="810" y="1624"/>
                  </a:lnTo>
                  <a:lnTo>
                    <a:pt x="824" y="1572"/>
                  </a:lnTo>
                  <a:lnTo>
                    <a:pt x="840" y="1522"/>
                  </a:lnTo>
                  <a:lnTo>
                    <a:pt x="858" y="1472"/>
                  </a:lnTo>
                  <a:lnTo>
                    <a:pt x="878" y="1424"/>
                  </a:lnTo>
                  <a:lnTo>
                    <a:pt x="900" y="1376"/>
                  </a:lnTo>
                  <a:lnTo>
                    <a:pt x="924" y="1332"/>
                  </a:lnTo>
                  <a:lnTo>
                    <a:pt x="948" y="1290"/>
                  </a:lnTo>
                  <a:lnTo>
                    <a:pt x="976" y="1248"/>
                  </a:lnTo>
                  <a:lnTo>
                    <a:pt x="1004" y="1208"/>
                  </a:lnTo>
                  <a:lnTo>
                    <a:pt x="1034" y="1170"/>
                  </a:lnTo>
                  <a:lnTo>
                    <a:pt x="1066" y="1134"/>
                  </a:lnTo>
                  <a:lnTo>
                    <a:pt x="1098" y="1100"/>
                  </a:lnTo>
                  <a:lnTo>
                    <a:pt x="1098" y="1100"/>
                  </a:lnTo>
                  <a:lnTo>
                    <a:pt x="1128" y="1072"/>
                  </a:lnTo>
                  <a:lnTo>
                    <a:pt x="1160" y="1044"/>
                  </a:lnTo>
                  <a:lnTo>
                    <a:pt x="1192" y="1018"/>
                  </a:lnTo>
                  <a:lnTo>
                    <a:pt x="1226" y="992"/>
                  </a:lnTo>
                  <a:lnTo>
                    <a:pt x="1262" y="966"/>
                  </a:lnTo>
                  <a:lnTo>
                    <a:pt x="1298" y="944"/>
                  </a:lnTo>
                  <a:lnTo>
                    <a:pt x="1336" y="922"/>
                  </a:lnTo>
                  <a:lnTo>
                    <a:pt x="1374" y="900"/>
                  </a:lnTo>
                  <a:lnTo>
                    <a:pt x="1416" y="880"/>
                  </a:lnTo>
                  <a:lnTo>
                    <a:pt x="1458" y="864"/>
                  </a:lnTo>
                  <a:lnTo>
                    <a:pt x="1500" y="846"/>
                  </a:lnTo>
                  <a:lnTo>
                    <a:pt x="1546" y="832"/>
                  </a:lnTo>
                  <a:lnTo>
                    <a:pt x="1592" y="820"/>
                  </a:lnTo>
                  <a:lnTo>
                    <a:pt x="1640" y="808"/>
                  </a:lnTo>
                  <a:lnTo>
                    <a:pt x="1688" y="800"/>
                  </a:lnTo>
                  <a:lnTo>
                    <a:pt x="1740" y="792"/>
                  </a:lnTo>
                  <a:lnTo>
                    <a:pt x="1740" y="792"/>
                  </a:lnTo>
                  <a:lnTo>
                    <a:pt x="1770" y="790"/>
                  </a:lnTo>
                  <a:lnTo>
                    <a:pt x="1802" y="788"/>
                  </a:lnTo>
                  <a:lnTo>
                    <a:pt x="1830" y="786"/>
                  </a:lnTo>
                  <a:lnTo>
                    <a:pt x="1844" y="784"/>
                  </a:lnTo>
                  <a:lnTo>
                    <a:pt x="1844" y="784"/>
                  </a:lnTo>
                  <a:lnTo>
                    <a:pt x="1868" y="766"/>
                  </a:lnTo>
                  <a:lnTo>
                    <a:pt x="1896" y="742"/>
                  </a:lnTo>
                  <a:lnTo>
                    <a:pt x="1946" y="694"/>
                  </a:lnTo>
                  <a:lnTo>
                    <a:pt x="1946" y="694"/>
                  </a:lnTo>
                  <a:lnTo>
                    <a:pt x="2090" y="552"/>
                  </a:lnTo>
                  <a:lnTo>
                    <a:pt x="2234" y="414"/>
                  </a:lnTo>
                  <a:lnTo>
                    <a:pt x="2234" y="414"/>
                  </a:lnTo>
                  <a:lnTo>
                    <a:pt x="2136" y="308"/>
                  </a:lnTo>
                  <a:lnTo>
                    <a:pt x="2036" y="206"/>
                  </a:lnTo>
                  <a:lnTo>
                    <a:pt x="1936" y="104"/>
                  </a:lnTo>
                  <a:lnTo>
                    <a:pt x="1838" y="0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sp3d extrusionH="266700">
              <a:bevelT/>
              <a:bevelB/>
            </a:sp3d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3276600" y="3200400"/>
            <a:ext cx="2743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Setting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19846550">
            <a:off x="4054716" y="4758561"/>
            <a:ext cx="2743200" cy="469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Capacity Building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 rot="3467197">
            <a:off x="1915176" y="4432671"/>
            <a:ext cx="2743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Cooperation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62200" y="2362200"/>
            <a:ext cx="4114800" cy="70788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000" dirty="0" smtClean="0"/>
              <a:t>Capability and responsibility for global standard setting for Customs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4919008"/>
            <a:ext cx="2971800" cy="193899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000" dirty="0" smtClean="0"/>
              <a:t>Network of accredited experts from Customs Administrations</a:t>
            </a:r>
          </a:p>
          <a:p>
            <a:pPr>
              <a:buFont typeface="Wingdings" pitchFamily="2" charset="2"/>
              <a:buChar char="ü"/>
            </a:pPr>
            <a:r>
              <a:rPr lang="en-GB" sz="2000" dirty="0" smtClean="0"/>
              <a:t>Cooperation with other international organizations and other agencies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77000" y="4800600"/>
            <a:ext cx="2667000" cy="101566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GB" sz="2000" dirty="0" smtClean="0"/>
              <a:t>Capacity Building / Technical Assistance delivery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latin typeface="+mn-lt"/>
              </a:rPr>
              <a:t>What is the WCO?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" y="685800"/>
            <a:ext cx="88392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smtClean="0"/>
              <a:t>The WCO represents </a:t>
            </a:r>
            <a:r>
              <a:rPr lang="en-US" sz="2400" b="1" dirty="0" smtClean="0">
                <a:solidFill>
                  <a:srgbClr val="FF0000"/>
                </a:solidFill>
              </a:rPr>
              <a:t>179</a:t>
            </a:r>
            <a:r>
              <a:rPr lang="en-US" sz="2400" dirty="0" smtClean="0"/>
              <a:t> Customs Administrations across the globe that collectively process approximately </a:t>
            </a:r>
            <a:r>
              <a:rPr lang="en-US" sz="2400" b="1" dirty="0" smtClean="0">
                <a:solidFill>
                  <a:srgbClr val="FF0000"/>
                </a:solidFill>
              </a:rPr>
              <a:t>98%</a:t>
            </a:r>
            <a:r>
              <a:rPr lang="en-US" sz="2400" dirty="0" smtClean="0"/>
              <a:t> of world trade. </a:t>
            </a:r>
            <a:endParaRPr lang="en-GB" sz="2400" dirty="0"/>
          </a:p>
        </p:txBody>
      </p:sp>
      <p:sp>
        <p:nvSpPr>
          <p:cNvPr id="17" name="Rectangle 16"/>
          <p:cNvSpPr/>
          <p:nvPr/>
        </p:nvSpPr>
        <p:spPr>
          <a:xfrm>
            <a:off x="2286000" y="1828800"/>
            <a:ext cx="4191000" cy="46166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3 Main Strengths of WCO 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latin typeface="+mn-lt"/>
              </a:rPr>
              <a:t>What is the ATF?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685800"/>
            <a:ext cx="8839200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smtClean="0"/>
              <a:t>The WTO Agreement on Trade Facilitation (ATF) contains 13 Articles regarding Trade Facilitation in Section I and special</a:t>
            </a:r>
            <a:r>
              <a:rPr lang="en-GB" sz="2400" dirty="0" smtClean="0"/>
              <a:t> and differential (</a:t>
            </a:r>
            <a:r>
              <a:rPr lang="en-US" sz="2400" dirty="0" smtClean="0"/>
              <a:t>S&amp;D) treatment for developing countries and Least-Developed Countries in Section II. It deals almost entirely with Customs-related topics but foresees cooperation with other agencies (CBM).</a:t>
            </a:r>
            <a:endParaRPr lang="en-GB" sz="2400" dirty="0"/>
          </a:p>
        </p:txBody>
      </p:sp>
      <p:sp>
        <p:nvSpPr>
          <p:cNvPr id="14" name="Rectangle 13"/>
          <p:cNvSpPr/>
          <p:nvPr/>
        </p:nvSpPr>
        <p:spPr>
          <a:xfrm>
            <a:off x="304800" y="2691348"/>
            <a:ext cx="4114800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/>
              <a:t>Section I</a:t>
            </a:r>
          </a:p>
          <a:p>
            <a:r>
              <a:rPr lang="en-GB" sz="1600" dirty="0" smtClean="0"/>
              <a:t>Art.1 Publication and availability of information</a:t>
            </a:r>
          </a:p>
          <a:p>
            <a:r>
              <a:rPr lang="en-GB" sz="1600" dirty="0" smtClean="0"/>
              <a:t>Art.2 Consultation</a:t>
            </a:r>
          </a:p>
          <a:p>
            <a:r>
              <a:rPr lang="en-GB" sz="1600" dirty="0" smtClean="0"/>
              <a:t>Art.3 Advance ruling</a:t>
            </a:r>
          </a:p>
          <a:p>
            <a:r>
              <a:rPr lang="en-GB" sz="1600" dirty="0" smtClean="0"/>
              <a:t>Art.4 Appeal/Review procedures</a:t>
            </a:r>
          </a:p>
          <a:p>
            <a:r>
              <a:rPr lang="en-GB" sz="1600" dirty="0" smtClean="0"/>
              <a:t>Art.5 Other measures for transparency etc.</a:t>
            </a:r>
          </a:p>
          <a:p>
            <a:r>
              <a:rPr lang="en-GB" sz="1600" dirty="0" smtClean="0"/>
              <a:t>Art.6 Fee and Charges</a:t>
            </a:r>
          </a:p>
          <a:p>
            <a:r>
              <a:rPr lang="en-GB" sz="1600" dirty="0" smtClean="0"/>
              <a:t>Art.7 Release and Clearance of goods</a:t>
            </a:r>
          </a:p>
          <a:p>
            <a:r>
              <a:rPr lang="en-GB" sz="1600" dirty="0" smtClean="0"/>
              <a:t>Art.8 Border Agency Cooperation</a:t>
            </a:r>
          </a:p>
          <a:p>
            <a:r>
              <a:rPr lang="en-GB" sz="1600" dirty="0" smtClean="0"/>
              <a:t>Art.9 Movement of goods intended for import</a:t>
            </a:r>
          </a:p>
          <a:p>
            <a:r>
              <a:rPr lang="en-GB" sz="1600" dirty="0" smtClean="0"/>
              <a:t>Art.10 Formalities</a:t>
            </a:r>
          </a:p>
          <a:p>
            <a:r>
              <a:rPr lang="en-GB" sz="1600" dirty="0" smtClean="0"/>
              <a:t>Art.11 Transit</a:t>
            </a:r>
          </a:p>
          <a:p>
            <a:r>
              <a:rPr lang="en-GB" sz="1600" dirty="0" smtClean="0"/>
              <a:t>Art.12 Customs cooperation</a:t>
            </a:r>
          </a:p>
          <a:p>
            <a:r>
              <a:rPr lang="en-GB" sz="1600" dirty="0" smtClean="0"/>
              <a:t>Art.13 Institutional Arrangement </a:t>
            </a:r>
          </a:p>
          <a:p>
            <a:r>
              <a:rPr lang="en-GB" sz="1600" dirty="0" smtClean="0"/>
              <a:t>            (TF Committee)</a:t>
            </a:r>
            <a:endParaRPr lang="en-GB" sz="1600" dirty="0"/>
          </a:p>
        </p:txBody>
      </p:sp>
      <p:sp>
        <p:nvSpPr>
          <p:cNvPr id="17" name="Rectangle 16"/>
          <p:cNvSpPr/>
          <p:nvPr/>
        </p:nvSpPr>
        <p:spPr>
          <a:xfrm>
            <a:off x="4648200" y="2691348"/>
            <a:ext cx="4114800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1600" b="1" dirty="0" smtClean="0"/>
              <a:t>Section II </a:t>
            </a:r>
          </a:p>
          <a:p>
            <a:pPr algn="ctr"/>
            <a:r>
              <a:rPr lang="en-GB" sz="1600" b="1" dirty="0" smtClean="0"/>
              <a:t>Special and Differential Treatment </a:t>
            </a:r>
          </a:p>
          <a:p>
            <a:pPr algn="ctr"/>
            <a:r>
              <a:rPr lang="en-GB" sz="1600" b="1" dirty="0" smtClean="0"/>
              <a:t>for Developing Countries and Least Developed Countries</a:t>
            </a:r>
          </a:p>
          <a:p>
            <a:endParaRPr lang="en-GB" sz="1600" dirty="0" smtClean="0"/>
          </a:p>
          <a:p>
            <a:pPr marL="342900" indent="-342900">
              <a:buFont typeface="Courier New" pitchFamily="49" charset="0"/>
              <a:buChar char="o"/>
            </a:pPr>
            <a:r>
              <a:rPr lang="en-GB" sz="1600" dirty="0" smtClean="0"/>
              <a:t>Rules about Categories A, B and C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GB" sz="1600" dirty="0" smtClean="0"/>
              <a:t>Assistance for Capacity Building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GB" sz="1600" dirty="0" smtClean="0"/>
              <a:t>Information to be submitted to the TF Committee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GB" sz="1600" dirty="0" smtClean="0"/>
              <a:t>Final provision</a:t>
            </a:r>
            <a:endParaRPr lang="en-GB" sz="1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B8FB-E304-4B9B-8B06-3EB64DAA8A3F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562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latin typeface="+mn-lt"/>
              </a:rPr>
              <a:t>ATF - Key Principles ATF</a:t>
            </a:r>
            <a:r>
              <a:rPr lang="en-GB" sz="3600" b="1" dirty="0" smtClean="0">
                <a:solidFill>
                  <a:schemeClr val="bg1"/>
                </a:solidFill>
                <a:latin typeface="+mn-lt"/>
              </a:rPr>
              <a:t>?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67400" y="1219200"/>
            <a:ext cx="3200400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  <a:buFont typeface="Wingdings" pitchFamily="2" charset="2"/>
              <a:buChar char="ü"/>
            </a:pPr>
            <a:r>
              <a:rPr lang="en-US" sz="3200" dirty="0" smtClean="0">
                <a:solidFill>
                  <a:srgbClr val="002060"/>
                </a:solidFill>
              </a:rPr>
              <a:t>Transparency</a:t>
            </a:r>
          </a:p>
          <a:p>
            <a:pPr>
              <a:lnSpc>
                <a:spcPct val="300000"/>
              </a:lnSpc>
              <a:buFont typeface="Wingdings" pitchFamily="2" charset="2"/>
              <a:buChar char="ü"/>
            </a:pPr>
            <a:r>
              <a:rPr lang="en-US" sz="3200" dirty="0" smtClean="0">
                <a:solidFill>
                  <a:srgbClr val="002060"/>
                </a:solidFill>
              </a:rPr>
              <a:t>Predictability</a:t>
            </a:r>
          </a:p>
          <a:p>
            <a:pPr>
              <a:lnSpc>
                <a:spcPct val="300000"/>
              </a:lnSpc>
              <a:buFont typeface="Wingdings" pitchFamily="2" charset="2"/>
              <a:buChar char="ü"/>
            </a:pPr>
            <a:r>
              <a:rPr lang="en-US" sz="3200" dirty="0" smtClean="0">
                <a:solidFill>
                  <a:srgbClr val="002060"/>
                </a:solidFill>
              </a:rPr>
              <a:t>Efficiency</a:t>
            </a:r>
            <a:endParaRPr lang="en-GB" sz="3200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1219200"/>
            <a:ext cx="5410200" cy="47089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/>
              <a:t>Section I</a:t>
            </a:r>
          </a:p>
          <a:p>
            <a:r>
              <a:rPr lang="en-GB" sz="2000" dirty="0" smtClean="0"/>
              <a:t>Art.1 Publication and availability of information</a:t>
            </a:r>
          </a:p>
          <a:p>
            <a:r>
              <a:rPr lang="en-GB" sz="2000" dirty="0" smtClean="0"/>
              <a:t>Art.2 Consultation</a:t>
            </a:r>
          </a:p>
          <a:p>
            <a:r>
              <a:rPr lang="en-GB" sz="2000" dirty="0" smtClean="0"/>
              <a:t>Art.3 Advance ruling</a:t>
            </a:r>
          </a:p>
          <a:p>
            <a:r>
              <a:rPr lang="en-GB" sz="2000" dirty="0" smtClean="0"/>
              <a:t>Art.4 Appeal/Review procedures</a:t>
            </a:r>
          </a:p>
          <a:p>
            <a:r>
              <a:rPr lang="en-GB" sz="2000" dirty="0" smtClean="0"/>
              <a:t>Art.5 Other measures for transparency etc.</a:t>
            </a:r>
          </a:p>
          <a:p>
            <a:r>
              <a:rPr lang="en-GB" sz="2000" dirty="0" smtClean="0"/>
              <a:t>Art.6 Fee and Charges</a:t>
            </a:r>
          </a:p>
          <a:p>
            <a:r>
              <a:rPr lang="en-GB" sz="2000" dirty="0" smtClean="0"/>
              <a:t>Art.7 Release and Clearance of goods</a:t>
            </a:r>
          </a:p>
          <a:p>
            <a:r>
              <a:rPr lang="en-GB" sz="2000" dirty="0" smtClean="0"/>
              <a:t>Art.8 Border Agency Cooperation</a:t>
            </a:r>
          </a:p>
          <a:p>
            <a:r>
              <a:rPr lang="en-GB" sz="2000" dirty="0" smtClean="0"/>
              <a:t>Art.9 Movement of goods intended for import</a:t>
            </a:r>
          </a:p>
          <a:p>
            <a:r>
              <a:rPr lang="en-GB" sz="2000" dirty="0" smtClean="0"/>
              <a:t>Art.10 Formalities</a:t>
            </a:r>
          </a:p>
          <a:p>
            <a:r>
              <a:rPr lang="en-GB" sz="2000" dirty="0" smtClean="0"/>
              <a:t>Art.11 Transit</a:t>
            </a:r>
          </a:p>
          <a:p>
            <a:r>
              <a:rPr lang="en-GB" sz="2000" dirty="0" smtClean="0"/>
              <a:t>Art.12 Customs cooperation</a:t>
            </a:r>
          </a:p>
          <a:p>
            <a:r>
              <a:rPr lang="en-GB" sz="2000" dirty="0" smtClean="0"/>
              <a:t>Art.13 Institutional Arrangement </a:t>
            </a:r>
          </a:p>
          <a:p>
            <a:r>
              <a:rPr lang="en-GB" sz="2000" dirty="0" smtClean="0"/>
              <a:t>            (TF Committee)</a:t>
            </a:r>
            <a:endParaRPr lang="en-GB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B8FB-E304-4B9B-8B06-3EB64DAA8A3F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365125"/>
          </a:xfrm>
        </p:spPr>
        <p:txBody>
          <a:bodyPr/>
          <a:lstStyle/>
          <a:p>
            <a:fld id="{F4B2B8FB-E304-4B9B-8B06-3EB64DAA8A3F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40964" name="Picture 4" descr="C:\Users\Osto\AppData\Local\Microsoft\Windows\Temporary Internet Files\Content.IE5\R1QXRPTA\five_way_puzzle_people_487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600450"/>
            <a:ext cx="4343400" cy="3257550"/>
          </a:xfrm>
          <a:prstGeom prst="rect">
            <a:avLst/>
          </a:prstGeom>
          <a:noFill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39762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latin typeface="+mn-lt"/>
              </a:rPr>
              <a:t>Lead role at the border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838200"/>
            <a:ext cx="8763000" cy="1219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Customs should take a leading role to implement the ATF as a central government agency at the border.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3200400" y="3276600"/>
            <a:ext cx="11430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5105400" y="3276600"/>
            <a:ext cx="9906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791200" y="2514600"/>
            <a:ext cx="2895600" cy="838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Coordinated Border Management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1000" y="2514600"/>
            <a:ext cx="2895600" cy="838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National Committee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On Trade Facilitation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1066800" y="2971800"/>
            <a:ext cx="3916680" cy="2486526"/>
            <a:chOff x="990600" y="2971800"/>
            <a:chExt cx="3916680" cy="2486526"/>
          </a:xfrm>
        </p:grpSpPr>
        <p:sp>
          <p:nvSpPr>
            <p:cNvPr id="49" name="Oval 48"/>
            <p:cNvSpPr/>
            <p:nvPr/>
          </p:nvSpPr>
          <p:spPr bwMode="auto">
            <a:xfrm>
              <a:off x="990600" y="2971800"/>
              <a:ext cx="3916680" cy="2486526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76400" y="3505200"/>
              <a:ext cx="2667000" cy="12954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2"/>
                  </a:solidFill>
                </a:rPr>
                <a:t>WTO ATF</a:t>
              </a:r>
            </a:p>
          </p:txBody>
        </p:sp>
      </p:grpSp>
      <p:grpSp>
        <p:nvGrpSpPr>
          <p:cNvPr id="3" name="Group 14"/>
          <p:cNvGrpSpPr/>
          <p:nvPr/>
        </p:nvGrpSpPr>
        <p:grpSpPr>
          <a:xfrm>
            <a:off x="1371600" y="2971799"/>
            <a:ext cx="4724400" cy="2501153"/>
            <a:chOff x="1371600" y="2971799"/>
            <a:chExt cx="4724400" cy="2501153"/>
          </a:xfrm>
        </p:grpSpPr>
        <p:sp>
          <p:nvSpPr>
            <p:cNvPr id="47" name="Oval 46"/>
            <p:cNvSpPr/>
            <p:nvPr/>
          </p:nvSpPr>
          <p:spPr bwMode="auto">
            <a:xfrm>
              <a:off x="1371600" y="2971799"/>
              <a:ext cx="4267200" cy="2501153"/>
            </a:xfrm>
            <a:prstGeom prst="ellipse">
              <a:avLst/>
            </a:prstGeom>
            <a:noFill/>
            <a:ln w="50800">
              <a:solidFill>
                <a:srgbClr val="009999"/>
              </a:solidFill>
            </a:ln>
            <a:effectLs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825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334000" y="3962400"/>
              <a:ext cx="762000" cy="457200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RKC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15"/>
          <p:cNvGrpSpPr/>
          <p:nvPr/>
        </p:nvGrpSpPr>
        <p:grpSpPr>
          <a:xfrm>
            <a:off x="228600" y="2438400"/>
            <a:ext cx="7010400" cy="3733800"/>
            <a:chOff x="228600" y="2438400"/>
            <a:chExt cx="7010400" cy="3733800"/>
          </a:xfrm>
        </p:grpSpPr>
        <p:sp>
          <p:nvSpPr>
            <p:cNvPr id="50" name="Oval 49"/>
            <p:cNvSpPr/>
            <p:nvPr/>
          </p:nvSpPr>
          <p:spPr bwMode="auto">
            <a:xfrm>
              <a:off x="228600" y="2438400"/>
              <a:ext cx="6635496" cy="3733800"/>
            </a:xfrm>
            <a:prstGeom prst="ellipse">
              <a:avLst/>
            </a:prstGeom>
            <a:noFill/>
            <a:ln w="44450">
              <a:solidFill>
                <a:schemeClr val="tx2">
                  <a:lumMod val="60000"/>
                  <a:lumOff val="40000"/>
                </a:schemeClr>
              </a:solidFill>
            </a:ln>
            <a:effectLs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825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77000" y="3962400"/>
              <a:ext cx="7620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ECP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16"/>
          <p:cNvGrpSpPr/>
          <p:nvPr/>
        </p:nvGrpSpPr>
        <p:grpSpPr>
          <a:xfrm>
            <a:off x="228600" y="2286000"/>
            <a:ext cx="8686800" cy="4038600"/>
            <a:chOff x="228600" y="2286000"/>
            <a:chExt cx="8686800" cy="4038600"/>
          </a:xfrm>
        </p:grpSpPr>
        <p:sp>
          <p:nvSpPr>
            <p:cNvPr id="51" name="Oval 50"/>
            <p:cNvSpPr/>
            <p:nvPr/>
          </p:nvSpPr>
          <p:spPr bwMode="auto">
            <a:xfrm>
              <a:off x="228600" y="2286000"/>
              <a:ext cx="8153400" cy="4038600"/>
            </a:xfrm>
            <a:prstGeom prst="ellipse">
              <a:avLst/>
            </a:prstGeom>
            <a:noFill/>
            <a:ln w="44450"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8255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924800" y="4038600"/>
              <a:ext cx="990600" cy="457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WCO</a:t>
              </a:r>
            </a:p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Activities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Range of WCO Activities</a:t>
            </a:r>
            <a:endParaRPr lang="en-GB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2400" y="838200"/>
            <a:ext cx="88392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smtClean="0"/>
              <a:t>WCO activities cover a wide range of Customs matters, including economic competitiveness, compliance and enforcement, revenue collection and organizational development.</a:t>
            </a:r>
            <a:endParaRPr lang="en-GB" sz="2400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B8FB-E304-4B9B-8B06-3EB64DAA8A3F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985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4B2B8FB-E304-4B9B-8B06-3EB64DAA8A3F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17410" name="Picture 2" descr="RKC E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2438400"/>
            <a:ext cx="964479" cy="1376853"/>
          </a:xfrm>
          <a:prstGeom prst="rect">
            <a:avLst/>
          </a:prstGeom>
          <a:noFill/>
          <a:effectLst>
            <a:outerShdw blurRad="50800" dist="38100" dir="30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0" y="3929552"/>
            <a:ext cx="1066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Revised Kyoto Convention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762000"/>
            <a:ext cx="86868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1"/>
                </a:solidFill>
              </a:rPr>
              <a:t>The WCO has developed </a:t>
            </a:r>
            <a:r>
              <a:rPr lang="en-GB" dirty="0">
                <a:solidFill>
                  <a:schemeClr val="tx1"/>
                </a:solidFill>
              </a:rPr>
              <a:t>a number of </a:t>
            </a:r>
            <a:r>
              <a:rPr lang="en-GB" dirty="0" smtClean="0">
                <a:solidFill>
                  <a:schemeClr val="tx1"/>
                </a:solidFill>
              </a:rPr>
              <a:t>instruments and tools, </a:t>
            </a:r>
            <a:r>
              <a:rPr lang="en-GB" dirty="0">
                <a:solidFill>
                  <a:schemeClr val="tx1"/>
                </a:solidFill>
              </a:rPr>
              <a:t>which respond to Members’ needs as regards </a:t>
            </a:r>
            <a:r>
              <a:rPr lang="en-GB" dirty="0" smtClean="0">
                <a:solidFill>
                  <a:schemeClr val="tx1"/>
                </a:solidFill>
              </a:rPr>
              <a:t>ATF implementation.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 The WCO </a:t>
            </a:r>
            <a:r>
              <a:rPr lang="en-GB" dirty="0">
                <a:solidFill>
                  <a:schemeClr val="tx1"/>
                </a:solidFill>
              </a:rPr>
              <a:t>is continuing </a:t>
            </a:r>
            <a:r>
              <a:rPr lang="en-GB" dirty="0" smtClean="0">
                <a:solidFill>
                  <a:schemeClr val="tx1"/>
                </a:solidFill>
              </a:rPr>
              <a:t> to develop </a:t>
            </a:r>
            <a:r>
              <a:rPr lang="en-GB" dirty="0">
                <a:solidFill>
                  <a:schemeClr val="tx1"/>
                </a:solidFill>
              </a:rPr>
              <a:t>and </a:t>
            </a:r>
            <a:r>
              <a:rPr lang="en-GB" dirty="0" smtClean="0">
                <a:solidFill>
                  <a:schemeClr val="tx1"/>
                </a:solidFill>
              </a:rPr>
              <a:t>fine-tune an inter-active </a:t>
            </a:r>
            <a:r>
              <a:rPr lang="en-GB" dirty="0">
                <a:solidFill>
                  <a:schemeClr val="tx1"/>
                </a:solidFill>
              </a:rPr>
              <a:t>guidance </a:t>
            </a:r>
            <a:r>
              <a:rPr lang="en-GB" dirty="0" smtClean="0">
                <a:solidFill>
                  <a:schemeClr val="tx1"/>
                </a:solidFill>
              </a:rPr>
              <a:t>tool designed to help Customs implement the ATF.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7414" name="Picture 6" descr="http://www.wcoomd.org/en/topics/facilitation/~/media/WCO/Public/Global/Images/Topics/Facilitation/SAFE/safe_package_120px.ashx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9200" y="2507152"/>
            <a:ext cx="1051412" cy="1226648"/>
          </a:xfrm>
          <a:prstGeom prst="rect">
            <a:avLst/>
          </a:prstGeom>
          <a:noFill/>
          <a:effectLst>
            <a:outerShdw blurRad="50800" dist="38100" dir="30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143000" y="3929552"/>
            <a:ext cx="1143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SAFE </a:t>
            </a:r>
          </a:p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Framework of Standards</a:t>
            </a:r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17416" name="Picture 8" descr="TRS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38400" y="2438400"/>
            <a:ext cx="927847" cy="1314451"/>
          </a:xfrm>
          <a:prstGeom prst="rect">
            <a:avLst/>
          </a:prstGeom>
          <a:noFill/>
          <a:effectLst>
            <a:outerShdw blurRad="50800" dist="38100" dir="30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2362200" y="3962400"/>
            <a:ext cx="1066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Time Release Study Guide</a:t>
            </a:r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17418" name="Picture 10" descr="Single Window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81400" y="2438400"/>
            <a:ext cx="927847" cy="1314451"/>
          </a:xfrm>
          <a:prstGeom prst="rect">
            <a:avLst/>
          </a:prstGeom>
          <a:noFill/>
          <a:effectLst>
            <a:outerShdw blurRad="50800" dist="38100" dir="30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3429000" y="3929552"/>
            <a:ext cx="1219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Single Window</a:t>
            </a:r>
          </a:p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Compendium</a:t>
            </a:r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17420" name="Picture 12" descr="Data Model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48200" y="2438400"/>
            <a:ext cx="960308" cy="1374293"/>
          </a:xfrm>
          <a:prstGeom prst="rect">
            <a:avLst/>
          </a:prstGeom>
          <a:noFill/>
          <a:effectLst>
            <a:outerShdw blurRad="50800" dist="38100" dir="30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4572000" y="3886200"/>
            <a:ext cx="1219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Data Model</a:t>
            </a:r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17422" name="Picture 14" descr="GNC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91200" y="2438400"/>
            <a:ext cx="948118" cy="1340097"/>
          </a:xfrm>
          <a:prstGeom prst="rect">
            <a:avLst/>
          </a:prstGeom>
          <a:noFill/>
          <a:effectLst>
            <a:outerShdw blurRad="50800" dist="38100" dir="30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5562600" y="4038600"/>
            <a:ext cx="1371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Globally</a:t>
            </a:r>
          </a:p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 Networked Customs</a:t>
            </a:r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34200" y="2438400"/>
            <a:ext cx="990600" cy="1396817"/>
          </a:xfrm>
          <a:prstGeom prst="rect">
            <a:avLst/>
          </a:prstGeom>
          <a:ln>
            <a:noFill/>
          </a:ln>
          <a:effectLst>
            <a:outerShdw blurRad="50800" dist="38100" dir="30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/>
          <p:cNvSpPr/>
          <p:nvPr/>
        </p:nvSpPr>
        <p:spPr>
          <a:xfrm>
            <a:off x="6934200" y="3962400"/>
            <a:ext cx="1066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Risk Management</a:t>
            </a:r>
            <a:endParaRPr lang="en-GB" sz="1200" dirty="0">
              <a:solidFill>
                <a:schemeClr val="tx1"/>
              </a:solidFill>
            </a:endParaRPr>
          </a:p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Compendium</a:t>
            </a:r>
            <a:endParaRPr lang="en-GB" sz="1200" dirty="0">
              <a:solidFill>
                <a:schemeClr val="tx1"/>
              </a:solidFill>
            </a:endParaRPr>
          </a:p>
        </p:txBody>
      </p:sp>
      <p:pic>
        <p:nvPicPr>
          <p:cNvPr id="17423" name="Picture 1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001000" y="2438400"/>
            <a:ext cx="1075810" cy="141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Rectangle 21"/>
          <p:cNvSpPr/>
          <p:nvPr/>
        </p:nvSpPr>
        <p:spPr>
          <a:xfrm>
            <a:off x="8001000" y="4038600"/>
            <a:ext cx="1143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Post Clearance Audit Guidelines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1828800"/>
            <a:ext cx="2438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u="sng" dirty="0" smtClean="0">
                <a:solidFill>
                  <a:schemeClr val="tx1"/>
                </a:solidFill>
              </a:rPr>
              <a:t>Examples of WCO tools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561142" y="4495800"/>
            <a:ext cx="1295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u="sng" dirty="0" smtClean="0">
                <a:solidFill>
                  <a:schemeClr val="tx1"/>
                </a:solidFill>
              </a:rPr>
              <a:t>Upcoming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257800" y="4876800"/>
            <a:ext cx="1066800" cy="144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Coordinated Border Management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Compendium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 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7425" name="Object 17"/>
          <p:cNvGraphicFramePr>
            <a:graphicFrameLocks noChangeAspect="1"/>
          </p:cNvGraphicFramePr>
          <p:nvPr/>
        </p:nvGraphicFramePr>
        <p:xfrm>
          <a:off x="5638800" y="5943600"/>
          <a:ext cx="381000" cy="226286"/>
        </p:xfrm>
        <a:graphic>
          <a:graphicData uri="http://schemas.openxmlformats.org/presentationml/2006/ole">
            <p:oleObj spid="_x0000_s17472" name="Picture" r:id="rId18" imgW="1114570" imgH="724669" progId="Word.Picture.8">
              <p:embed/>
            </p:oleObj>
          </a:graphicData>
        </a:graphic>
      </p:graphicFrame>
      <p:sp>
        <p:nvSpPr>
          <p:cNvPr id="34" name="Rectangle 33"/>
          <p:cNvSpPr/>
          <p:nvPr/>
        </p:nvSpPr>
        <p:spPr>
          <a:xfrm>
            <a:off x="6477000" y="4876800"/>
            <a:ext cx="990600" cy="144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Transit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Handbook</a:t>
            </a:r>
          </a:p>
          <a:p>
            <a:pPr algn="ctr"/>
            <a:endParaRPr lang="en-US" sz="1200" dirty="0" smtClean="0">
              <a:solidFill>
                <a:schemeClr val="tx1"/>
              </a:solidFill>
            </a:endParaRP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 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620000" y="4876800"/>
            <a:ext cx="1066800" cy="144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Customs/ Business Partnership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Guidelines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 </a:t>
            </a:r>
            <a:endParaRPr lang="en-GB" sz="1200" dirty="0">
              <a:solidFill>
                <a:schemeClr val="tx1"/>
              </a:solidFill>
            </a:endParaRPr>
          </a:p>
        </p:txBody>
      </p:sp>
      <p:graphicFrame>
        <p:nvGraphicFramePr>
          <p:cNvPr id="17428" name="Object 20"/>
          <p:cNvGraphicFramePr>
            <a:graphicFrameLocks noChangeAspect="1"/>
          </p:cNvGraphicFramePr>
          <p:nvPr/>
        </p:nvGraphicFramePr>
        <p:xfrm>
          <a:off x="6781800" y="5943600"/>
          <a:ext cx="381000" cy="227013"/>
        </p:xfrm>
        <a:graphic>
          <a:graphicData uri="http://schemas.openxmlformats.org/presentationml/2006/ole">
            <p:oleObj spid="_x0000_s17473" name="Picture" r:id="rId19" imgW="1114570" imgH="724669" progId="Word.Picture.8">
              <p:embed/>
            </p:oleObj>
          </a:graphicData>
        </a:graphic>
      </p:graphicFrame>
      <p:graphicFrame>
        <p:nvGraphicFramePr>
          <p:cNvPr id="17429" name="Object 21"/>
          <p:cNvGraphicFramePr>
            <a:graphicFrameLocks noChangeAspect="1"/>
          </p:cNvGraphicFramePr>
          <p:nvPr/>
        </p:nvGraphicFramePr>
        <p:xfrm>
          <a:off x="8001000" y="5943600"/>
          <a:ext cx="381000" cy="227013"/>
        </p:xfrm>
        <a:graphic>
          <a:graphicData uri="http://schemas.openxmlformats.org/presentationml/2006/ole">
            <p:oleObj spid="_x0000_s17474" name="Picture" r:id="rId20" imgW="1114570" imgH="724669" progId="Word.Picture.8">
              <p:embed/>
            </p:oleObj>
          </a:graphicData>
        </a:graphic>
      </p:graphicFrame>
      <p:sp>
        <p:nvSpPr>
          <p:cNvPr id="40" name="Rectangle 39"/>
          <p:cNvSpPr/>
          <p:nvPr/>
        </p:nvSpPr>
        <p:spPr>
          <a:xfrm>
            <a:off x="8610600" y="5410200"/>
            <a:ext cx="5334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</a:rPr>
              <a:t>…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WCO tools to support ATF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7431" name="Picture 23" descr="CLiKC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28599" y="5181600"/>
            <a:ext cx="1404609" cy="762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432" name="Picture 24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752599" y="4880810"/>
            <a:ext cx="914401" cy="1291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434" name="Picture 26" descr="Couverture du produit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048000" y="4876800"/>
            <a:ext cx="914399" cy="12755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" name="Rectangle 34"/>
          <p:cNvSpPr/>
          <p:nvPr/>
        </p:nvSpPr>
        <p:spPr>
          <a:xfrm>
            <a:off x="304800" y="6172200"/>
            <a:ext cx="10668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 smtClean="0">
                <a:solidFill>
                  <a:schemeClr val="tx1"/>
                </a:solidFill>
              </a:rPr>
              <a:t>CLiKC</a:t>
            </a:r>
            <a:endParaRPr lang="en-GB" sz="1200" dirty="0" smtClean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676400" y="6248400"/>
            <a:ext cx="1066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Project Map</a:t>
            </a:r>
          </a:p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Database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19400" y="6248400"/>
            <a:ext cx="13716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Capacity Building</a:t>
            </a:r>
          </a:p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Development</a:t>
            </a:r>
          </a:p>
          <a:p>
            <a:pPr algn="ctr"/>
            <a:r>
              <a:rPr lang="en-GB" sz="1200" dirty="0" smtClean="0">
                <a:solidFill>
                  <a:schemeClr val="tx1"/>
                </a:solidFill>
              </a:rPr>
              <a:t>Compendium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3" name="Picture 7" descr="C:\Users\Osto\AppData\Local\Microsoft\Windows\Temporary Internet Files\Content.IE5\N6R2J74J\3_point_pyramid_800_clr_404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4648200" cy="4648200"/>
          </a:xfrm>
          <a:prstGeom prst="rect">
            <a:avLst/>
          </a:prstGeom>
          <a:noFill/>
        </p:spPr>
      </p:pic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dirty="0" smtClean="0">
                <a:solidFill>
                  <a:schemeClr val="bg1"/>
                </a:solidFill>
                <a:ea typeface="+mj-ea"/>
                <a:cs typeface="+mj-cs"/>
              </a:rPr>
              <a:t>Example – Risk Management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35" name="Picture 2" descr="RKC E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4800" y="2590800"/>
            <a:ext cx="720600" cy="1028701"/>
          </a:xfrm>
          <a:prstGeom prst="rect">
            <a:avLst/>
          </a:prstGeom>
          <a:noFill/>
          <a:effectLst>
            <a:outerShdw blurRad="50800" dist="38100" dir="30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942" name="Picture 6" descr="http://www.wto.org/images/img_index/balimc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1219200"/>
            <a:ext cx="762000" cy="762000"/>
          </a:xfrm>
          <a:prstGeom prst="rect">
            <a:avLst/>
          </a:prstGeom>
          <a:noFill/>
        </p:spPr>
      </p:pic>
      <p:pic>
        <p:nvPicPr>
          <p:cNvPr id="3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4343400"/>
            <a:ext cx="743419" cy="1048274"/>
          </a:xfrm>
          <a:prstGeom prst="rect">
            <a:avLst/>
          </a:prstGeom>
          <a:ln>
            <a:noFill/>
          </a:ln>
          <a:effectLst>
            <a:outerShdw blurRad="50800" dist="38100" dir="30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9" name="Rectangle 38"/>
          <p:cNvSpPr/>
          <p:nvPr/>
        </p:nvSpPr>
        <p:spPr>
          <a:xfrm>
            <a:off x="4343400" y="1143000"/>
            <a:ext cx="4267200" cy="914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1"/>
                </a:solidFill>
              </a:rPr>
              <a:t>The ATF obliges Members, to the extent possible,  to adopt or maintain a risk management system for Customs control.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181600" y="2438400"/>
            <a:ext cx="3810000" cy="1447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1"/>
                </a:solidFill>
              </a:rPr>
              <a:t>The RKC sets out principles of Customs risk management and the RKC Guidelines cover technical aspects of risk management and Customs control.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334000" y="4419600"/>
            <a:ext cx="3581400" cy="1676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1"/>
                </a:solidFill>
              </a:rPr>
              <a:t>The Risk Management Compendium introduces detailed and technical information on risk management, based on practices and experiences of WCO Members.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 flipH="1" flipV="1">
            <a:off x="2819400" y="4572000"/>
            <a:ext cx="1600200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2514600" y="3200400"/>
            <a:ext cx="1752600" cy="1524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2286000" y="1981200"/>
            <a:ext cx="1371600" cy="304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Slide Number Placeholder 8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B8FB-E304-4B9B-8B06-3EB64DAA8A3F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B8FB-E304-4B9B-8B06-3EB64DAA8A3F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WCO implementation guidance </a:t>
            </a:r>
            <a:r>
              <a:rPr lang="en-GB" sz="3500" b="1" dirty="0" smtClean="0">
                <a:solidFill>
                  <a:schemeClr val="bg1"/>
                </a:solidFill>
                <a:ea typeface="+mj-ea"/>
                <a:cs typeface="+mj-cs"/>
              </a:rPr>
              <a:t>for</a:t>
            </a:r>
            <a:r>
              <a:rPr kumimoji="0" lang="en-GB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the ATF</a:t>
            </a:r>
            <a:endParaRPr kumimoji="0" lang="en-GB" sz="3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838200"/>
            <a:ext cx="86868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smtClean="0">
                <a:solidFill>
                  <a:schemeClr val="tx1"/>
                </a:solidFill>
              </a:rPr>
              <a:t>The WCO will provide  implementation guidance for the ATF.  The guidance is a web tool or USB which contains valuable information to assist WCO Members to implement each provision of the ATF. 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60417" name="Picture 1" descr="C:\Users\Osto\Downloads\stand_out_magnify_file_400_clr_1005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667000"/>
            <a:ext cx="2762537" cy="2286000"/>
          </a:xfrm>
          <a:prstGeom prst="rect">
            <a:avLst/>
          </a:prstGeom>
          <a:noFill/>
        </p:spPr>
      </p:pic>
      <p:sp>
        <p:nvSpPr>
          <p:cNvPr id="9" name="Rectangular Callout 8"/>
          <p:cNvSpPr/>
          <p:nvPr/>
        </p:nvSpPr>
        <p:spPr>
          <a:xfrm>
            <a:off x="533400" y="2743200"/>
            <a:ext cx="4648200" cy="3124200"/>
          </a:xfrm>
          <a:prstGeom prst="wedgeRectCallout">
            <a:avLst>
              <a:gd name="adj1" fmla="val 71554"/>
              <a:gd name="adj2" fmla="val -24636"/>
            </a:avLst>
          </a:prstGeom>
          <a:solidFill>
            <a:schemeClr val="bg1"/>
          </a:solidFill>
          <a:ln w="19050">
            <a:solidFill>
              <a:srgbClr val="FF33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800"/>
              </a:spcAft>
            </a:pPr>
            <a:r>
              <a:rPr lang="en-GB" sz="2400" dirty="0" smtClean="0">
                <a:solidFill>
                  <a:schemeClr val="tx1"/>
                </a:solidFill>
              </a:rPr>
              <a:t>  </a:t>
            </a:r>
          </a:p>
          <a:p>
            <a:pPr>
              <a:spcAft>
                <a:spcPts val="800"/>
              </a:spcAft>
              <a:buFont typeface="Wingdings" pitchFamily="2" charset="2"/>
              <a:buChar char="q"/>
            </a:pPr>
            <a:r>
              <a:rPr lang="en-GB" sz="2400" dirty="0" smtClean="0">
                <a:solidFill>
                  <a:schemeClr val="tx1"/>
                </a:solidFill>
              </a:rPr>
              <a:t>  Overview</a:t>
            </a:r>
          </a:p>
          <a:p>
            <a:pPr>
              <a:spcAft>
                <a:spcPts val="800"/>
              </a:spcAft>
              <a:buFont typeface="Wingdings" pitchFamily="2" charset="2"/>
              <a:buChar char="q"/>
            </a:pPr>
            <a:r>
              <a:rPr lang="en-GB" sz="2400" dirty="0" smtClean="0">
                <a:solidFill>
                  <a:schemeClr val="tx1"/>
                </a:solidFill>
              </a:rPr>
              <a:t>  ATF provisions</a:t>
            </a:r>
          </a:p>
          <a:p>
            <a:pPr>
              <a:spcAft>
                <a:spcPts val="800"/>
              </a:spcAft>
              <a:buFont typeface="Wingdings" pitchFamily="2" charset="2"/>
              <a:buChar char="q"/>
            </a:pPr>
            <a:r>
              <a:rPr lang="en-GB" sz="2400" dirty="0" smtClean="0">
                <a:solidFill>
                  <a:schemeClr val="tx1"/>
                </a:solidFill>
              </a:rPr>
              <a:t>  Standards and Guidelines of RKC</a:t>
            </a:r>
          </a:p>
          <a:p>
            <a:pPr>
              <a:spcAft>
                <a:spcPts val="800"/>
              </a:spcAft>
              <a:buFont typeface="Wingdings" pitchFamily="2" charset="2"/>
              <a:buChar char="q"/>
            </a:pPr>
            <a:r>
              <a:rPr lang="en-GB" sz="2400" dirty="0" smtClean="0">
                <a:solidFill>
                  <a:schemeClr val="tx1"/>
                </a:solidFill>
              </a:rPr>
              <a:t>  Other relevant WCO tools</a:t>
            </a:r>
          </a:p>
          <a:p>
            <a:pPr>
              <a:spcAft>
                <a:spcPts val="800"/>
              </a:spcAft>
              <a:buFont typeface="Wingdings" pitchFamily="2" charset="2"/>
              <a:buChar char="q"/>
            </a:pPr>
            <a:r>
              <a:rPr lang="en-GB" sz="2400" dirty="0" smtClean="0">
                <a:solidFill>
                  <a:schemeClr val="tx1"/>
                </a:solidFill>
              </a:rPr>
              <a:t>  Members’ practices</a:t>
            </a:r>
          </a:p>
          <a:p>
            <a:pPr>
              <a:spcAft>
                <a:spcPts val="800"/>
              </a:spcAft>
              <a:buFont typeface="Wingdings" pitchFamily="2" charset="2"/>
              <a:buChar char="q"/>
            </a:pPr>
            <a:r>
              <a:rPr lang="en-GB" sz="2400" dirty="0" smtClean="0">
                <a:solidFill>
                  <a:schemeClr val="tx1"/>
                </a:solidFill>
              </a:rPr>
              <a:t>  Performance indicators</a:t>
            </a:r>
          </a:p>
          <a:p>
            <a:pPr algn="ctr"/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60421" name="Picture 5" descr="C:\Users\Osto\Downloads\flash_drive_books_400_clr_1011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4800600"/>
            <a:ext cx="2057400" cy="1306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2045</TotalTime>
  <Words>1005</Words>
  <Application>Microsoft Office PowerPoint</Application>
  <PresentationFormat>On-screen Show (4:3)</PresentationFormat>
  <Paragraphs>215</Paragraphs>
  <Slides>15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Picture</vt:lpstr>
      <vt:lpstr>WTO Agreement on Trade Facilitation  The WCO’s Role </vt:lpstr>
      <vt:lpstr>What is the WCO?</vt:lpstr>
      <vt:lpstr>What is the ATF?</vt:lpstr>
      <vt:lpstr>ATF - Key Principles ATF?</vt:lpstr>
      <vt:lpstr>Lead role at the border</vt:lpstr>
      <vt:lpstr>Range of WCO Activities</vt:lpstr>
      <vt:lpstr>Slide 6</vt:lpstr>
      <vt:lpstr>Slide 7</vt:lpstr>
      <vt:lpstr>Slide 8</vt:lpstr>
      <vt:lpstr>http://www.wcoomd.org/en/topics/wco-implementing-the-wto-atf.aspx</vt:lpstr>
      <vt:lpstr>http://www.wcoomd.org/en/topics/wco-implementing-the-wto-atf/working-documents.aspx</vt:lpstr>
      <vt:lpstr>WCO Working Group on the ATF</vt:lpstr>
      <vt:lpstr>Capacity Building and Technical Assistance</vt:lpstr>
      <vt:lpstr>Roadmap - 2014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Osto</dc:creator>
  <cp:lastModifiedBy>meeting</cp:lastModifiedBy>
  <cp:revision>220</cp:revision>
  <dcterms:created xsi:type="dcterms:W3CDTF">2014-01-20T09:12:44Z</dcterms:created>
  <dcterms:modified xsi:type="dcterms:W3CDTF">2014-04-08T07:02:29Z</dcterms:modified>
</cp:coreProperties>
</file>