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6" r:id="rId1"/>
  </p:sldMasterIdLst>
  <p:notesMasterIdLst>
    <p:notesMasterId r:id="rId17"/>
  </p:notesMasterIdLst>
  <p:handoutMasterIdLst>
    <p:handoutMasterId r:id="rId18"/>
  </p:handoutMasterIdLst>
  <p:sldIdLst>
    <p:sldId id="1180" r:id="rId2"/>
    <p:sldId id="1182" r:id="rId3"/>
    <p:sldId id="1200" r:id="rId4"/>
    <p:sldId id="1198" r:id="rId5"/>
    <p:sldId id="1212" r:id="rId6"/>
    <p:sldId id="1220" r:id="rId7"/>
    <p:sldId id="1218" r:id="rId8"/>
    <p:sldId id="1219" r:id="rId9"/>
    <p:sldId id="1210" r:id="rId10"/>
    <p:sldId id="1207" r:id="rId11"/>
    <p:sldId id="1214" r:id="rId12"/>
    <p:sldId id="1216" r:id="rId13"/>
    <p:sldId id="1205" r:id="rId14"/>
    <p:sldId id="1195" r:id="rId15"/>
    <p:sldId id="1221" r:id="rId16"/>
  </p:sldIdLst>
  <p:sldSz cx="9144000" cy="6858000" type="screen4x3"/>
  <p:notesSz cx="7010400" cy="9296400"/>
  <p:embeddedFontLst>
    <p:embeddedFont>
      <p:font typeface="FuturistExtrabold" pitchFamily="2" charset="0"/>
      <p:regular r:id="rId19"/>
    </p:embeddedFont>
    <p:embeddedFont>
      <p:font typeface="SimSun" pitchFamily="2" charset="-122"/>
      <p:regular r:id="rId20"/>
    </p:embeddedFont>
    <p:embeddedFont>
      <p:font typeface="Futura BdCn BT" pitchFamily="34" charset="0"/>
      <p:regular r:id="rId21"/>
      <p:italic r:id="rId22"/>
    </p:embeddedFont>
    <p:embeddedFont>
      <p:font typeface="Calibri" pitchFamily="34" charset="0"/>
      <p:regular r:id="rId23"/>
      <p:bold r:id="rId24"/>
      <p:italic r:id="rId25"/>
      <p:boldItalic r:id="rId26"/>
    </p:embeddedFont>
    <p:embeddedFont>
      <p:font typeface="Futura Bk BT" pitchFamily="34" charset="0"/>
      <p:regular r:id="rId27"/>
      <p:italic r:id="rId28"/>
    </p:embeddedFont>
    <p:embeddedFont>
      <p:font typeface="Futura XBlkCn BT" pitchFamily="34" charset="0"/>
      <p:regular r:id="rId29"/>
    </p:embeddedFont>
  </p:embeddedFontLst>
  <p:custShowLst>
    <p:custShow name="Custom Show for Sigapore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har char="•"/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har char="•"/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har char="•"/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har char="•"/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har char="•"/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Futura BdCn BT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000000"/>
    <a:srgbClr val="27FC04"/>
    <a:srgbClr val="173520"/>
    <a:srgbClr val="E61ECE"/>
    <a:srgbClr val="000099"/>
    <a:srgbClr val="FFCC00"/>
    <a:srgbClr val="0066FF"/>
    <a:srgbClr val="666699"/>
    <a:srgbClr val="FF9933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41" autoAdjust="0"/>
    <p:restoredTop sz="94664" autoAdjust="0"/>
  </p:normalViewPr>
  <p:slideViewPr>
    <p:cSldViewPr snapToGrid="0">
      <p:cViewPr varScale="1">
        <p:scale>
          <a:sx n="70" d="100"/>
          <a:sy n="70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06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D9BA4-8C55-4235-B7A3-24C4E61F7129}" type="doc">
      <dgm:prSet loTypeId="urn:microsoft.com/office/officeart/2005/8/layout/cycle2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ABBF7874-0DB3-43F2-A916-E672C77651B3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Planning</a:t>
          </a:r>
          <a:endParaRPr lang="en-US" sz="1800" dirty="0">
            <a:latin typeface="Calibri" pitchFamily="34" charset="0"/>
          </a:endParaRPr>
        </a:p>
      </dgm:t>
    </dgm:pt>
    <dgm:pt modelId="{AD6F5B6C-2538-46D9-B18E-804975A90D5F}" type="parTrans" cxnId="{6DB43694-C6E3-4766-9822-5E9D5C15FB1A}">
      <dgm:prSet/>
      <dgm:spPr/>
      <dgm:t>
        <a:bodyPr/>
        <a:lstStyle/>
        <a:p>
          <a:endParaRPr lang="en-US"/>
        </a:p>
      </dgm:t>
    </dgm:pt>
    <dgm:pt modelId="{E85A683A-6B4B-414D-8608-0CA3A72AE958}" type="sibTrans" cxnId="{6DB43694-C6E3-4766-9822-5E9D5C15FB1A}">
      <dgm:prSet/>
      <dgm:spPr/>
      <dgm:t>
        <a:bodyPr/>
        <a:lstStyle/>
        <a:p>
          <a:endParaRPr lang="en-US"/>
        </a:p>
      </dgm:t>
    </dgm:pt>
    <dgm:pt modelId="{709E2B6E-E6A0-43EF-B070-D44338CAED06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Preparation</a:t>
          </a:r>
          <a:endParaRPr lang="en-US" sz="1800" dirty="0">
            <a:latin typeface="Calibri" pitchFamily="34" charset="0"/>
          </a:endParaRPr>
        </a:p>
      </dgm:t>
    </dgm:pt>
    <dgm:pt modelId="{90F62D2A-826D-4F2C-894C-FD4A4E797534}" type="parTrans" cxnId="{DEBD8EAC-FA86-413A-AA55-BD83396A6855}">
      <dgm:prSet/>
      <dgm:spPr/>
      <dgm:t>
        <a:bodyPr/>
        <a:lstStyle/>
        <a:p>
          <a:endParaRPr lang="en-US"/>
        </a:p>
      </dgm:t>
    </dgm:pt>
    <dgm:pt modelId="{3FF8F99B-FE8D-45C5-AE54-7CF4C78E4965}" type="sibTrans" cxnId="{DEBD8EAC-FA86-413A-AA55-BD83396A6855}">
      <dgm:prSet/>
      <dgm:spPr/>
      <dgm:t>
        <a:bodyPr/>
        <a:lstStyle/>
        <a:p>
          <a:endParaRPr lang="en-US"/>
        </a:p>
      </dgm:t>
    </dgm:pt>
    <dgm:pt modelId="{3408E7ED-866D-480E-BC0C-D04B99C1586D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Evaluation</a:t>
          </a:r>
          <a:endParaRPr lang="en-US" sz="1800" dirty="0">
            <a:latin typeface="Calibri" pitchFamily="34" charset="0"/>
          </a:endParaRPr>
        </a:p>
      </dgm:t>
    </dgm:pt>
    <dgm:pt modelId="{55523759-9021-4A28-A754-3F356ABB1F94}" type="parTrans" cxnId="{DBCD3771-25F6-443B-9CE8-BED4F3E1D848}">
      <dgm:prSet/>
      <dgm:spPr/>
      <dgm:t>
        <a:bodyPr/>
        <a:lstStyle/>
        <a:p>
          <a:endParaRPr lang="en-US"/>
        </a:p>
      </dgm:t>
    </dgm:pt>
    <dgm:pt modelId="{39949812-EB75-4A6F-A8D7-DEE8BFF87D91}" type="sibTrans" cxnId="{DBCD3771-25F6-443B-9CE8-BED4F3E1D848}">
      <dgm:prSet/>
      <dgm:spPr/>
      <dgm:t>
        <a:bodyPr/>
        <a:lstStyle/>
        <a:p>
          <a:endParaRPr lang="en-US"/>
        </a:p>
      </dgm:t>
    </dgm:pt>
    <dgm:pt modelId="{136C3418-3BE3-43CA-A742-33F7CE237FA8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Award</a:t>
          </a:r>
          <a:endParaRPr lang="en-US" sz="1800" dirty="0">
            <a:latin typeface="Calibri" pitchFamily="34" charset="0"/>
          </a:endParaRPr>
        </a:p>
      </dgm:t>
    </dgm:pt>
    <dgm:pt modelId="{6BCCF046-BDC3-49BD-B336-065FFAD7544A}" type="parTrans" cxnId="{C3CF0E25-3F88-4B6A-BEB5-ADBF168174EC}">
      <dgm:prSet/>
      <dgm:spPr/>
      <dgm:t>
        <a:bodyPr/>
        <a:lstStyle/>
        <a:p>
          <a:endParaRPr lang="en-US"/>
        </a:p>
      </dgm:t>
    </dgm:pt>
    <dgm:pt modelId="{8B9C9544-93F1-4700-97BC-D85A951F59B9}" type="sibTrans" cxnId="{C3CF0E25-3F88-4B6A-BEB5-ADBF168174EC}">
      <dgm:prSet/>
      <dgm:spPr/>
      <dgm:t>
        <a:bodyPr/>
        <a:lstStyle/>
        <a:p>
          <a:endParaRPr lang="en-US"/>
        </a:p>
      </dgm:t>
    </dgm:pt>
    <dgm:pt modelId="{797B00E1-128C-4DD6-8129-1A10B742FD19}">
      <dgm:prSet phldrT="[Text]" custT="1"/>
      <dgm:spPr/>
      <dgm:t>
        <a:bodyPr/>
        <a:lstStyle/>
        <a:p>
          <a:r>
            <a:rPr lang="en-US" sz="1500" dirty="0" smtClean="0">
              <a:latin typeface="Calibri" pitchFamily="34" charset="0"/>
            </a:rPr>
            <a:t>Administration</a:t>
          </a:r>
          <a:endParaRPr lang="en-US" sz="1500" dirty="0">
            <a:latin typeface="Calibri" pitchFamily="34" charset="0"/>
          </a:endParaRPr>
        </a:p>
      </dgm:t>
    </dgm:pt>
    <dgm:pt modelId="{EFBF5AF3-B769-4BE5-85BA-544AACF86266}" type="parTrans" cxnId="{6D7A649C-DD99-4439-B96B-D722FD024FCE}">
      <dgm:prSet/>
      <dgm:spPr/>
      <dgm:t>
        <a:bodyPr/>
        <a:lstStyle/>
        <a:p>
          <a:endParaRPr lang="en-US"/>
        </a:p>
      </dgm:t>
    </dgm:pt>
    <dgm:pt modelId="{21524866-2124-42CF-AC4B-5DFD2B3F610A}" type="sibTrans" cxnId="{6D7A649C-DD99-4439-B96B-D722FD024FCE}">
      <dgm:prSet/>
      <dgm:spPr/>
      <dgm:t>
        <a:bodyPr/>
        <a:lstStyle/>
        <a:p>
          <a:endParaRPr lang="en-US"/>
        </a:p>
      </dgm:t>
    </dgm:pt>
    <dgm:pt modelId="{1F7CAC38-10E6-41A6-88F8-3F4C8B7B01AE}" type="pres">
      <dgm:prSet presAssocID="{F03D9BA4-8C55-4235-B7A3-24C4E61F71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B100CB-51FA-4B75-BA89-D666053D4D4F}" type="pres">
      <dgm:prSet presAssocID="{ABBF7874-0DB3-43F2-A916-E672C77651B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5222-E392-4617-95ED-0AF283BBFA48}" type="pres">
      <dgm:prSet presAssocID="{E85A683A-6B4B-414D-8608-0CA3A72AE958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F597846-750B-43CE-B1D8-AF5A5D66AC09}" type="pres">
      <dgm:prSet presAssocID="{E85A683A-6B4B-414D-8608-0CA3A72AE95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09A135D-8A0E-4D1E-9713-096316EC882E}" type="pres">
      <dgm:prSet presAssocID="{709E2B6E-E6A0-43EF-B070-D44338CAED06}" presName="node" presStyleLbl="node1" presStyleIdx="1" presStyleCnt="5" custRadScaleRad="98798" custRadScaleInc="-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FDD8-778D-4F16-BA3B-9C057103D0B1}" type="pres">
      <dgm:prSet presAssocID="{3FF8F99B-FE8D-45C5-AE54-7CF4C78E496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FC1A514-ED54-4D69-9678-3446F044F14B}" type="pres">
      <dgm:prSet presAssocID="{3FF8F99B-FE8D-45C5-AE54-7CF4C78E496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C41DDE5-5055-4C8D-AF72-A16C899D7CAE}" type="pres">
      <dgm:prSet presAssocID="{3408E7ED-866D-480E-BC0C-D04B99C1586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16BA1-F47D-4341-8F64-31663917B69E}" type="pres">
      <dgm:prSet presAssocID="{39949812-EB75-4A6F-A8D7-DEE8BFF87D9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0DEC860-FB73-41E4-B4C6-F3A23122F04A}" type="pres">
      <dgm:prSet presAssocID="{39949812-EB75-4A6F-A8D7-DEE8BFF87D9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2EB59B5-BAC3-4A6C-8F22-A31CFDA41CD0}" type="pres">
      <dgm:prSet presAssocID="{136C3418-3BE3-43CA-A742-33F7CE237FA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FDB81-1CF1-4316-8EB6-D35BECD6E522}" type="pres">
      <dgm:prSet presAssocID="{8B9C9544-93F1-4700-97BC-D85A951F59B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DBE7FFA-3A57-4960-B6BB-A7E2D8C511F3}" type="pres">
      <dgm:prSet presAssocID="{8B9C9544-93F1-4700-97BC-D85A951F59B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C361964-5303-4E8A-9396-40FF322052B9}" type="pres">
      <dgm:prSet presAssocID="{797B00E1-128C-4DD6-8129-1A10B742FD1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CF4BA-5A22-434B-8515-05E99B1B7A9E}" type="pres">
      <dgm:prSet presAssocID="{21524866-2124-42CF-AC4B-5DFD2B3F610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A11242E-C338-4F03-A265-4BEA30BE381C}" type="pres">
      <dgm:prSet presAssocID="{21524866-2124-42CF-AC4B-5DFD2B3F610A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11B7619-694F-4EDD-A235-BFB36E80AE83}" type="presOf" srcId="{3FF8F99B-FE8D-45C5-AE54-7CF4C78E4965}" destId="{2AB4FDD8-778D-4F16-BA3B-9C057103D0B1}" srcOrd="0" destOrd="0" presId="urn:microsoft.com/office/officeart/2005/8/layout/cycle2"/>
    <dgm:cxn modelId="{DEBD8EAC-FA86-413A-AA55-BD83396A6855}" srcId="{F03D9BA4-8C55-4235-B7A3-24C4E61F7129}" destId="{709E2B6E-E6A0-43EF-B070-D44338CAED06}" srcOrd="1" destOrd="0" parTransId="{90F62D2A-826D-4F2C-894C-FD4A4E797534}" sibTransId="{3FF8F99B-FE8D-45C5-AE54-7CF4C78E4965}"/>
    <dgm:cxn modelId="{56BF35BF-4B17-4B1C-9903-9855F497A866}" type="presOf" srcId="{136C3418-3BE3-43CA-A742-33F7CE237FA8}" destId="{92EB59B5-BAC3-4A6C-8F22-A31CFDA41CD0}" srcOrd="0" destOrd="0" presId="urn:microsoft.com/office/officeart/2005/8/layout/cycle2"/>
    <dgm:cxn modelId="{9579D587-BB74-4207-B452-1F000A1DD05C}" type="presOf" srcId="{3FF8F99B-FE8D-45C5-AE54-7CF4C78E4965}" destId="{0FC1A514-ED54-4D69-9678-3446F044F14B}" srcOrd="1" destOrd="0" presId="urn:microsoft.com/office/officeart/2005/8/layout/cycle2"/>
    <dgm:cxn modelId="{6629D6C2-E18E-42E1-A4FB-9D6C2AF62594}" type="presOf" srcId="{39949812-EB75-4A6F-A8D7-DEE8BFF87D91}" destId="{D0C16BA1-F47D-4341-8F64-31663917B69E}" srcOrd="0" destOrd="0" presId="urn:microsoft.com/office/officeart/2005/8/layout/cycle2"/>
    <dgm:cxn modelId="{DBCD3771-25F6-443B-9CE8-BED4F3E1D848}" srcId="{F03D9BA4-8C55-4235-B7A3-24C4E61F7129}" destId="{3408E7ED-866D-480E-BC0C-D04B99C1586D}" srcOrd="2" destOrd="0" parTransId="{55523759-9021-4A28-A754-3F356ABB1F94}" sibTransId="{39949812-EB75-4A6F-A8D7-DEE8BFF87D91}"/>
    <dgm:cxn modelId="{986D9A39-FDCB-43B7-844A-F4E0BABCA5D4}" type="presOf" srcId="{8B9C9544-93F1-4700-97BC-D85A951F59B9}" destId="{772FDB81-1CF1-4316-8EB6-D35BECD6E522}" srcOrd="0" destOrd="0" presId="urn:microsoft.com/office/officeart/2005/8/layout/cycle2"/>
    <dgm:cxn modelId="{6D7A649C-DD99-4439-B96B-D722FD024FCE}" srcId="{F03D9BA4-8C55-4235-B7A3-24C4E61F7129}" destId="{797B00E1-128C-4DD6-8129-1A10B742FD19}" srcOrd="4" destOrd="0" parTransId="{EFBF5AF3-B769-4BE5-85BA-544AACF86266}" sibTransId="{21524866-2124-42CF-AC4B-5DFD2B3F610A}"/>
    <dgm:cxn modelId="{995F76CF-B36D-4AF4-B452-E972B7AE44FE}" type="presOf" srcId="{E85A683A-6B4B-414D-8608-0CA3A72AE958}" destId="{B3155222-E392-4617-95ED-0AF283BBFA48}" srcOrd="0" destOrd="0" presId="urn:microsoft.com/office/officeart/2005/8/layout/cycle2"/>
    <dgm:cxn modelId="{2E63E339-909B-4348-B5C1-341EE7C179A7}" type="presOf" srcId="{39949812-EB75-4A6F-A8D7-DEE8BFF87D91}" destId="{50DEC860-FB73-41E4-B4C6-F3A23122F04A}" srcOrd="1" destOrd="0" presId="urn:microsoft.com/office/officeart/2005/8/layout/cycle2"/>
    <dgm:cxn modelId="{C3CF0E25-3F88-4B6A-BEB5-ADBF168174EC}" srcId="{F03D9BA4-8C55-4235-B7A3-24C4E61F7129}" destId="{136C3418-3BE3-43CA-A742-33F7CE237FA8}" srcOrd="3" destOrd="0" parTransId="{6BCCF046-BDC3-49BD-B336-065FFAD7544A}" sibTransId="{8B9C9544-93F1-4700-97BC-D85A951F59B9}"/>
    <dgm:cxn modelId="{167B193F-03D2-49CD-8107-A3B4685F8B02}" type="presOf" srcId="{21524866-2124-42CF-AC4B-5DFD2B3F610A}" destId="{45FCF4BA-5A22-434B-8515-05E99B1B7A9E}" srcOrd="0" destOrd="0" presId="urn:microsoft.com/office/officeart/2005/8/layout/cycle2"/>
    <dgm:cxn modelId="{5E0BFACE-A643-4A13-B912-428BD79EEEF1}" type="presOf" srcId="{8B9C9544-93F1-4700-97BC-D85A951F59B9}" destId="{CDBE7FFA-3A57-4960-B6BB-A7E2D8C511F3}" srcOrd="1" destOrd="0" presId="urn:microsoft.com/office/officeart/2005/8/layout/cycle2"/>
    <dgm:cxn modelId="{16E807C5-FFCA-42F2-A1E6-FC0A57CE5907}" type="presOf" srcId="{E85A683A-6B4B-414D-8608-0CA3A72AE958}" destId="{1F597846-750B-43CE-B1D8-AF5A5D66AC09}" srcOrd="1" destOrd="0" presId="urn:microsoft.com/office/officeart/2005/8/layout/cycle2"/>
    <dgm:cxn modelId="{98038965-301E-4D71-A56C-1220754E7DED}" type="presOf" srcId="{F03D9BA4-8C55-4235-B7A3-24C4E61F7129}" destId="{1F7CAC38-10E6-41A6-88F8-3F4C8B7B01AE}" srcOrd="0" destOrd="0" presId="urn:microsoft.com/office/officeart/2005/8/layout/cycle2"/>
    <dgm:cxn modelId="{BA4419E3-0DEE-4009-A7A9-353B58724090}" type="presOf" srcId="{797B00E1-128C-4DD6-8129-1A10B742FD19}" destId="{EC361964-5303-4E8A-9396-40FF322052B9}" srcOrd="0" destOrd="0" presId="urn:microsoft.com/office/officeart/2005/8/layout/cycle2"/>
    <dgm:cxn modelId="{FD43B8B6-ABFE-4AB7-AC18-CA3A3EF774D9}" type="presOf" srcId="{21524866-2124-42CF-AC4B-5DFD2B3F610A}" destId="{0A11242E-C338-4F03-A265-4BEA30BE381C}" srcOrd="1" destOrd="0" presId="urn:microsoft.com/office/officeart/2005/8/layout/cycle2"/>
    <dgm:cxn modelId="{6DB43694-C6E3-4766-9822-5E9D5C15FB1A}" srcId="{F03D9BA4-8C55-4235-B7A3-24C4E61F7129}" destId="{ABBF7874-0DB3-43F2-A916-E672C77651B3}" srcOrd="0" destOrd="0" parTransId="{AD6F5B6C-2538-46D9-B18E-804975A90D5F}" sibTransId="{E85A683A-6B4B-414D-8608-0CA3A72AE958}"/>
    <dgm:cxn modelId="{EF39855D-4716-4101-921E-61A380635219}" type="presOf" srcId="{3408E7ED-866D-480E-BC0C-D04B99C1586D}" destId="{AC41DDE5-5055-4C8D-AF72-A16C899D7CAE}" srcOrd="0" destOrd="0" presId="urn:microsoft.com/office/officeart/2005/8/layout/cycle2"/>
    <dgm:cxn modelId="{64BBF619-9540-4ED5-A9F7-3E0C879BA779}" type="presOf" srcId="{ABBF7874-0DB3-43F2-A916-E672C77651B3}" destId="{35B100CB-51FA-4B75-BA89-D666053D4D4F}" srcOrd="0" destOrd="0" presId="urn:microsoft.com/office/officeart/2005/8/layout/cycle2"/>
    <dgm:cxn modelId="{7937409A-F9D8-407C-860B-28AE697FA642}" type="presOf" srcId="{709E2B6E-E6A0-43EF-B070-D44338CAED06}" destId="{009A135D-8A0E-4D1E-9713-096316EC882E}" srcOrd="0" destOrd="0" presId="urn:microsoft.com/office/officeart/2005/8/layout/cycle2"/>
    <dgm:cxn modelId="{9ADD4143-CAE4-4AF1-84CE-466795E26AAA}" type="presParOf" srcId="{1F7CAC38-10E6-41A6-88F8-3F4C8B7B01AE}" destId="{35B100CB-51FA-4B75-BA89-D666053D4D4F}" srcOrd="0" destOrd="0" presId="urn:microsoft.com/office/officeart/2005/8/layout/cycle2"/>
    <dgm:cxn modelId="{5E2191E9-986E-43F1-B78E-7A3AC897D086}" type="presParOf" srcId="{1F7CAC38-10E6-41A6-88F8-3F4C8B7B01AE}" destId="{B3155222-E392-4617-95ED-0AF283BBFA48}" srcOrd="1" destOrd="0" presId="urn:microsoft.com/office/officeart/2005/8/layout/cycle2"/>
    <dgm:cxn modelId="{E61F529F-8BA3-40DB-93EA-FA71CB3A644D}" type="presParOf" srcId="{B3155222-E392-4617-95ED-0AF283BBFA48}" destId="{1F597846-750B-43CE-B1D8-AF5A5D66AC09}" srcOrd="0" destOrd="0" presId="urn:microsoft.com/office/officeart/2005/8/layout/cycle2"/>
    <dgm:cxn modelId="{538F7FFD-9144-470A-8966-6551BF0A4627}" type="presParOf" srcId="{1F7CAC38-10E6-41A6-88F8-3F4C8B7B01AE}" destId="{009A135D-8A0E-4D1E-9713-096316EC882E}" srcOrd="2" destOrd="0" presId="urn:microsoft.com/office/officeart/2005/8/layout/cycle2"/>
    <dgm:cxn modelId="{E80B7462-8259-4CCE-85E3-C42730B8A47F}" type="presParOf" srcId="{1F7CAC38-10E6-41A6-88F8-3F4C8B7B01AE}" destId="{2AB4FDD8-778D-4F16-BA3B-9C057103D0B1}" srcOrd="3" destOrd="0" presId="urn:microsoft.com/office/officeart/2005/8/layout/cycle2"/>
    <dgm:cxn modelId="{3B408E83-E41D-4864-8DEC-C4714972863D}" type="presParOf" srcId="{2AB4FDD8-778D-4F16-BA3B-9C057103D0B1}" destId="{0FC1A514-ED54-4D69-9678-3446F044F14B}" srcOrd="0" destOrd="0" presId="urn:microsoft.com/office/officeart/2005/8/layout/cycle2"/>
    <dgm:cxn modelId="{5ADDF744-A6A6-4E3C-A510-74EF5D8E514E}" type="presParOf" srcId="{1F7CAC38-10E6-41A6-88F8-3F4C8B7B01AE}" destId="{AC41DDE5-5055-4C8D-AF72-A16C899D7CAE}" srcOrd="4" destOrd="0" presId="urn:microsoft.com/office/officeart/2005/8/layout/cycle2"/>
    <dgm:cxn modelId="{CD365F17-3DBE-4786-8D87-C3A54AC898F0}" type="presParOf" srcId="{1F7CAC38-10E6-41A6-88F8-3F4C8B7B01AE}" destId="{D0C16BA1-F47D-4341-8F64-31663917B69E}" srcOrd="5" destOrd="0" presId="urn:microsoft.com/office/officeart/2005/8/layout/cycle2"/>
    <dgm:cxn modelId="{9298B773-820B-41F6-9556-3A70FC660ECA}" type="presParOf" srcId="{D0C16BA1-F47D-4341-8F64-31663917B69E}" destId="{50DEC860-FB73-41E4-B4C6-F3A23122F04A}" srcOrd="0" destOrd="0" presId="urn:microsoft.com/office/officeart/2005/8/layout/cycle2"/>
    <dgm:cxn modelId="{2EAD933F-680C-46DE-B51F-142694D7973B}" type="presParOf" srcId="{1F7CAC38-10E6-41A6-88F8-3F4C8B7B01AE}" destId="{92EB59B5-BAC3-4A6C-8F22-A31CFDA41CD0}" srcOrd="6" destOrd="0" presId="urn:microsoft.com/office/officeart/2005/8/layout/cycle2"/>
    <dgm:cxn modelId="{D83A2E7E-8996-4BA7-B72D-BF22FE420E34}" type="presParOf" srcId="{1F7CAC38-10E6-41A6-88F8-3F4C8B7B01AE}" destId="{772FDB81-1CF1-4316-8EB6-D35BECD6E522}" srcOrd="7" destOrd="0" presId="urn:microsoft.com/office/officeart/2005/8/layout/cycle2"/>
    <dgm:cxn modelId="{5D32CDAF-B9AB-4226-B10B-60B01DF64572}" type="presParOf" srcId="{772FDB81-1CF1-4316-8EB6-D35BECD6E522}" destId="{CDBE7FFA-3A57-4960-B6BB-A7E2D8C511F3}" srcOrd="0" destOrd="0" presId="urn:microsoft.com/office/officeart/2005/8/layout/cycle2"/>
    <dgm:cxn modelId="{03EEF4CF-EA72-4A4D-854C-08124D66E5B6}" type="presParOf" srcId="{1F7CAC38-10E6-41A6-88F8-3F4C8B7B01AE}" destId="{EC361964-5303-4E8A-9396-40FF322052B9}" srcOrd="8" destOrd="0" presId="urn:microsoft.com/office/officeart/2005/8/layout/cycle2"/>
    <dgm:cxn modelId="{A0B48911-BCAE-4ED6-8A59-9514C42454A5}" type="presParOf" srcId="{1F7CAC38-10E6-41A6-88F8-3F4C8B7B01AE}" destId="{45FCF4BA-5A22-434B-8515-05E99B1B7A9E}" srcOrd="9" destOrd="0" presId="urn:microsoft.com/office/officeart/2005/8/layout/cycle2"/>
    <dgm:cxn modelId="{CAF0C685-E8A2-4B6A-885F-7A436CB728B2}" type="presParOf" srcId="{45FCF4BA-5A22-434B-8515-05E99B1B7A9E}" destId="{0A11242E-C338-4F03-A265-4BEA30BE381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B100CB-51FA-4B75-BA89-D666053D4D4F}">
      <dsp:nvSpPr>
        <dsp:cNvPr id="0" name=""/>
        <dsp:cNvSpPr/>
      </dsp:nvSpPr>
      <dsp:spPr>
        <a:xfrm>
          <a:off x="3243259" y="1130"/>
          <a:ext cx="1688490" cy="1688490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Planning</a:t>
          </a:r>
          <a:endParaRPr lang="en-US" sz="1800" kern="1200" dirty="0">
            <a:latin typeface="Calibri" pitchFamily="34" charset="0"/>
          </a:endParaRPr>
        </a:p>
      </dsp:txBody>
      <dsp:txXfrm>
        <a:off x="3243259" y="1130"/>
        <a:ext cx="1688490" cy="1688490"/>
      </dsp:txXfrm>
    </dsp:sp>
    <dsp:sp modelId="{B3155222-E392-4617-95ED-0AF283BBFA48}">
      <dsp:nvSpPr>
        <dsp:cNvPr id="0" name=""/>
        <dsp:cNvSpPr/>
      </dsp:nvSpPr>
      <dsp:spPr>
        <a:xfrm rot="2181935">
          <a:off x="4871159" y="1298847"/>
          <a:ext cx="438306" cy="569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2181935">
        <a:off x="4871159" y="1298847"/>
        <a:ext cx="438306" cy="569865"/>
      </dsp:txXfrm>
    </dsp:sp>
    <dsp:sp modelId="{009A135D-8A0E-4D1E-9713-096316EC882E}">
      <dsp:nvSpPr>
        <dsp:cNvPr id="0" name=""/>
        <dsp:cNvSpPr/>
      </dsp:nvSpPr>
      <dsp:spPr>
        <a:xfrm>
          <a:off x="5268853" y="1492650"/>
          <a:ext cx="1688490" cy="1688490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Preparation</a:t>
          </a:r>
          <a:endParaRPr lang="en-US" sz="1800" kern="1200" dirty="0">
            <a:latin typeface="Calibri" pitchFamily="34" charset="0"/>
          </a:endParaRPr>
        </a:p>
      </dsp:txBody>
      <dsp:txXfrm>
        <a:off x="5268853" y="1492650"/>
        <a:ext cx="1688490" cy="1688490"/>
      </dsp:txXfrm>
    </dsp:sp>
    <dsp:sp modelId="{2AB4FDD8-778D-4F16-BA3B-9C057103D0B1}">
      <dsp:nvSpPr>
        <dsp:cNvPr id="0" name=""/>
        <dsp:cNvSpPr/>
      </dsp:nvSpPr>
      <dsp:spPr>
        <a:xfrm rot="6444717">
          <a:off x="5515664" y="3246585"/>
          <a:ext cx="445578" cy="569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10318"/>
            <a:lumOff val="106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6444717">
        <a:off x="5515664" y="3246585"/>
        <a:ext cx="445578" cy="569865"/>
      </dsp:txXfrm>
    </dsp:sp>
    <dsp:sp modelId="{AC41DDE5-5055-4C8D-AF72-A16C899D7CAE}">
      <dsp:nvSpPr>
        <dsp:cNvPr id="0" name=""/>
        <dsp:cNvSpPr/>
      </dsp:nvSpPr>
      <dsp:spPr>
        <a:xfrm>
          <a:off x="4512015" y="3905960"/>
          <a:ext cx="1688490" cy="1688490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Evaluation</a:t>
          </a:r>
          <a:endParaRPr lang="en-US" sz="1800" kern="1200" dirty="0">
            <a:latin typeface="Calibri" pitchFamily="34" charset="0"/>
          </a:endParaRPr>
        </a:p>
      </dsp:txBody>
      <dsp:txXfrm>
        <a:off x="4512015" y="3905960"/>
        <a:ext cx="1688490" cy="1688490"/>
      </dsp:txXfrm>
    </dsp:sp>
    <dsp:sp modelId="{D0C16BA1-F47D-4341-8F64-31663917B69E}">
      <dsp:nvSpPr>
        <dsp:cNvPr id="0" name=""/>
        <dsp:cNvSpPr/>
      </dsp:nvSpPr>
      <dsp:spPr>
        <a:xfrm rot="10800000">
          <a:off x="3875249" y="4465273"/>
          <a:ext cx="449981" cy="569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20636"/>
            <a:lumOff val="212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875249" y="4465273"/>
        <a:ext cx="449981" cy="569865"/>
      </dsp:txXfrm>
    </dsp:sp>
    <dsp:sp modelId="{92EB59B5-BAC3-4A6C-8F22-A31CFDA41CD0}">
      <dsp:nvSpPr>
        <dsp:cNvPr id="0" name=""/>
        <dsp:cNvSpPr/>
      </dsp:nvSpPr>
      <dsp:spPr>
        <a:xfrm>
          <a:off x="1974502" y="3905960"/>
          <a:ext cx="1688490" cy="1688490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Award</a:t>
          </a:r>
          <a:endParaRPr lang="en-US" sz="1800" kern="1200" dirty="0">
            <a:latin typeface="Calibri" pitchFamily="34" charset="0"/>
          </a:endParaRPr>
        </a:p>
      </dsp:txBody>
      <dsp:txXfrm>
        <a:off x="1974502" y="3905960"/>
        <a:ext cx="1688490" cy="1688490"/>
      </dsp:txXfrm>
    </dsp:sp>
    <dsp:sp modelId="{772FDB81-1CF1-4316-8EB6-D35BECD6E522}">
      <dsp:nvSpPr>
        <dsp:cNvPr id="0" name=""/>
        <dsp:cNvSpPr/>
      </dsp:nvSpPr>
      <dsp:spPr>
        <a:xfrm rot="15120000">
          <a:off x="2205625" y="3270726"/>
          <a:ext cx="449981" cy="569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30953"/>
            <a:lumOff val="31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5120000">
        <a:off x="2205625" y="3270726"/>
        <a:ext cx="449981" cy="569865"/>
      </dsp:txXfrm>
    </dsp:sp>
    <dsp:sp modelId="{EC361964-5303-4E8A-9396-40FF322052B9}">
      <dsp:nvSpPr>
        <dsp:cNvPr id="0" name=""/>
        <dsp:cNvSpPr/>
      </dsp:nvSpPr>
      <dsp:spPr>
        <a:xfrm>
          <a:off x="1190368" y="1492642"/>
          <a:ext cx="1688490" cy="1688490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alibri" pitchFamily="34" charset="0"/>
            </a:rPr>
            <a:t>Administration</a:t>
          </a:r>
          <a:endParaRPr lang="en-US" sz="1500" kern="1200" dirty="0">
            <a:latin typeface="Calibri" pitchFamily="34" charset="0"/>
          </a:endParaRPr>
        </a:p>
      </dsp:txBody>
      <dsp:txXfrm>
        <a:off x="1190368" y="1492642"/>
        <a:ext cx="1688490" cy="1688490"/>
      </dsp:txXfrm>
    </dsp:sp>
    <dsp:sp modelId="{45FCF4BA-5A22-434B-8515-05E99B1B7A9E}">
      <dsp:nvSpPr>
        <dsp:cNvPr id="0" name=""/>
        <dsp:cNvSpPr/>
      </dsp:nvSpPr>
      <dsp:spPr>
        <a:xfrm rot="19440000">
          <a:off x="2825765" y="1313684"/>
          <a:ext cx="449981" cy="569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41271"/>
            <a:lumOff val="425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9440000">
        <a:off x="2825765" y="1313684"/>
        <a:ext cx="449981" cy="56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defTabSz="930275"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fld id="{27E5A5A8-6B28-4CAC-AB30-DC8F2098CAB7}" type="datetime1">
              <a:rPr lang="zh-CN" altLang="en-US"/>
              <a:pPr/>
              <a:t>2012-2-22</a:t>
            </a:fld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6663"/>
            <a:ext cx="303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defTabSz="930275"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56663"/>
            <a:ext cx="303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930275"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fld id="{F9C5F458-66BF-4948-B890-C7F0680A089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defTabSz="930275"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fld id="{7C0B4FF9-2B95-4C69-909D-D6761715D28B}" type="datetime1">
              <a:rPr lang="zh-CN" altLang="en-US"/>
              <a:pPr/>
              <a:t>2012-2-22</a:t>
            </a:fld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0"/>
            <a:ext cx="2181225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396038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0"/>
            <a:ext cx="7562850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844675"/>
            <a:ext cx="41433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844675"/>
            <a:ext cx="41433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0"/>
            <a:ext cx="7562850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844675"/>
            <a:ext cx="8439150" cy="4752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0"/>
            <a:ext cx="7562850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844675"/>
            <a:ext cx="41433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6775" y="1844675"/>
            <a:ext cx="4143375" cy="4752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44675"/>
            <a:ext cx="41433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844675"/>
            <a:ext cx="41433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0"/>
            <a:ext cx="7562850" cy="141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44675"/>
            <a:ext cx="8439150" cy="475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75" tIns="92075" rIns="92075" bIns="92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198085" name="Picture 5" descr="Blueblock(20)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5113" y="204788"/>
            <a:ext cx="1020762" cy="10207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utura XBlkCn BT" pitchFamily="34" charset="0"/>
        </a:defRPr>
      </a:lvl9pPr>
    </p:titleStyle>
    <p:bodyStyle>
      <a:lvl1pPr marL="350838" indent="-3508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904875" indent="-3746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2pPr>
      <a:lvl3pPr marL="1450975" indent="-3667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800">
          <a:solidFill>
            <a:schemeClr val="bg1"/>
          </a:solidFill>
          <a:latin typeface="+mn-lt"/>
        </a:defRPr>
      </a:lvl3pPr>
      <a:lvl4pPr marL="1971675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400">
          <a:solidFill>
            <a:schemeClr val="bg1"/>
          </a:solidFill>
          <a:latin typeface="+mn-lt"/>
        </a:defRPr>
      </a:lvl4pPr>
      <a:lvl5pPr marL="2409825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5pPr>
      <a:lvl6pPr marL="2867025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3324225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781425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4238625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kit.pppinindia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 descr="Dark horizontal"/>
          <p:cNvSpPr txBox="1">
            <a:spLocks noChangeArrowheads="1"/>
          </p:cNvSpPr>
          <p:nvPr/>
        </p:nvSpPr>
        <p:spPr bwMode="auto">
          <a:xfrm>
            <a:off x="296216" y="1742941"/>
            <a:ext cx="8590208" cy="167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zh-CN" sz="3800" b="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FuturistExtrabold" pitchFamily="2" charset="0"/>
              </a:rPr>
              <a:t>PUBLIC PRIVATE PARTNERSHIP (PPP) </a:t>
            </a:r>
          </a:p>
          <a:p>
            <a:pPr algn="ctr">
              <a:buFontTx/>
              <a:buNone/>
            </a:pPr>
            <a:r>
              <a:rPr lang="en-US" altLang="zh-CN" sz="3800" b="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FuturistExtrabold" pitchFamily="2" charset="0"/>
              </a:rPr>
              <a:t>CONTRACT MANAGEMENT</a:t>
            </a:r>
            <a:endParaRPr lang="en-US" altLang="zh-CN" sz="3800" b="0" dirty="0">
              <a:solidFill>
                <a:schemeClr val="tx1">
                  <a:lumMod val="20000"/>
                  <a:lumOff val="80000"/>
                </a:schemeClr>
              </a:solidFill>
              <a:latin typeface="FuturistExtrabold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21218" y="4069725"/>
            <a:ext cx="763717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285750" indent="-285750" algn="ctr">
              <a:buFontTx/>
              <a:buNone/>
            </a:pPr>
            <a:r>
              <a:rPr lang="en-US" sz="3600" b="0" dirty="0" smtClean="0">
                <a:solidFill>
                  <a:schemeClr val="accent3"/>
                </a:solidFill>
              </a:rPr>
              <a:t>Muhammad A </a:t>
            </a:r>
            <a:r>
              <a:rPr lang="en-US" sz="3600" b="0" dirty="0" err="1" smtClean="0">
                <a:solidFill>
                  <a:schemeClr val="accent3"/>
                </a:solidFill>
              </a:rPr>
              <a:t>Ingratubun</a:t>
            </a:r>
            <a:endParaRPr lang="en-US" sz="3600" b="0" dirty="0" smtClean="0">
              <a:solidFill>
                <a:schemeClr val="accent3"/>
              </a:solidFill>
            </a:endParaRPr>
          </a:p>
          <a:p>
            <a:pPr marL="285750" indent="-285750" algn="ctr">
              <a:buFontTx/>
              <a:buNone/>
            </a:pPr>
            <a:r>
              <a:rPr lang="en-US" sz="3600" b="0" dirty="0" smtClean="0">
                <a:solidFill>
                  <a:schemeClr val="accent3"/>
                </a:solidFill>
              </a:rPr>
              <a:t>Senior Procurement Specialist</a:t>
            </a:r>
          </a:p>
          <a:p>
            <a:pPr marL="285750" indent="-285750" algn="ctr">
              <a:buFontTx/>
              <a:buNone/>
            </a:pPr>
            <a:r>
              <a:rPr lang="en-US" sz="3600" b="0" dirty="0" smtClean="0">
                <a:solidFill>
                  <a:schemeClr val="accent3"/>
                </a:solidFill>
              </a:rPr>
              <a:t>Asian Development Bank</a:t>
            </a:r>
          </a:p>
          <a:p>
            <a:pPr marL="285750" indent="-285750" algn="ctr">
              <a:buFontTx/>
              <a:buNone/>
            </a:pPr>
            <a:endParaRPr lang="en-US" sz="3200" b="0" dirty="0" smtClean="0">
              <a:solidFill>
                <a:schemeClr val="accent3"/>
              </a:solidFill>
            </a:endParaRPr>
          </a:p>
          <a:p>
            <a:pPr marL="285750" indent="-285750" algn="ctr">
              <a:buFontTx/>
              <a:buNone/>
            </a:pPr>
            <a:r>
              <a:rPr lang="en-US" sz="2000" b="0" dirty="0" smtClean="0">
                <a:solidFill>
                  <a:schemeClr val="accent3"/>
                </a:solidFill>
              </a:rPr>
              <a:t>Geneva, Switzerland  -  22 February 2012</a:t>
            </a:r>
            <a:endParaRPr lang="en-US" sz="2000" b="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67251"/>
            <a:ext cx="8439150" cy="4752975"/>
          </a:xfrm>
        </p:spPr>
        <p:txBody>
          <a:bodyPr/>
          <a:lstStyle/>
          <a:p>
            <a:pPr eaLnBrk="1" hangingPunct="1">
              <a:buNone/>
            </a:pPr>
            <a:r>
              <a:rPr lang="en-GB" b="1" u="sng" dirty="0" smtClean="0">
                <a:latin typeface="Calibri" pitchFamily="34" charset="0"/>
              </a:rPr>
              <a:t>Private Sector</a:t>
            </a:r>
          </a:p>
          <a:p>
            <a:pPr eaLnBrk="1" hangingPunct="1">
              <a:buClr>
                <a:srgbClr val="27FC04"/>
              </a:buCl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Open bidding or sole source? </a:t>
            </a:r>
            <a:r>
              <a:rPr lang="en-US" sz="1600" dirty="0" smtClean="0">
                <a:solidFill>
                  <a:srgbClr val="FFC000"/>
                </a:solidFill>
                <a:latin typeface="Calibri" pitchFamily="34" charset="0"/>
              </a:rPr>
              <a:t>(Solicited </a:t>
            </a:r>
            <a:r>
              <a:rPr lang="en-US" sz="1600" dirty="0" err="1" smtClean="0">
                <a:solidFill>
                  <a:srgbClr val="FFC000"/>
                </a:solidFill>
                <a:latin typeface="Calibri" pitchFamily="34" charset="0"/>
              </a:rPr>
              <a:t>vs</a:t>
            </a:r>
            <a:r>
              <a:rPr lang="en-US" sz="1600" dirty="0" smtClean="0">
                <a:solidFill>
                  <a:srgbClr val="FFC000"/>
                </a:solidFill>
                <a:latin typeface="Calibri" pitchFamily="34" charset="0"/>
              </a:rPr>
              <a:t> Unsolicited)</a:t>
            </a:r>
          </a:p>
          <a:p>
            <a:pPr eaLnBrk="1" hangingPunct="1">
              <a:buClr>
                <a:srgbClr val="27FC04"/>
              </a:buCl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Profit </a:t>
            </a:r>
            <a:r>
              <a:rPr lang="en-US" dirty="0" err="1" smtClean="0">
                <a:latin typeface="Calibri" pitchFamily="34" charset="0"/>
              </a:rPr>
              <a:t>vs</a:t>
            </a:r>
            <a:r>
              <a:rPr lang="en-US" dirty="0" smtClean="0">
                <a:latin typeface="Calibri" pitchFamily="34" charset="0"/>
              </a:rPr>
              <a:t> Market Penetration?</a:t>
            </a:r>
          </a:p>
          <a:p>
            <a:pPr eaLnBrk="1" hangingPunct="1">
              <a:buClr>
                <a:srgbClr val="27FC04"/>
              </a:buCl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Joint venture </a:t>
            </a:r>
            <a:r>
              <a:rPr lang="en-US" dirty="0" err="1" smtClean="0">
                <a:latin typeface="Calibri" pitchFamily="34" charset="0"/>
              </a:rPr>
              <a:t>vs</a:t>
            </a:r>
            <a:r>
              <a:rPr lang="en-US" dirty="0" smtClean="0">
                <a:latin typeface="Calibri" pitchFamily="34" charset="0"/>
              </a:rPr>
              <a:t> Sole Bidder?</a:t>
            </a:r>
          </a:p>
          <a:p>
            <a:pPr eaLnBrk="1" hangingPunct="1">
              <a:buClr>
                <a:srgbClr val="27FC04"/>
              </a:buCl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Risks taken - shared – passed?</a:t>
            </a:r>
          </a:p>
          <a:p>
            <a:pPr eaLnBrk="1" hangingPunct="1">
              <a:buClr>
                <a:srgbClr val="27FC04"/>
              </a:buCl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Limited </a:t>
            </a:r>
            <a:r>
              <a:rPr lang="en-US" dirty="0" err="1" smtClean="0">
                <a:latin typeface="Calibri" pitchFamily="34" charset="0"/>
              </a:rPr>
              <a:t>vs</a:t>
            </a:r>
            <a:r>
              <a:rPr lang="en-US" dirty="0" smtClean="0">
                <a:latin typeface="Calibri" pitchFamily="34" charset="0"/>
              </a:rPr>
              <a:t> unlimited liability</a:t>
            </a:r>
          </a:p>
          <a:p>
            <a:pPr eaLnBrk="1" hangingPunct="1">
              <a:buClr>
                <a:srgbClr val="27FC04"/>
              </a:buCl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Equity or contracting role only?</a:t>
            </a:r>
          </a:p>
          <a:p>
            <a:pPr eaLnBrk="1" hangingPunct="1"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/>
            <a:endParaRPr lang="en-GB" dirty="0" smtClean="0">
              <a:latin typeface="Calibri" pitchFamily="34" charset="0"/>
            </a:endParaRPr>
          </a:p>
        </p:txBody>
      </p:sp>
      <p:sp>
        <p:nvSpPr>
          <p:cNvPr id="9218" name="Rectangle 1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9A6283CE-60C5-4078-8176-6D4D89E1E439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585655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400" b="0" dirty="0" smtClean="0">
                <a:solidFill>
                  <a:schemeClr val="accent3"/>
                </a:solidFill>
                <a:latin typeface="FuturistExtrabold" pitchFamily="2" charset="0"/>
              </a:rPr>
              <a:t>Private </a:t>
            </a:r>
            <a:r>
              <a:rPr lang="en-US" altLang="zh-CN" sz="3400" b="0" dirty="0" err="1" smtClean="0">
                <a:solidFill>
                  <a:schemeClr val="accent3"/>
                </a:solidFill>
                <a:latin typeface="FuturistExtrabold" pitchFamily="2" charset="0"/>
              </a:rPr>
              <a:t>vs</a:t>
            </a:r>
            <a:r>
              <a:rPr lang="en-US" altLang="zh-CN" sz="3400" b="0" dirty="0" smtClean="0">
                <a:solidFill>
                  <a:schemeClr val="accent3"/>
                </a:solidFill>
                <a:latin typeface="FuturistExtrabold" pitchFamily="2" charset="0"/>
              </a:rPr>
              <a:t> Public – Entering Contract</a:t>
            </a:r>
            <a:endParaRPr lang="en-US" altLang="zh-CN" sz="3400" b="0" dirty="0">
              <a:solidFill>
                <a:schemeClr val="accent3"/>
              </a:solidFill>
              <a:latin typeface="FuturistExtrabold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419367" y="1282891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585655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600" b="0" dirty="0" smtClean="0">
                <a:solidFill>
                  <a:schemeClr val="accent3"/>
                </a:solidFill>
                <a:latin typeface="FuturistExtrabold" pitchFamily="2" charset="0"/>
              </a:rPr>
              <a:t>Typical Issues in</a:t>
            </a:r>
          </a:p>
          <a:p>
            <a:pPr>
              <a:buFontTx/>
              <a:buNone/>
            </a:pPr>
            <a:r>
              <a:rPr lang="en-US" altLang="zh-CN" sz="3600" b="0" dirty="0" smtClean="0">
                <a:solidFill>
                  <a:schemeClr val="accent3"/>
                </a:solidFill>
                <a:latin typeface="FuturistExtrabold" pitchFamily="2" charset="0"/>
              </a:rPr>
              <a:t>PPP Contract Management</a:t>
            </a:r>
            <a:endParaRPr lang="en-US" altLang="zh-CN" sz="3600" b="0" dirty="0">
              <a:solidFill>
                <a:schemeClr val="accent3"/>
              </a:solidFill>
              <a:latin typeface="FuturistExtrabold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7883" y="1683676"/>
            <a:ext cx="8397024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463550" indent="-463550">
              <a:buClr>
                <a:srgbClr val="27FC04"/>
              </a:buClr>
            </a:pPr>
            <a:r>
              <a:rPr lang="en-US" sz="4000" b="0" dirty="0" smtClean="0">
                <a:solidFill>
                  <a:schemeClr val="bg1"/>
                </a:solidFill>
                <a:latin typeface="Calibri" pitchFamily="34" charset="0"/>
              </a:rPr>
              <a:t>Resources</a:t>
            </a:r>
          </a:p>
          <a:p>
            <a:pPr marL="463550" indent="-463550">
              <a:buClr>
                <a:srgbClr val="27FC04"/>
              </a:buClr>
            </a:pPr>
            <a:r>
              <a:rPr lang="en-US" sz="4000" b="0" dirty="0" smtClean="0">
                <a:solidFill>
                  <a:schemeClr val="bg1"/>
                </a:solidFill>
                <a:latin typeface="Calibri" pitchFamily="34" charset="0"/>
              </a:rPr>
              <a:t>Feasibility Study – Credibility!</a:t>
            </a:r>
          </a:p>
          <a:p>
            <a:pPr marL="463550" indent="-463550">
              <a:buClr>
                <a:srgbClr val="27FC04"/>
              </a:buClr>
            </a:pPr>
            <a:r>
              <a:rPr lang="en-US" sz="4000" b="0" dirty="0" smtClean="0">
                <a:solidFill>
                  <a:schemeClr val="bg1"/>
                </a:solidFill>
                <a:latin typeface="Calibri" pitchFamily="34" charset="0"/>
              </a:rPr>
              <a:t>Risk Sharing </a:t>
            </a:r>
            <a:r>
              <a:rPr lang="en-US" sz="4000" b="0" dirty="0">
                <a:solidFill>
                  <a:schemeClr val="bg1"/>
                </a:solidFill>
                <a:latin typeface="Calibri" pitchFamily="34" charset="0"/>
              </a:rPr>
              <a:t>and </a:t>
            </a:r>
            <a:r>
              <a:rPr lang="en-US" sz="4000" b="0" dirty="0" smtClean="0">
                <a:solidFill>
                  <a:schemeClr val="bg1"/>
                </a:solidFill>
                <a:latin typeface="Calibri" pitchFamily="34" charset="0"/>
              </a:rPr>
              <a:t>Management</a:t>
            </a:r>
            <a:endParaRPr lang="en-US" sz="4000" b="0" dirty="0">
              <a:solidFill>
                <a:schemeClr val="bg1"/>
              </a:solidFill>
              <a:latin typeface="Calibri" pitchFamily="34" charset="0"/>
            </a:endParaRPr>
          </a:p>
          <a:p>
            <a:pPr marL="463550" indent="-463550">
              <a:buClr>
                <a:srgbClr val="27FC04"/>
              </a:buClr>
            </a:pPr>
            <a:r>
              <a:rPr lang="en-US" sz="4000" b="0" dirty="0" smtClean="0">
                <a:solidFill>
                  <a:schemeClr val="bg1"/>
                </a:solidFill>
                <a:latin typeface="Calibri" pitchFamily="34" charset="0"/>
              </a:rPr>
              <a:t>Changing Laws and Regulations</a:t>
            </a:r>
            <a:endParaRPr lang="en-US" sz="4000" b="0" dirty="0">
              <a:solidFill>
                <a:schemeClr val="bg1"/>
              </a:solidFill>
              <a:latin typeface="Calibri" pitchFamily="34" charset="0"/>
            </a:endParaRPr>
          </a:p>
          <a:p>
            <a:pPr marL="463550" indent="-463550">
              <a:buClr>
                <a:srgbClr val="27FC04"/>
              </a:buClr>
            </a:pPr>
            <a:r>
              <a:rPr lang="en-US" sz="4000" b="0" dirty="0" smtClean="0">
                <a:solidFill>
                  <a:schemeClr val="bg1"/>
                </a:solidFill>
                <a:latin typeface="Calibri" pitchFamily="34" charset="0"/>
              </a:rPr>
              <a:t>Procurement </a:t>
            </a:r>
          </a:p>
          <a:p>
            <a:pPr marL="463550" indent="-463550">
              <a:buClr>
                <a:srgbClr val="27FC04"/>
              </a:buClr>
            </a:pPr>
            <a:r>
              <a:rPr lang="en-US" sz="4000" b="0" dirty="0" smtClean="0">
                <a:solidFill>
                  <a:schemeClr val="bg1"/>
                </a:solidFill>
                <a:latin typeface="Calibri" pitchFamily="34" charset="0"/>
              </a:rPr>
              <a:t>Contract Administration</a:t>
            </a:r>
            <a:endParaRPr lang="en-US" sz="4000" b="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19367" y="1296539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251" y="1534991"/>
            <a:ext cx="86526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Lack of Capacity </a:t>
            </a:r>
            <a:r>
              <a:rPr lang="en-US" sz="3600" b="0" dirty="0" err="1" smtClean="0">
                <a:solidFill>
                  <a:schemeClr val="bg1"/>
                </a:solidFill>
                <a:latin typeface="Calibri" pitchFamily="34" charset="0"/>
              </a:rPr>
              <a:t>vs</a:t>
            </a: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 Loss Institutional Memory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Delay (New Law, Procurement, etc) 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Change in Law and Regulations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Performance Management (QA/QC)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Handling Disputes 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Managing Contract Changes and Variations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Early Termination and Compensation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Renegotiations</a:t>
            </a:r>
          </a:p>
        </p:txBody>
      </p:sp>
      <p:sp>
        <p:nvSpPr>
          <p:cNvPr id="3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585655" cy="146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200" b="0" dirty="0" smtClean="0">
                <a:solidFill>
                  <a:schemeClr val="accent3"/>
                </a:solidFill>
                <a:latin typeface="FuturistExtrabold" pitchFamily="2" charset="0"/>
              </a:rPr>
              <a:t>Typical Issues After PPP Contract Award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585655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600" b="0" dirty="0" smtClean="0">
                <a:solidFill>
                  <a:schemeClr val="accent3"/>
                </a:solidFill>
                <a:latin typeface="FuturistExtrabold" pitchFamily="2" charset="0"/>
              </a:rPr>
              <a:t>Effective PPP Contract Management</a:t>
            </a:r>
            <a:endParaRPr lang="en-US" altLang="zh-CN" sz="3600" b="0" dirty="0">
              <a:solidFill>
                <a:schemeClr val="accent3"/>
              </a:solidFill>
              <a:latin typeface="FuturistExtrabold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7883" y="1369772"/>
            <a:ext cx="8397024" cy="5170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463550" indent="-463550"/>
            <a:r>
              <a:rPr lang="en-US" sz="3000" b="0" dirty="0" smtClean="0">
                <a:solidFill>
                  <a:schemeClr val="bg1"/>
                </a:solidFill>
                <a:latin typeface="Calibri" pitchFamily="34" charset="0"/>
              </a:rPr>
              <a:t>Begins when decision to enter PPP is made not when PPP Contract is awarded</a:t>
            </a:r>
          </a:p>
          <a:p>
            <a:pPr marL="463550" indent="-463550"/>
            <a:r>
              <a:rPr lang="en-US" sz="3000" b="0" dirty="0" smtClean="0">
                <a:solidFill>
                  <a:schemeClr val="bg1"/>
                </a:solidFill>
                <a:latin typeface="Calibri" pitchFamily="34" charset="0"/>
              </a:rPr>
              <a:t>Keep core team from PPP Identification to Operation </a:t>
            </a:r>
          </a:p>
          <a:p>
            <a:pPr marL="463550" indent="-463550"/>
            <a:r>
              <a:rPr lang="en-US" sz="3000" b="0" dirty="0" smtClean="0">
                <a:solidFill>
                  <a:schemeClr val="bg1"/>
                </a:solidFill>
                <a:latin typeface="Calibri" pitchFamily="34" charset="0"/>
              </a:rPr>
              <a:t>Adequate financial resources for contract monitoring  with right skilled staff - </a:t>
            </a:r>
            <a:r>
              <a:rPr lang="en-US" sz="3000" b="0" dirty="0" err="1" smtClean="0">
                <a:solidFill>
                  <a:schemeClr val="bg1"/>
                </a:solidFill>
                <a:latin typeface="Calibri" pitchFamily="34" charset="0"/>
              </a:rPr>
              <a:t>TrAdv</a:t>
            </a:r>
            <a:endParaRPr lang="en-US" sz="3000" b="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463550" indent="-463550"/>
            <a:r>
              <a:rPr lang="en-US" sz="3000" b="0" dirty="0" smtClean="0">
                <a:solidFill>
                  <a:schemeClr val="bg1"/>
                </a:solidFill>
                <a:latin typeface="Calibri" pitchFamily="34" charset="0"/>
              </a:rPr>
              <a:t>Win-Win &amp; Smile-Smile = No Losers No Stewing</a:t>
            </a:r>
          </a:p>
          <a:p>
            <a:pPr marL="463550" indent="-463550"/>
            <a:r>
              <a:rPr lang="en-US" sz="3000" b="0" dirty="0" smtClean="0">
                <a:solidFill>
                  <a:schemeClr val="bg1"/>
                </a:solidFill>
                <a:latin typeface="Calibri" pitchFamily="34" charset="0"/>
              </a:rPr>
              <a:t>Important - Good attitude among partners</a:t>
            </a:r>
          </a:p>
          <a:p>
            <a:pPr marL="463550" indent="-463550"/>
            <a:r>
              <a:rPr lang="en-US" sz="3000" b="0" dirty="0" smtClean="0">
                <a:solidFill>
                  <a:schemeClr val="bg1"/>
                </a:solidFill>
                <a:latin typeface="Calibri" pitchFamily="34" charset="0"/>
              </a:rPr>
              <a:t>Sound preparation &amp; fairness minimizes re-negotiations &amp; variations risks</a:t>
            </a:r>
          </a:p>
          <a:p>
            <a:pPr marL="463550" indent="-463550"/>
            <a:r>
              <a:rPr lang="en-US" sz="3000" b="0" dirty="0" smtClean="0">
                <a:solidFill>
                  <a:schemeClr val="bg1"/>
                </a:solidFill>
                <a:latin typeface="Calibri" pitchFamily="34" charset="0"/>
              </a:rPr>
              <a:t>Contract Management Plan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19367" y="1296539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585655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600" b="0" dirty="0" smtClean="0">
                <a:solidFill>
                  <a:schemeClr val="accent3"/>
                </a:solidFill>
                <a:latin typeface="FuturistExtrabold" pitchFamily="2" charset="0"/>
              </a:rPr>
              <a:t>MDBs Recommendation</a:t>
            </a:r>
            <a:endParaRPr lang="en-US" altLang="zh-CN" sz="3600" b="0" dirty="0">
              <a:solidFill>
                <a:schemeClr val="accent3"/>
              </a:solidFill>
              <a:latin typeface="FuturistExtrabold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7883" y="1287884"/>
            <a:ext cx="8397024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463550" lvl="0" indent="-463550"/>
            <a:r>
              <a:rPr lang="en-US" sz="3200" b="0" dirty="0" smtClean="0">
                <a:solidFill>
                  <a:schemeClr val="accent3"/>
                </a:solidFill>
                <a:latin typeface="Calibri" pitchFamily="34" charset="0"/>
              </a:rPr>
              <a:t>Every Jurisdiction &amp; PPP project is different</a:t>
            </a:r>
            <a:endParaRPr lang="en-US" sz="3200" b="0" dirty="0">
              <a:solidFill>
                <a:schemeClr val="accent3"/>
              </a:solidFill>
              <a:latin typeface="Calibri" pitchFamily="34" charset="0"/>
            </a:endParaRPr>
          </a:p>
          <a:p>
            <a:pPr marL="463550" lvl="0" indent="-463550"/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Structuring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Challenges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-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Existing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vs New PPP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Regulatory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Frameworks</a:t>
            </a:r>
            <a:endParaRPr lang="en-US" sz="3200" b="0" dirty="0">
              <a:solidFill>
                <a:schemeClr val="accent3"/>
              </a:solidFill>
              <a:latin typeface="Calibri" pitchFamily="34" charset="0"/>
            </a:endParaRPr>
          </a:p>
          <a:p>
            <a:pPr marL="463550" lvl="0" indent="-463550"/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Capacity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Building</a:t>
            </a:r>
            <a:endParaRPr lang="es-ES" sz="3200" b="0" dirty="0" smtClean="0">
              <a:solidFill>
                <a:schemeClr val="accent3"/>
              </a:solidFill>
              <a:latin typeface="Calibri" pitchFamily="34" charset="0"/>
            </a:endParaRPr>
          </a:p>
          <a:p>
            <a:pPr marL="463550" lvl="0" indent="-463550"/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Project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Development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Facility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(PDF)</a:t>
            </a:r>
          </a:p>
          <a:p>
            <a:pPr marL="463550" lvl="0" indent="-463550"/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Early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Engagement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of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Private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Sector –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Market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Study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/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Sounding</a:t>
            </a:r>
            <a:r>
              <a:rPr lang="es-ES" sz="3200" b="0" dirty="0" smtClean="0">
                <a:solidFill>
                  <a:schemeClr val="accent3"/>
                </a:solidFill>
                <a:latin typeface="Calibri" pitchFamily="34" charset="0"/>
              </a:rPr>
              <a:t> vs </a:t>
            </a:r>
            <a:r>
              <a:rPr lang="es-ES" sz="3200" b="0" dirty="0" err="1" smtClean="0">
                <a:solidFill>
                  <a:schemeClr val="accent3"/>
                </a:solidFill>
                <a:latin typeface="Calibri" pitchFamily="34" charset="0"/>
              </a:rPr>
              <a:t>Testing</a:t>
            </a:r>
            <a:endParaRPr lang="en-US" sz="3200" b="0" dirty="0">
              <a:solidFill>
                <a:schemeClr val="accent3"/>
              </a:solidFill>
              <a:latin typeface="Calibri" pitchFamily="34" charset="0"/>
            </a:endParaRPr>
          </a:p>
          <a:p>
            <a:pPr marL="463550" lvl="0" indent="-463550"/>
            <a:r>
              <a:rPr lang="en-US" sz="3200" b="0" dirty="0" smtClean="0">
                <a:solidFill>
                  <a:schemeClr val="accent3"/>
                </a:solidFill>
                <a:latin typeface="Calibri" pitchFamily="34" charset="0"/>
              </a:rPr>
              <a:t>PPP Procurement </a:t>
            </a:r>
            <a:r>
              <a:rPr lang="en-US" sz="3200" b="0" dirty="0" err="1" smtClean="0">
                <a:solidFill>
                  <a:schemeClr val="accent3"/>
                </a:solidFill>
                <a:latin typeface="Calibri" pitchFamily="34" charset="0"/>
              </a:rPr>
              <a:t>vs</a:t>
            </a:r>
            <a:r>
              <a:rPr lang="en-US" sz="3200" b="0" dirty="0" smtClean="0">
                <a:solidFill>
                  <a:schemeClr val="accent3"/>
                </a:solidFill>
                <a:latin typeface="Calibri" pitchFamily="34" charset="0"/>
              </a:rPr>
              <a:t> MDBs Procurement </a:t>
            </a:r>
            <a:endParaRPr lang="en-US" sz="3200" b="0" dirty="0">
              <a:solidFill>
                <a:schemeClr val="accent3"/>
              </a:solidFill>
              <a:latin typeface="Calibri" pitchFamily="34" charset="0"/>
            </a:endParaRPr>
          </a:p>
          <a:p>
            <a:pPr marL="463550" lvl="0" indent="-463550"/>
            <a:r>
              <a:rPr lang="en-US" sz="3200" b="0" dirty="0" smtClean="0">
                <a:solidFill>
                  <a:schemeClr val="accent3"/>
                </a:solidFill>
                <a:latin typeface="Calibri" pitchFamily="34" charset="0"/>
              </a:rPr>
              <a:t>Customized Standardized Contract Forms.</a:t>
            </a:r>
          </a:p>
          <a:p>
            <a:pPr marL="463550" lvl="0" indent="-463550"/>
            <a:r>
              <a:rPr lang="en-US" sz="3200" b="0" dirty="0" smtClean="0">
                <a:solidFill>
                  <a:schemeClr val="accent3"/>
                </a:solidFill>
                <a:latin typeface="Calibri" pitchFamily="34" charset="0"/>
              </a:rPr>
              <a:t>Early Engagement – PPL (Public-Private-Lender)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19367" y="1214651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 descr="Dark horizontal"/>
          <p:cNvSpPr txBox="1">
            <a:spLocks noChangeArrowheads="1"/>
          </p:cNvSpPr>
          <p:nvPr/>
        </p:nvSpPr>
        <p:spPr bwMode="auto">
          <a:xfrm>
            <a:off x="737361" y="2639848"/>
            <a:ext cx="7585655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zh-CN" sz="6000" b="0" dirty="0" smtClean="0">
                <a:solidFill>
                  <a:schemeClr val="accent3"/>
                </a:solidFill>
                <a:latin typeface="Calibri" pitchFamily="34" charset="0"/>
              </a:rPr>
              <a:t>Thank You</a:t>
            </a:r>
            <a:endParaRPr lang="en-US" altLang="zh-CN" sz="6000" b="0" dirty="0">
              <a:solidFill>
                <a:schemeClr val="accent3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585655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600" b="0" dirty="0" smtClean="0">
                <a:solidFill>
                  <a:schemeClr val="accent3"/>
                </a:solidFill>
                <a:latin typeface="FuturistExtrabold" pitchFamily="2" charset="0"/>
              </a:rPr>
              <a:t>Defining PPP (Is it Possible?)</a:t>
            </a:r>
            <a:endParaRPr lang="en-US" altLang="zh-CN" sz="3600" b="0" dirty="0">
              <a:solidFill>
                <a:schemeClr val="accent3"/>
              </a:solidFill>
              <a:latin typeface="FuturistExtrabold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7883" y="1287884"/>
            <a:ext cx="8397024" cy="5493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463550" indent="-463550">
              <a:buClr>
                <a:srgbClr val="27FC04"/>
              </a:buClr>
            </a:pPr>
            <a:r>
              <a:rPr lang="en-US" sz="3900" dirty="0" smtClean="0">
                <a:solidFill>
                  <a:schemeClr val="bg1"/>
                </a:solidFill>
                <a:latin typeface="Calibri" pitchFamily="34" charset="0"/>
              </a:rPr>
              <a:t>There many definitions of PPP!</a:t>
            </a:r>
          </a:p>
          <a:p>
            <a:pPr marL="463550" indent="-463550">
              <a:buClr>
                <a:srgbClr val="27FC04"/>
              </a:buClr>
            </a:pPr>
            <a:r>
              <a:rPr lang="en-US" sz="3900" dirty="0" smtClean="0">
                <a:solidFill>
                  <a:schemeClr val="bg1"/>
                </a:solidFill>
                <a:latin typeface="Calibri" pitchFamily="34" charset="0"/>
              </a:rPr>
              <a:t>One </a:t>
            </a:r>
            <a:r>
              <a:rPr lang="en-US" sz="3900" dirty="0">
                <a:solidFill>
                  <a:schemeClr val="bg1"/>
                </a:solidFill>
                <a:latin typeface="Calibri" pitchFamily="34" charset="0"/>
              </a:rPr>
              <a:t>thing </a:t>
            </a:r>
            <a:r>
              <a:rPr lang="en-US" sz="3900" dirty="0" smtClean="0">
                <a:solidFill>
                  <a:schemeClr val="bg1"/>
                </a:solidFill>
                <a:latin typeface="Calibri" pitchFamily="34" charset="0"/>
              </a:rPr>
              <a:t>in </a:t>
            </a:r>
            <a:r>
              <a:rPr lang="en-US" sz="3900" dirty="0">
                <a:solidFill>
                  <a:schemeClr val="bg1"/>
                </a:solidFill>
                <a:latin typeface="Calibri" pitchFamily="34" charset="0"/>
              </a:rPr>
              <a:t>common </a:t>
            </a:r>
            <a:r>
              <a:rPr lang="en-US" sz="3900" dirty="0" smtClean="0">
                <a:solidFill>
                  <a:schemeClr val="bg1"/>
                </a:solidFill>
                <a:latin typeface="Calibri" pitchFamily="34" charset="0"/>
              </a:rPr>
              <a:t>“ </a:t>
            </a:r>
            <a:r>
              <a:rPr lang="en-US" sz="3900" dirty="0">
                <a:solidFill>
                  <a:schemeClr val="bg1"/>
                </a:solidFill>
                <a:latin typeface="Calibri" pitchFamily="34" charset="0"/>
              </a:rPr>
              <a:t>… legally binding contract …” or “ ... contractual arrangement …” or “… relationships …” </a:t>
            </a:r>
            <a:endParaRPr lang="en-US" sz="39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463550" indent="-463550">
              <a:buClr>
                <a:srgbClr val="27FC04"/>
              </a:buClr>
            </a:pPr>
            <a:r>
              <a:rPr lang="en-US" sz="3900" dirty="0" smtClean="0">
                <a:solidFill>
                  <a:schemeClr val="bg1"/>
                </a:solidFill>
                <a:latin typeface="Calibri" pitchFamily="34" charset="0"/>
              </a:rPr>
              <a:t>PPP as a procurement model/method)</a:t>
            </a:r>
          </a:p>
          <a:p>
            <a:pPr marL="463550" indent="-463550">
              <a:buClr>
                <a:srgbClr val="27FC04"/>
              </a:buClr>
            </a:pPr>
            <a:r>
              <a:rPr lang="en-US" sz="3900" dirty="0" smtClean="0">
                <a:solidFill>
                  <a:schemeClr val="bg1"/>
                </a:solidFill>
                <a:latin typeface="Calibri" pitchFamily="34" charset="0"/>
              </a:rPr>
              <a:t>PPP is a “marriage” or “relationship” between public - private entities to produce output)</a:t>
            </a:r>
            <a:endParaRPr lang="en-US" sz="39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19367" y="1214651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778838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400" b="0" dirty="0" smtClean="0">
                <a:solidFill>
                  <a:schemeClr val="accent3"/>
                </a:solidFill>
                <a:latin typeface="FuturistExtrabold" pitchFamily="2" charset="0"/>
              </a:rPr>
              <a:t>What is PPP Contract Management?</a:t>
            </a:r>
            <a:endParaRPr lang="en-US" altLang="zh-CN" sz="1800" b="0" dirty="0" smtClean="0">
              <a:solidFill>
                <a:srgbClr val="FFC000"/>
              </a:solidFill>
              <a:latin typeface="FuturistExtrabold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7882" y="1547196"/>
            <a:ext cx="8528697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463550" indent="-463550"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Calibri" pitchFamily="34" charset="0"/>
              </a:rPr>
              <a:t>What </a:t>
            </a:r>
            <a:r>
              <a:rPr lang="en-US" sz="3600" u="sng" dirty="0">
                <a:solidFill>
                  <a:schemeClr val="bg1"/>
                </a:solidFill>
                <a:latin typeface="Calibri" pitchFamily="34" charset="0"/>
              </a:rPr>
              <a:t>is PPP Contract Management?</a:t>
            </a:r>
          </a:p>
          <a:p>
            <a:pPr marL="463550" lvl="0" indent="-463550">
              <a:buClr>
                <a:srgbClr val="27FC04"/>
              </a:buClr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... The 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process that enables both parties to a contract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… Delivering 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PPP Agreement objectives </a:t>
            </a:r>
            <a:r>
              <a:rPr lang="en-US" sz="1800" dirty="0" smtClean="0">
                <a:solidFill>
                  <a:srgbClr val="FFC000"/>
                </a:solidFill>
                <a:latin typeface="Calibri" pitchFamily="34" charset="0"/>
              </a:rPr>
              <a:t>(World Bank, </a:t>
            </a:r>
            <a:r>
              <a:rPr lang="en-US" sz="1800" dirty="0" err="1" smtClean="0">
                <a:solidFill>
                  <a:srgbClr val="FFC000"/>
                </a:solidFill>
                <a:latin typeface="Calibri" pitchFamily="34" charset="0"/>
              </a:rPr>
              <a:t>Vickram</a:t>
            </a:r>
            <a:r>
              <a:rPr lang="en-US" sz="18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latin typeface="Calibri" pitchFamily="34" charset="0"/>
              </a:rPr>
              <a:t>Cuttaree</a:t>
            </a:r>
            <a:r>
              <a:rPr lang="en-US" sz="1800" dirty="0" smtClean="0">
                <a:solidFill>
                  <a:srgbClr val="FFC000"/>
                </a:solidFill>
                <a:latin typeface="Calibri" pitchFamily="34" charset="0"/>
              </a:rPr>
              <a:t>, 2008)</a:t>
            </a:r>
            <a:endParaRPr lang="en-US" sz="1800" dirty="0">
              <a:solidFill>
                <a:srgbClr val="FFC000"/>
              </a:solidFill>
              <a:latin typeface="Calibri" pitchFamily="34" charset="0"/>
            </a:endParaRPr>
          </a:p>
          <a:p>
            <a:pPr marL="463550" indent="-463550">
              <a:buClr>
                <a:srgbClr val="27FC04"/>
              </a:buClr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PPP 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Contract Management is the entire process in getting PPP project prepared, procured,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delivered (operated) maintained 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and handed over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19367" y="1214651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 l="25098" t="41927" r="7227" b="17839"/>
          <a:stretch>
            <a:fillRect/>
          </a:stretch>
        </p:blipFill>
        <p:spPr bwMode="auto">
          <a:xfrm>
            <a:off x="189761" y="1759213"/>
            <a:ext cx="8781093" cy="391537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6550223"/>
            <a:ext cx="386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Adopted (modified) from </a:t>
            </a:r>
            <a:r>
              <a:rPr lang="en-US" b="0" dirty="0" smtClean="0">
                <a:solidFill>
                  <a:schemeClr val="tx1">
                    <a:lumMod val="20000"/>
                    <a:lumOff val="80000"/>
                  </a:schemeClr>
                </a:solidFill>
                <a:hlinkClick r:id="rId3"/>
              </a:rPr>
              <a:t>http://toolkit.pppinindia.com/</a:t>
            </a:r>
            <a:r>
              <a:rPr lang="en-US" b="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 </a:t>
            </a:r>
            <a:endParaRPr lang="en-US" b="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ounded Rectangle 5"/>
          <p:cNvSpPr>
            <a:spLocks/>
          </p:cNvSpPr>
          <p:nvPr/>
        </p:nvSpPr>
        <p:spPr bwMode="auto">
          <a:xfrm>
            <a:off x="244697" y="2132900"/>
            <a:ext cx="8590209" cy="3232599"/>
          </a:xfrm>
          <a:prstGeom prst="roundRect">
            <a:avLst>
              <a:gd name="adj" fmla="val 10691"/>
            </a:avLst>
          </a:prstGeom>
          <a:noFill/>
          <a:ln w="63500" cap="flat" cmpd="sng" algn="ctr">
            <a:solidFill>
              <a:schemeClr val="tx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60609" y="2248811"/>
            <a:ext cx="2215166" cy="2511380"/>
          </a:xfrm>
          <a:prstGeom prst="roundRect">
            <a:avLst/>
          </a:prstGeom>
          <a:noFill/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/>
            <a:endParaRPr lang="en-US"/>
          </a:p>
        </p:txBody>
      </p:sp>
      <p:cxnSp>
        <p:nvCxnSpPr>
          <p:cNvPr id="29" name="Curved Connector 7"/>
          <p:cNvCxnSpPr/>
          <p:nvPr/>
        </p:nvCxnSpPr>
        <p:spPr bwMode="auto">
          <a:xfrm rot="10800000" flipV="1">
            <a:off x="709684" y="5339744"/>
            <a:ext cx="1170632" cy="897285"/>
          </a:xfrm>
          <a:prstGeom prst="curvedConnector3">
            <a:avLst>
              <a:gd name="adj1" fmla="val 50000"/>
            </a:avLst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stealth" w="lg" len="lg"/>
            <a:tailEnd type="oval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84902" y="6060927"/>
            <a:ext cx="5990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Futura Bk BT" pitchFamily="34" charset="0"/>
              </a:rPr>
              <a:t>PPP contract management covers the entire process</a:t>
            </a:r>
            <a:endParaRPr lang="en-US" sz="2000" dirty="0">
              <a:solidFill>
                <a:schemeClr val="bg1"/>
              </a:solidFill>
              <a:latin typeface="Futura Bk BT" pitchFamily="34" charset="0"/>
            </a:endParaRPr>
          </a:p>
        </p:txBody>
      </p:sp>
      <p:cxnSp>
        <p:nvCxnSpPr>
          <p:cNvPr id="8" name="Curved Connector 7"/>
          <p:cNvCxnSpPr/>
          <p:nvPr/>
        </p:nvCxnSpPr>
        <p:spPr bwMode="auto">
          <a:xfrm rot="5400000" flipH="1" flipV="1">
            <a:off x="1827691" y="2303931"/>
            <a:ext cx="1922899" cy="426728"/>
          </a:xfrm>
          <a:prstGeom prst="curvedConnector3">
            <a:avLst>
              <a:gd name="adj1" fmla="val 29417"/>
            </a:avLst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stealth" w="lg" len="lg"/>
            <a:tailEnd type="oval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765117" y="1317884"/>
            <a:ext cx="4932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Futura Bk BT" pitchFamily="34" charset="0"/>
              </a:rPr>
              <a:t>PPP contract management starts here</a:t>
            </a:r>
            <a:endParaRPr lang="en-US" sz="2000" dirty="0">
              <a:solidFill>
                <a:schemeClr val="bg1"/>
              </a:solidFill>
              <a:latin typeface="Futura Bk BT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461493" y="3897307"/>
            <a:ext cx="1599127" cy="360610"/>
          </a:xfrm>
          <a:prstGeom prst="round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/>
            <a:endParaRPr lang="en-US"/>
          </a:p>
        </p:txBody>
      </p:sp>
      <p:cxnSp>
        <p:nvCxnSpPr>
          <p:cNvPr id="38" name="Curved Connector 7"/>
          <p:cNvCxnSpPr>
            <a:stCxn id="37" idx="3"/>
            <a:endCxn id="39" idx="1"/>
          </p:cNvCxnSpPr>
          <p:nvPr/>
        </p:nvCxnSpPr>
        <p:spPr bwMode="auto">
          <a:xfrm>
            <a:off x="2060620" y="4077612"/>
            <a:ext cx="1272867" cy="1777396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lg"/>
            <a:tailEnd type="oval" w="lg" len="lg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333487" y="5654953"/>
            <a:ext cx="3466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Futura Bk BT" pitchFamily="34" charset="0"/>
              </a:rPr>
              <a:t>PPP Market study / sounding</a:t>
            </a:r>
            <a:endParaRPr lang="en-US" sz="2000" dirty="0">
              <a:solidFill>
                <a:schemeClr val="bg1"/>
              </a:solidFill>
              <a:latin typeface="Futura Bk BT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3202547" y="4126980"/>
            <a:ext cx="957329" cy="633211"/>
          </a:xfrm>
          <a:prstGeom prst="round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/>
            <a:endParaRPr lang="en-US"/>
          </a:p>
        </p:txBody>
      </p:sp>
      <p:cxnSp>
        <p:nvCxnSpPr>
          <p:cNvPr id="46" name="Curved Connector 7"/>
          <p:cNvCxnSpPr>
            <a:stCxn id="45" idx="3"/>
          </p:cNvCxnSpPr>
          <p:nvPr/>
        </p:nvCxnSpPr>
        <p:spPr bwMode="auto">
          <a:xfrm flipH="1" flipV="1">
            <a:off x="3657600" y="3150334"/>
            <a:ext cx="502276" cy="1293252"/>
          </a:xfrm>
          <a:prstGeom prst="curvedConnector4">
            <a:avLst>
              <a:gd name="adj1" fmla="val -45513"/>
              <a:gd name="adj2" fmla="val 6224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lg"/>
            <a:tailEnd type="oval" w="lg" len="lg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640434" y="2939978"/>
            <a:ext cx="2258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utura Bk BT" pitchFamily="34" charset="0"/>
              </a:rPr>
              <a:t>PPP Market testing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Futura Bk BT" pitchFamily="34" charset="0"/>
            </a:endParaRPr>
          </a:p>
        </p:txBody>
      </p:sp>
      <p:cxnSp>
        <p:nvCxnSpPr>
          <p:cNvPr id="49" name="Curved Connector 7"/>
          <p:cNvCxnSpPr/>
          <p:nvPr/>
        </p:nvCxnSpPr>
        <p:spPr bwMode="auto">
          <a:xfrm rot="5400000">
            <a:off x="2421231" y="4309433"/>
            <a:ext cx="1081825" cy="515151"/>
          </a:xfrm>
          <a:prstGeom prst="curvedConnector3">
            <a:avLst>
              <a:gd name="adj1" fmla="val 714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sp>
        <p:nvSpPr>
          <p:cNvPr id="62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778838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400" b="0" dirty="0" smtClean="0">
                <a:solidFill>
                  <a:schemeClr val="accent3"/>
                </a:solidFill>
                <a:latin typeface="FuturistExtrabold" pitchFamily="2" charset="0"/>
              </a:rPr>
              <a:t>What is PPP Contract Management?</a:t>
            </a:r>
            <a:endParaRPr lang="en-US" altLang="zh-CN" sz="1800" b="0" dirty="0">
              <a:solidFill>
                <a:srgbClr val="FFC000"/>
              </a:solidFill>
              <a:latin typeface="FuturistExtrabold" pitchFamily="2" charset="0"/>
            </a:endParaRPr>
          </a:p>
        </p:txBody>
      </p:sp>
      <p:pic>
        <p:nvPicPr>
          <p:cNvPr id="2069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0233" y="3953012"/>
            <a:ext cx="1651379" cy="41427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65" name="TextBox 64"/>
          <p:cNvSpPr txBox="1"/>
          <p:nvPr/>
        </p:nvSpPr>
        <p:spPr>
          <a:xfrm>
            <a:off x="6728346" y="3916204"/>
            <a:ext cx="14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Contract Administration and Monitoring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1419367" y="1201003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decagon 31"/>
          <p:cNvSpPr/>
          <p:nvPr/>
        </p:nvSpPr>
        <p:spPr bwMode="auto">
          <a:xfrm>
            <a:off x="4535585" y="3927753"/>
            <a:ext cx="1155020" cy="834024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Service providers Contracts</a:t>
            </a:r>
          </a:p>
        </p:txBody>
      </p:sp>
      <p:sp>
        <p:nvSpPr>
          <p:cNvPr id="16" name="Dodecagon 15"/>
          <p:cNvSpPr/>
          <p:nvPr/>
        </p:nvSpPr>
        <p:spPr bwMode="auto">
          <a:xfrm>
            <a:off x="2749420" y="2256358"/>
            <a:ext cx="1219435" cy="915222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PPP Contract (Types)</a:t>
            </a:r>
          </a:p>
        </p:txBody>
      </p:sp>
      <p:sp>
        <p:nvSpPr>
          <p:cNvPr id="24" name="Dodecagon 23"/>
          <p:cNvSpPr/>
          <p:nvPr/>
        </p:nvSpPr>
        <p:spPr bwMode="auto">
          <a:xfrm>
            <a:off x="4950954" y="2910017"/>
            <a:ext cx="1430447" cy="1073948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EA’s staff engagement contract/ decree</a:t>
            </a:r>
          </a:p>
        </p:txBody>
      </p:sp>
      <p:sp>
        <p:nvSpPr>
          <p:cNvPr id="5" name="Dodecagon 4"/>
          <p:cNvSpPr/>
          <p:nvPr/>
        </p:nvSpPr>
        <p:spPr bwMode="auto">
          <a:xfrm>
            <a:off x="3449409" y="2988768"/>
            <a:ext cx="1412681" cy="1180581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dirty="0" smtClean="0">
                <a:latin typeface="Calibri" pitchFamily="34" charset="0"/>
              </a:rPr>
              <a:t>Consultant Contracts (FS, Transaction Advisors, etc)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59726" y="4879205"/>
            <a:ext cx="871472" cy="485040"/>
          </a:xfrm>
          <a:prstGeom prst="downArrow">
            <a:avLst>
              <a:gd name="adj1" fmla="val 46941"/>
              <a:gd name="adj2" fmla="val 42308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hape 12"/>
          <p:cNvSpPr/>
          <p:nvPr/>
        </p:nvSpPr>
        <p:spPr>
          <a:xfrm>
            <a:off x="2396572" y="1428546"/>
            <a:ext cx="4880248" cy="3643401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Dodecagon 13"/>
          <p:cNvSpPr/>
          <p:nvPr/>
        </p:nvSpPr>
        <p:spPr bwMode="auto">
          <a:xfrm>
            <a:off x="3247565" y="1260887"/>
            <a:ext cx="1437114" cy="1073948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Tariff </a:t>
            </a:r>
            <a:r>
              <a:rPr lang="en-US" dirty="0" err="1" smtClean="0">
                <a:latin typeface="Calibri" pitchFamily="34" charset="0"/>
              </a:rPr>
              <a:t>vs</a:t>
            </a:r>
            <a:r>
              <a:rPr lang="en-US" dirty="0" smtClean="0">
                <a:latin typeface="Calibri" pitchFamily="34" charset="0"/>
              </a:rPr>
              <a:t> Subsidy Agreement &amp; Decree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" name="Dodecagon 14"/>
          <p:cNvSpPr/>
          <p:nvPr/>
        </p:nvSpPr>
        <p:spPr bwMode="auto">
          <a:xfrm>
            <a:off x="2361033" y="791569"/>
            <a:ext cx="1155020" cy="834024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PPP Model/ Method</a:t>
            </a:r>
          </a:p>
        </p:txBody>
      </p:sp>
      <p:cxnSp>
        <p:nvCxnSpPr>
          <p:cNvPr id="20" name="Curved Connector 19"/>
          <p:cNvCxnSpPr>
            <a:stCxn id="15" idx="5"/>
            <a:endCxn id="16" idx="10"/>
          </p:cNvCxnSpPr>
          <p:nvPr/>
        </p:nvCxnSpPr>
        <p:spPr bwMode="auto">
          <a:xfrm rot="16200000" flipH="1">
            <a:off x="2674392" y="1734993"/>
            <a:ext cx="630765" cy="411964"/>
          </a:xfrm>
          <a:prstGeom prst="curvedConnector3">
            <a:avLst>
              <a:gd name="adj1" fmla="val 50000"/>
            </a:avLst>
          </a:prstGeom>
          <a:noFill/>
          <a:ln w="3175" cap="flat" cmpd="sng" algn="ctr">
            <a:solidFill>
              <a:srgbClr val="FFCC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Dodecagon 24"/>
          <p:cNvSpPr/>
          <p:nvPr/>
        </p:nvSpPr>
        <p:spPr bwMode="auto">
          <a:xfrm>
            <a:off x="5709364" y="1732649"/>
            <a:ext cx="1288293" cy="1073948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Central </a:t>
            </a:r>
            <a:r>
              <a:rPr lang="en-US" dirty="0" err="1" smtClean="0">
                <a:latin typeface="Calibri" pitchFamily="34" charset="0"/>
              </a:rPr>
              <a:t>vs</a:t>
            </a:r>
            <a:r>
              <a:rPr lang="en-US" dirty="0" smtClean="0">
                <a:latin typeface="Calibri" pitchFamily="34" charset="0"/>
              </a:rPr>
              <a:t> Local Government Agreements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6" name="Dodecagon 25"/>
          <p:cNvSpPr/>
          <p:nvPr/>
        </p:nvSpPr>
        <p:spPr bwMode="auto">
          <a:xfrm>
            <a:off x="4144653" y="2257056"/>
            <a:ext cx="1370478" cy="834024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Guarantee </a:t>
            </a:r>
            <a:r>
              <a:rPr lang="en-US" dirty="0" err="1" smtClean="0">
                <a:latin typeface="Calibri" pitchFamily="34" charset="0"/>
              </a:rPr>
              <a:t>vs</a:t>
            </a:r>
            <a:r>
              <a:rPr lang="en-US" dirty="0" smtClean="0">
                <a:latin typeface="Calibri" pitchFamily="34" charset="0"/>
              </a:rPr>
              <a:t> counter Guarantees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2518" y="5304392"/>
            <a:ext cx="1619230" cy="126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Contract Administration &amp; Performance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Management of Construction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&amp; Operation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Flowchart: Magnetic Disk 32"/>
          <p:cNvSpPr/>
          <p:nvPr/>
        </p:nvSpPr>
        <p:spPr bwMode="auto">
          <a:xfrm>
            <a:off x="4142431" y="5239867"/>
            <a:ext cx="1359373" cy="1392945"/>
          </a:xfrm>
          <a:prstGeom prst="flowChartMagneticDisk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35" name="Dodecagon 34"/>
          <p:cNvSpPr/>
          <p:nvPr/>
        </p:nvSpPr>
        <p:spPr bwMode="auto">
          <a:xfrm>
            <a:off x="4706595" y="1278029"/>
            <a:ext cx="1232762" cy="834024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Statutory  Agreements/ Decrees</a:t>
            </a:r>
          </a:p>
        </p:txBody>
      </p:sp>
      <p:sp>
        <p:nvSpPr>
          <p:cNvPr id="36" name="Dodecagon 35"/>
          <p:cNvSpPr/>
          <p:nvPr/>
        </p:nvSpPr>
        <p:spPr bwMode="auto">
          <a:xfrm>
            <a:off x="5945877" y="800647"/>
            <a:ext cx="1262415" cy="915222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Other Contracts/ Agreements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2006222"/>
            <a:ext cx="1733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Decision to Enter PPP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" name="Right Arrow 42"/>
          <p:cNvSpPr/>
          <p:nvPr/>
        </p:nvSpPr>
        <p:spPr bwMode="auto">
          <a:xfrm>
            <a:off x="1678642" y="2142696"/>
            <a:ext cx="709683" cy="327547"/>
          </a:xfrm>
          <a:prstGeom prst="rightArrow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83128" y="4710756"/>
            <a:ext cx="2019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PPP Contract Award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3509717" y="4819931"/>
            <a:ext cx="709683" cy="327547"/>
          </a:xfrm>
          <a:prstGeom prst="rightArrow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47" name="Striped Right Arrow 46"/>
          <p:cNvSpPr/>
          <p:nvPr/>
        </p:nvSpPr>
        <p:spPr bwMode="auto">
          <a:xfrm rot="5400000">
            <a:off x="5779826" y="3719017"/>
            <a:ext cx="4449168" cy="1378423"/>
          </a:xfrm>
          <a:prstGeom prst="stripedRightArrow">
            <a:avLst>
              <a:gd name="adj1" fmla="val 46040"/>
              <a:gd name="adj2" fmla="val 50990"/>
            </a:avLst>
          </a:pr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49" name="Dodecagon 48"/>
          <p:cNvSpPr/>
          <p:nvPr/>
        </p:nvSpPr>
        <p:spPr bwMode="auto">
          <a:xfrm>
            <a:off x="3491550" y="297952"/>
            <a:ext cx="1262415" cy="915222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Loan &amp; Financing Agreement</a:t>
            </a:r>
          </a:p>
        </p:txBody>
      </p:sp>
      <p:sp>
        <p:nvSpPr>
          <p:cNvPr id="51" name="Dodecagon 50"/>
          <p:cNvSpPr/>
          <p:nvPr/>
        </p:nvSpPr>
        <p:spPr bwMode="auto">
          <a:xfrm>
            <a:off x="4815390" y="529968"/>
            <a:ext cx="1262415" cy="651939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Concession Agreements</a:t>
            </a:r>
          </a:p>
        </p:txBody>
      </p:sp>
      <p:sp>
        <p:nvSpPr>
          <p:cNvPr id="52" name="Dodecagon 51"/>
          <p:cNvSpPr/>
          <p:nvPr/>
        </p:nvSpPr>
        <p:spPr bwMode="auto">
          <a:xfrm>
            <a:off x="6043692" y="109184"/>
            <a:ext cx="1262415" cy="651939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O &amp; M Agreements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3184" y="1817434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Identification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85462" y="4112532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Development 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28680" y="6325741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Operation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  <p:sp>
        <p:nvSpPr>
          <p:cNvPr id="34" name="Dodecagon 33"/>
          <p:cNvSpPr/>
          <p:nvPr/>
        </p:nvSpPr>
        <p:spPr bwMode="auto">
          <a:xfrm>
            <a:off x="2320127" y="81888"/>
            <a:ext cx="1262415" cy="651939"/>
          </a:xfrm>
          <a:prstGeom prst="dodecagon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dirty="0" smtClean="0">
                <a:latin typeface="Calibri" pitchFamily="34" charset="0"/>
              </a:rPr>
              <a:t>Fuel Supply Agreements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0" y="6550223"/>
            <a:ext cx="7547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Source:UNESCAP</a:t>
            </a:r>
            <a:r>
              <a:rPr lang="en-US" sz="1200" b="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, A Legal Perspective of Public Private Partnerships (Internet Feb 2012)</a:t>
            </a:r>
            <a:endParaRPr lang="en-US" sz="1200" b="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107978" y="136480"/>
            <a:ext cx="95534" cy="3077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2139" y="68240"/>
            <a:ext cx="45583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u="sng" dirty="0" smtClean="0">
                <a:solidFill>
                  <a:srgbClr val="000000"/>
                </a:solidFill>
                <a:latin typeface="Calibri" pitchFamily="34" charset="0"/>
              </a:rPr>
              <a:t>PPP (Concession ) Basic Structure</a:t>
            </a:r>
            <a:endParaRPr lang="en-US" sz="2400" u="sng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rapezoid 36"/>
          <p:cNvSpPr/>
          <p:nvPr/>
        </p:nvSpPr>
        <p:spPr bwMode="auto">
          <a:xfrm>
            <a:off x="5650173" y="1910693"/>
            <a:ext cx="2251881" cy="4640239"/>
          </a:xfrm>
          <a:prstGeom prst="trapezoid">
            <a:avLst>
              <a:gd name="adj" fmla="val 39792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/>
            <a:endParaRPr lang="en-US" smtClean="0"/>
          </a:p>
        </p:txBody>
      </p:sp>
      <p:sp>
        <p:nvSpPr>
          <p:cNvPr id="38" name="Trapezoid 37"/>
          <p:cNvSpPr/>
          <p:nvPr/>
        </p:nvSpPr>
        <p:spPr bwMode="auto">
          <a:xfrm flipV="1">
            <a:off x="1271530" y="1872022"/>
            <a:ext cx="2251881" cy="4640239"/>
          </a:xfrm>
          <a:prstGeom prst="trapezoid">
            <a:avLst>
              <a:gd name="adj" fmla="val 40398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27362" y="370760"/>
            <a:ext cx="3750859" cy="830997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Contract Management (Private – Public)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17180" y="2502103"/>
            <a:ext cx="184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u="sng" dirty="0" smtClean="0">
                <a:solidFill>
                  <a:srgbClr val="27FC04"/>
                </a:solidFill>
                <a:latin typeface="Calibri" pitchFamily="34" charset="0"/>
              </a:rPr>
              <a:t>Amount of Works</a:t>
            </a:r>
            <a:endParaRPr lang="en-US" sz="2800" u="sng" dirty="0">
              <a:solidFill>
                <a:srgbClr val="27FC04"/>
              </a:solidFill>
              <a:latin typeface="Calibri" pitchFamily="34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941696" y="1323833"/>
            <a:ext cx="7424382" cy="5363570"/>
          </a:xfrm>
          <a:prstGeom prst="roundRect">
            <a:avLst>
              <a:gd name="adj" fmla="val 11578"/>
            </a:avLst>
          </a:prstGeom>
          <a:noFill/>
          <a:ln w="63500" cap="flat" cmpd="sng" algn="ctr">
            <a:solidFill>
              <a:srgbClr val="E61ECE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50925" y="1910687"/>
            <a:ext cx="450376" cy="461294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86724" y="5179341"/>
            <a:ext cx="184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u="sng" dirty="0" smtClean="0">
                <a:solidFill>
                  <a:srgbClr val="27FC04"/>
                </a:solidFill>
                <a:latin typeface="Calibri" pitchFamily="34" charset="0"/>
              </a:rPr>
              <a:t>Resources Allocated</a:t>
            </a:r>
            <a:endParaRPr lang="en-US" sz="2800" u="sng" dirty="0">
              <a:solidFill>
                <a:srgbClr val="27FC04"/>
              </a:solidFill>
              <a:latin typeface="Calibri" pitchFamily="34" charset="0"/>
            </a:endParaRPr>
          </a:p>
        </p:txBody>
      </p:sp>
      <p:cxnSp>
        <p:nvCxnSpPr>
          <p:cNvPr id="54" name="Curved Connector 7"/>
          <p:cNvCxnSpPr/>
          <p:nvPr/>
        </p:nvCxnSpPr>
        <p:spPr bwMode="auto">
          <a:xfrm rot="5400000" flipH="1" flipV="1">
            <a:off x="6784726" y="1308514"/>
            <a:ext cx="1828682" cy="1340940"/>
          </a:xfrm>
          <a:prstGeom prst="curvedConnector4">
            <a:avLst>
              <a:gd name="adj1" fmla="val 497"/>
              <a:gd name="adj2" fmla="val 117048"/>
            </a:avLst>
          </a:prstGeom>
          <a:noFill/>
          <a:ln w="25400" cap="flat" cmpd="sng" algn="ctr">
            <a:solidFill>
              <a:srgbClr val="27FC04"/>
            </a:solidFill>
            <a:prstDash val="solid"/>
            <a:round/>
            <a:headEnd type="stealth" w="lg" len="lg"/>
            <a:tailEnd type="oval" w="lg" len="lg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6769290" y="864588"/>
            <a:ext cx="1654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Futura Bk BT" pitchFamily="34" charset="0"/>
              </a:rPr>
              <a:t>Core Team</a:t>
            </a:r>
            <a:endParaRPr lang="en-US" sz="2000" dirty="0">
              <a:solidFill>
                <a:schemeClr val="bg1"/>
              </a:solidFill>
              <a:latin typeface="Futura Bk BT" pitchFamily="34" charset="0"/>
            </a:endParaRPr>
          </a:p>
        </p:txBody>
      </p:sp>
      <p:sp>
        <p:nvSpPr>
          <p:cNvPr id="64" name="Trapezoid 63"/>
          <p:cNvSpPr/>
          <p:nvPr/>
        </p:nvSpPr>
        <p:spPr bwMode="auto">
          <a:xfrm flipV="1">
            <a:off x="5654736" y="1915240"/>
            <a:ext cx="2251881" cy="4640239"/>
          </a:xfrm>
          <a:prstGeom prst="trapezoid">
            <a:avLst>
              <a:gd name="adj" fmla="val 40398"/>
            </a:avLst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66" name="Striped Right Arrow 65"/>
          <p:cNvSpPr/>
          <p:nvPr/>
        </p:nvSpPr>
        <p:spPr bwMode="auto">
          <a:xfrm rot="5400000">
            <a:off x="2340530" y="3609833"/>
            <a:ext cx="4449168" cy="1378423"/>
          </a:xfrm>
          <a:prstGeom prst="stripedRightArrow">
            <a:avLst>
              <a:gd name="adj1" fmla="val 46040"/>
              <a:gd name="adj2" fmla="val 50990"/>
            </a:avLst>
          </a:pr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43888" y="1708250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Identification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46166" y="4003348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Development 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89384" y="6216557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Operation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68253" y="941695"/>
          <a:ext cx="8175009" cy="559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34269" y="3548414"/>
            <a:ext cx="218364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0" dirty="0" smtClean="0">
                <a:solidFill>
                  <a:schemeClr val="bg1"/>
                </a:solidFill>
                <a:latin typeface="Calibri" pitchFamily="34" charset="0"/>
              </a:rPr>
              <a:t>Contract Management</a:t>
            </a:r>
            <a:endParaRPr lang="en-US" sz="2800" b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triped Right Arrow 3"/>
          <p:cNvSpPr/>
          <p:nvPr/>
        </p:nvSpPr>
        <p:spPr bwMode="auto">
          <a:xfrm rot="5400000">
            <a:off x="5966348" y="3295945"/>
            <a:ext cx="4449168" cy="1378423"/>
          </a:xfrm>
          <a:prstGeom prst="stripedRightArrow">
            <a:avLst>
              <a:gd name="adj1" fmla="val 46040"/>
              <a:gd name="adj2" fmla="val 50990"/>
            </a:avLst>
          </a:pr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 BdCn BT" pitchFamily="34" charset="0"/>
              <a:ea typeface="SimSun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8336" y="4112537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Development 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1554" y="6230215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Operation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252" y="1408000"/>
            <a:ext cx="1842447" cy="338554"/>
          </a:xfrm>
          <a:prstGeom prst="rect">
            <a:avLst/>
          </a:prstGeom>
          <a:solidFill>
            <a:srgbClr val="27FC04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u="sng" dirty="0" smtClean="0">
                <a:solidFill>
                  <a:srgbClr val="173520"/>
                </a:solidFill>
                <a:latin typeface="Calibri" pitchFamily="34" charset="0"/>
              </a:rPr>
              <a:t>PPP Identification</a:t>
            </a:r>
            <a:endParaRPr lang="en-US" sz="1600" u="sng" dirty="0">
              <a:solidFill>
                <a:srgbClr val="17352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899" y="1631035"/>
            <a:ext cx="88301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Clr>
                <a:srgbClr val="27FC04"/>
              </a:buClr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Calibri" pitchFamily="34" charset="0"/>
              </a:rPr>
              <a:t>Public Sector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Which PPP model?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Alliance or risk transfer?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Cash or In-kind (assets)?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Existing </a:t>
            </a:r>
            <a:r>
              <a:rPr lang="en-US" sz="3600" b="0" dirty="0" err="1" smtClean="0">
                <a:solidFill>
                  <a:schemeClr val="bg1"/>
                </a:solidFill>
                <a:latin typeface="Calibri" pitchFamily="34" charset="0"/>
              </a:rPr>
              <a:t>vs</a:t>
            </a: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 New Regulatory Framework?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Subsidy </a:t>
            </a:r>
            <a:r>
              <a:rPr lang="en-US" sz="3600" b="0" dirty="0" err="1" smtClean="0">
                <a:solidFill>
                  <a:schemeClr val="bg1"/>
                </a:solidFill>
                <a:latin typeface="Calibri" pitchFamily="34" charset="0"/>
              </a:rPr>
              <a:t>vs</a:t>
            </a: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 New Tariff </a:t>
            </a:r>
            <a:r>
              <a:rPr lang="en-US" sz="3600" b="0" dirty="0" err="1" smtClean="0">
                <a:solidFill>
                  <a:schemeClr val="bg1"/>
                </a:solidFill>
                <a:latin typeface="Calibri" pitchFamily="34" charset="0"/>
              </a:rPr>
              <a:t>vs</a:t>
            </a: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 Adjustment?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Funding sources </a:t>
            </a:r>
            <a:r>
              <a:rPr lang="en-US" sz="3600" b="0" dirty="0" err="1" smtClean="0">
                <a:solidFill>
                  <a:schemeClr val="bg1"/>
                </a:solidFill>
                <a:latin typeface="Calibri" pitchFamily="34" charset="0"/>
              </a:rPr>
              <a:t>vs</a:t>
            </a: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 method?</a:t>
            </a:r>
          </a:p>
          <a:p>
            <a:pPr marL="463550" indent="-463550">
              <a:buClr>
                <a:srgbClr val="27FC04"/>
              </a:buClr>
            </a:pPr>
            <a:r>
              <a:rPr lang="en-US" sz="3600" b="0" dirty="0" smtClean="0">
                <a:solidFill>
                  <a:schemeClr val="bg1"/>
                </a:solidFill>
                <a:latin typeface="Calibri" pitchFamily="34" charset="0"/>
              </a:rPr>
              <a:t>National Security?</a:t>
            </a:r>
          </a:p>
          <a:p>
            <a:pPr marL="463550" indent="-463550">
              <a:buClr>
                <a:srgbClr val="27FC04"/>
              </a:buClr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419367" y="1282891"/>
            <a:ext cx="7356143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 Box 2" descr="Dark horizontal"/>
          <p:cNvSpPr txBox="1">
            <a:spLocks noChangeArrowheads="1"/>
          </p:cNvSpPr>
          <p:nvPr/>
        </p:nvSpPr>
        <p:spPr bwMode="auto">
          <a:xfrm>
            <a:off x="1365162" y="183255"/>
            <a:ext cx="7585655" cy="1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3400" b="0" dirty="0" smtClean="0">
                <a:solidFill>
                  <a:schemeClr val="accent3"/>
                </a:solidFill>
                <a:latin typeface="FuturistExtrabold" pitchFamily="2" charset="0"/>
              </a:rPr>
              <a:t>Private </a:t>
            </a:r>
            <a:r>
              <a:rPr lang="en-US" altLang="zh-CN" sz="3400" b="0" dirty="0" err="1" smtClean="0">
                <a:solidFill>
                  <a:schemeClr val="accent3"/>
                </a:solidFill>
                <a:latin typeface="FuturistExtrabold" pitchFamily="2" charset="0"/>
              </a:rPr>
              <a:t>vs</a:t>
            </a:r>
            <a:r>
              <a:rPr lang="en-US" altLang="zh-CN" sz="3400" b="0" dirty="0" smtClean="0">
                <a:solidFill>
                  <a:schemeClr val="accent3"/>
                </a:solidFill>
                <a:latin typeface="FuturistExtrabold" pitchFamily="2" charset="0"/>
              </a:rPr>
              <a:t> Public – Entering Contract</a:t>
            </a:r>
            <a:endParaRPr lang="en-US" altLang="zh-CN" sz="3400" b="0" dirty="0">
              <a:solidFill>
                <a:schemeClr val="accent3"/>
              </a:solidFill>
              <a:latin typeface="FuturistExtrabo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/green3">
  <a:themeElements>
    <a:clrScheme name="">
      <a:dk1>
        <a:srgbClr val="0000FF"/>
      </a:dk1>
      <a:lt1>
        <a:srgbClr val="FFFFFF"/>
      </a:lt1>
      <a:dk2>
        <a:srgbClr val="FF0000"/>
      </a:dk2>
      <a:lt2>
        <a:srgbClr val="C00000"/>
      </a:lt2>
      <a:accent1>
        <a:srgbClr val="00FFFF"/>
      </a:accent1>
      <a:accent2>
        <a:srgbClr val="FFFF00"/>
      </a:accent2>
      <a:accent3>
        <a:srgbClr val="FFFFFF"/>
      </a:accent3>
      <a:accent4>
        <a:srgbClr val="0000DA"/>
      </a:accent4>
      <a:accent5>
        <a:srgbClr val="AAFFFF"/>
      </a:accent5>
      <a:accent6>
        <a:srgbClr val="E7E700"/>
      </a:accent6>
      <a:hlink>
        <a:srgbClr val="FF8000"/>
      </a:hlink>
      <a:folHlink>
        <a:srgbClr val="FF00FF"/>
      </a:folHlink>
    </a:clrScheme>
    <a:fontScheme name="M/green3">
      <a:majorFont>
        <a:latin typeface="Futura XBlkCn BT"/>
        <a:ea typeface=""/>
        <a:cs typeface=""/>
      </a:majorFont>
      <a:minorFont>
        <a:latin typeface="Futura BdCn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dCn BT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dCn BT" pitchFamily="34" charset="0"/>
            <a:ea typeface="SimSun" pitchFamily="2" charset="-122"/>
          </a:defRPr>
        </a:defPPr>
      </a:lstStyle>
    </a:lnDef>
  </a:objectDefaults>
  <a:extraClrSchemeLst>
    <a:extraClrScheme>
      <a:clrScheme name="M/green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/green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/green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/green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/green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/green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/green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FF"/>
    </a:dk1>
    <a:lt1>
      <a:srgbClr val="FFFFFF"/>
    </a:lt1>
    <a:dk2>
      <a:srgbClr val="FF0000"/>
    </a:dk2>
    <a:lt2>
      <a:srgbClr val="C00000"/>
    </a:lt2>
    <a:accent1>
      <a:srgbClr val="00FFFF"/>
    </a:accent1>
    <a:accent2>
      <a:srgbClr val="FFFF00"/>
    </a:accent2>
    <a:accent3>
      <a:srgbClr val="FFFFFF"/>
    </a:accent3>
    <a:accent4>
      <a:srgbClr val="0000DA"/>
    </a:accent4>
    <a:accent5>
      <a:srgbClr val="AAFFFF"/>
    </a:accent5>
    <a:accent6>
      <a:srgbClr val="E7E700"/>
    </a:accent6>
    <a:hlink>
      <a:srgbClr val="FF8000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34140</TotalTime>
  <Words>599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Arial</vt:lpstr>
      <vt:lpstr>FuturistExtrabold</vt:lpstr>
      <vt:lpstr>SimSun</vt:lpstr>
      <vt:lpstr>Futura BdCn BT</vt:lpstr>
      <vt:lpstr>Calibri</vt:lpstr>
      <vt:lpstr>Futura Bk BT</vt:lpstr>
      <vt:lpstr>Wingdings</vt:lpstr>
      <vt:lpstr>Futura XBlkCn BT</vt:lpstr>
      <vt:lpstr>Times New Roman</vt:lpstr>
      <vt:lpstr>M/green3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Custom Show for Sigapore</vt:lpstr>
    </vt:vector>
  </TitlesOfParts>
  <Company>Asian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DEVELOPMENT BANK</dc:title>
  <dc:creator>User Support Services, OCS</dc:creator>
  <cp:lastModifiedBy>mi1</cp:lastModifiedBy>
  <cp:revision>930</cp:revision>
  <cp:lastPrinted>2001-08-13T06:41:07Z</cp:lastPrinted>
  <dcterms:created xsi:type="dcterms:W3CDTF">1999-08-19T06:03:05Z</dcterms:created>
  <dcterms:modified xsi:type="dcterms:W3CDTF">2012-02-22T06:08:30Z</dcterms:modified>
</cp:coreProperties>
</file>