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4" r:id="rId2"/>
    <p:sldMasterId id="2147483807" r:id="rId3"/>
  </p:sldMasterIdLst>
  <p:notesMasterIdLst>
    <p:notesMasterId r:id="rId31"/>
  </p:notesMasterIdLst>
  <p:handoutMasterIdLst>
    <p:handoutMasterId r:id="rId32"/>
  </p:handoutMasterIdLst>
  <p:sldIdLst>
    <p:sldId id="449" r:id="rId4"/>
    <p:sldId id="575" r:id="rId5"/>
    <p:sldId id="532" r:id="rId6"/>
    <p:sldId id="533" r:id="rId7"/>
    <p:sldId id="535" r:id="rId8"/>
    <p:sldId id="572" r:id="rId9"/>
    <p:sldId id="528" r:id="rId10"/>
    <p:sldId id="538" r:id="rId11"/>
    <p:sldId id="540" r:id="rId12"/>
    <p:sldId id="595" r:id="rId13"/>
    <p:sldId id="543" r:id="rId14"/>
    <p:sldId id="544" r:id="rId15"/>
    <p:sldId id="613" r:id="rId16"/>
    <p:sldId id="529" r:id="rId17"/>
    <p:sldId id="576" r:id="rId18"/>
    <p:sldId id="582" r:id="rId19"/>
    <p:sldId id="560" r:id="rId20"/>
    <p:sldId id="581" r:id="rId21"/>
    <p:sldId id="561" r:id="rId22"/>
    <p:sldId id="578" r:id="rId23"/>
    <p:sldId id="555" r:id="rId24"/>
    <p:sldId id="584" r:id="rId25"/>
    <p:sldId id="593" r:id="rId26"/>
    <p:sldId id="620" r:id="rId27"/>
    <p:sldId id="607" r:id="rId28"/>
    <p:sldId id="608" r:id="rId29"/>
    <p:sldId id="574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800000"/>
    <a:srgbClr val="DDFFDD"/>
    <a:srgbClr val="CCFF99"/>
    <a:srgbClr val="99FF99"/>
    <a:srgbClr val="FF9900"/>
    <a:srgbClr val="FFCCCC"/>
    <a:srgbClr val="336600"/>
    <a:srgbClr val="FFFF99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5878" autoAdjust="0"/>
  </p:normalViewPr>
  <p:slideViewPr>
    <p:cSldViewPr>
      <p:cViewPr>
        <p:scale>
          <a:sx n="80" d="100"/>
          <a:sy n="80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E2E4E-9129-4DBA-912E-F17A5BD2E983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BD2F48DD-3615-47BD-8157-8898F85F07A0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GB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</a:t>
          </a:r>
          <a:r>
            <a:rPr lang="id-ID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residential </a:t>
          </a:r>
          <a:r>
            <a:rPr lang="id-ID" sz="1200" b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Regulation 67</a:t>
          </a:r>
          <a:r>
            <a:rPr lang="en-GB" sz="1200" b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/20</a:t>
          </a:r>
          <a:r>
            <a:rPr lang="id-ID" sz="1200" b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05*</a:t>
          </a:r>
          <a:endParaRPr lang="en-GB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93621D1-BD30-45F5-862C-4AC266F47A85}" type="parTrans" cxnId="{E02D3586-30AC-42F8-A2B7-00EC9244083A}">
      <dgm:prSet/>
      <dgm:spPr/>
      <dgm:t>
        <a:bodyPr/>
        <a:lstStyle/>
        <a:p>
          <a:pPr>
            <a:lnSpc>
              <a:spcPct val="100000"/>
            </a:lnSpc>
          </a:pPr>
          <a:endParaRPr lang="en-GB" sz="1200" b="0">
            <a:latin typeface="Arial" pitchFamily="34" charset="0"/>
            <a:cs typeface="Arial" pitchFamily="34" charset="0"/>
          </a:endParaRPr>
        </a:p>
      </dgm:t>
    </dgm:pt>
    <dgm:pt modelId="{8EA7EAB4-E9B1-445D-81BB-6FCA8CD9CC5B}" type="sibTrans" cxnId="{E02D3586-30AC-42F8-A2B7-00EC9244083A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100000"/>
            </a:lnSpc>
          </a:pPr>
          <a:endParaRPr lang="en-GB" sz="1200" b="0">
            <a:latin typeface="Arial" pitchFamily="34" charset="0"/>
            <a:cs typeface="Arial" pitchFamily="34" charset="0"/>
          </a:endParaRPr>
        </a:p>
      </dgm:t>
    </dgm:pt>
    <dgm:pt modelId="{59A1757B-B075-4EE3-8A19-2E5C67A40590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id-ID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Presidential Regulation </a:t>
          </a:r>
          <a:r>
            <a:rPr lang="en-GB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78/2010</a:t>
          </a:r>
          <a:endParaRPr lang="en-GB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D54F629-0F7A-47B7-9C32-AF356DEFE680}" type="parTrans" cxnId="{DD11C55A-BACC-4B3F-B2BB-5D38C1EA76C2}">
      <dgm:prSet/>
      <dgm:spPr/>
      <dgm:t>
        <a:bodyPr/>
        <a:lstStyle/>
        <a:p>
          <a:pPr>
            <a:lnSpc>
              <a:spcPct val="100000"/>
            </a:lnSpc>
          </a:pPr>
          <a:endParaRPr lang="en-GB" sz="1200" b="0">
            <a:latin typeface="Arial" pitchFamily="34" charset="0"/>
            <a:cs typeface="Arial" pitchFamily="34" charset="0"/>
          </a:endParaRPr>
        </a:p>
      </dgm:t>
    </dgm:pt>
    <dgm:pt modelId="{9C74936B-6BE0-4C5A-B2D2-8491F56E0384}" type="sibTrans" cxnId="{DD11C55A-BACC-4B3F-B2BB-5D38C1EA76C2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ct val="100000"/>
            </a:lnSpc>
          </a:pPr>
          <a:endParaRPr lang="en-GB" sz="1200" b="0">
            <a:latin typeface="Arial" pitchFamily="34" charset="0"/>
            <a:cs typeface="Arial" pitchFamily="34" charset="0"/>
          </a:endParaRPr>
        </a:p>
      </dgm:t>
    </dgm:pt>
    <dgm:pt modelId="{5054D891-3A9B-4B58-ACF6-80D3D51E5755}">
      <dgm:prSet phldrT="[Text]"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id-ID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MOF Regulation</a:t>
          </a:r>
          <a:r>
            <a:rPr lang="en-GB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260/2010</a:t>
          </a:r>
          <a:endParaRPr lang="en-GB" sz="12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C97352A-C9E0-4852-9CF2-82CF8A708331}" type="parTrans" cxnId="{062ED6DF-D812-495C-868E-052412D94993}">
      <dgm:prSet/>
      <dgm:spPr/>
      <dgm:t>
        <a:bodyPr/>
        <a:lstStyle/>
        <a:p>
          <a:pPr>
            <a:lnSpc>
              <a:spcPct val="100000"/>
            </a:lnSpc>
          </a:pPr>
          <a:endParaRPr lang="en-GB" sz="1200" b="0">
            <a:latin typeface="Arial" pitchFamily="34" charset="0"/>
            <a:cs typeface="Arial" pitchFamily="34" charset="0"/>
          </a:endParaRPr>
        </a:p>
      </dgm:t>
    </dgm:pt>
    <dgm:pt modelId="{099F81B5-1A2F-4271-B960-6F99E7159B1B}" type="sibTrans" cxnId="{062ED6DF-D812-495C-868E-052412D94993}">
      <dgm:prSet/>
      <dgm:spPr/>
      <dgm:t>
        <a:bodyPr/>
        <a:lstStyle/>
        <a:p>
          <a:pPr>
            <a:lnSpc>
              <a:spcPct val="100000"/>
            </a:lnSpc>
          </a:pPr>
          <a:endParaRPr lang="en-GB" sz="1200" b="0">
            <a:latin typeface="Arial" pitchFamily="34" charset="0"/>
            <a:cs typeface="Arial" pitchFamily="34" charset="0"/>
          </a:endParaRPr>
        </a:p>
      </dgm:t>
    </dgm:pt>
    <dgm:pt modelId="{1C9F578A-C073-47E1-8A72-A462E3F153AB}" type="pres">
      <dgm:prSet presAssocID="{985E2E4E-9129-4DBA-912E-F17A5BD2E983}" presName="Name0" presStyleCnt="0">
        <dgm:presLayoutVars>
          <dgm:dir/>
          <dgm:resizeHandles val="exact"/>
        </dgm:presLayoutVars>
      </dgm:prSet>
      <dgm:spPr/>
    </dgm:pt>
    <dgm:pt modelId="{0DF2C414-AE08-446A-BF8D-8FF6FA1E5A9D}" type="pres">
      <dgm:prSet presAssocID="{BD2F48DD-3615-47BD-8157-8898F85F07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4AFEFB-9A14-4B92-A038-D064E3F503C6}" type="pres">
      <dgm:prSet presAssocID="{8EA7EAB4-E9B1-445D-81BB-6FCA8CD9CC5B}" presName="sibTrans" presStyleLbl="sibTrans2D1" presStyleIdx="0" presStyleCnt="2"/>
      <dgm:spPr/>
      <dgm:t>
        <a:bodyPr/>
        <a:lstStyle/>
        <a:p>
          <a:endParaRPr lang="id-ID"/>
        </a:p>
      </dgm:t>
    </dgm:pt>
    <dgm:pt modelId="{19D9A2BA-7BC4-4178-8F59-E3F661DD2D6D}" type="pres">
      <dgm:prSet presAssocID="{8EA7EAB4-E9B1-445D-81BB-6FCA8CD9CC5B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AB2B7EDC-7112-494C-A6CB-B8480FDEB838}" type="pres">
      <dgm:prSet presAssocID="{59A1757B-B075-4EE3-8A19-2E5C67A405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373DEF-AE6D-4CB1-A06A-CF35C3A6063A}" type="pres">
      <dgm:prSet presAssocID="{9C74936B-6BE0-4C5A-B2D2-8491F56E0384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F8FBF0C-CFEF-4276-A751-4EDE858AC593}" type="pres">
      <dgm:prSet presAssocID="{9C74936B-6BE0-4C5A-B2D2-8491F56E0384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F4801D4D-A32F-4929-A79B-35A365E3DDE3}" type="pres">
      <dgm:prSet presAssocID="{5054D891-3A9B-4B58-ACF6-80D3D51E57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C54189-D52F-4A7A-94F8-DCD5563BE07F}" type="presOf" srcId="{8EA7EAB4-E9B1-445D-81BB-6FCA8CD9CC5B}" destId="{164AFEFB-9A14-4B92-A038-D064E3F503C6}" srcOrd="0" destOrd="0" presId="urn:microsoft.com/office/officeart/2005/8/layout/process1"/>
    <dgm:cxn modelId="{7BE08EF4-9F6A-4342-B6AF-5E261A1E10B9}" type="presOf" srcId="{985E2E4E-9129-4DBA-912E-F17A5BD2E983}" destId="{1C9F578A-C073-47E1-8A72-A462E3F153AB}" srcOrd="0" destOrd="0" presId="urn:microsoft.com/office/officeart/2005/8/layout/process1"/>
    <dgm:cxn modelId="{DB02F88A-0519-4A39-989D-3A70B9065D0C}" type="presOf" srcId="{BD2F48DD-3615-47BD-8157-8898F85F07A0}" destId="{0DF2C414-AE08-446A-BF8D-8FF6FA1E5A9D}" srcOrd="0" destOrd="0" presId="urn:microsoft.com/office/officeart/2005/8/layout/process1"/>
    <dgm:cxn modelId="{180A26D4-050F-4683-BAF5-D6E05F17B007}" type="presOf" srcId="{9C74936B-6BE0-4C5A-B2D2-8491F56E0384}" destId="{3F8FBF0C-CFEF-4276-A751-4EDE858AC593}" srcOrd="1" destOrd="0" presId="urn:microsoft.com/office/officeart/2005/8/layout/process1"/>
    <dgm:cxn modelId="{E02D3586-30AC-42F8-A2B7-00EC9244083A}" srcId="{985E2E4E-9129-4DBA-912E-F17A5BD2E983}" destId="{BD2F48DD-3615-47BD-8157-8898F85F07A0}" srcOrd="0" destOrd="0" parTransId="{F93621D1-BD30-45F5-862C-4AC266F47A85}" sibTransId="{8EA7EAB4-E9B1-445D-81BB-6FCA8CD9CC5B}"/>
    <dgm:cxn modelId="{01B3BDF3-1071-4B4C-8F19-CF99A09EDAA3}" type="presOf" srcId="{59A1757B-B075-4EE3-8A19-2E5C67A40590}" destId="{AB2B7EDC-7112-494C-A6CB-B8480FDEB838}" srcOrd="0" destOrd="0" presId="urn:microsoft.com/office/officeart/2005/8/layout/process1"/>
    <dgm:cxn modelId="{062ED6DF-D812-495C-868E-052412D94993}" srcId="{985E2E4E-9129-4DBA-912E-F17A5BD2E983}" destId="{5054D891-3A9B-4B58-ACF6-80D3D51E5755}" srcOrd="2" destOrd="0" parTransId="{AC97352A-C9E0-4852-9CF2-82CF8A708331}" sibTransId="{099F81B5-1A2F-4271-B960-6F99E7159B1B}"/>
    <dgm:cxn modelId="{DD11C55A-BACC-4B3F-B2BB-5D38C1EA76C2}" srcId="{985E2E4E-9129-4DBA-912E-F17A5BD2E983}" destId="{59A1757B-B075-4EE3-8A19-2E5C67A40590}" srcOrd="1" destOrd="0" parTransId="{9D54F629-0F7A-47B7-9C32-AF356DEFE680}" sibTransId="{9C74936B-6BE0-4C5A-B2D2-8491F56E0384}"/>
    <dgm:cxn modelId="{C0D3DD43-4DD2-49EB-833E-1BB1B443DBDC}" type="presOf" srcId="{8EA7EAB4-E9B1-445D-81BB-6FCA8CD9CC5B}" destId="{19D9A2BA-7BC4-4178-8F59-E3F661DD2D6D}" srcOrd="1" destOrd="0" presId="urn:microsoft.com/office/officeart/2005/8/layout/process1"/>
    <dgm:cxn modelId="{B77F806C-BB60-4500-A09A-52CFBF6E5606}" type="presOf" srcId="{9C74936B-6BE0-4C5A-B2D2-8491F56E0384}" destId="{AA373DEF-AE6D-4CB1-A06A-CF35C3A6063A}" srcOrd="0" destOrd="0" presId="urn:microsoft.com/office/officeart/2005/8/layout/process1"/>
    <dgm:cxn modelId="{533E838E-EC7E-45CB-8988-D46480C547C4}" type="presOf" srcId="{5054D891-3A9B-4B58-ACF6-80D3D51E5755}" destId="{F4801D4D-A32F-4929-A79B-35A365E3DDE3}" srcOrd="0" destOrd="0" presId="urn:microsoft.com/office/officeart/2005/8/layout/process1"/>
    <dgm:cxn modelId="{13325DB5-C2CC-418E-B289-89C5CC192FBC}" type="presParOf" srcId="{1C9F578A-C073-47E1-8A72-A462E3F153AB}" destId="{0DF2C414-AE08-446A-BF8D-8FF6FA1E5A9D}" srcOrd="0" destOrd="0" presId="urn:microsoft.com/office/officeart/2005/8/layout/process1"/>
    <dgm:cxn modelId="{EDDA4B00-49DC-40CB-9C02-A99E1308B817}" type="presParOf" srcId="{1C9F578A-C073-47E1-8A72-A462E3F153AB}" destId="{164AFEFB-9A14-4B92-A038-D064E3F503C6}" srcOrd="1" destOrd="0" presId="urn:microsoft.com/office/officeart/2005/8/layout/process1"/>
    <dgm:cxn modelId="{C590D145-43A9-4666-93EE-E61B5FB42807}" type="presParOf" srcId="{164AFEFB-9A14-4B92-A038-D064E3F503C6}" destId="{19D9A2BA-7BC4-4178-8F59-E3F661DD2D6D}" srcOrd="0" destOrd="0" presId="urn:microsoft.com/office/officeart/2005/8/layout/process1"/>
    <dgm:cxn modelId="{1DC61C35-ABE4-4FD9-991D-6BD625278168}" type="presParOf" srcId="{1C9F578A-C073-47E1-8A72-A462E3F153AB}" destId="{AB2B7EDC-7112-494C-A6CB-B8480FDEB838}" srcOrd="2" destOrd="0" presId="urn:microsoft.com/office/officeart/2005/8/layout/process1"/>
    <dgm:cxn modelId="{9837490F-9EE0-4EF8-A6E0-035096E021B2}" type="presParOf" srcId="{1C9F578A-C073-47E1-8A72-A462E3F153AB}" destId="{AA373DEF-AE6D-4CB1-A06A-CF35C3A6063A}" srcOrd="3" destOrd="0" presId="urn:microsoft.com/office/officeart/2005/8/layout/process1"/>
    <dgm:cxn modelId="{AB8DC31C-55A6-4C8C-B9C4-1C0FBA4D5FAD}" type="presParOf" srcId="{AA373DEF-AE6D-4CB1-A06A-CF35C3A6063A}" destId="{3F8FBF0C-CFEF-4276-A751-4EDE858AC593}" srcOrd="0" destOrd="0" presId="urn:microsoft.com/office/officeart/2005/8/layout/process1"/>
    <dgm:cxn modelId="{38678FA9-500E-4BA1-9206-3BBB97EDE76F}" type="presParOf" srcId="{1C9F578A-C073-47E1-8A72-A462E3F153AB}" destId="{F4801D4D-A32F-4929-A79B-35A365E3DDE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C66C8-69D2-44BE-803E-909EBC9E822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9E4FB-1A48-4FD6-BD1D-DD081C50E8C0}">
      <dgm:prSet phldrT="[Text]" custT="1"/>
      <dgm:spPr/>
      <dgm:t>
        <a:bodyPr/>
        <a:lstStyle/>
        <a:p>
          <a:pPr marL="231775" indent="-174625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1600" b="1" dirty="0" smtClean="0">
              <a:latin typeface="Calibri" pitchFamily="34" charset="0"/>
              <a:cs typeface="Calibri" pitchFamily="34" charset="0"/>
            </a:rPr>
            <a:t>Capital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9E63DDFB-B672-44F1-B52A-BB3D451D82D0}" type="parTrans" cxnId="{30DD6857-CBA3-4038-B137-8911761084F4}">
      <dgm:prSet/>
      <dgm:spPr/>
      <dgm:t>
        <a:bodyPr/>
        <a:lstStyle/>
        <a:p>
          <a:endParaRPr lang="en-US" sz="1600"/>
        </a:p>
      </dgm:t>
    </dgm:pt>
    <dgm:pt modelId="{2D01DF78-F11D-43AD-8108-1C89D5C57BE1}" type="sibTrans" cxnId="{30DD6857-CBA3-4038-B137-8911761084F4}">
      <dgm:prSet/>
      <dgm:spPr/>
      <dgm:t>
        <a:bodyPr/>
        <a:lstStyle/>
        <a:p>
          <a:endParaRPr lang="en-US" sz="1600"/>
        </a:p>
      </dgm:t>
    </dgm:pt>
    <dgm:pt modelId="{8CEF89BA-330E-4215-9D93-9A7FEF70F3FB}">
      <dgm:prSet phldrT="[Text]" custT="1"/>
      <dgm:spPr/>
      <dgm:t>
        <a:bodyPr/>
        <a:lstStyle/>
        <a:p>
          <a:pPr marL="231775" indent="-174625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1600" b="1" smtClean="0">
              <a:latin typeface="Calibri" pitchFamily="34" charset="0"/>
              <a:cs typeface="Calibri" pitchFamily="34" charset="0"/>
            </a:rPr>
            <a:t>Management/Resources</a:t>
          </a:r>
          <a:endParaRPr lang="en-US" sz="1600" b="1">
            <a:latin typeface="Calibri" pitchFamily="34" charset="0"/>
            <a:cs typeface="Calibri" pitchFamily="34" charset="0"/>
          </a:endParaRPr>
        </a:p>
      </dgm:t>
    </dgm:pt>
    <dgm:pt modelId="{02629049-3322-4CC7-B583-2678B052FB1F}" type="parTrans" cxnId="{3495BDD4-D77A-4948-8664-0A6E7DA181E0}">
      <dgm:prSet/>
      <dgm:spPr/>
      <dgm:t>
        <a:bodyPr/>
        <a:lstStyle/>
        <a:p>
          <a:endParaRPr lang="en-US" sz="1600"/>
        </a:p>
      </dgm:t>
    </dgm:pt>
    <dgm:pt modelId="{66850C24-3515-4C7E-B8F5-814603CD7014}" type="sibTrans" cxnId="{3495BDD4-D77A-4948-8664-0A6E7DA181E0}">
      <dgm:prSet/>
      <dgm:spPr/>
      <dgm:t>
        <a:bodyPr/>
        <a:lstStyle/>
        <a:p>
          <a:endParaRPr lang="en-US" sz="1600"/>
        </a:p>
      </dgm:t>
    </dgm:pt>
    <dgm:pt modelId="{EBAB960A-AA77-487B-98F5-586C239A7C73}">
      <dgm:prSet phldrT="[Text]" custT="1"/>
      <dgm:spPr>
        <a:ln>
          <a:solidFill>
            <a:srgbClr val="99CC00"/>
          </a:solidFill>
        </a:ln>
      </dgm:spPr>
      <dgm:t>
        <a:bodyPr/>
        <a:lstStyle/>
        <a:p>
          <a:pPr algn="l"/>
          <a:r>
            <a:rPr lang="id-ID" sz="1600" smtClean="0">
              <a:solidFill>
                <a:schemeClr val="accent2"/>
              </a:solidFill>
            </a:rPr>
            <a:t>  System</a:t>
          </a:r>
          <a:endParaRPr lang="en-US" sz="2000">
            <a:solidFill>
              <a:schemeClr val="accent2"/>
            </a:solidFill>
          </a:endParaRPr>
        </a:p>
      </dgm:t>
    </dgm:pt>
    <dgm:pt modelId="{47364A49-108C-4DA1-8C75-1373C7DBE421}" type="parTrans" cxnId="{9C169BD3-3B49-4055-B91A-B0DFB01E3E63}">
      <dgm:prSet/>
      <dgm:spPr/>
      <dgm:t>
        <a:bodyPr/>
        <a:lstStyle/>
        <a:p>
          <a:endParaRPr lang="en-US" sz="1600"/>
        </a:p>
      </dgm:t>
    </dgm:pt>
    <dgm:pt modelId="{DB8700F9-244C-49F9-A920-DDBDAF54BDAA}" type="sibTrans" cxnId="{9C169BD3-3B49-4055-B91A-B0DFB01E3E63}">
      <dgm:prSet/>
      <dgm:spPr/>
      <dgm:t>
        <a:bodyPr/>
        <a:lstStyle/>
        <a:p>
          <a:endParaRPr lang="en-US" sz="1600"/>
        </a:p>
      </dgm:t>
    </dgm:pt>
    <dgm:pt modelId="{4A26BBBA-30EC-4DA4-8B0A-1ADC542A6D8A}">
      <dgm:prSet phldrT="[Text]" custT="1"/>
      <dgm:spPr/>
      <dgm:t>
        <a:bodyPr/>
        <a:lstStyle/>
        <a:p>
          <a:pPr marL="177800" indent="-177800"/>
          <a:r>
            <a:rPr lang="id-ID" sz="1600" b="1" dirty="0" smtClean="0">
              <a:latin typeface="Calibri" pitchFamily="34" charset="0"/>
              <a:cs typeface="Calibri" pitchFamily="34" charset="0"/>
            </a:rPr>
            <a:t>Consistent, robust, transparent process</a:t>
          </a:r>
          <a:endParaRPr lang="en-US" sz="1600" b="1" dirty="0" smtClean="0">
            <a:latin typeface="Calibri" pitchFamily="34" charset="0"/>
            <a:cs typeface="Calibri" pitchFamily="34" charset="0"/>
          </a:endParaRPr>
        </a:p>
      </dgm:t>
    </dgm:pt>
    <dgm:pt modelId="{894BFBDC-D78C-41B4-8AD4-58F12B103BAB}" type="parTrans" cxnId="{60F614DA-F557-4100-867A-ECCC169503E3}">
      <dgm:prSet/>
      <dgm:spPr/>
      <dgm:t>
        <a:bodyPr/>
        <a:lstStyle/>
        <a:p>
          <a:endParaRPr lang="en-US" sz="1600"/>
        </a:p>
      </dgm:t>
    </dgm:pt>
    <dgm:pt modelId="{2D44B407-9F96-4A8C-A30D-D7C4327E2498}" type="sibTrans" cxnId="{60F614DA-F557-4100-867A-ECCC169503E3}">
      <dgm:prSet/>
      <dgm:spPr/>
      <dgm:t>
        <a:bodyPr/>
        <a:lstStyle/>
        <a:p>
          <a:endParaRPr lang="en-US" sz="1600"/>
        </a:p>
      </dgm:t>
    </dgm:pt>
    <dgm:pt modelId="{B04DC001-B64C-4F78-8E41-1886F40924E2}">
      <dgm:prSet phldrT="[Text]" custT="1"/>
      <dgm:spPr/>
      <dgm:t>
        <a:bodyPr/>
        <a:lstStyle/>
        <a:p>
          <a:pPr marL="177800" indent="-177800"/>
          <a:r>
            <a:rPr lang="id-ID" sz="1600" b="1" smtClean="0">
              <a:latin typeface="Calibri" pitchFamily="34" charset="0"/>
              <a:cs typeface="Calibri" pitchFamily="34" charset="0"/>
            </a:rPr>
            <a:t>Leapfrog set up by utilizing international experience</a:t>
          </a:r>
          <a:endParaRPr lang="en-US" sz="1600" b="1" smtClean="0">
            <a:latin typeface="Calibri" pitchFamily="34" charset="0"/>
            <a:cs typeface="Calibri" pitchFamily="34" charset="0"/>
          </a:endParaRPr>
        </a:p>
      </dgm:t>
    </dgm:pt>
    <dgm:pt modelId="{7643F8FB-E602-4168-8AD1-54A5A44305E8}" type="parTrans" cxnId="{353640F9-3EBE-4D9F-B93B-D37A7FD6EF59}">
      <dgm:prSet/>
      <dgm:spPr/>
      <dgm:t>
        <a:bodyPr/>
        <a:lstStyle/>
        <a:p>
          <a:endParaRPr lang="en-US" sz="1600"/>
        </a:p>
      </dgm:t>
    </dgm:pt>
    <dgm:pt modelId="{EDACFD12-1EF0-447B-894C-74B847C1A8B9}" type="sibTrans" cxnId="{353640F9-3EBE-4D9F-B93B-D37A7FD6EF59}">
      <dgm:prSet/>
      <dgm:spPr/>
      <dgm:t>
        <a:bodyPr/>
        <a:lstStyle/>
        <a:p>
          <a:endParaRPr lang="en-US" sz="1600"/>
        </a:p>
      </dgm:t>
    </dgm:pt>
    <dgm:pt modelId="{B2635397-5247-494B-85C1-401720AD0C1D}">
      <dgm:prSet phldrT="[Text]" custT="1"/>
      <dgm:spPr>
        <a:ln>
          <a:solidFill>
            <a:srgbClr val="99CC00"/>
          </a:solidFill>
        </a:ln>
      </dgm:spPr>
      <dgm:t>
        <a:bodyPr/>
        <a:lstStyle/>
        <a:p>
          <a:pPr algn="l"/>
          <a:r>
            <a:rPr lang="id-ID" sz="1600" smtClean="0">
              <a:solidFill>
                <a:schemeClr val="accent2"/>
              </a:solidFill>
            </a:rPr>
            <a:t>  Independency</a:t>
          </a:r>
          <a:endParaRPr lang="en-US" sz="2400">
            <a:solidFill>
              <a:schemeClr val="accent2"/>
            </a:solidFill>
          </a:endParaRPr>
        </a:p>
      </dgm:t>
    </dgm:pt>
    <dgm:pt modelId="{19782D0C-0319-4DEB-BCB4-DF5056C042CE}" type="parTrans" cxnId="{77568928-1961-4ABE-A579-5A704FACC477}">
      <dgm:prSet/>
      <dgm:spPr/>
      <dgm:t>
        <a:bodyPr/>
        <a:lstStyle/>
        <a:p>
          <a:endParaRPr lang="en-US" sz="1600"/>
        </a:p>
      </dgm:t>
    </dgm:pt>
    <dgm:pt modelId="{933DAD07-01F0-48A7-9EC8-19CA325B7B40}" type="sibTrans" cxnId="{77568928-1961-4ABE-A579-5A704FACC477}">
      <dgm:prSet/>
      <dgm:spPr/>
      <dgm:t>
        <a:bodyPr/>
        <a:lstStyle/>
        <a:p>
          <a:endParaRPr lang="en-US" sz="1600"/>
        </a:p>
      </dgm:t>
    </dgm:pt>
    <dgm:pt modelId="{30301CA1-40EB-4D0E-BD2C-9764D2157727}">
      <dgm:prSet phldrT="[Text]" custT="1"/>
      <dgm:spPr/>
      <dgm:t>
        <a:bodyPr/>
        <a:lstStyle/>
        <a:p>
          <a:pPr marL="177800" indent="-177800"/>
          <a:r>
            <a:rPr lang="id-ID" sz="1600" b="1" smtClean="0">
              <a:latin typeface="Calibri" pitchFamily="34" charset="0"/>
              <a:cs typeface="Calibri" pitchFamily="34" charset="0"/>
            </a:rPr>
            <a:t>Corporate structure &amp; governance</a:t>
          </a:r>
          <a:endParaRPr lang="en-US" sz="1600" b="1">
            <a:latin typeface="Calibri" pitchFamily="34" charset="0"/>
            <a:cs typeface="Calibri" pitchFamily="34" charset="0"/>
          </a:endParaRPr>
        </a:p>
      </dgm:t>
    </dgm:pt>
    <dgm:pt modelId="{A1BF81DE-9F3D-42F3-A9BB-CF61BFB4DE11}" type="parTrans" cxnId="{FAE6F53A-38F2-419E-B7E1-A3A029C6CD7F}">
      <dgm:prSet/>
      <dgm:spPr/>
      <dgm:t>
        <a:bodyPr/>
        <a:lstStyle/>
        <a:p>
          <a:endParaRPr lang="en-US" sz="1600"/>
        </a:p>
      </dgm:t>
    </dgm:pt>
    <dgm:pt modelId="{3C562BA8-3449-4144-A324-9F64983088F2}" type="sibTrans" cxnId="{FAE6F53A-38F2-419E-B7E1-A3A029C6CD7F}">
      <dgm:prSet/>
      <dgm:spPr/>
      <dgm:t>
        <a:bodyPr/>
        <a:lstStyle/>
        <a:p>
          <a:endParaRPr lang="en-US" sz="1600"/>
        </a:p>
      </dgm:t>
    </dgm:pt>
    <dgm:pt modelId="{E4728526-DB46-4BCF-A1B3-E2E2C2D7C71C}">
      <dgm:prSet phldrT="[Text]" custT="1"/>
      <dgm:spPr/>
      <dgm:t>
        <a:bodyPr/>
        <a:lstStyle/>
        <a:p>
          <a:pPr marL="177800" indent="-177800"/>
          <a:r>
            <a:rPr lang="id-ID" sz="1600" b="1" smtClean="0">
              <a:latin typeface="Calibri" pitchFamily="34" charset="0"/>
              <a:cs typeface="Calibri" pitchFamily="34" charset="0"/>
            </a:rPr>
            <a:t>Market/industry watchdog</a:t>
          </a:r>
          <a:endParaRPr lang="en-US" sz="1600" b="1">
            <a:latin typeface="Calibri" pitchFamily="34" charset="0"/>
            <a:cs typeface="Calibri" pitchFamily="34" charset="0"/>
          </a:endParaRPr>
        </a:p>
      </dgm:t>
    </dgm:pt>
    <dgm:pt modelId="{53DCCC61-8612-43FA-B9D3-05D46968D51B}" type="parTrans" cxnId="{6548898C-8FFE-47B4-9944-15BB6AB88B59}">
      <dgm:prSet/>
      <dgm:spPr/>
      <dgm:t>
        <a:bodyPr/>
        <a:lstStyle/>
        <a:p>
          <a:endParaRPr lang="en-US" sz="1600"/>
        </a:p>
      </dgm:t>
    </dgm:pt>
    <dgm:pt modelId="{A99EBE64-414D-497E-8A0F-FD60A55A5D7B}" type="sibTrans" cxnId="{6548898C-8FFE-47B4-9944-15BB6AB88B59}">
      <dgm:prSet/>
      <dgm:spPr/>
      <dgm:t>
        <a:bodyPr/>
        <a:lstStyle/>
        <a:p>
          <a:endParaRPr lang="en-US" sz="1600"/>
        </a:p>
      </dgm:t>
    </dgm:pt>
    <dgm:pt modelId="{668FE235-1D4F-4667-92D3-2AA4A76E708F}">
      <dgm:prSet phldrT="[Text]" custT="1"/>
      <dgm:spPr/>
      <dgm:t>
        <a:bodyPr/>
        <a:lstStyle/>
        <a:p>
          <a:pPr marL="395288" indent="-122238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1600" smtClean="0">
              <a:latin typeface="Calibri" pitchFamily="34" charset="0"/>
              <a:cs typeface="Calibri" pitchFamily="34" charset="0"/>
            </a:rPr>
            <a:t>GoI capital injection (Rp 3.5 T by 2011)</a:t>
          </a: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A629576-C3EB-4A55-99BA-EAD917F5B429}" type="parTrans" cxnId="{DF7118F8-CCDC-4F53-BFB4-9512C236E644}">
      <dgm:prSet/>
      <dgm:spPr/>
      <dgm:t>
        <a:bodyPr/>
        <a:lstStyle/>
        <a:p>
          <a:endParaRPr lang="en-US" sz="1600"/>
        </a:p>
      </dgm:t>
    </dgm:pt>
    <dgm:pt modelId="{4CC22771-0920-422E-AB85-39C3BEF4437C}" type="sibTrans" cxnId="{DF7118F8-CCDC-4F53-BFB4-9512C236E644}">
      <dgm:prSet/>
      <dgm:spPr/>
      <dgm:t>
        <a:bodyPr/>
        <a:lstStyle/>
        <a:p>
          <a:endParaRPr lang="en-US" sz="1600"/>
        </a:p>
      </dgm:t>
    </dgm:pt>
    <dgm:pt modelId="{78B2EF2E-1192-4852-8D6D-F0ECDFFB87CE}">
      <dgm:prSet phldrT="[Text]" custT="1"/>
      <dgm:spPr/>
      <dgm:t>
        <a:bodyPr/>
        <a:lstStyle/>
        <a:p>
          <a:pPr marL="395288" indent="-122238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1600" smtClean="0">
              <a:latin typeface="Calibri" pitchFamily="34" charset="0"/>
              <a:cs typeface="Calibri" pitchFamily="34" charset="0"/>
            </a:rPr>
            <a:t>MDA/Others credit/guarantee facilities</a:t>
          </a: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8099DD76-6680-4634-9F9C-576B1A4BB64E}" type="parTrans" cxnId="{BE1C87BF-3565-4445-BE1E-01EBD43DFEAA}">
      <dgm:prSet/>
      <dgm:spPr/>
      <dgm:t>
        <a:bodyPr/>
        <a:lstStyle/>
        <a:p>
          <a:endParaRPr lang="en-US" sz="1600"/>
        </a:p>
      </dgm:t>
    </dgm:pt>
    <dgm:pt modelId="{C771F1B2-1F28-440B-9284-5D706984687C}" type="sibTrans" cxnId="{BE1C87BF-3565-4445-BE1E-01EBD43DFEAA}">
      <dgm:prSet/>
      <dgm:spPr/>
      <dgm:t>
        <a:bodyPr/>
        <a:lstStyle/>
        <a:p>
          <a:endParaRPr lang="en-US" sz="1600"/>
        </a:p>
      </dgm:t>
    </dgm:pt>
    <dgm:pt modelId="{B8518937-23DC-46B9-B09F-F225CE964B38}">
      <dgm:prSet phldrT="[Text]" custT="1"/>
      <dgm:spPr/>
      <dgm:t>
        <a:bodyPr/>
        <a:lstStyle/>
        <a:p>
          <a:pPr marL="395288" indent="-122238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1600" dirty="0" smtClean="0">
              <a:latin typeface="Calibri" pitchFamily="34" charset="0"/>
              <a:cs typeface="Calibri" pitchFamily="34" charset="0"/>
            </a:rPr>
            <a:t>Private sector background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A2485700-978F-4B57-83BA-58F438015972}" type="parTrans" cxnId="{34E12504-FAE4-4292-A181-E56C9DFDFB2F}">
      <dgm:prSet/>
      <dgm:spPr/>
      <dgm:t>
        <a:bodyPr/>
        <a:lstStyle/>
        <a:p>
          <a:endParaRPr lang="en-US" sz="1600"/>
        </a:p>
      </dgm:t>
    </dgm:pt>
    <dgm:pt modelId="{0D333399-0D6E-4779-B109-A7712F29AFBB}" type="sibTrans" cxnId="{34E12504-FAE4-4292-A181-E56C9DFDFB2F}">
      <dgm:prSet/>
      <dgm:spPr/>
      <dgm:t>
        <a:bodyPr/>
        <a:lstStyle/>
        <a:p>
          <a:endParaRPr lang="en-US" sz="1600"/>
        </a:p>
      </dgm:t>
    </dgm:pt>
    <dgm:pt modelId="{6A7F6000-AECD-4D61-8DC7-CE90F88F8492}">
      <dgm:prSet phldrT="[Text]" custT="1"/>
      <dgm:spPr/>
      <dgm:t>
        <a:bodyPr/>
        <a:lstStyle/>
        <a:p>
          <a:pPr marL="395288" indent="-122238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id-ID" sz="1600" smtClean="0">
              <a:latin typeface="Calibri" pitchFamily="34" charset="0"/>
              <a:cs typeface="Calibri" pitchFamily="34" charset="0"/>
            </a:rPr>
            <a:t>Best-in-class appraisal consultant</a:t>
          </a: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2A353A88-3DD3-4968-9571-3703C1F41E0F}" type="parTrans" cxnId="{E63FBB18-7252-4445-AC06-6E5CEAC6A6E3}">
      <dgm:prSet/>
      <dgm:spPr/>
      <dgm:t>
        <a:bodyPr/>
        <a:lstStyle/>
        <a:p>
          <a:endParaRPr lang="en-US" sz="1600"/>
        </a:p>
      </dgm:t>
    </dgm:pt>
    <dgm:pt modelId="{85BA8CEB-D3AD-4F5E-8517-092CAB4BCD65}" type="sibTrans" cxnId="{E63FBB18-7252-4445-AC06-6E5CEAC6A6E3}">
      <dgm:prSet/>
      <dgm:spPr/>
      <dgm:t>
        <a:bodyPr/>
        <a:lstStyle/>
        <a:p>
          <a:endParaRPr lang="en-US" sz="1600"/>
        </a:p>
      </dgm:t>
    </dgm:pt>
    <dgm:pt modelId="{7735FE8A-CA04-4C4F-8075-BC2DBFFEAA17}">
      <dgm:prSet phldrT="[Text]" custT="1"/>
      <dgm:spPr>
        <a:ln>
          <a:solidFill>
            <a:srgbClr val="99CC00"/>
          </a:solidFill>
        </a:ln>
      </dgm:spPr>
      <dgm:t>
        <a:bodyPr/>
        <a:lstStyle/>
        <a:p>
          <a:pPr algn="l"/>
          <a:r>
            <a:rPr lang="id-ID" sz="1600" smtClean="0">
              <a:solidFill>
                <a:schemeClr val="accent2"/>
              </a:solidFill>
            </a:rPr>
            <a:t>  Capacity</a:t>
          </a:r>
          <a:endParaRPr lang="en-US" sz="1600">
            <a:solidFill>
              <a:schemeClr val="accent2"/>
            </a:solidFill>
          </a:endParaRPr>
        </a:p>
      </dgm:t>
    </dgm:pt>
    <dgm:pt modelId="{BA7023BD-DC60-461B-A7A3-876647D9F6F4}" type="sibTrans" cxnId="{BC3E3D47-BFFA-445E-94EF-D1DD7E9B1263}">
      <dgm:prSet/>
      <dgm:spPr/>
      <dgm:t>
        <a:bodyPr/>
        <a:lstStyle/>
        <a:p>
          <a:endParaRPr lang="en-US" sz="1600"/>
        </a:p>
      </dgm:t>
    </dgm:pt>
    <dgm:pt modelId="{D75C8A94-7B53-4E39-9AD4-905E4158D99C}" type="parTrans" cxnId="{BC3E3D47-BFFA-445E-94EF-D1DD7E9B1263}">
      <dgm:prSet/>
      <dgm:spPr/>
      <dgm:t>
        <a:bodyPr/>
        <a:lstStyle/>
        <a:p>
          <a:endParaRPr lang="en-US" sz="1600"/>
        </a:p>
      </dgm:t>
    </dgm:pt>
    <dgm:pt modelId="{E98D5C57-07C1-4F2E-A877-4E4FB77A6445}">
      <dgm:prSet phldrT="[Text]" custT="1"/>
      <dgm:spPr/>
      <dgm:t>
        <a:bodyPr/>
        <a:lstStyle/>
        <a:p>
          <a:pPr marL="395288" indent="-122238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en-US" sz="600">
            <a:latin typeface="Calibri" pitchFamily="34" charset="0"/>
            <a:cs typeface="Calibri" pitchFamily="34" charset="0"/>
          </a:endParaRPr>
        </a:p>
      </dgm:t>
    </dgm:pt>
    <dgm:pt modelId="{9596BC8B-B5DA-4C97-8AD1-E2967FFA1438}" type="parTrans" cxnId="{253BA3FA-1052-4C40-989F-46F1DE1B66B6}">
      <dgm:prSet/>
      <dgm:spPr/>
      <dgm:t>
        <a:bodyPr/>
        <a:lstStyle/>
        <a:p>
          <a:endParaRPr lang="en-US"/>
        </a:p>
      </dgm:t>
    </dgm:pt>
    <dgm:pt modelId="{6B6F0F0E-C827-4828-955B-BBC5296D8DC9}" type="sibTrans" cxnId="{253BA3FA-1052-4C40-989F-46F1DE1B66B6}">
      <dgm:prSet/>
      <dgm:spPr/>
      <dgm:t>
        <a:bodyPr/>
        <a:lstStyle/>
        <a:p>
          <a:endParaRPr lang="en-US"/>
        </a:p>
      </dgm:t>
    </dgm:pt>
    <dgm:pt modelId="{F567B98E-1BD4-4F55-840D-49243FF5F4B2}" type="pres">
      <dgm:prSet presAssocID="{070C66C8-69D2-44BE-803E-909EBC9E82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93F6F-31E1-47E0-B071-808CCBC83E4A}" type="pres">
      <dgm:prSet presAssocID="{7735FE8A-CA04-4C4F-8075-BC2DBFFEAA17}" presName="circle1" presStyleLbl="node1" presStyleIdx="0" presStyleCnt="3" custScaleX="92964" custScaleY="98957" custLinFactNeighborX="-4094" custLinFactNeighborY="-6660"/>
      <dgm:spPr>
        <a:solidFill>
          <a:srgbClr val="99CC00"/>
        </a:solidFill>
      </dgm:spPr>
    </dgm:pt>
    <dgm:pt modelId="{C4D9AA34-80A4-4A19-8F67-4F770538196E}" type="pres">
      <dgm:prSet presAssocID="{7735FE8A-CA04-4C4F-8075-BC2DBFFEAA17}" presName="space" presStyleCnt="0"/>
      <dgm:spPr/>
    </dgm:pt>
    <dgm:pt modelId="{5CE099C7-EE6A-49F3-AFB0-AD5D3220934E}" type="pres">
      <dgm:prSet presAssocID="{7735FE8A-CA04-4C4F-8075-BC2DBFFEAA17}" presName="rect1" presStyleLbl="alignAcc1" presStyleIdx="0" presStyleCnt="3" custScaleX="115701" custScaleY="100000" custLinFactNeighborX="459" custLinFactNeighborY="-9820"/>
      <dgm:spPr/>
      <dgm:t>
        <a:bodyPr/>
        <a:lstStyle/>
        <a:p>
          <a:endParaRPr lang="en-US"/>
        </a:p>
      </dgm:t>
    </dgm:pt>
    <dgm:pt modelId="{A32EF285-316D-43B7-A003-B8A6F6A72152}" type="pres">
      <dgm:prSet presAssocID="{EBAB960A-AA77-487B-98F5-586C239A7C73}" presName="vertSpace2" presStyleLbl="node1" presStyleIdx="0" presStyleCnt="3"/>
      <dgm:spPr/>
    </dgm:pt>
    <dgm:pt modelId="{6650922D-F288-456E-B379-56EFCAE8AF86}" type="pres">
      <dgm:prSet presAssocID="{EBAB960A-AA77-487B-98F5-586C239A7C73}" presName="circle2" presStyleLbl="node1" presStyleIdx="1" presStyleCnt="3" custScaleX="95230" custScaleY="83974" custLinFactNeighborX="-10769" custLinFactNeighborY="7257"/>
      <dgm:spPr>
        <a:solidFill>
          <a:srgbClr val="99CC00"/>
        </a:solidFill>
      </dgm:spPr>
    </dgm:pt>
    <dgm:pt modelId="{32D55D28-3716-4CAF-8B50-E0CA44D67584}" type="pres">
      <dgm:prSet presAssocID="{EBAB960A-AA77-487B-98F5-586C239A7C73}" presName="rect2" presStyleLbl="alignAcc1" presStyleIdx="1" presStyleCnt="3" custScaleX="115837" custScaleY="84896" custLinFactNeighborX="243"/>
      <dgm:spPr/>
      <dgm:t>
        <a:bodyPr/>
        <a:lstStyle/>
        <a:p>
          <a:endParaRPr lang="en-US"/>
        </a:p>
      </dgm:t>
    </dgm:pt>
    <dgm:pt modelId="{564F2C4E-45E0-4C41-9DBC-9D89869BE1B7}" type="pres">
      <dgm:prSet presAssocID="{B2635397-5247-494B-85C1-401720AD0C1D}" presName="vertSpace3" presStyleLbl="node1" presStyleIdx="1" presStyleCnt="3"/>
      <dgm:spPr/>
    </dgm:pt>
    <dgm:pt modelId="{052D3F84-5512-41C7-8418-884EF02F2511}" type="pres">
      <dgm:prSet presAssocID="{B2635397-5247-494B-85C1-401720AD0C1D}" presName="circle3" presStyleLbl="node1" presStyleIdx="2" presStyleCnt="3" custLinFactNeighborX="-27419"/>
      <dgm:spPr>
        <a:solidFill>
          <a:srgbClr val="99CC00"/>
        </a:solidFill>
      </dgm:spPr>
    </dgm:pt>
    <dgm:pt modelId="{B4AC30B5-7853-4C35-9495-0BA6933184D1}" type="pres">
      <dgm:prSet presAssocID="{B2635397-5247-494B-85C1-401720AD0C1D}" presName="rect3" presStyleLbl="alignAcc1" presStyleIdx="2" presStyleCnt="3" custScaleX="115919" custLinFactNeighborX="284"/>
      <dgm:spPr/>
      <dgm:t>
        <a:bodyPr/>
        <a:lstStyle/>
        <a:p>
          <a:endParaRPr lang="en-US"/>
        </a:p>
      </dgm:t>
    </dgm:pt>
    <dgm:pt modelId="{75C2EE31-F7DC-43D4-AB48-87B9D24B704A}" type="pres">
      <dgm:prSet presAssocID="{7735FE8A-CA04-4C4F-8075-BC2DBFFEAA1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7BFAD-A24C-4380-B9CE-0A08FCA4FCBB}" type="pres">
      <dgm:prSet presAssocID="{7735FE8A-CA04-4C4F-8075-BC2DBFFEAA17}" presName="rect1ChTx" presStyleLbl="alignAcc1" presStyleIdx="2" presStyleCnt="3" custScaleX="172807" custLinFactNeighborX="-16635" custLinFactNeighborY="-8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E45CD-BA17-44AF-A70E-F506C7F88000}" type="pres">
      <dgm:prSet presAssocID="{EBAB960A-AA77-487B-98F5-586C239A7C7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E6254-75C8-4265-9512-386B048AB826}" type="pres">
      <dgm:prSet presAssocID="{EBAB960A-AA77-487B-98F5-586C239A7C73}" presName="rect2ChTx" presStyleLbl="alignAcc1" presStyleIdx="2" presStyleCnt="3" custScaleX="179073" custLinFactNeighborX="-10907" custLinFactNeighborY="6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C10A4-7549-4CC3-A549-23FC2F2DE2CF}" type="pres">
      <dgm:prSet presAssocID="{B2635397-5247-494B-85C1-401720AD0C1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1A01C-E64E-4C2A-8CD6-C5E38297F8C0}" type="pres">
      <dgm:prSet presAssocID="{B2635397-5247-494B-85C1-401720AD0C1D}" presName="rect3ChTx" presStyleLbl="alignAcc1" presStyleIdx="2" presStyleCnt="3" custScaleX="174818" custLinFactNeighborX="-11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750E3B-2112-4EF9-8FE3-6DC36673CA89}" type="presOf" srcId="{E4728526-DB46-4BCF-A1B3-E2E2C2D7C71C}" destId="{6461A01C-E64E-4C2A-8CD6-C5E38297F8C0}" srcOrd="0" destOrd="1" presId="urn:microsoft.com/office/officeart/2005/8/layout/target3"/>
    <dgm:cxn modelId="{E2987320-97B0-4D51-B889-3869F7ECC790}" type="presOf" srcId="{4A26BBBA-30EC-4DA4-8B0A-1ADC542A6D8A}" destId="{22CE6254-75C8-4265-9512-386B048AB826}" srcOrd="0" destOrd="0" presId="urn:microsoft.com/office/officeart/2005/8/layout/target3"/>
    <dgm:cxn modelId="{4F34A2E5-E591-41F2-AFBA-4A546BFEC76B}" type="presOf" srcId="{070C66C8-69D2-44BE-803E-909EBC9E8221}" destId="{F567B98E-1BD4-4F55-840D-49243FF5F4B2}" srcOrd="0" destOrd="0" presId="urn:microsoft.com/office/officeart/2005/8/layout/target3"/>
    <dgm:cxn modelId="{60F614DA-F557-4100-867A-ECCC169503E3}" srcId="{EBAB960A-AA77-487B-98F5-586C239A7C73}" destId="{4A26BBBA-30EC-4DA4-8B0A-1ADC542A6D8A}" srcOrd="0" destOrd="0" parTransId="{894BFBDC-D78C-41B4-8AD4-58F12B103BAB}" sibTransId="{2D44B407-9F96-4A8C-A30D-D7C4327E2498}"/>
    <dgm:cxn modelId="{8A1A878B-A740-436E-AB42-864981A60E8C}" type="presOf" srcId="{E98D5C57-07C1-4F2E-A877-4E4FB77A6445}" destId="{7757BFAD-A24C-4380-B9CE-0A08FCA4FCBB}" srcOrd="0" destOrd="3" presId="urn:microsoft.com/office/officeart/2005/8/layout/target3"/>
    <dgm:cxn modelId="{E63FBB18-7252-4445-AC06-6E5CEAC6A6E3}" srcId="{8CEF89BA-330E-4215-9D93-9A7FEF70F3FB}" destId="{6A7F6000-AECD-4D61-8DC7-CE90F88F8492}" srcOrd="1" destOrd="0" parTransId="{2A353A88-3DD3-4968-9571-3703C1F41E0F}" sibTransId="{85BA8CEB-D3AD-4F5E-8517-092CAB4BCD65}"/>
    <dgm:cxn modelId="{253BA3FA-1052-4C40-989F-46F1DE1B66B6}" srcId="{E779E4FB-1A48-4FD6-BD1D-DD081C50E8C0}" destId="{E98D5C57-07C1-4F2E-A877-4E4FB77A6445}" srcOrd="2" destOrd="0" parTransId="{9596BC8B-B5DA-4C97-8AD1-E2967FFA1438}" sibTransId="{6B6F0F0E-C827-4828-955B-BBC5296D8DC9}"/>
    <dgm:cxn modelId="{353640F9-3EBE-4D9F-B93B-D37A7FD6EF59}" srcId="{EBAB960A-AA77-487B-98F5-586C239A7C73}" destId="{B04DC001-B64C-4F78-8E41-1886F40924E2}" srcOrd="1" destOrd="0" parTransId="{7643F8FB-E602-4168-8AD1-54A5A44305E8}" sibTransId="{EDACFD12-1EF0-447B-894C-74B847C1A8B9}"/>
    <dgm:cxn modelId="{E02E514B-13F3-4D32-814A-9CAA7355F865}" type="presOf" srcId="{7735FE8A-CA04-4C4F-8075-BC2DBFFEAA17}" destId="{75C2EE31-F7DC-43D4-AB48-87B9D24B704A}" srcOrd="1" destOrd="0" presId="urn:microsoft.com/office/officeart/2005/8/layout/target3"/>
    <dgm:cxn modelId="{CF130BF4-6F96-47EE-BB33-4F613E7F4F8E}" type="presOf" srcId="{B2635397-5247-494B-85C1-401720AD0C1D}" destId="{151C10A4-7549-4CC3-A549-23FC2F2DE2CF}" srcOrd="1" destOrd="0" presId="urn:microsoft.com/office/officeart/2005/8/layout/target3"/>
    <dgm:cxn modelId="{15C90E22-9256-49E4-B384-A8F6B7B227CB}" type="presOf" srcId="{7735FE8A-CA04-4C4F-8075-BC2DBFFEAA17}" destId="{5CE099C7-EE6A-49F3-AFB0-AD5D3220934E}" srcOrd="0" destOrd="0" presId="urn:microsoft.com/office/officeart/2005/8/layout/target3"/>
    <dgm:cxn modelId="{30DD6857-CBA3-4038-B137-8911761084F4}" srcId="{7735FE8A-CA04-4C4F-8075-BC2DBFFEAA17}" destId="{E779E4FB-1A48-4FD6-BD1D-DD081C50E8C0}" srcOrd="0" destOrd="0" parTransId="{9E63DDFB-B672-44F1-B52A-BB3D451D82D0}" sibTransId="{2D01DF78-F11D-43AD-8108-1C89D5C57BE1}"/>
    <dgm:cxn modelId="{BE1C87BF-3565-4445-BE1E-01EBD43DFEAA}" srcId="{E779E4FB-1A48-4FD6-BD1D-DD081C50E8C0}" destId="{78B2EF2E-1192-4852-8D6D-F0ECDFFB87CE}" srcOrd="1" destOrd="0" parTransId="{8099DD76-6680-4634-9F9C-576B1A4BB64E}" sibTransId="{C771F1B2-1F28-440B-9284-5D706984687C}"/>
    <dgm:cxn modelId="{562175F4-6469-4654-ADDE-969844125385}" type="presOf" srcId="{78B2EF2E-1192-4852-8D6D-F0ECDFFB87CE}" destId="{7757BFAD-A24C-4380-B9CE-0A08FCA4FCBB}" srcOrd="0" destOrd="2" presId="urn:microsoft.com/office/officeart/2005/8/layout/target3"/>
    <dgm:cxn modelId="{AD400600-16A2-47E2-932B-152C7F86CA64}" type="presOf" srcId="{B8518937-23DC-46B9-B09F-F225CE964B38}" destId="{7757BFAD-A24C-4380-B9CE-0A08FCA4FCBB}" srcOrd="0" destOrd="5" presId="urn:microsoft.com/office/officeart/2005/8/layout/target3"/>
    <dgm:cxn modelId="{0D9F8E2E-A4EC-44AF-9C80-61893F2913F5}" type="presOf" srcId="{B04DC001-B64C-4F78-8E41-1886F40924E2}" destId="{22CE6254-75C8-4265-9512-386B048AB826}" srcOrd="0" destOrd="1" presId="urn:microsoft.com/office/officeart/2005/8/layout/target3"/>
    <dgm:cxn modelId="{07738A3D-4D5D-4AF4-BC4D-928A910CF52A}" type="presOf" srcId="{8CEF89BA-330E-4215-9D93-9A7FEF70F3FB}" destId="{7757BFAD-A24C-4380-B9CE-0A08FCA4FCBB}" srcOrd="0" destOrd="4" presId="urn:microsoft.com/office/officeart/2005/8/layout/target3"/>
    <dgm:cxn modelId="{FAE6F53A-38F2-419E-B7E1-A3A029C6CD7F}" srcId="{B2635397-5247-494B-85C1-401720AD0C1D}" destId="{30301CA1-40EB-4D0E-BD2C-9764D2157727}" srcOrd="0" destOrd="0" parTransId="{A1BF81DE-9F3D-42F3-A9BB-CF61BFB4DE11}" sibTransId="{3C562BA8-3449-4144-A324-9F64983088F2}"/>
    <dgm:cxn modelId="{3495BDD4-D77A-4948-8664-0A6E7DA181E0}" srcId="{7735FE8A-CA04-4C4F-8075-BC2DBFFEAA17}" destId="{8CEF89BA-330E-4215-9D93-9A7FEF70F3FB}" srcOrd="1" destOrd="0" parTransId="{02629049-3322-4CC7-B583-2678B052FB1F}" sibTransId="{66850C24-3515-4C7E-B8F5-814603CD7014}"/>
    <dgm:cxn modelId="{1A6991FC-ECC7-4A29-8CF6-CBF102034C88}" type="presOf" srcId="{6A7F6000-AECD-4D61-8DC7-CE90F88F8492}" destId="{7757BFAD-A24C-4380-B9CE-0A08FCA4FCBB}" srcOrd="0" destOrd="6" presId="urn:microsoft.com/office/officeart/2005/8/layout/target3"/>
    <dgm:cxn modelId="{7EFBA0EF-F09A-4A6F-A462-9286E7119D0C}" type="presOf" srcId="{EBAB960A-AA77-487B-98F5-586C239A7C73}" destId="{32D55D28-3716-4CAF-8B50-E0CA44D67584}" srcOrd="0" destOrd="0" presId="urn:microsoft.com/office/officeart/2005/8/layout/target3"/>
    <dgm:cxn modelId="{DF7118F8-CCDC-4F53-BFB4-9512C236E644}" srcId="{E779E4FB-1A48-4FD6-BD1D-DD081C50E8C0}" destId="{668FE235-1D4F-4667-92D3-2AA4A76E708F}" srcOrd="0" destOrd="0" parTransId="{5A629576-C3EB-4A55-99BA-EAD917F5B429}" sibTransId="{4CC22771-0920-422E-AB85-39C3BEF4437C}"/>
    <dgm:cxn modelId="{BC3E3D47-BFFA-445E-94EF-D1DD7E9B1263}" srcId="{070C66C8-69D2-44BE-803E-909EBC9E8221}" destId="{7735FE8A-CA04-4C4F-8075-BC2DBFFEAA17}" srcOrd="0" destOrd="0" parTransId="{D75C8A94-7B53-4E39-9AD4-905E4158D99C}" sibTransId="{BA7023BD-DC60-461B-A7A3-876647D9F6F4}"/>
    <dgm:cxn modelId="{77568928-1961-4ABE-A579-5A704FACC477}" srcId="{070C66C8-69D2-44BE-803E-909EBC9E8221}" destId="{B2635397-5247-494B-85C1-401720AD0C1D}" srcOrd="2" destOrd="0" parTransId="{19782D0C-0319-4DEB-BCB4-DF5056C042CE}" sibTransId="{933DAD07-01F0-48A7-9EC8-19CA325B7B40}"/>
    <dgm:cxn modelId="{3B962B4B-C85F-4911-B60B-94FCA7E35260}" type="presOf" srcId="{EBAB960A-AA77-487B-98F5-586C239A7C73}" destId="{F3DE45CD-BA17-44AF-A70E-F506C7F88000}" srcOrd="1" destOrd="0" presId="urn:microsoft.com/office/officeart/2005/8/layout/target3"/>
    <dgm:cxn modelId="{9C169BD3-3B49-4055-B91A-B0DFB01E3E63}" srcId="{070C66C8-69D2-44BE-803E-909EBC9E8221}" destId="{EBAB960A-AA77-487B-98F5-586C239A7C73}" srcOrd="1" destOrd="0" parTransId="{47364A49-108C-4DA1-8C75-1373C7DBE421}" sibTransId="{DB8700F9-244C-49F9-A920-DDBDAF54BDAA}"/>
    <dgm:cxn modelId="{3507F91F-E982-4700-9D09-724BF76EF8A9}" type="presOf" srcId="{E779E4FB-1A48-4FD6-BD1D-DD081C50E8C0}" destId="{7757BFAD-A24C-4380-B9CE-0A08FCA4FCBB}" srcOrd="0" destOrd="0" presId="urn:microsoft.com/office/officeart/2005/8/layout/target3"/>
    <dgm:cxn modelId="{E8B20DED-B1F4-4553-A019-B2CF495E3783}" type="presOf" srcId="{B2635397-5247-494B-85C1-401720AD0C1D}" destId="{B4AC30B5-7853-4C35-9495-0BA6933184D1}" srcOrd="0" destOrd="0" presId="urn:microsoft.com/office/officeart/2005/8/layout/target3"/>
    <dgm:cxn modelId="{01E235B7-5308-48A6-927B-4A0045FCD4DC}" type="presOf" srcId="{668FE235-1D4F-4667-92D3-2AA4A76E708F}" destId="{7757BFAD-A24C-4380-B9CE-0A08FCA4FCBB}" srcOrd="0" destOrd="1" presId="urn:microsoft.com/office/officeart/2005/8/layout/target3"/>
    <dgm:cxn modelId="{6548898C-8FFE-47B4-9944-15BB6AB88B59}" srcId="{B2635397-5247-494B-85C1-401720AD0C1D}" destId="{E4728526-DB46-4BCF-A1B3-E2E2C2D7C71C}" srcOrd="1" destOrd="0" parTransId="{53DCCC61-8612-43FA-B9D3-05D46968D51B}" sibTransId="{A99EBE64-414D-497E-8A0F-FD60A55A5D7B}"/>
    <dgm:cxn modelId="{34E12504-FAE4-4292-A181-E56C9DFDFB2F}" srcId="{8CEF89BA-330E-4215-9D93-9A7FEF70F3FB}" destId="{B8518937-23DC-46B9-B09F-F225CE964B38}" srcOrd="0" destOrd="0" parTransId="{A2485700-978F-4B57-83BA-58F438015972}" sibTransId="{0D333399-0D6E-4779-B109-A7712F29AFBB}"/>
    <dgm:cxn modelId="{659E092E-3D6E-4459-89B6-5CA317F1578A}" type="presOf" srcId="{30301CA1-40EB-4D0E-BD2C-9764D2157727}" destId="{6461A01C-E64E-4C2A-8CD6-C5E38297F8C0}" srcOrd="0" destOrd="0" presId="urn:microsoft.com/office/officeart/2005/8/layout/target3"/>
    <dgm:cxn modelId="{C150D414-EDCF-4E8C-8C94-C80431E1A737}" type="presParOf" srcId="{F567B98E-1BD4-4F55-840D-49243FF5F4B2}" destId="{1C993F6F-31E1-47E0-B071-808CCBC83E4A}" srcOrd="0" destOrd="0" presId="urn:microsoft.com/office/officeart/2005/8/layout/target3"/>
    <dgm:cxn modelId="{664EF4E7-131A-4B79-A638-2152BE19B34A}" type="presParOf" srcId="{F567B98E-1BD4-4F55-840D-49243FF5F4B2}" destId="{C4D9AA34-80A4-4A19-8F67-4F770538196E}" srcOrd="1" destOrd="0" presId="urn:microsoft.com/office/officeart/2005/8/layout/target3"/>
    <dgm:cxn modelId="{9FF2A9C5-C4B6-4E62-B003-D5FCB29F2BDA}" type="presParOf" srcId="{F567B98E-1BD4-4F55-840D-49243FF5F4B2}" destId="{5CE099C7-EE6A-49F3-AFB0-AD5D3220934E}" srcOrd="2" destOrd="0" presId="urn:microsoft.com/office/officeart/2005/8/layout/target3"/>
    <dgm:cxn modelId="{79608040-7FCE-43EE-BC9C-CF31B43279B8}" type="presParOf" srcId="{F567B98E-1BD4-4F55-840D-49243FF5F4B2}" destId="{A32EF285-316D-43B7-A003-B8A6F6A72152}" srcOrd="3" destOrd="0" presId="urn:microsoft.com/office/officeart/2005/8/layout/target3"/>
    <dgm:cxn modelId="{8DAD28B3-05A1-40C7-829E-B576EA7C45C5}" type="presParOf" srcId="{F567B98E-1BD4-4F55-840D-49243FF5F4B2}" destId="{6650922D-F288-456E-B379-56EFCAE8AF86}" srcOrd="4" destOrd="0" presId="urn:microsoft.com/office/officeart/2005/8/layout/target3"/>
    <dgm:cxn modelId="{E343AA7D-1AE8-4B7B-BEF3-23011FE21E63}" type="presParOf" srcId="{F567B98E-1BD4-4F55-840D-49243FF5F4B2}" destId="{32D55D28-3716-4CAF-8B50-E0CA44D67584}" srcOrd="5" destOrd="0" presId="urn:microsoft.com/office/officeart/2005/8/layout/target3"/>
    <dgm:cxn modelId="{CFDED607-AAA8-4D07-8475-5A8D80F4E898}" type="presParOf" srcId="{F567B98E-1BD4-4F55-840D-49243FF5F4B2}" destId="{564F2C4E-45E0-4C41-9DBC-9D89869BE1B7}" srcOrd="6" destOrd="0" presId="urn:microsoft.com/office/officeart/2005/8/layout/target3"/>
    <dgm:cxn modelId="{77388581-66DF-46A9-BEA6-AF56754F47F6}" type="presParOf" srcId="{F567B98E-1BD4-4F55-840D-49243FF5F4B2}" destId="{052D3F84-5512-41C7-8418-884EF02F2511}" srcOrd="7" destOrd="0" presId="urn:microsoft.com/office/officeart/2005/8/layout/target3"/>
    <dgm:cxn modelId="{61C30306-34F8-4D26-BB40-5A8856F4F9DD}" type="presParOf" srcId="{F567B98E-1BD4-4F55-840D-49243FF5F4B2}" destId="{B4AC30B5-7853-4C35-9495-0BA6933184D1}" srcOrd="8" destOrd="0" presId="urn:microsoft.com/office/officeart/2005/8/layout/target3"/>
    <dgm:cxn modelId="{261A95DD-F476-4E4D-9614-CDC30D4C7EA7}" type="presParOf" srcId="{F567B98E-1BD4-4F55-840D-49243FF5F4B2}" destId="{75C2EE31-F7DC-43D4-AB48-87B9D24B704A}" srcOrd="9" destOrd="0" presId="urn:microsoft.com/office/officeart/2005/8/layout/target3"/>
    <dgm:cxn modelId="{8A2DEFEA-7586-4899-9803-8F22794A464A}" type="presParOf" srcId="{F567B98E-1BD4-4F55-840D-49243FF5F4B2}" destId="{7757BFAD-A24C-4380-B9CE-0A08FCA4FCBB}" srcOrd="10" destOrd="0" presId="urn:microsoft.com/office/officeart/2005/8/layout/target3"/>
    <dgm:cxn modelId="{B5F3423D-8278-4301-A759-7B02F8CE28CF}" type="presParOf" srcId="{F567B98E-1BD4-4F55-840D-49243FF5F4B2}" destId="{F3DE45CD-BA17-44AF-A70E-F506C7F88000}" srcOrd="11" destOrd="0" presId="urn:microsoft.com/office/officeart/2005/8/layout/target3"/>
    <dgm:cxn modelId="{C40D9F04-0FF7-4EE4-A097-5AF7021F86E3}" type="presParOf" srcId="{F567B98E-1BD4-4F55-840D-49243FF5F4B2}" destId="{22CE6254-75C8-4265-9512-386B048AB826}" srcOrd="12" destOrd="0" presId="urn:microsoft.com/office/officeart/2005/8/layout/target3"/>
    <dgm:cxn modelId="{67552554-4ECD-40A7-9B3C-41163565062C}" type="presParOf" srcId="{F567B98E-1BD4-4F55-840D-49243FF5F4B2}" destId="{151C10A4-7549-4CC3-A549-23FC2F2DE2CF}" srcOrd="13" destOrd="0" presId="urn:microsoft.com/office/officeart/2005/8/layout/target3"/>
    <dgm:cxn modelId="{AF809267-0529-4127-9ACF-53193D79221D}" type="presParOf" srcId="{F567B98E-1BD4-4F55-840D-49243FF5F4B2}" destId="{6461A01C-E64E-4C2A-8CD6-C5E38297F8C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F2C414-AE08-446A-BF8D-8FF6FA1E5A9D}">
      <dsp:nvSpPr>
        <dsp:cNvPr id="0" name=""/>
        <dsp:cNvSpPr/>
      </dsp:nvSpPr>
      <dsp:spPr>
        <a:xfrm>
          <a:off x="6027" y="0"/>
          <a:ext cx="1801564" cy="6858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GB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</a:t>
          </a:r>
          <a:r>
            <a:rPr lang="id-ID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residential </a:t>
          </a:r>
          <a:r>
            <a:rPr lang="id-ID" sz="1200" b="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Regulation 67</a:t>
          </a:r>
          <a:r>
            <a:rPr lang="en-GB" sz="1200" b="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/20</a:t>
          </a:r>
          <a:r>
            <a:rPr lang="id-ID" sz="1200" b="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05*</a:t>
          </a:r>
          <a:endParaRPr lang="en-GB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027" y="0"/>
        <a:ext cx="1801564" cy="685800"/>
      </dsp:txXfrm>
    </dsp:sp>
    <dsp:sp modelId="{164AFEFB-9A14-4B92-A038-D064E3F503C6}">
      <dsp:nvSpPr>
        <dsp:cNvPr id="0" name=""/>
        <dsp:cNvSpPr/>
      </dsp:nvSpPr>
      <dsp:spPr>
        <a:xfrm>
          <a:off x="1987748" y="119506"/>
          <a:ext cx="381931" cy="446787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>
            <a:latin typeface="Arial" pitchFamily="34" charset="0"/>
            <a:cs typeface="Arial" pitchFamily="34" charset="0"/>
          </a:endParaRPr>
        </a:p>
      </dsp:txBody>
      <dsp:txXfrm>
        <a:off x="1987748" y="119506"/>
        <a:ext cx="381931" cy="446787"/>
      </dsp:txXfrm>
    </dsp:sp>
    <dsp:sp modelId="{AB2B7EDC-7112-494C-A6CB-B8480FDEB838}">
      <dsp:nvSpPr>
        <dsp:cNvPr id="0" name=""/>
        <dsp:cNvSpPr/>
      </dsp:nvSpPr>
      <dsp:spPr>
        <a:xfrm>
          <a:off x="2528217" y="0"/>
          <a:ext cx="1801564" cy="6858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id-ID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Presidential Regulation </a:t>
          </a:r>
          <a:r>
            <a:rPr lang="en-GB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78/2010</a:t>
          </a:r>
          <a:endParaRPr lang="en-GB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28217" y="0"/>
        <a:ext cx="1801564" cy="685800"/>
      </dsp:txXfrm>
    </dsp:sp>
    <dsp:sp modelId="{AA373DEF-AE6D-4CB1-A06A-CF35C3A6063A}">
      <dsp:nvSpPr>
        <dsp:cNvPr id="0" name=""/>
        <dsp:cNvSpPr/>
      </dsp:nvSpPr>
      <dsp:spPr>
        <a:xfrm>
          <a:off x="4509938" y="119506"/>
          <a:ext cx="381931" cy="446787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>
            <a:latin typeface="Arial" pitchFamily="34" charset="0"/>
            <a:cs typeface="Arial" pitchFamily="34" charset="0"/>
          </a:endParaRPr>
        </a:p>
      </dsp:txBody>
      <dsp:txXfrm>
        <a:off x="4509938" y="119506"/>
        <a:ext cx="381931" cy="446787"/>
      </dsp:txXfrm>
    </dsp:sp>
    <dsp:sp modelId="{F4801D4D-A32F-4929-A79B-35A365E3DDE3}">
      <dsp:nvSpPr>
        <dsp:cNvPr id="0" name=""/>
        <dsp:cNvSpPr/>
      </dsp:nvSpPr>
      <dsp:spPr>
        <a:xfrm>
          <a:off x="5050408" y="0"/>
          <a:ext cx="1801564" cy="6858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id-ID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MOF Regulation</a:t>
          </a:r>
          <a:r>
            <a:rPr lang="en-GB" sz="12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260/2010</a:t>
          </a:r>
          <a:endParaRPr lang="en-GB" sz="12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050408" y="0"/>
        <a:ext cx="1801564" cy="685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93F6F-31E1-47E0-B071-808CCBC83E4A}">
      <dsp:nvSpPr>
        <dsp:cNvPr id="0" name=""/>
        <dsp:cNvSpPr/>
      </dsp:nvSpPr>
      <dsp:spPr>
        <a:xfrm>
          <a:off x="-642961" y="71498"/>
          <a:ext cx="3825309" cy="4071911"/>
        </a:xfrm>
        <a:prstGeom prst="pie">
          <a:avLst>
            <a:gd name="adj1" fmla="val 5400000"/>
            <a:gd name="adj2" fmla="val 16200000"/>
          </a:avLst>
        </a:prstGeom>
        <a:solidFill>
          <a:srgbClr val="99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099C7-EE6A-49F3-AFB0-AD5D3220934E}">
      <dsp:nvSpPr>
        <dsp:cNvPr id="0" name=""/>
        <dsp:cNvSpPr/>
      </dsp:nvSpPr>
      <dsp:spPr>
        <a:xfrm>
          <a:off x="1228074" y="64770"/>
          <a:ext cx="5554381" cy="41148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accent2"/>
              </a:solidFill>
            </a:rPr>
            <a:t>  Capacity</a:t>
          </a:r>
          <a:endParaRPr lang="en-US" sz="1600" kern="1200">
            <a:solidFill>
              <a:schemeClr val="accent2"/>
            </a:solidFill>
          </a:endParaRPr>
        </a:p>
      </dsp:txBody>
      <dsp:txXfrm>
        <a:off x="1228074" y="64770"/>
        <a:ext cx="2777190" cy="1234451"/>
      </dsp:txXfrm>
    </dsp:sp>
    <dsp:sp modelId="{6650922D-F288-456E-B379-56EFCAE8AF86}">
      <dsp:nvSpPr>
        <dsp:cNvPr id="0" name=""/>
        <dsp:cNvSpPr/>
      </dsp:nvSpPr>
      <dsp:spPr>
        <a:xfrm>
          <a:off x="-42435" y="1897396"/>
          <a:ext cx="2547055" cy="2245998"/>
        </a:xfrm>
        <a:prstGeom prst="pie">
          <a:avLst>
            <a:gd name="adj1" fmla="val 5400000"/>
            <a:gd name="adj2" fmla="val 16200000"/>
          </a:avLst>
        </a:prstGeom>
        <a:solidFill>
          <a:srgbClr val="99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55D28-3716-4CAF-8B50-E0CA44D67584}">
      <dsp:nvSpPr>
        <dsp:cNvPr id="0" name=""/>
        <dsp:cNvSpPr/>
      </dsp:nvSpPr>
      <dsp:spPr>
        <a:xfrm>
          <a:off x="1214441" y="1905286"/>
          <a:ext cx="5560909" cy="2270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accent2"/>
              </a:solidFill>
            </a:rPr>
            <a:t>  System</a:t>
          </a:r>
          <a:endParaRPr lang="en-US" sz="2000" kern="1200">
            <a:solidFill>
              <a:schemeClr val="accent2"/>
            </a:solidFill>
          </a:endParaRPr>
        </a:p>
      </dsp:txBody>
      <dsp:txXfrm>
        <a:off x="1214441" y="1905286"/>
        <a:ext cx="2780454" cy="1047996"/>
      </dsp:txXfrm>
    </dsp:sp>
    <dsp:sp modelId="{052D3F84-5512-41C7-8418-884EF02F2511}">
      <dsp:nvSpPr>
        <dsp:cNvPr id="0" name=""/>
        <dsp:cNvSpPr/>
      </dsp:nvSpPr>
      <dsp:spPr>
        <a:xfrm>
          <a:off x="627216" y="2937745"/>
          <a:ext cx="1234447" cy="1234447"/>
        </a:xfrm>
        <a:prstGeom prst="pie">
          <a:avLst>
            <a:gd name="adj1" fmla="val 5400000"/>
            <a:gd name="adj2" fmla="val 16200000"/>
          </a:avLst>
        </a:prstGeom>
        <a:solidFill>
          <a:srgbClr val="99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C30B5-7853-4C35-9495-0BA6933184D1}">
      <dsp:nvSpPr>
        <dsp:cNvPr id="0" name=""/>
        <dsp:cNvSpPr/>
      </dsp:nvSpPr>
      <dsp:spPr>
        <a:xfrm>
          <a:off x="1214441" y="2937745"/>
          <a:ext cx="5564846" cy="12344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smtClean="0">
              <a:solidFill>
                <a:schemeClr val="accent2"/>
              </a:solidFill>
            </a:rPr>
            <a:t>  Independency</a:t>
          </a:r>
          <a:endParaRPr lang="en-US" sz="2400" kern="1200">
            <a:solidFill>
              <a:schemeClr val="accent2"/>
            </a:solidFill>
          </a:endParaRPr>
        </a:p>
      </dsp:txBody>
      <dsp:txXfrm>
        <a:off x="1214441" y="2937745"/>
        <a:ext cx="2782423" cy="1234447"/>
      </dsp:txXfrm>
    </dsp:sp>
    <dsp:sp modelId="{7757BFAD-A24C-4380-B9CE-0A08FCA4FCBB}">
      <dsp:nvSpPr>
        <dsp:cNvPr id="0" name=""/>
        <dsp:cNvSpPr/>
      </dsp:nvSpPr>
      <dsp:spPr>
        <a:xfrm>
          <a:off x="2710138" y="364227"/>
          <a:ext cx="4147915" cy="12344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31775" lvl="1" indent="-174625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d-ID" sz="1600" b="1" kern="1200" dirty="0" smtClean="0">
              <a:latin typeface="Calibri" pitchFamily="34" charset="0"/>
              <a:cs typeface="Calibri" pitchFamily="34" charset="0"/>
            </a:rPr>
            <a:t>Capital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  <a:p>
          <a:pPr marL="395288" lvl="2" indent="-122238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d-ID" sz="1600" kern="1200" smtClean="0">
              <a:latin typeface="Calibri" pitchFamily="34" charset="0"/>
              <a:cs typeface="Calibri" pitchFamily="34" charset="0"/>
            </a:rPr>
            <a:t>GoI capital injection (Rp 3.5 T by 2011)</a:t>
          </a:r>
          <a:endParaRPr lang="en-US" sz="1600" kern="1200">
            <a:latin typeface="Calibri" pitchFamily="34" charset="0"/>
            <a:cs typeface="Calibri" pitchFamily="34" charset="0"/>
          </a:endParaRPr>
        </a:p>
        <a:p>
          <a:pPr marL="395288" lvl="2" indent="-122238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d-ID" sz="1600" kern="1200" smtClean="0">
              <a:latin typeface="Calibri" pitchFamily="34" charset="0"/>
              <a:cs typeface="Calibri" pitchFamily="34" charset="0"/>
            </a:rPr>
            <a:t>MDA/Others credit/guarantee facilities</a:t>
          </a:r>
          <a:endParaRPr lang="en-US" sz="1600" kern="1200">
            <a:latin typeface="Calibri" pitchFamily="34" charset="0"/>
            <a:cs typeface="Calibri" pitchFamily="34" charset="0"/>
          </a:endParaRPr>
        </a:p>
        <a:p>
          <a:pPr marL="395288" lvl="2" indent="-122238" algn="l" defTabSz="266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600" kern="1200">
            <a:latin typeface="Calibri" pitchFamily="34" charset="0"/>
            <a:cs typeface="Calibri" pitchFamily="34" charset="0"/>
          </a:endParaRPr>
        </a:p>
        <a:p>
          <a:pPr marL="231775" lvl="1" indent="-174625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d-ID" sz="1600" b="1" kern="1200" smtClean="0">
              <a:latin typeface="Calibri" pitchFamily="34" charset="0"/>
              <a:cs typeface="Calibri" pitchFamily="34" charset="0"/>
            </a:rPr>
            <a:t>Management/Resources</a:t>
          </a:r>
          <a:endParaRPr lang="en-US" sz="1600" b="1" kern="1200">
            <a:latin typeface="Calibri" pitchFamily="34" charset="0"/>
            <a:cs typeface="Calibri" pitchFamily="34" charset="0"/>
          </a:endParaRPr>
        </a:p>
        <a:p>
          <a:pPr marL="395288" lvl="2" indent="-122238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d-ID" sz="1600" kern="1200" dirty="0" smtClean="0">
              <a:latin typeface="Calibri" pitchFamily="34" charset="0"/>
              <a:cs typeface="Calibri" pitchFamily="34" charset="0"/>
            </a:rPr>
            <a:t>Private sector background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395288" lvl="2" indent="-122238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d-ID" sz="1600" kern="1200" smtClean="0">
              <a:latin typeface="Calibri" pitchFamily="34" charset="0"/>
              <a:cs typeface="Calibri" pitchFamily="34" charset="0"/>
            </a:rPr>
            <a:t>Best-in-class appraisal consultant</a:t>
          </a:r>
          <a:endParaRPr lang="en-US" sz="1600" kern="1200">
            <a:latin typeface="Calibri" pitchFamily="34" charset="0"/>
            <a:cs typeface="Calibri" pitchFamily="34" charset="0"/>
          </a:endParaRPr>
        </a:p>
      </dsp:txBody>
      <dsp:txXfrm>
        <a:off x="2710138" y="364227"/>
        <a:ext cx="4147915" cy="1234451"/>
      </dsp:txXfrm>
    </dsp:sp>
    <dsp:sp modelId="{22CE6254-75C8-4265-9512-386B048AB826}">
      <dsp:nvSpPr>
        <dsp:cNvPr id="0" name=""/>
        <dsp:cNvSpPr/>
      </dsp:nvSpPr>
      <dsp:spPr>
        <a:xfrm>
          <a:off x="2772426" y="1783463"/>
          <a:ext cx="4298319" cy="12344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>
              <a:latin typeface="Calibri" pitchFamily="34" charset="0"/>
              <a:cs typeface="Calibri" pitchFamily="34" charset="0"/>
            </a:rPr>
            <a:t>Consistent, robust, transparent process</a:t>
          </a:r>
          <a:endParaRPr lang="en-US" sz="1600" b="1" kern="1200" dirty="0" smtClean="0">
            <a:latin typeface="Calibri" pitchFamily="34" charset="0"/>
            <a:cs typeface="Calibri" pitchFamily="34" charset="0"/>
          </a:endParaRPr>
        </a:p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smtClean="0">
              <a:latin typeface="Calibri" pitchFamily="34" charset="0"/>
              <a:cs typeface="Calibri" pitchFamily="34" charset="0"/>
            </a:rPr>
            <a:t>Leapfrog set up by utilizing international experience</a:t>
          </a:r>
          <a:endParaRPr lang="en-US" sz="1600" b="1" kern="1200" smtClean="0">
            <a:latin typeface="Calibri" pitchFamily="34" charset="0"/>
            <a:cs typeface="Calibri" pitchFamily="34" charset="0"/>
          </a:endParaRPr>
        </a:p>
      </dsp:txBody>
      <dsp:txXfrm>
        <a:off x="2772426" y="1783463"/>
        <a:ext cx="4298319" cy="1234447"/>
      </dsp:txXfrm>
    </dsp:sp>
    <dsp:sp modelId="{6461A01C-E64E-4C2A-8CD6-C5E38297F8C0}">
      <dsp:nvSpPr>
        <dsp:cNvPr id="0" name=""/>
        <dsp:cNvSpPr/>
      </dsp:nvSpPr>
      <dsp:spPr>
        <a:xfrm>
          <a:off x="2814924" y="2937745"/>
          <a:ext cx="4196185" cy="12344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smtClean="0">
              <a:latin typeface="Calibri" pitchFamily="34" charset="0"/>
              <a:cs typeface="Calibri" pitchFamily="34" charset="0"/>
            </a:rPr>
            <a:t>Corporate structure &amp; governance</a:t>
          </a:r>
          <a:endParaRPr lang="en-US" sz="1600" b="1" kern="1200">
            <a:latin typeface="Calibri" pitchFamily="34" charset="0"/>
            <a:cs typeface="Calibri" pitchFamily="34" charset="0"/>
          </a:endParaRPr>
        </a:p>
        <a:p>
          <a:pPr marL="1778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smtClean="0">
              <a:latin typeface="Calibri" pitchFamily="34" charset="0"/>
              <a:cs typeface="Calibri" pitchFamily="34" charset="0"/>
            </a:rPr>
            <a:t>Market/industry watchdog</a:t>
          </a:r>
          <a:endParaRPr lang="en-US" sz="1600" b="1" kern="1200">
            <a:latin typeface="Calibri" pitchFamily="34" charset="0"/>
            <a:cs typeface="Calibri" pitchFamily="34" charset="0"/>
          </a:endParaRPr>
        </a:p>
      </dsp:txBody>
      <dsp:txXfrm>
        <a:off x="2814924" y="2937745"/>
        <a:ext cx="4196185" cy="123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l" defTabSz="971159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1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71159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l" defTabSz="971159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1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71159">
              <a:defRPr sz="1300" b="0">
                <a:cs typeface="+mn-cs"/>
              </a:defRPr>
            </a:lvl1pPr>
          </a:lstStyle>
          <a:p>
            <a:pPr>
              <a:defRPr/>
            </a:pPr>
            <a:fld id="{BDE250BC-E296-4C95-BD85-7B7B61BD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l" defTabSz="971159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1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71159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l" defTabSz="971159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1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71159">
              <a:defRPr sz="1300" b="0">
                <a:cs typeface="+mn-cs"/>
              </a:defRPr>
            </a:lvl1pPr>
          </a:lstStyle>
          <a:p>
            <a:pPr>
              <a:defRPr/>
            </a:pPr>
            <a:fld id="{DD80D70A-DFFD-4D90-BAD7-24329B664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216" y="4559670"/>
            <a:ext cx="5850467" cy="337462"/>
          </a:xfrm>
          <a:noFill/>
        </p:spPr>
        <p:txBody>
          <a:bodyPr wrap="square" lIns="90150" tIns="45076" rIns="90150" bIns="45076" numCol="1" anchor="t" anchorCtr="0" compatLnSpc="1">
            <a:prstTxWarp prst="textNoShape">
              <a:avLst/>
            </a:prstTxWarp>
          </a:bodyPr>
          <a:lstStyle/>
          <a:p>
            <a:pPr defTabSz="87973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9D1E-9573-474D-BB33-E0D187B4B66A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19FD9-8CC7-4077-BA64-1271FCD23F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ii_presentasi1_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6038"/>
            <a:ext cx="9144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logo-II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5908675"/>
            <a:ext cx="4487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113" y="1473200"/>
            <a:ext cx="8229600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" y="2389188"/>
            <a:ext cx="82296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7025"/>
            <a:ext cx="20574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019800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82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1420813"/>
            <a:ext cx="2339975" cy="1793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September </a:t>
            </a:r>
            <a:r>
              <a:rPr lang="en-US" altLang="zh-TW"/>
              <a:t>2011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050" name="think-cell Slide" r:id="rId9" imgW="0" imgH="0" progId="">
              <p:embed/>
            </p:oleObj>
          </a:graphicData>
        </a:graphic>
      </p:graphicFrame>
      <p:sp>
        <p:nvSpPr>
          <p:cNvPr id="4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2650" y="6565900"/>
            <a:ext cx="1270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913526">
              <a:defRPr/>
            </a:pPr>
            <a:r>
              <a:rPr lang="en-US" sz="1000" dirty="0">
                <a:cs typeface="Arial" charset="0"/>
              </a:rPr>
              <a:t>McKinsey &amp; Company</a:t>
            </a:r>
          </a:p>
        </p:txBody>
      </p:sp>
      <p:sp>
        <p:nvSpPr>
          <p:cNvPr id="5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8667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290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 userDrawn="1"/>
        </p:nvGrpSpPr>
        <p:grpSpPr bwMode="auto">
          <a:xfrm>
            <a:off x="122238" y="6203950"/>
            <a:ext cx="8721725" cy="517525"/>
            <a:chOff x="75" y="3830"/>
            <a:chExt cx="5385" cy="320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902" indent="-106902" defTabSz="913526">
                <a:defRPr/>
              </a:pPr>
              <a:r>
                <a:rPr lang="en-US" sz="1000" dirty="0">
                  <a:cs typeface="Arial" charset="0"/>
                </a:rPr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7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1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4" anchor="b">
              <a:spAutoFit/>
            </a:bodyPr>
            <a:lstStyle/>
            <a:p>
              <a:pPr>
                <a:defRPr/>
              </a:pPr>
              <a:r>
                <a:rPr lang="en-US" sz="1600" b="1" dirty="0">
                  <a:cs typeface="Arial" charset="0"/>
                </a:rPr>
                <a:t>Title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7063" y="36513"/>
            <a:ext cx="6699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913526">
              <a:defRPr/>
            </a:pPr>
            <a:endParaRPr lang="cs-CZ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70913" y="6534150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913526">
              <a:defRPr/>
            </a:pPr>
            <a:r>
              <a:rPr lang="en-US" dirty="0">
                <a:cs typeface="Arial" charset="0"/>
              </a:rPr>
              <a:t>|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ii_presentasi1_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6038"/>
            <a:ext cx="9144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logo-II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5908675"/>
            <a:ext cx="4487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113" y="1473200"/>
            <a:ext cx="8229600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" y="2389188"/>
            <a:ext cx="82296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40673"/>
            <a:ext cx="8210550" cy="511175"/>
          </a:xfrm>
        </p:spPr>
        <p:txBody>
          <a:bodyPr/>
          <a:lstStyle>
            <a:lvl1pPr algn="l">
              <a:defRPr>
                <a:solidFill>
                  <a:srgbClr val="33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5" y="1126799"/>
            <a:ext cx="8229600" cy="4616450"/>
          </a:xfr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 sz="16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336600"/>
              </a:buClr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336600"/>
              </a:buClr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40673"/>
            <a:ext cx="8210550" cy="511175"/>
          </a:xfrm>
        </p:spPr>
        <p:txBody>
          <a:bodyPr/>
          <a:lstStyle>
            <a:lvl1pPr algn="l">
              <a:defRPr>
                <a:solidFill>
                  <a:srgbClr val="33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5" y="1126799"/>
            <a:ext cx="8229600" cy="4616450"/>
          </a:xfr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 sz="16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336600"/>
              </a:buClr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336600"/>
              </a:buClr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7025"/>
            <a:ext cx="20574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019800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63490" name="think-cell Slide" r:id="rId9" imgW="0" imgH="0" progId="">
              <p:embed/>
            </p:oleObj>
          </a:graphicData>
        </a:graphic>
      </p:graphicFrame>
      <p:sp>
        <p:nvSpPr>
          <p:cNvPr id="3" name="SlideLogoText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2650" y="6565900"/>
            <a:ext cx="1270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913526">
              <a:defRPr/>
            </a:pPr>
            <a:r>
              <a:rPr lang="en-US" sz="1000" dirty="0">
                <a:latin typeface="Arial" charset="0"/>
                <a:cs typeface="Arial" charset="0"/>
              </a:rPr>
              <a:t>McKinsey &amp; Company</a:t>
            </a:r>
          </a:p>
        </p:txBody>
      </p:sp>
      <p:sp>
        <p:nvSpPr>
          <p:cNvPr id="4" name="McK 1. On-page tracker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238" y="26988"/>
            <a:ext cx="8667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8080"/>
                </a:solidFill>
                <a:latin typeface="Arial" charset="0"/>
                <a:cs typeface="Arial" charset="0"/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238" y="542925"/>
            <a:ext cx="372903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defRPr/>
            </a:pPr>
            <a:r>
              <a:rPr lang="en-US" sz="1400" dirty="0">
                <a:solidFill>
                  <a:srgbClr val="808080"/>
                </a:solidFill>
                <a:latin typeface="Arial" charset="0"/>
                <a:cs typeface="Arial" charset="0"/>
              </a:rPr>
              <a:t>Unit of measure</a:t>
            </a:r>
          </a:p>
        </p:txBody>
      </p:sp>
      <p:grpSp>
        <p:nvGrpSpPr>
          <p:cNvPr id="6" name="McK Slide Elements"/>
          <p:cNvGrpSpPr>
            <a:grpSpLocks/>
          </p:cNvGrpSpPr>
          <p:nvPr userDrawn="1"/>
        </p:nvGrpSpPr>
        <p:grpSpPr bwMode="auto">
          <a:xfrm>
            <a:off x="122238" y="6203950"/>
            <a:ext cx="8721725" cy="517525"/>
            <a:chOff x="75" y="3830"/>
            <a:chExt cx="5385" cy="320"/>
          </a:xfrm>
        </p:grpSpPr>
        <p:sp>
          <p:nvSpPr>
            <p:cNvPr id="7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902" indent="-106902" defTabSz="913526">
                <a:defRPr/>
              </a:pPr>
              <a:r>
                <a:rPr lang="en-US" sz="1000" dirty="0">
                  <a:latin typeface="Arial" charset="0"/>
                  <a:cs typeface="Arial" charset="0"/>
                </a:rPr>
                <a:t>1 Footnote</a:t>
              </a:r>
            </a:p>
          </p:txBody>
        </p:sp>
        <p:sp>
          <p:nvSpPr>
            <p:cNvPr id="8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9" name="ACET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0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4" anchor="b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Title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808080"/>
                  </a:solidFill>
                  <a:latin typeface="Arial" charset="0"/>
                  <a:cs typeface="Arial" charset="0"/>
                </a:rPr>
                <a:t>Unit of measure</a:t>
              </a:r>
            </a:p>
          </p:txBody>
        </p:sp>
      </p:grpSp>
      <p:sp>
        <p:nvSpPr>
          <p:cNvPr id="12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7063" y="36513"/>
            <a:ext cx="6699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913526">
              <a:defRPr/>
            </a:pPr>
            <a:endParaRPr lang="cs-CZ" sz="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70913" y="6534150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913526">
              <a:defRPr/>
            </a:pPr>
            <a:r>
              <a:rPr lang="en-US" dirty="0">
                <a:latin typeface="Arial" charset="0"/>
                <a:cs typeface="Arial" charset="0"/>
              </a:rPr>
              <a:t>|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ii_presentasi1_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6038"/>
            <a:ext cx="9144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logo-II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5908675"/>
            <a:ext cx="4487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113" y="1473200"/>
            <a:ext cx="8229600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" y="2389188"/>
            <a:ext cx="82296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40673"/>
            <a:ext cx="8210550" cy="511175"/>
          </a:xfrm>
        </p:spPr>
        <p:txBody>
          <a:bodyPr/>
          <a:lstStyle>
            <a:lvl1pPr algn="l">
              <a:defRPr>
                <a:solidFill>
                  <a:srgbClr val="33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5" y="1126799"/>
            <a:ext cx="8229600" cy="4616450"/>
          </a:xfrm>
        </p:spPr>
        <p:txBody>
          <a:bodyPr/>
          <a:lstStyle>
            <a:lvl1pPr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 sz="16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336600"/>
              </a:buClr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336600"/>
              </a:buClr>
              <a:defRPr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7025"/>
            <a:ext cx="20574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019800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10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Slide Title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Im nulland ignisl iuscipit, sumsan ulputpatue</a:t>
            </a:r>
            <a:endParaRPr lang="en-US" smtClean="0"/>
          </a:p>
          <a:p>
            <a:pPr lvl="1"/>
            <a:r>
              <a:rPr lang="fr-FR" smtClean="0"/>
              <a:t> Im nulland ignisl iuscipit, sumsan ulputpatue</a:t>
            </a:r>
            <a:endParaRPr lang="en-US" smtClean="0"/>
          </a:p>
          <a:p>
            <a:pPr lvl="2"/>
            <a:r>
              <a:rPr lang="fr-FR" smtClean="0"/>
              <a:t>Im nulland ignisl iuscipit, sumsan ulputpatue</a:t>
            </a:r>
            <a:endParaRPr lang="en-US" smtClean="0"/>
          </a:p>
          <a:p>
            <a:pPr lvl="3"/>
            <a:r>
              <a:rPr lang="fr-FR" smtClean="0"/>
              <a:t>Im nulland ignisl</a:t>
            </a:r>
            <a:endParaRPr lang="en-US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50850" y="6153150"/>
            <a:ext cx="82232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id-ID"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36563" y="968375"/>
            <a:ext cx="82296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id-ID"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408988" y="6410325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2656709-55B5-4784-973C-9EAA6E9CB888}" type="slidenum">
              <a:rPr lang="en-US" sz="1200">
                <a:solidFill>
                  <a:srgbClr val="333333"/>
                </a:solidFill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333333"/>
              </a:solidFill>
              <a:cs typeface="+mn-cs"/>
            </a:endParaRPr>
          </a:p>
        </p:txBody>
      </p:sp>
      <p:pic>
        <p:nvPicPr>
          <p:cNvPr id="1031" name="Picture 30" descr="logo-IIG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8" y="6162675"/>
            <a:ext cx="340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1" descr="company col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400" y="6781800"/>
            <a:ext cx="911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  <p:sldLayoutId id="2147483793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9pPr>
    </p:titleStyle>
    <p:bodyStyle>
      <a:lvl1pPr marL="234950" indent="-2349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06060"/>
        </a:buClr>
        <a:buFont typeface="Wingdings" pitchFamily="2" charset="2"/>
        <a:buChar char="q"/>
        <a:defRPr sz="1600" b="1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1pPr>
      <a:lvl2pPr marL="692150" indent="-2349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§"/>
        <a:defRPr sz="1600">
          <a:solidFill>
            <a:srgbClr val="606060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336600"/>
        </a:buClr>
        <a:buFont typeface="Arial" charset="0"/>
        <a:buChar char="–"/>
        <a:defRPr sz="1400">
          <a:solidFill>
            <a:srgbClr val="606060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10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Slide Title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Im nulland ignisl iuscipit, sumsan ulputpatue</a:t>
            </a:r>
            <a:endParaRPr lang="en-US" smtClean="0"/>
          </a:p>
          <a:p>
            <a:pPr lvl="1"/>
            <a:r>
              <a:rPr lang="fr-FR" smtClean="0"/>
              <a:t> Im nulland ignisl iuscipit, sumsan ulputpatue</a:t>
            </a:r>
            <a:endParaRPr lang="en-US" smtClean="0"/>
          </a:p>
          <a:p>
            <a:pPr lvl="2"/>
            <a:r>
              <a:rPr lang="fr-FR" smtClean="0"/>
              <a:t>Im nulland ignisl iuscipit, sumsan ulputpatue</a:t>
            </a:r>
            <a:endParaRPr lang="en-US" smtClean="0"/>
          </a:p>
          <a:p>
            <a:pPr lvl="3"/>
            <a:r>
              <a:rPr lang="fr-FR" smtClean="0"/>
              <a:t>Im nulland ignisl</a:t>
            </a:r>
            <a:endParaRPr lang="en-US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50850" y="6153150"/>
            <a:ext cx="82232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id-ID">
              <a:latin typeface="Arial" charset="0"/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36563" y="968375"/>
            <a:ext cx="82296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id-ID">
              <a:latin typeface="Arial" charset="0"/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408988" y="6410325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3E1F577-1760-4C5F-B73B-026C4E50A03D}" type="slidenum">
              <a:rPr lang="en-US" sz="1200">
                <a:solidFill>
                  <a:srgbClr val="333333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  <p:pic>
        <p:nvPicPr>
          <p:cNvPr id="6151" name="Picture 30" descr="logo-IIG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4338" y="6162675"/>
            <a:ext cx="340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1" descr="company col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00" y="6781800"/>
            <a:ext cx="911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9pPr>
    </p:titleStyle>
    <p:bodyStyle>
      <a:lvl1pPr marL="234950" indent="-2349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606060"/>
        </a:buClr>
        <a:buFont typeface="Wingdings" pitchFamily="2" charset="2"/>
        <a:buChar char="q"/>
        <a:defRPr sz="1600" b="1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1pPr>
      <a:lvl2pPr marL="692150" indent="-2349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§"/>
        <a:defRPr sz="1600">
          <a:solidFill>
            <a:srgbClr val="606060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336600"/>
        </a:buClr>
        <a:buFont typeface="Arial" pitchFamily="34" charset="0"/>
        <a:buChar char="–"/>
        <a:defRPr sz="1400">
          <a:solidFill>
            <a:srgbClr val="606060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10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Slide Title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Im nulland ignisl iuscipit, sumsan ulputpatue</a:t>
            </a:r>
            <a:endParaRPr lang="en-US" smtClean="0"/>
          </a:p>
          <a:p>
            <a:pPr lvl="1"/>
            <a:r>
              <a:rPr lang="fr-FR" smtClean="0"/>
              <a:t> Im nulland ignisl iuscipit, sumsan ulputpatue</a:t>
            </a:r>
            <a:endParaRPr lang="en-US" smtClean="0"/>
          </a:p>
          <a:p>
            <a:pPr lvl="2"/>
            <a:r>
              <a:rPr lang="fr-FR" smtClean="0"/>
              <a:t>Im nulland ignisl iuscipit, sumsan ulputpatue</a:t>
            </a:r>
            <a:endParaRPr lang="en-US" smtClean="0"/>
          </a:p>
          <a:p>
            <a:pPr lvl="3"/>
            <a:r>
              <a:rPr lang="fr-FR" smtClean="0"/>
              <a:t>Im nulland ignisl</a:t>
            </a:r>
            <a:endParaRPr lang="en-US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50850" y="6153150"/>
            <a:ext cx="82232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36563" y="968375"/>
            <a:ext cx="82296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408988" y="6410325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6BAEB2A-6719-4A35-B998-0DEAB16BBCCF}" type="slidenum">
              <a:rPr lang="en-US" sz="1200" b="1">
                <a:solidFill>
                  <a:srgbClr val="333333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pic>
        <p:nvPicPr>
          <p:cNvPr id="2055" name="Picture 30" descr="logo-IIG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338" y="6162675"/>
            <a:ext cx="340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1" descr="company 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400" y="6781800"/>
            <a:ext cx="9118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 Unicode" pitchFamily="34" charset="0"/>
        </a:defRPr>
      </a:lvl9pPr>
    </p:titleStyle>
    <p:bodyStyle>
      <a:lvl1pPr marL="234950" indent="-2349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606060"/>
        </a:buClr>
        <a:buFont typeface="Wingdings" pitchFamily="2" charset="2"/>
        <a:buChar char="q"/>
        <a:defRPr sz="1600" b="1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1pPr>
      <a:lvl2pPr marL="692150" indent="-2349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§"/>
        <a:defRPr sz="1600">
          <a:solidFill>
            <a:srgbClr val="606060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336600"/>
        </a:buClr>
        <a:buFont typeface="Arial" charset="0"/>
        <a:buChar char="–"/>
        <a:defRPr sz="1400">
          <a:solidFill>
            <a:srgbClr val="606060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6400800" cy="11858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d-ID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id-ID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54800"/>
            <a:ext cx="8215313" cy="14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15313" y="6654800"/>
            <a:ext cx="938212" cy="1428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8650" y="533400"/>
            <a:ext cx="8645525" cy="2346325"/>
          </a:xfrm>
        </p:spPr>
        <p:txBody>
          <a:bodyPr/>
          <a:lstStyle/>
          <a:p>
            <a:r>
              <a:rPr lang="id-ID" sz="2000" b="1" smtClean="0">
                <a:solidFill>
                  <a:srgbClr val="006600"/>
                </a:solidFill>
                <a:latin typeface="Lucida Sans Unicode"/>
                <a:cs typeface="Arial" charset="0"/>
              </a:rPr>
              <a:t>The Role of Indonesia Infrastructure Guarantee Fund</a:t>
            </a:r>
            <a:br>
              <a:rPr lang="id-ID" sz="2000" b="1" smtClean="0">
                <a:solidFill>
                  <a:srgbClr val="006600"/>
                </a:solidFill>
                <a:latin typeface="Lucida Sans Unicode"/>
                <a:cs typeface="Arial" charset="0"/>
              </a:rPr>
            </a:br>
            <a:r>
              <a:rPr lang="id-ID" sz="2000" b="1" smtClean="0">
                <a:solidFill>
                  <a:srgbClr val="006600"/>
                </a:solidFill>
                <a:latin typeface="Lucida Sans Unicode"/>
                <a:cs typeface="Arial" charset="0"/>
              </a:rPr>
              <a:t>for</a:t>
            </a:r>
            <a:br>
              <a:rPr lang="id-ID" sz="2000" b="1" smtClean="0">
                <a:solidFill>
                  <a:srgbClr val="006600"/>
                </a:solidFill>
                <a:latin typeface="Lucida Sans Unicode"/>
                <a:cs typeface="Arial" charset="0"/>
              </a:rPr>
            </a:br>
            <a:r>
              <a:rPr lang="id-ID" sz="2000" smtClean="0">
                <a:solidFill>
                  <a:srgbClr val="006600"/>
                </a:solidFill>
                <a:latin typeface="Lucida Sans Unicode"/>
                <a:cs typeface="Arial" charset="0"/>
              </a:rPr>
              <a:t>PPP Projects Development in Indonesia</a:t>
            </a:r>
            <a:endParaRPr lang="en-US" altLang="zh-TW" sz="2000" b="1" dirty="0" smtClean="0">
              <a:solidFill>
                <a:srgbClr val="006600"/>
              </a:solidFill>
              <a:ea typeface="新細明體" charset="-12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77863" y="2362200"/>
            <a:ext cx="8618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4273"/>
              </a:buClr>
              <a:buSzTx/>
              <a:buFont typeface="Wingdings" charset="2"/>
              <a:buNone/>
              <a:tabLst/>
              <a:defRPr/>
            </a:pPr>
            <a:endParaRPr lang="id-ID" altLang="zh-TW" b="0" kern="0" smtClean="0">
              <a:solidFill>
                <a:schemeClr val="accent4">
                  <a:lumMod val="75000"/>
                  <a:lumOff val="25000"/>
                </a:schemeClr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4273"/>
              </a:buClr>
              <a:buSzTx/>
              <a:buFont typeface="Wingdings" charset="2"/>
              <a:buNone/>
              <a:tabLst/>
              <a:defRPr/>
            </a:pPr>
            <a:r>
              <a:rPr kumimoji="0" lang="id-ID" altLang="zh-TW" sz="160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新細明體" charset="-120"/>
                <a:cs typeface="Arial" pitchFamily="34" charset="0"/>
              </a:rPr>
              <a:t>A Presentation</a:t>
            </a:r>
            <a:r>
              <a:rPr kumimoji="0" lang="id-ID" altLang="zh-TW" sz="160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新細明體" charset="-120"/>
                <a:cs typeface="Arial" pitchFamily="34" charset="0"/>
              </a:rPr>
              <a:t> on PPP Days 2012</a:t>
            </a:r>
            <a:endParaRPr kumimoji="0" lang="id-ID" altLang="zh-TW" sz="140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4273"/>
              </a:buClr>
              <a:buSzTx/>
              <a:buFont typeface="Wingdings" charset="2"/>
              <a:buNone/>
              <a:tabLst/>
              <a:defRPr/>
            </a:pPr>
            <a:r>
              <a:rPr kumimoji="0" lang="id-ID" altLang="zh-TW" sz="1400" b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新細明體" charset="-120"/>
                <a:cs typeface="Arial" pitchFamily="34" charset="0"/>
              </a:rPr>
              <a:t>Geneva,</a:t>
            </a:r>
            <a:r>
              <a:rPr kumimoji="0" lang="id-ID" altLang="zh-TW" sz="1400" b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新細明體" charset="-120"/>
                <a:cs typeface="Arial" pitchFamily="34" charset="0"/>
              </a:rPr>
              <a:t> 21-24 </a:t>
            </a:r>
            <a:r>
              <a:rPr kumimoji="0" lang="id-ID" altLang="zh-TW" sz="1400" b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新細明體" charset="-120"/>
                <a:cs typeface="Arial" pitchFamily="34" charset="0"/>
              </a:rPr>
              <a:t>February</a:t>
            </a:r>
            <a:r>
              <a:rPr kumimoji="0" lang="id-ID" altLang="zh-TW" sz="1400" b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新細明體" charset="-120"/>
                <a:cs typeface="Arial" pitchFamily="34" charset="0"/>
              </a:rPr>
              <a:t> 2012</a:t>
            </a:r>
            <a:endParaRPr kumimoji="0" lang="en-US" altLang="zh-TW" b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d-ID" sz="1800" smtClean="0"/>
              <a:t>As a Single Window Processor, IIGF is aimed to be a credible guarantee provider</a:t>
            </a:r>
            <a:endParaRPr lang="en-US" sz="1800" dirty="0" err="1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357290" y="1323964"/>
          <a:ext cx="685804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81000" y="1749685"/>
            <a:ext cx="8215368" cy="3812915"/>
            <a:chOff x="500034" y="1329432"/>
            <a:chExt cx="8164327" cy="4621776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500034" y="1329432"/>
              <a:ext cx="8164327" cy="4621776"/>
              <a:chOff x="533400" y="1329432"/>
              <a:chExt cx="8164327" cy="46217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86500" y="3178688"/>
                <a:ext cx="2143125" cy="785812"/>
              </a:xfrm>
              <a:prstGeom prst="rect">
                <a:avLst/>
              </a:prstGeom>
              <a:solidFill>
                <a:srgbClr val="0070C0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Contracting Agency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(Ministries</a:t>
                </a:r>
                <a:r>
                  <a:rPr lang="id-ID" sz="12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200" b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Regional Governments, SOEs)</a:t>
                </a:r>
                <a:endParaRPr lang="en-US" sz="12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86500" y="4572000"/>
                <a:ext cx="2143125" cy="785813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Investor</a:t>
                </a:r>
                <a:endParaRPr lang="en-US" sz="14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586" name="Straight Arrow Connector 37"/>
              <p:cNvCxnSpPr>
                <a:cxnSpLocks noChangeShapeType="1"/>
                <a:stCxn id="8" idx="2"/>
                <a:endCxn id="9" idx="0"/>
              </p:cNvCxnSpPr>
              <p:nvPr/>
            </p:nvCxnSpPr>
            <p:spPr bwMode="auto">
              <a:xfrm rot="5400000">
                <a:off x="7054313" y="4268250"/>
                <a:ext cx="607500" cy="158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587" name="TextBox 19"/>
              <p:cNvSpPr txBox="1">
                <a:spLocks noChangeArrowheads="1"/>
              </p:cNvSpPr>
              <p:nvPr/>
            </p:nvSpPr>
            <p:spPr bwMode="auto">
              <a:xfrm>
                <a:off x="6719888" y="4092575"/>
                <a:ext cx="1236521" cy="317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PPP Agreement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8007419" y="4069882"/>
                <a:ext cx="304800" cy="304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id-ID" sz="1050" dirty="0"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grpSp>
            <p:nvGrpSpPr>
              <p:cNvPr id="6" name="Group 38"/>
              <p:cNvGrpSpPr>
                <a:grpSpLocks/>
              </p:cNvGrpSpPr>
              <p:nvPr/>
            </p:nvGrpSpPr>
            <p:grpSpPr bwMode="auto">
              <a:xfrm>
                <a:off x="533400" y="1428750"/>
                <a:ext cx="5753100" cy="4522458"/>
                <a:chOff x="533400" y="1428750"/>
                <a:chExt cx="5753100" cy="4522458"/>
              </a:xfrm>
            </p:grpSpPr>
            <p:cxnSp>
              <p:nvCxnSpPr>
                <p:cNvPr id="24591" name="Straight Arrow Connector 3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726807" y="3429000"/>
                  <a:ext cx="2500318" cy="1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92" name="Straight Arrow Connector 35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719935" y="3645024"/>
                  <a:ext cx="2542579" cy="380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59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000500" y="3057525"/>
                  <a:ext cx="1739922" cy="317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Arial" pitchFamily="34" charset="0"/>
                      <a:cs typeface="Arial" pitchFamily="34" charset="0"/>
                    </a:rPr>
                    <a:t>Proposal </a:t>
                  </a:r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for </a:t>
                  </a:r>
                  <a:r>
                    <a:rPr lang="id-ID" sz="1100" dirty="0" smtClean="0">
                      <a:latin typeface="Arial" pitchFamily="34" charset="0"/>
                      <a:cs typeface="Arial" pitchFamily="34" charset="0"/>
                    </a:rPr>
                    <a:t>Guarantee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9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064000" y="3723505"/>
                  <a:ext cx="1594956" cy="317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Re</a:t>
                  </a:r>
                  <a:r>
                    <a:rPr lang="id-ID" sz="1100" dirty="0" smtClean="0">
                      <a:latin typeface="Arial" pitchFamily="34" charset="0"/>
                      <a:cs typeface="Arial" pitchFamily="34" charset="0"/>
                    </a:rPr>
                    <a:t>course</a:t>
                  </a:r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 Agreement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95" name="TextBox 19"/>
                <p:cNvSpPr txBox="1">
                  <a:spLocks noChangeArrowheads="1"/>
                </p:cNvSpPr>
                <p:nvPr/>
              </p:nvSpPr>
              <p:spPr bwMode="auto">
                <a:xfrm rot="1316543">
                  <a:off x="3983982" y="4375346"/>
                  <a:ext cx="1647526" cy="317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Guarantee Agreement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96" name="TextBox 19"/>
                <p:cNvSpPr txBox="1">
                  <a:spLocks noChangeArrowheads="1"/>
                </p:cNvSpPr>
                <p:nvPr/>
              </p:nvSpPr>
              <p:spPr bwMode="auto">
                <a:xfrm rot="21245588">
                  <a:off x="4031198" y="5313558"/>
                  <a:ext cx="1881703" cy="317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d-ID" sz="1100" dirty="0" smtClean="0">
                      <a:latin typeface="Arial" pitchFamily="34" charset="0"/>
                      <a:cs typeface="Arial" pitchFamily="34" charset="0"/>
                    </a:rPr>
                    <a:t>Co-Guarantee</a:t>
                  </a:r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 Agreement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4597" name="Straight Connector 29"/>
                <p:cNvCxnSpPr>
                  <a:cxnSpLocks noChangeShapeType="1"/>
                  <a:endCxn id="9" idx="1"/>
                </p:cNvCxnSpPr>
                <p:nvPr/>
              </p:nvCxnSpPr>
              <p:spPr bwMode="auto">
                <a:xfrm>
                  <a:off x="3714750" y="3929063"/>
                  <a:ext cx="2571750" cy="10366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98" name="Straight Connector 32"/>
                <p:cNvCxnSpPr>
                  <a:cxnSpLocks noChangeShapeType="1"/>
                  <a:stCxn id="7" idx="3"/>
                </p:cNvCxnSpPr>
                <p:nvPr/>
              </p:nvCxnSpPr>
              <p:spPr bwMode="auto">
                <a:xfrm flipV="1">
                  <a:off x="3714750" y="5143500"/>
                  <a:ext cx="2571750" cy="28575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  <a:prstDash val="dash"/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 bwMode="auto">
                <a:xfrm>
                  <a:off x="4768959" y="2807936"/>
                  <a:ext cx="304800" cy="3048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id-ID" sz="1050" dirty="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5669081" y="3717032"/>
                  <a:ext cx="457200" cy="381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id-ID" sz="800" dirty="0">
                      <a:latin typeface="Arial" pitchFamily="34" charset="0"/>
                      <a:cs typeface="Arial" pitchFamily="34" charset="0"/>
                    </a:rPr>
                    <a:t>3a</a:t>
                  </a:r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5562600" y="4724400"/>
                  <a:ext cx="509587" cy="381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id-ID" sz="900" dirty="0">
                      <a:latin typeface="Arial" pitchFamily="34" charset="0"/>
                      <a:cs typeface="Arial" pitchFamily="34" charset="0"/>
                    </a:rPr>
                    <a:t>3b</a:t>
                  </a:r>
                </a:p>
              </p:txBody>
            </p:sp>
            <p:sp>
              <p:nvSpPr>
                <p:cNvPr id="24602" name="Oval 33"/>
                <p:cNvSpPr>
                  <a:spLocks noChangeArrowheads="1"/>
                </p:cNvSpPr>
                <p:nvPr/>
              </p:nvSpPr>
              <p:spPr bwMode="auto">
                <a:xfrm>
                  <a:off x="4953000" y="5570208"/>
                  <a:ext cx="457200" cy="381000"/>
                </a:xfrm>
                <a:prstGeom prst="ellipse">
                  <a:avLst/>
                </a:prstGeom>
                <a:noFill/>
                <a:ln w="19050" algn="ctr">
                  <a:solidFill>
                    <a:srgbClr val="006600"/>
                  </a:solidFill>
                  <a:prstDash val="sys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id-ID" sz="900">
                      <a:latin typeface="Arial" pitchFamily="34" charset="0"/>
                      <a:cs typeface="Arial" pitchFamily="34" charset="0"/>
                    </a:rPr>
                    <a:t>A</a:t>
                  </a:r>
                </a:p>
              </p:txBody>
            </p:sp>
            <p:grpSp>
              <p:nvGrpSpPr>
                <p:cNvPr id="10" name="Group 36"/>
                <p:cNvGrpSpPr>
                  <a:grpSpLocks/>
                </p:cNvGrpSpPr>
                <p:nvPr/>
              </p:nvGrpSpPr>
              <p:grpSpPr bwMode="auto">
                <a:xfrm>
                  <a:off x="533400" y="1428750"/>
                  <a:ext cx="3448050" cy="4429125"/>
                  <a:chOff x="533400" y="1428750"/>
                  <a:chExt cx="3448050" cy="4429125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1571625" y="1428750"/>
                    <a:ext cx="2143125" cy="785813"/>
                  </a:xfrm>
                  <a:prstGeom prst="rect">
                    <a:avLst/>
                  </a:prstGeom>
                  <a:solidFill>
                    <a:srgbClr val="0070C0"/>
                  </a:solidFill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Minist</a:t>
                    </a:r>
                    <a:r>
                      <a:rPr lang="id-ID" sz="11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er</a:t>
                    </a:r>
                    <a:r>
                      <a:rPr lang="en-US" sz="11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of Finance</a:t>
                    </a:r>
                    <a:endParaRPr lang="en-US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76809" y="3091409"/>
                    <a:ext cx="2143125" cy="1224136"/>
                    <a:chOff x="1576809" y="3091409"/>
                    <a:chExt cx="2143125" cy="1224136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1576809" y="3091409"/>
                      <a:ext cx="2143125" cy="122413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MOF</a:t>
                      </a:r>
                    </a:p>
                  </p:txBody>
                </p:sp>
                <p:pic>
                  <p:nvPicPr>
                    <p:cNvPr id="24616" name="Picture 4" descr="C:\Users\wb256386\Documents\Desktop\Indo IGF\Presentations\IGF Prez April 2010\IIGF Logo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190750" y="3117850"/>
                      <a:ext cx="857250" cy="11001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7" name="Rectangle 6"/>
                  <p:cNvSpPr/>
                  <p:nvPr/>
                </p:nvSpPr>
                <p:spPr>
                  <a:xfrm>
                    <a:off x="1571625" y="5000625"/>
                    <a:ext cx="2143125" cy="85725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254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Multilateral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Development</a:t>
                    </a: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Agency</a:t>
                    </a:r>
                    <a:r>
                      <a:rPr lang="id-ID" sz="11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/ Others</a:t>
                    </a:r>
                    <a:endParaRPr lang="en-US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24607" name="Straight Arrow Connector 18"/>
                  <p:cNvCxnSpPr>
                    <a:cxnSpLocks noChangeShapeType="1"/>
                    <a:stCxn id="4" idx="2"/>
                    <a:endCxn id="5" idx="0"/>
                  </p:cNvCxnSpPr>
                  <p:nvPr/>
                </p:nvCxnSpPr>
                <p:spPr bwMode="auto">
                  <a:xfrm rot="16200000" flipH="1">
                    <a:off x="2207357" y="2650394"/>
                    <a:ext cx="876846" cy="5184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08" name="Straight Arrow Connector 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275681" y="4644232"/>
                    <a:ext cx="714375" cy="1588"/>
                  </a:xfrm>
                  <a:prstGeom prst="straightConnector1">
                    <a:avLst/>
                  </a:prstGeom>
                  <a:ln>
                    <a:headEnd type="arrow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611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0188" y="2314317"/>
                    <a:ext cx="2251075" cy="5316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id-ID" sz="1100" dirty="0" smtClean="0">
                        <a:latin typeface="Arial" pitchFamily="34" charset="0"/>
                        <a:cs typeface="Arial" pitchFamily="34" charset="0"/>
                      </a:rPr>
                      <a:t>Equity Injection </a:t>
                    </a:r>
                    <a:r>
                      <a:rPr lang="id-ID" sz="1100" smtClean="0">
                        <a:latin typeface="Arial" pitchFamily="34" charset="0"/>
                        <a:cs typeface="Arial" pitchFamily="34" charset="0"/>
                      </a:rPr>
                      <a:t>&amp;       Guarantee </a:t>
                    </a:r>
                    <a:r>
                      <a:rPr lang="en-US" sz="1100" dirty="0" smtClean="0">
                        <a:latin typeface="Arial" pitchFamily="34" charset="0"/>
                        <a:cs typeface="Arial" pitchFamily="34" charset="0"/>
                      </a:rPr>
                      <a:t>Policy</a:t>
                    </a:r>
                    <a:endParaRPr lang="en-US" sz="11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612" name="TextBox 19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857490" y="3589520"/>
                    <a:ext cx="4008920" cy="2599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Counter Guarantee </a:t>
                    </a:r>
                    <a:r>
                      <a:rPr lang="en-US" sz="1100" smtClean="0">
                        <a:latin typeface="Arial" pitchFamily="34" charset="0"/>
                        <a:cs typeface="Arial" pitchFamily="34" charset="0"/>
                      </a:rPr>
                      <a:t>for </a:t>
                    </a:r>
                    <a:r>
                      <a:rPr lang="id-ID" sz="1100" smtClean="0">
                        <a:latin typeface="Arial" pitchFamily="34" charset="0"/>
                        <a:cs typeface="Arial" pitchFamily="34" charset="0"/>
                      </a:rPr>
                      <a:t>MDA </a:t>
                    </a:r>
                    <a:r>
                      <a:rPr lang="en-US" sz="1100" smtClean="0">
                        <a:latin typeface="Arial" pitchFamily="34" charset="0"/>
                        <a:cs typeface="Arial" pitchFamily="34" charset="0"/>
                      </a:rPr>
                      <a:t>Guarantee </a:t>
                    </a: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Facility</a:t>
                    </a:r>
                  </a:p>
                </p:txBody>
              </p:sp>
              <p:sp>
                <p:nvSpPr>
                  <p:cNvPr id="24613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8750" y="4524320"/>
                    <a:ext cx="2552700" cy="31710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id-ID" sz="1100" dirty="0">
                        <a:latin typeface="Arial" pitchFamily="34" charset="0"/>
                        <a:cs typeface="Arial" pitchFamily="34" charset="0"/>
                      </a:rPr>
                      <a:t>Credit </a:t>
                    </a:r>
                    <a:r>
                      <a:rPr lang="id-ID" sz="1100" dirty="0" smtClean="0">
                        <a:latin typeface="Arial" pitchFamily="34" charset="0"/>
                        <a:cs typeface="Arial" pitchFamily="34" charset="0"/>
                      </a:rPr>
                      <a:t>&amp; </a:t>
                    </a:r>
                    <a:r>
                      <a:rPr lang="en-US" sz="1100" dirty="0">
                        <a:latin typeface="Arial" pitchFamily="34" charset="0"/>
                        <a:cs typeface="Arial" pitchFamily="34" charset="0"/>
                      </a:rPr>
                      <a:t>Guarantee F</a:t>
                    </a:r>
                    <a:r>
                      <a:rPr lang="id-ID" sz="1100" dirty="0">
                        <a:latin typeface="Arial" pitchFamily="34" charset="0"/>
                        <a:cs typeface="Arial" pitchFamily="34" charset="0"/>
                      </a:rPr>
                      <a:t>acility</a:t>
                    </a:r>
                    <a:endParaRPr lang="en-US" sz="11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61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3429000"/>
                    <a:ext cx="457200" cy="381000"/>
                  </a:xfrm>
                  <a:prstGeom prst="ellipse">
                    <a:avLst/>
                  </a:prstGeom>
                  <a:noFill/>
                  <a:ln w="19050" algn="ctr">
                    <a:solidFill>
                      <a:srgbClr val="006600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id-ID" sz="900">
                        <a:latin typeface="Arial" pitchFamily="34" charset="0"/>
                        <a:cs typeface="Arial" pitchFamily="34" charset="0"/>
                      </a:rPr>
                      <a:t>B</a:t>
                    </a:r>
                  </a:p>
                </p:txBody>
              </p:sp>
            </p:grpSp>
          </p:grpSp>
          <p:sp>
            <p:nvSpPr>
              <p:cNvPr id="24590" name="TextBox 35"/>
              <p:cNvSpPr txBox="1">
                <a:spLocks noChangeArrowheads="1"/>
              </p:cNvSpPr>
              <p:nvPr/>
            </p:nvSpPr>
            <p:spPr bwMode="auto">
              <a:xfrm>
                <a:off x="4544352" y="1329432"/>
                <a:ext cx="4153375" cy="1081196"/>
              </a:xfrm>
              <a:prstGeom prst="rect">
                <a:avLst/>
              </a:prstGeom>
              <a:noFill/>
              <a:ln w="15875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0" u="sng" dirty="0" smtClean="0">
                    <a:latin typeface="Arial" pitchFamily="34" charset="0"/>
                    <a:cs typeface="Arial" pitchFamily="34" charset="0"/>
                  </a:rPr>
                  <a:t>Note:</a:t>
                </a:r>
                <a:endParaRPr lang="id-ID" sz="1100" b="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d-ID" sz="1100" b="0" dirty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 will exist only if</a:t>
                </a:r>
                <a:r>
                  <a:rPr lang="id-ID" sz="1100" b="0" dirty="0" smtClean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1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exist,</a:t>
                </a:r>
                <a:r>
                  <a:rPr lang="id-ID" sz="1100" b="0" dirty="0" smtClean="0">
                    <a:latin typeface="Arial" pitchFamily="34" charset="0"/>
                    <a:cs typeface="Arial" pitchFamily="34" charset="0"/>
                  </a:rPr>
                  <a:t> i.e.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when</a:t>
                </a:r>
                <a:r>
                  <a:rPr lang="id-ID" sz="1100" b="0" dirty="0" smtClean="0">
                    <a:latin typeface="Arial" pitchFamily="34" charset="0"/>
                    <a:cs typeface="Arial" pitchFamily="34" charset="0"/>
                  </a:rPr>
                  <a:t>       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id-ID" sz="11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become part of guarantee structure </a:t>
                </a:r>
                <a:r>
                  <a:rPr lang="id-ID" sz="1100" b="0" dirty="0" smtClean="0">
                    <a:latin typeface="Arial" pitchFamily="34" charset="0"/>
                    <a:cs typeface="Arial" pitchFamily="34" charset="0"/>
                  </a:rPr>
                  <a:t>provided </a:t>
                </a:r>
                <a:r>
                  <a:rPr lang="en-US" sz="1100" b="0" dirty="0" smtClean="0">
                    <a:latin typeface="Arial" pitchFamily="34" charset="0"/>
                    <a:cs typeface="Arial" pitchFamily="34" charset="0"/>
                  </a:rPr>
                  <a:t>to investor</a:t>
                </a:r>
                <a:endParaRPr lang="id-ID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581" name="Oval 36"/>
            <p:cNvSpPr>
              <a:spLocks noChangeArrowheads="1"/>
            </p:cNvSpPr>
            <p:nvPr/>
          </p:nvSpPr>
          <p:spPr bwMode="auto">
            <a:xfrm>
              <a:off x="4602241" y="1720383"/>
              <a:ext cx="381000" cy="304800"/>
            </a:xfrm>
            <a:prstGeom prst="ellipse">
              <a:avLst/>
            </a:prstGeom>
            <a:noFill/>
            <a:ln w="19050" algn="ctr">
              <a:solidFill>
                <a:srgbClr val="0066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90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4582" name="Oval 37"/>
            <p:cNvSpPr>
              <a:spLocks noChangeArrowheads="1"/>
            </p:cNvSpPr>
            <p:nvPr/>
          </p:nvSpPr>
          <p:spPr bwMode="auto">
            <a:xfrm>
              <a:off x="7355749" y="1767084"/>
              <a:ext cx="381000" cy="304800"/>
            </a:xfrm>
            <a:prstGeom prst="ellipse">
              <a:avLst/>
            </a:prstGeom>
            <a:noFill/>
            <a:ln w="19050" algn="ctr">
              <a:solidFill>
                <a:srgbClr val="0066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9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4583" name="Oval 38"/>
            <p:cNvSpPr>
              <a:spLocks noChangeArrowheads="1"/>
            </p:cNvSpPr>
            <p:nvPr/>
          </p:nvSpPr>
          <p:spPr bwMode="auto">
            <a:xfrm>
              <a:off x="5987751" y="1752690"/>
              <a:ext cx="381000" cy="304800"/>
            </a:xfrm>
            <a:prstGeom prst="ellipse">
              <a:avLst/>
            </a:prstGeom>
            <a:noFill/>
            <a:ln w="19050" algn="ctr">
              <a:solidFill>
                <a:srgbClr val="0066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900" dirty="0">
                  <a:latin typeface="Arial" pitchFamily="34" charset="0"/>
                  <a:cs typeface="Arial" pitchFamily="34" charset="0"/>
                </a:rPr>
                <a:t>A </a:t>
              </a:r>
            </a:p>
          </p:txBody>
        </p:sp>
      </p:grpSp>
      <p:cxnSp>
        <p:nvCxnSpPr>
          <p:cNvPr id="69" name="Elbow Connector 68"/>
          <p:cNvCxnSpPr/>
          <p:nvPr/>
        </p:nvCxnSpPr>
        <p:spPr bwMode="auto">
          <a:xfrm rot="10800000" flipV="1">
            <a:off x="1371601" y="2082479"/>
            <a:ext cx="1588" cy="2976225"/>
          </a:xfrm>
          <a:prstGeom prst="bentConnector3">
            <a:avLst>
              <a:gd name="adj1" fmla="val 14395466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0550" cy="838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IIGF’s Business Model is designed to make the Government Guarantees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provision 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Consistent, Transparent, and 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627314" y="1259775"/>
            <a:ext cx="5967411" cy="642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6699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d-ID" sz="140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Eight</a:t>
            </a:r>
            <a:r>
              <a:rPr lang="id-ID" sz="1400" b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economic infrastructure sectors: water, power, transportation (railway, ports), toll road, waste, irrigation, telecommunication, oil &amp; gas</a:t>
            </a:r>
            <a:endParaRPr lang="en-US" sz="1400" b="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643189" y="2045587"/>
            <a:ext cx="5967411" cy="642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66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id-ID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Awa</a:t>
            </a:r>
            <a:r>
              <a:rPr lang="en-US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rded </a:t>
            </a:r>
            <a:r>
              <a: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id-ID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d-ID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competitive</a:t>
            </a:r>
            <a:r>
              <a:rPr 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bidding process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643189" y="2831400"/>
            <a:ext cx="5967411" cy="642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66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Economically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financiall</a:t>
            </a:r>
            <a:r>
              <a:rPr lang="id-ID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y,</a:t>
            </a:r>
            <a:r>
              <a:rPr 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technically</a:t>
            </a:r>
            <a:r>
              <a:rPr lang="id-ID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environmentally</a:t>
            </a:r>
            <a:r>
              <a:rPr 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viable</a:t>
            </a:r>
            <a:r>
              <a:rPr lang="id-ID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socially</a:t>
            </a:r>
            <a:r>
              <a:rPr 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desirable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643189" y="3617212"/>
            <a:ext cx="5967411" cy="642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6699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d-ID" sz="140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Comply</a:t>
            </a:r>
            <a:r>
              <a:rPr lang="id-ID" sz="1400" b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with related </a:t>
            </a:r>
            <a:r>
              <a:rPr lang="id-ID" sz="1400" b="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sector regulations</a:t>
            </a:r>
            <a:endParaRPr lang="en-US" sz="1400" b="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643189" y="4403025"/>
            <a:ext cx="5967411" cy="642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6699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d-ID" sz="1400" b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Prepared by</a:t>
            </a:r>
            <a:r>
              <a:rPr lang="en-US" sz="1400" b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credible experts/consultants</a:t>
            </a:r>
            <a:endParaRPr lang="en-US" sz="1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2643189" y="5188837"/>
            <a:ext cx="5967411" cy="642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6699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Binding</a:t>
            </a:r>
            <a:r>
              <a: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arbitration provision in the </a:t>
            </a:r>
            <a:r>
              <a:rPr lang="en-US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Concession</a:t>
            </a:r>
            <a:r>
              <a:rPr lang="id-ID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/PPP</a:t>
            </a:r>
            <a:r>
              <a:rPr lang="en-US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Agreement</a:t>
            </a:r>
          </a:p>
        </p:txBody>
      </p:sp>
      <p:sp>
        <p:nvSpPr>
          <p:cNvPr id="4" name="Pentagon 3"/>
          <p:cNvSpPr>
            <a:spLocks noChangeArrowheads="1"/>
          </p:cNvSpPr>
          <p:nvPr/>
        </p:nvSpPr>
        <p:spPr bwMode="auto">
          <a:xfrm>
            <a:off x="500034" y="1259775"/>
            <a:ext cx="2127279" cy="642937"/>
          </a:xfrm>
          <a:prstGeom prst="homePlate">
            <a:avLst>
              <a:gd name="adj" fmla="val 6074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500034" y="2045587"/>
            <a:ext cx="2127279" cy="642938"/>
          </a:xfrm>
          <a:prstGeom prst="homePlate">
            <a:avLst>
              <a:gd name="adj" fmla="val 6074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r>
              <a:rPr lang="id-ID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PPP </a:t>
            </a:r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Contract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7"/>
          <p:cNvSpPr>
            <a:spLocks noChangeArrowheads="1"/>
          </p:cNvSpPr>
          <p:nvPr/>
        </p:nvSpPr>
        <p:spPr bwMode="auto">
          <a:xfrm>
            <a:off x="500034" y="2831400"/>
            <a:ext cx="2127279" cy="642937"/>
          </a:xfrm>
          <a:prstGeom prst="homePlate">
            <a:avLst>
              <a:gd name="adj" fmla="val 6074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Viability</a:t>
            </a: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500034" y="3617212"/>
            <a:ext cx="2127279" cy="642938"/>
          </a:xfrm>
          <a:prstGeom prst="homePlate">
            <a:avLst>
              <a:gd name="adj" fmla="val 6074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Regulations</a:t>
            </a:r>
          </a:p>
        </p:txBody>
      </p:sp>
      <p:sp>
        <p:nvSpPr>
          <p:cNvPr id="12" name="Pentagon 11"/>
          <p:cNvSpPr>
            <a:spLocks noChangeArrowheads="1"/>
          </p:cNvSpPr>
          <p:nvPr/>
        </p:nvSpPr>
        <p:spPr bwMode="auto">
          <a:xfrm>
            <a:off x="500034" y="4403025"/>
            <a:ext cx="2127279" cy="642937"/>
          </a:xfrm>
          <a:prstGeom prst="homePlate">
            <a:avLst>
              <a:gd name="adj" fmla="val 6074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Feasibility Study</a:t>
            </a:r>
          </a:p>
        </p:txBody>
      </p:sp>
      <p:sp>
        <p:nvSpPr>
          <p:cNvPr id="14" name="Pentagon 13"/>
          <p:cNvSpPr>
            <a:spLocks noChangeArrowheads="1"/>
          </p:cNvSpPr>
          <p:nvPr/>
        </p:nvSpPr>
        <p:spPr bwMode="auto">
          <a:xfrm>
            <a:off x="500034" y="5188837"/>
            <a:ext cx="2127279" cy="642938"/>
          </a:xfrm>
          <a:prstGeom prst="homePlate">
            <a:avLst>
              <a:gd name="adj" fmla="val 6074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45720" rIns="45720" anchor="ctr"/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Arbitration Clause</a:t>
            </a:r>
          </a:p>
        </p:txBody>
      </p:sp>
      <p:sp>
        <p:nvSpPr>
          <p:cNvPr id="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04800"/>
            <a:ext cx="82296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d-ID" sz="1800" dirty="0" smtClean="0">
                <a:solidFill>
                  <a:srgbClr val="006600"/>
                </a:solidFill>
              </a:rPr>
              <a:t>Project e</a:t>
            </a:r>
            <a:r>
              <a:rPr lang="en-US" sz="1800" dirty="0" err="1" smtClean="0">
                <a:solidFill>
                  <a:srgbClr val="006600"/>
                </a:solidFill>
              </a:rPr>
              <a:t>ligibility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id-ID" sz="1800" dirty="0" smtClean="0">
                <a:solidFill>
                  <a:srgbClr val="006600"/>
                </a:solidFill>
              </a:rPr>
              <a:t>c</a:t>
            </a:r>
            <a:r>
              <a:rPr lang="en-US" sz="1800" dirty="0" err="1" smtClean="0">
                <a:solidFill>
                  <a:srgbClr val="006600"/>
                </a:solidFill>
              </a:rPr>
              <a:t>riteria</a:t>
            </a:r>
            <a:r>
              <a:rPr lang="id-ID" sz="1800" dirty="0" smtClean="0">
                <a:solidFill>
                  <a:srgbClr val="006600"/>
                </a:solidFill>
              </a:rPr>
              <a:t> for IIGF Guarantees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76250" y="341313"/>
            <a:ext cx="8453468" cy="511175"/>
          </a:xfrm>
        </p:spPr>
        <p:txBody>
          <a:bodyPr/>
          <a:lstStyle/>
          <a:p>
            <a:r>
              <a:rPr lang="en-US" sz="1800" smtClean="0">
                <a:latin typeface="Arial" charset="0"/>
                <a:cs typeface="Arial" charset="0"/>
              </a:rPr>
              <a:t>H</a:t>
            </a:r>
            <a:r>
              <a:rPr lang="id-ID" sz="1800" smtClean="0">
                <a:latin typeface="Arial" charset="0"/>
                <a:cs typeface="Arial" charset="0"/>
              </a:rPr>
              <a:t>ow can  IIGF improve guarantee capacity to cover more</a:t>
            </a:r>
            <a:r>
              <a:rPr lang="en-US" sz="1800" smtClean="0">
                <a:latin typeface="Arial" charset="0"/>
                <a:cs typeface="Arial" charset="0"/>
              </a:rPr>
              <a:t> Indonesia’s </a:t>
            </a:r>
            <a:r>
              <a:rPr lang="id-ID" sz="1800" smtClean="0">
                <a:latin typeface="Arial" charset="0"/>
                <a:cs typeface="Arial" charset="0"/>
              </a:rPr>
              <a:t>i</a:t>
            </a:r>
            <a:r>
              <a:rPr lang="en-US" sz="1800" smtClean="0">
                <a:latin typeface="Arial" charset="0"/>
                <a:cs typeface="Arial" charset="0"/>
              </a:rPr>
              <a:t>nfrastructure </a:t>
            </a:r>
            <a:r>
              <a:rPr lang="id-ID" sz="1800" smtClean="0">
                <a:latin typeface="Arial" charset="0"/>
                <a:cs typeface="Arial" charset="0"/>
              </a:rPr>
              <a:t>p</a:t>
            </a:r>
            <a:r>
              <a:rPr lang="en-US" sz="1800" smtClean="0">
                <a:latin typeface="Arial" charset="0"/>
                <a:cs typeface="Arial" charset="0"/>
              </a:rPr>
              <a:t>rojects</a:t>
            </a:r>
            <a:r>
              <a:rPr lang="id-ID" sz="1800" smtClean="0">
                <a:latin typeface="Arial" charset="0"/>
                <a:cs typeface="Arial" charset="0"/>
              </a:rPr>
              <a:t> ?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1963" y="2671763"/>
            <a:ext cx="1371600" cy="685800"/>
          </a:xfrm>
          <a:prstGeom prst="rect">
            <a:avLst/>
          </a:prstGeom>
          <a:solidFill>
            <a:srgbClr val="CCFF33"/>
          </a:solidFill>
          <a:ln w="254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Contracting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Agency</a:t>
            </a:r>
          </a:p>
        </p:txBody>
      </p:sp>
      <p:sp>
        <p:nvSpPr>
          <p:cNvPr id="31" name="Oval 30"/>
          <p:cNvSpPr/>
          <p:nvPr/>
        </p:nvSpPr>
        <p:spPr>
          <a:xfrm>
            <a:off x="2800350" y="2071688"/>
            <a:ext cx="3581400" cy="1905000"/>
          </a:xfrm>
          <a:prstGeom prst="ellipse">
            <a:avLst/>
          </a:prstGeom>
          <a:solidFill>
            <a:srgbClr val="CCFF3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extBox 24"/>
          <p:cNvSpPr txBox="1">
            <a:spLocks noChangeArrowheads="1"/>
          </p:cNvSpPr>
          <p:nvPr/>
        </p:nvSpPr>
        <p:spPr bwMode="auto">
          <a:xfrm>
            <a:off x="4297363" y="2208213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909763" y="2963863"/>
            <a:ext cx="83820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1765300" y="2974975"/>
            <a:ext cx="1058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Submission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1930400" y="2684463"/>
            <a:ext cx="750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Project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33713" y="2963863"/>
            <a:ext cx="91440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9"/>
          <p:cNvSpPr txBox="1">
            <a:spLocks noChangeArrowheads="1"/>
          </p:cNvSpPr>
          <p:nvPr/>
        </p:nvSpPr>
        <p:spPr bwMode="auto">
          <a:xfrm>
            <a:off x="3000375" y="2686050"/>
            <a:ext cx="885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Appraisal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43363" y="2786063"/>
            <a:ext cx="1828800" cy="288925"/>
          </a:xfrm>
          <a:prstGeom prst="rect">
            <a:avLst/>
          </a:prstGeom>
          <a:solidFill>
            <a:srgbClr val="336600"/>
          </a:solidFill>
          <a:ln w="254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IIGF Balance Sheet</a:t>
            </a:r>
          </a:p>
        </p:txBody>
      </p:sp>
      <p:sp>
        <p:nvSpPr>
          <p:cNvPr id="12300" name="TextBox 45"/>
          <p:cNvSpPr txBox="1">
            <a:spLocks noChangeArrowheads="1"/>
          </p:cNvSpPr>
          <p:nvPr/>
        </p:nvSpPr>
        <p:spPr bwMode="auto">
          <a:xfrm rot="-436175">
            <a:off x="3930650" y="2235200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  I </a:t>
            </a:r>
          </a:p>
        </p:txBody>
      </p:sp>
      <p:sp>
        <p:nvSpPr>
          <p:cNvPr id="12301" name="TextBox 46"/>
          <p:cNvSpPr txBox="1">
            <a:spLocks noChangeArrowheads="1"/>
          </p:cNvSpPr>
          <p:nvPr/>
        </p:nvSpPr>
        <p:spPr bwMode="auto">
          <a:xfrm rot="348771">
            <a:off x="4587875" y="2216150"/>
            <a:ext cx="388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F</a:t>
            </a:r>
          </a:p>
        </p:txBody>
      </p:sp>
      <p:sp>
        <p:nvSpPr>
          <p:cNvPr id="41" name="Down Arrow 40"/>
          <p:cNvSpPr/>
          <p:nvPr/>
        </p:nvSpPr>
        <p:spPr>
          <a:xfrm rot="2152531">
            <a:off x="5482062" y="1415256"/>
            <a:ext cx="782885" cy="1384868"/>
          </a:xfrm>
          <a:prstGeom prst="downArrow">
            <a:avLst>
              <a:gd name="adj1" fmla="val 48177"/>
              <a:gd name="adj2" fmla="val 36462"/>
            </a:avLst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Sheet </a:t>
            </a:r>
          </a:p>
        </p:txBody>
      </p:sp>
      <p:sp>
        <p:nvSpPr>
          <p:cNvPr id="42" name="Down Arrow 41"/>
          <p:cNvSpPr/>
          <p:nvPr/>
        </p:nvSpPr>
        <p:spPr>
          <a:xfrm rot="8627289">
            <a:off x="5546981" y="2966455"/>
            <a:ext cx="1113702" cy="1583000"/>
          </a:xfrm>
          <a:prstGeom prst="downArrow">
            <a:avLst>
              <a:gd name="adj1" fmla="val 48177"/>
              <a:gd name="adj2" fmla="val 36462"/>
            </a:avLst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lnSpc>
                <a:spcPts val="1200"/>
              </a:lnSpc>
              <a:defRPr/>
            </a:pPr>
            <a:r>
              <a:rPr lang="en-US" sz="1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MDA</a:t>
            </a:r>
            <a:r>
              <a:rPr lang="id-ID" sz="1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/Other</a:t>
            </a:r>
            <a:r>
              <a:rPr lang="en-US" sz="1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Guarantee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Facility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19850" y="2976563"/>
            <a:ext cx="83820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TextBox 19"/>
          <p:cNvSpPr txBox="1">
            <a:spLocks noChangeArrowheads="1"/>
          </p:cNvSpPr>
          <p:nvPr/>
        </p:nvSpPr>
        <p:spPr bwMode="auto">
          <a:xfrm>
            <a:off x="6350000" y="2976563"/>
            <a:ext cx="944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Guarantee</a:t>
            </a:r>
          </a:p>
        </p:txBody>
      </p:sp>
      <p:sp>
        <p:nvSpPr>
          <p:cNvPr id="12306" name="TextBox 19"/>
          <p:cNvSpPr txBox="1">
            <a:spLocks noChangeArrowheads="1"/>
          </p:cNvSpPr>
          <p:nvPr/>
        </p:nvSpPr>
        <p:spPr bwMode="auto">
          <a:xfrm>
            <a:off x="6440488" y="2720975"/>
            <a:ext cx="750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IIGF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9963" y="2671763"/>
            <a:ext cx="1371600" cy="685800"/>
          </a:xfrm>
          <a:prstGeom prst="rect">
            <a:avLst/>
          </a:prstGeom>
          <a:solidFill>
            <a:srgbClr val="CCFF33"/>
          </a:solidFill>
          <a:ln w="254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</a:t>
            </a:r>
          </a:p>
        </p:txBody>
      </p:sp>
      <p:sp>
        <p:nvSpPr>
          <p:cNvPr id="47" name="Oval 46"/>
          <p:cNvSpPr/>
          <p:nvPr/>
        </p:nvSpPr>
        <p:spPr>
          <a:xfrm>
            <a:off x="2189163" y="2436813"/>
            <a:ext cx="228600" cy="228600"/>
          </a:xfrm>
          <a:prstGeom prst="ellipse">
            <a:avLst/>
          </a:prstGeom>
          <a:solidFill>
            <a:srgbClr val="336600"/>
          </a:solidFill>
          <a:ln w="952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3357563" y="2417763"/>
            <a:ext cx="228600" cy="228600"/>
          </a:xfrm>
          <a:prstGeom prst="ellipse">
            <a:avLst/>
          </a:prstGeom>
          <a:solidFill>
            <a:srgbClr val="336600"/>
          </a:solidFill>
          <a:ln w="952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6670675" y="2449513"/>
            <a:ext cx="228600" cy="228600"/>
          </a:xfrm>
          <a:prstGeom prst="ellipse">
            <a:avLst/>
          </a:prstGeom>
          <a:solidFill>
            <a:srgbClr val="336600"/>
          </a:solidFill>
          <a:ln w="952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0" name="Elbow Connector 49"/>
          <p:cNvCxnSpPr/>
          <p:nvPr/>
        </p:nvCxnSpPr>
        <p:spPr>
          <a:xfrm rot="5400000" flipH="1" flipV="1">
            <a:off x="4577556" y="-751681"/>
            <a:ext cx="1588" cy="6858000"/>
          </a:xfrm>
          <a:prstGeom prst="bentConnector3">
            <a:avLst>
              <a:gd name="adj1" fmla="val 81236486"/>
            </a:avLst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2" name="TextBox 19"/>
          <p:cNvSpPr txBox="1">
            <a:spLocks noChangeArrowheads="1"/>
          </p:cNvSpPr>
          <p:nvPr/>
        </p:nvSpPr>
        <p:spPr bwMode="auto">
          <a:xfrm>
            <a:off x="1452563" y="3962400"/>
            <a:ext cx="1616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Recourse</a:t>
            </a:r>
          </a:p>
        </p:txBody>
      </p:sp>
      <p:sp>
        <p:nvSpPr>
          <p:cNvPr id="52" name="Oval 51"/>
          <p:cNvSpPr/>
          <p:nvPr/>
        </p:nvSpPr>
        <p:spPr>
          <a:xfrm>
            <a:off x="3890963" y="1071563"/>
            <a:ext cx="1371600" cy="725487"/>
          </a:xfrm>
          <a:prstGeom prst="ellipse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14" name="TextBox 19"/>
          <p:cNvSpPr txBox="1">
            <a:spLocks noChangeArrowheads="1"/>
          </p:cNvSpPr>
          <p:nvPr/>
        </p:nvSpPr>
        <p:spPr bwMode="auto">
          <a:xfrm>
            <a:off x="4081463" y="1139825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Project Contract</a:t>
            </a:r>
          </a:p>
        </p:txBody>
      </p:sp>
      <p:cxnSp>
        <p:nvCxnSpPr>
          <p:cNvPr id="54" name="Elbow Connector 53"/>
          <p:cNvCxnSpPr>
            <a:stCxn id="31" idx="3"/>
            <a:endCxn id="30" idx="2"/>
          </p:cNvCxnSpPr>
          <p:nvPr/>
        </p:nvCxnSpPr>
        <p:spPr>
          <a:xfrm rot="5400000" flipH="1">
            <a:off x="2066131" y="2439195"/>
            <a:ext cx="339725" cy="2176462"/>
          </a:xfrm>
          <a:prstGeom prst="bentConnector3">
            <a:avLst>
              <a:gd name="adj1" fmla="val -148864"/>
            </a:avLst>
          </a:prstGeom>
          <a:ln w="15875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 rot="16200000">
            <a:off x="4233861" y="2789427"/>
            <a:ext cx="688977" cy="1447800"/>
          </a:xfrm>
          <a:prstGeom prst="rightArrow">
            <a:avLst>
              <a:gd name="adj1" fmla="val 68270"/>
              <a:gd name="adj2" fmla="val 50000"/>
            </a:avLst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lnSpc>
                <a:spcPts val="1200"/>
              </a:lnSpc>
              <a:defRPr/>
            </a:pPr>
            <a:r>
              <a:rPr lang="en-US" sz="1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MDA</a:t>
            </a:r>
            <a:r>
              <a:rPr lang="id-ID" sz="1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/Other</a:t>
            </a:r>
            <a:r>
              <a:rPr lang="en-US" sz="13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Credit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Facility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42938" y="4572000"/>
            <a:ext cx="8143875" cy="1714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606060"/>
              </a:buClr>
              <a:buFont typeface="Wingdings" pitchFamily="2" charset="2"/>
              <a:buNone/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Can 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cover </a:t>
            </a:r>
            <a:r>
              <a:rPr lang="id-ID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more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deal flow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id-ID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utilizing:</a:t>
            </a:r>
            <a:endParaRPr lang="en-US" sz="15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63550" indent="-296863">
              <a:lnSpc>
                <a:spcPct val="100000"/>
              </a:lnSpc>
              <a:spcBef>
                <a:spcPts val="600"/>
              </a:spcBef>
              <a:buClr>
                <a:srgbClr val="606060"/>
              </a:buClr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IIGF capital</a:t>
            </a:r>
          </a:p>
          <a:p>
            <a:pPr marL="463550" indent="-296863">
              <a:lnSpc>
                <a:spcPct val="100000"/>
              </a:lnSpc>
              <a:spcBef>
                <a:spcPts val="600"/>
              </a:spcBef>
              <a:buClr>
                <a:srgbClr val="606060"/>
              </a:buClr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Support from Government</a:t>
            </a:r>
          </a:p>
          <a:p>
            <a:pPr marL="463550" indent="-296863">
              <a:lnSpc>
                <a:spcPct val="100000"/>
              </a:lnSpc>
              <a:spcBef>
                <a:spcPts val="600"/>
              </a:spcBef>
              <a:buClr>
                <a:srgbClr val="606060"/>
              </a:buClr>
              <a:defRPr/>
            </a:pP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Partnership 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with Multilateral </a:t>
            </a: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Development 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  <a:cs typeface="Arial" charset="0"/>
              </a:rPr>
              <a:t>Agencies or </a:t>
            </a:r>
            <a:r>
              <a:rPr lang="en-US" sz="15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other relevant institutions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0550" cy="838200"/>
          </a:xfrm>
        </p:spPr>
        <p:txBody>
          <a:bodyPr/>
          <a:lstStyle/>
          <a:p>
            <a:pPr>
              <a:defRPr/>
            </a:pPr>
            <a:r>
              <a:rPr lang="id-ID" sz="1800" dirty="0" smtClean="0">
                <a:solidFill>
                  <a:srgbClr val="006600"/>
                </a:solidFill>
              </a:rPr>
              <a:t>IIGF may p</a:t>
            </a:r>
            <a:r>
              <a:rPr lang="en-US" sz="1800" dirty="0" err="1" smtClean="0">
                <a:solidFill>
                  <a:srgbClr val="006600"/>
                </a:solidFill>
              </a:rPr>
              <a:t>rovide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id-ID" sz="1800" dirty="0" smtClean="0">
                <a:solidFill>
                  <a:srgbClr val="006600"/>
                </a:solidFill>
              </a:rPr>
              <a:t>c</a:t>
            </a:r>
            <a:r>
              <a:rPr lang="en-US" sz="1800" dirty="0" smtClean="0">
                <a:solidFill>
                  <a:srgbClr val="006600"/>
                </a:solidFill>
              </a:rPr>
              <a:t>overage </a:t>
            </a:r>
            <a:r>
              <a:rPr lang="id-ID" sz="1800" dirty="0" smtClean="0">
                <a:solidFill>
                  <a:srgbClr val="006600"/>
                </a:solidFill>
              </a:rPr>
              <a:t>of various </a:t>
            </a:r>
            <a:r>
              <a:rPr lang="en-US" sz="1800" dirty="0" smtClean="0">
                <a:solidFill>
                  <a:srgbClr val="006600"/>
                </a:solidFill>
              </a:rPr>
              <a:t>CA’s Obligations</a:t>
            </a:r>
            <a:r>
              <a:rPr lang="id-ID" sz="1800" dirty="0" smtClean="0">
                <a:solidFill>
                  <a:srgbClr val="006600"/>
                </a:solidFill>
              </a:rPr>
              <a:t> which have been allocated to CA </a:t>
            </a:r>
            <a:r>
              <a:rPr lang="id-ID" sz="1800" smtClean="0">
                <a:solidFill>
                  <a:srgbClr val="006600"/>
                </a:solidFill>
              </a:rPr>
              <a:t>under PPP Agreement</a:t>
            </a:r>
            <a:endParaRPr lang="en-US" sz="1800" dirty="0" smtClean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429388" y="5542160"/>
            <a:ext cx="2500330" cy="571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irewall"/>
          <p:cNvSpPr>
            <a:spLocks noEditPoints="1" noChangeArrowheads="1"/>
          </p:cNvSpPr>
          <p:nvPr/>
        </p:nvSpPr>
        <p:spPr bwMode="auto">
          <a:xfrm rot="5400000">
            <a:off x="4646609" y="3002009"/>
            <a:ext cx="4578244" cy="11191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4" descr="C:\Users\wb256386\Documents\Desktop\Indo IGF\Presentations\IGF Prez April 2010\IIGF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301" y="3234454"/>
            <a:ext cx="625264" cy="77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14"/>
          <p:cNvSpPr>
            <a:spLocks noChangeArrowheads="1"/>
          </p:cNvSpPr>
          <p:nvPr/>
        </p:nvSpPr>
        <p:spPr bwMode="auto">
          <a:xfrm rot="5400000">
            <a:off x="4995305" y="3323855"/>
            <a:ext cx="4658460" cy="42862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28238" y="1325589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28238" y="3566298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Waste Water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228238" y="1896905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Toll Roads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28238" y="3005004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Supply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28238" y="2458199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Electricity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6392714" y="3386698"/>
            <a:ext cx="4289984" cy="309563"/>
          </a:xfrm>
          <a:prstGeom prst="rect">
            <a:avLst/>
          </a:prstGeom>
          <a:solidFill>
            <a:srgbClr val="669900"/>
          </a:solidFill>
          <a:ln w="254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Sectors: </a:t>
            </a:r>
            <a:r>
              <a:rPr lang="id-ID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per Presidential Regulation 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No. </a:t>
            </a:r>
            <a:r>
              <a:rPr lang="id-ID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67/2005 **</a:t>
            </a: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28256" y="5270976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Oil &amp; Gas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28256" y="4711347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Irrigation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28256" y="4139467"/>
            <a:ext cx="1000125" cy="469567"/>
          </a:xfrm>
          <a:prstGeom prst="rect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Selected Telecom</a:t>
            </a:r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00400" y="5953243"/>
            <a:ext cx="54209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id-ID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d-ID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 has been ammended by Presidential Regulatian No.</a:t>
            </a:r>
            <a:r>
              <a:rPr lang="en-US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13/2010 </a:t>
            </a:r>
            <a:r>
              <a:rPr lang="id-ID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and No. </a:t>
            </a:r>
            <a:r>
              <a:rPr lang="en-US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56/2011</a:t>
            </a:r>
            <a:endParaRPr lang="en-US" sz="800" b="0" dirty="0"/>
          </a:p>
        </p:txBody>
      </p:sp>
      <p:sp>
        <p:nvSpPr>
          <p:cNvPr id="66" name="Rectangle 65"/>
          <p:cNvSpPr/>
          <p:nvPr/>
        </p:nvSpPr>
        <p:spPr>
          <a:xfrm>
            <a:off x="304800" y="1165302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Allocation</a:t>
            </a:r>
            <a:r>
              <a:rPr lang="id-ID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Risks in a </a:t>
            </a:r>
            <a:r>
              <a:rPr lang="id-ID" sz="1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PPP Agreement</a:t>
            </a:r>
            <a:endParaRPr lang="id-ID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an Illustration</a:t>
            </a:r>
            <a:endParaRPr lang="en-US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27716" y="2133600"/>
            <a:ext cx="1763484" cy="3557241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0650" marR="0" indent="-12065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id-ID" sz="1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Examples</a:t>
            </a:r>
            <a:r>
              <a:rPr lang="id-ID" sz="1400" b="1" dirty="0" smtClean="0">
                <a:solidFill>
                  <a:srgbClr val="006600"/>
                </a:solidFill>
                <a:latin typeface="Arial" charset="0"/>
              </a:rPr>
              <a:t>  :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  <a:p>
            <a:pPr marL="120650" marR="0" indent="-1206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 Payment Obligation</a:t>
            </a:r>
            <a:r>
              <a:rPr kumimoji="0" lang="id-ID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</a:p>
          <a:p>
            <a:pPr marL="120650" marR="0" indent="-1206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20650" marR="0" indent="-1206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Early Termination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/ Other Payment Obligations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due to Government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Actions </a:t>
            </a:r>
            <a:r>
              <a:rPr kumimoji="0" lang="id-ID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  Inactions, such as:</a:t>
            </a:r>
          </a:p>
          <a:p>
            <a:pPr marL="287338" marR="0" indent="-1682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id-ID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Change in Law</a:t>
            </a:r>
          </a:p>
          <a:p>
            <a:pPr marL="287338" marR="0" indent="-1682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Expropriation</a:t>
            </a:r>
            <a:endParaRPr kumimoji="0" lang="id-ID" sz="11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  <a:p>
            <a:pPr marL="287338" indent="-1682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d-ID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C</a:t>
            </a:r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urrency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Inconvertibility</a:t>
            </a:r>
            <a:r>
              <a:rPr lang="id-ID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/</a:t>
            </a:r>
            <a:r>
              <a:rPr lang="id-ID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Non Transfer</a:t>
            </a:r>
            <a:endParaRPr lang="id-ID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287338" indent="-1682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Force Majeure Affecting CA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120650" marR="0" indent="-1206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 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914404" y="1662749"/>
          <a:ext cx="2209800" cy="2297360"/>
        </p:xfrm>
        <a:graphic>
          <a:graphicData uri="http://schemas.openxmlformats.org/drawingml/2006/table">
            <a:tbl>
              <a:tblPr firstRow="1" bandRow="1">
                <a:solidFill>
                  <a:srgbClr val="00B050"/>
                </a:solidFill>
                <a:tableStyleId>{5C22544A-7EE6-4342-B048-85BDC9FD1C3A}</a:tableStyleId>
              </a:tblPr>
              <a:tblGrid>
                <a:gridCol w="736600"/>
                <a:gridCol w="736600"/>
                <a:gridCol w="736600"/>
              </a:tblGrid>
              <a:tr h="254785"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endParaRPr lang="id-ID" sz="110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Shared</a:t>
                      </a:r>
                      <a:endParaRPr lang="id-ID" sz="110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id-ID" sz="1100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 smtClean="0">
                          <a:latin typeface="Arial" pitchFamily="34" charset="0"/>
                          <a:cs typeface="Arial" pitchFamily="34" charset="0"/>
                        </a:rPr>
                        <a:t>B*</a:t>
                      </a:r>
                      <a:endParaRPr lang="id-ID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endParaRPr lang="id-ID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endParaRPr lang="id-ID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 smtClean="0">
                          <a:latin typeface="Arial" pitchFamily="34" charset="0"/>
                          <a:cs typeface="Arial" pitchFamily="34" charset="0"/>
                        </a:rPr>
                        <a:t>E *</a:t>
                      </a:r>
                      <a:endParaRPr lang="id-ID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endParaRPr lang="id-ID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 smtClean="0">
                          <a:latin typeface="Arial" pitchFamily="34" charset="0"/>
                          <a:cs typeface="Arial" pitchFamily="34" charset="0"/>
                        </a:rPr>
                        <a:t>G *</a:t>
                      </a:r>
                      <a:endParaRPr lang="id-ID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85"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1" dirty="0" smtClean="0">
                          <a:latin typeface="Arial" pitchFamily="34" charset="0"/>
                          <a:cs typeface="Arial" pitchFamily="34" charset="0"/>
                        </a:rPr>
                        <a:t>H *</a:t>
                      </a:r>
                      <a:endParaRPr lang="id-ID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9" name="Rectangle 68"/>
          <p:cNvSpPr/>
          <p:nvPr/>
        </p:nvSpPr>
        <p:spPr bwMode="auto">
          <a:xfrm rot="16200000">
            <a:off x="2518987" y="3328237"/>
            <a:ext cx="457200" cy="748993"/>
          </a:xfrm>
          <a:prstGeom prst="rect">
            <a:avLst/>
          </a:prstGeom>
          <a:solidFill>
            <a:srgbClr val="92D050">
              <a:alpha val="39000"/>
            </a:srgb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b="1" smtClean="0"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676400" y="2958152"/>
            <a:ext cx="696425" cy="468351"/>
          </a:xfrm>
          <a:prstGeom prst="rect">
            <a:avLst/>
          </a:prstGeom>
          <a:solidFill>
            <a:srgbClr val="92D050">
              <a:alpha val="35000"/>
            </a:srgb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167742" y="3505200"/>
            <a:ext cx="685800" cy="4572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 rot="5400000">
            <a:off x="3252306" y="3980059"/>
            <a:ext cx="838200" cy="669070"/>
          </a:xfrm>
          <a:prstGeom prst="rightArrow">
            <a:avLst/>
          </a:prstGeom>
          <a:solidFill>
            <a:srgbClr val="92D050"/>
          </a:solidFill>
          <a:ln w="22225" cap="flat" cmpd="sng" algn="ctr">
            <a:solidFill>
              <a:schemeClr val="accent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526440" y="3581400"/>
            <a:ext cx="1524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669546" y="3657600"/>
            <a:ext cx="152400" cy="5334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70316" y="4767147"/>
            <a:ext cx="2057400" cy="93102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d-ID" sz="1050" b="1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4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Possible </a:t>
            </a:r>
            <a:r>
              <a:rPr lang="id-ID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IIGF </a:t>
            </a:r>
            <a:r>
              <a:rPr lang="id-ID" sz="14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Guarantee Coverage</a:t>
            </a:r>
          </a:p>
          <a:p>
            <a:pPr algn="ctr"/>
            <a:endParaRPr lang="id-ID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428998" y="3864430"/>
            <a:ext cx="3810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 rot="16200000">
            <a:off x="3883725" y="3290950"/>
            <a:ext cx="4419600" cy="533400"/>
          </a:xfrm>
          <a:prstGeom prst="triangle">
            <a:avLst>
              <a:gd name="adj" fmla="val 46321"/>
            </a:avLst>
          </a:prstGeom>
          <a:solidFill>
            <a:srgbClr val="80000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57200" y="5756702"/>
            <a:ext cx="25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 : Project Company </a:t>
            </a:r>
          </a:p>
          <a:p>
            <a:pPr marL="228600" indent="-228600">
              <a:spcAft>
                <a:spcPts val="0"/>
              </a:spcAft>
            </a:pPr>
            <a:r>
              <a:rPr lang="id-ID" sz="800" b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 : Contracting Agency</a:t>
            </a:r>
            <a:endParaRPr lang="en-US" sz="800" b="0" dirty="0"/>
          </a:p>
        </p:txBody>
      </p:sp>
      <p:sp>
        <p:nvSpPr>
          <p:cNvPr id="81" name="Rectangle 80"/>
          <p:cNvSpPr/>
          <p:nvPr/>
        </p:nvSpPr>
        <p:spPr>
          <a:xfrm>
            <a:off x="838200" y="4060372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spcAft>
                <a:spcPts val="600"/>
              </a:spcAft>
            </a:pPr>
            <a:r>
              <a:rPr lang="en-US" sz="10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id-ID" sz="1000" b="1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Risk that </a:t>
            </a:r>
            <a:r>
              <a:rPr lang="id-ID" sz="100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leads to</a:t>
            </a:r>
            <a:r>
              <a:rPr lang="id-ID" sz="1000" b="1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0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certain financial obligation of the bearer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61750" y="2667000"/>
            <a:ext cx="6553200" cy="1219200"/>
          </a:xfrm>
          <a:prstGeom prst="rect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7013" y="1066800"/>
            <a:ext cx="81422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 of</a:t>
            </a: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IIGF Business Model Implementation</a:t>
            </a: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id-ID" sz="2000" b="1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id-ID" sz="1000" b="0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472" y="1887354"/>
            <a:ext cx="2500330" cy="3434847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just"/>
            <a:r>
              <a:rPr lang="id-ID" dirty="0" smtClean="0"/>
              <a:t>        </a:t>
            </a:r>
            <a:r>
              <a:rPr lang="id-ID" sz="1600" dirty="0" smtClean="0"/>
              <a:t> </a:t>
            </a:r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ctr"/>
            <a:r>
              <a:rPr lang="id-ID" sz="1600" dirty="0" smtClean="0"/>
              <a:t>Gurarantee Agreement </a:t>
            </a:r>
          </a:p>
          <a:p>
            <a:pPr algn="ctr"/>
            <a:r>
              <a:rPr lang="id-ID" sz="1600" dirty="0" smtClean="0"/>
              <a:t>ofIDR 300 Bio</a:t>
            </a:r>
          </a:p>
          <a:p>
            <a:pPr algn="just"/>
            <a:r>
              <a:rPr lang="id-ID" sz="1600" dirty="0" smtClean="0"/>
              <a:t>     </a:t>
            </a:r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just"/>
            <a:endParaRPr lang="id-ID" sz="1400" dirty="0" smtClean="0"/>
          </a:p>
          <a:p>
            <a:pPr algn="just"/>
            <a:endParaRPr lang="id-ID" sz="1200" dirty="0" smtClean="0"/>
          </a:p>
          <a:p>
            <a:pPr algn="ctr">
              <a:lnSpc>
                <a:spcPct val="150000"/>
              </a:lnSpc>
            </a:pPr>
            <a:r>
              <a:rPr lang="id-ID" sz="1050" smtClean="0"/>
              <a:t>6 October </a:t>
            </a:r>
            <a:r>
              <a:rPr lang="id-ID" sz="1050" dirty="0" smtClean="0"/>
              <a:t>2011</a:t>
            </a:r>
            <a:endParaRPr lang="id-ID" sz="1050" dirty="0"/>
          </a:p>
        </p:txBody>
      </p:sp>
      <p:pic>
        <p:nvPicPr>
          <p:cNvPr id="8" name="Picture 36" descr="logop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79"/>
            <a:ext cx="571504" cy="64294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31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268" y="2063740"/>
            <a:ext cx="690865" cy="75679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88625" y="3000372"/>
            <a:ext cx="2471302" cy="928694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Guarantee Agreement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smtClean="0">
                <a:latin typeface="+mn-lt"/>
              </a:rPr>
              <a:t>Central Java Power Project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00" b="0" smtClean="0"/>
              <a:t>2x1000 MW; ~US$ 4 bio</a:t>
            </a: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48" y="2063740"/>
            <a:ext cx="642942" cy="785818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 cstate="print"/>
          <a:srcRect l="35138" t="50079" r="55807" b="36614"/>
          <a:stretch>
            <a:fillRect/>
          </a:stretch>
        </p:blipFill>
        <p:spPr bwMode="auto">
          <a:xfrm>
            <a:off x="1962132" y="4143380"/>
            <a:ext cx="563566" cy="616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3331086" y="1747750"/>
            <a:ext cx="1598103" cy="357190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d-ID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</a:t>
            </a:r>
            <a:r>
              <a:rPr lang="id-ID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0198" y="1747750"/>
            <a:ext cx="3623768" cy="3347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0" dirty="0" err="1" smtClean="0"/>
              <a:t>Batang</a:t>
            </a:r>
            <a:r>
              <a:rPr lang="en-US" sz="1050" b="0" dirty="0" smtClean="0"/>
              <a:t> Regency, Central </a:t>
            </a:r>
            <a:r>
              <a:rPr lang="en-US" sz="1050" b="0" smtClean="0"/>
              <a:t>Java Province</a:t>
            </a:r>
            <a:r>
              <a:rPr lang="id-ID" sz="1050" b="0" smtClean="0"/>
              <a:t>, Indonesia</a:t>
            </a:r>
            <a:endParaRPr lang="en-US" sz="1050" b="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331086" y="2176378"/>
            <a:ext cx="1598103" cy="357190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d-ID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</a:t>
            </a: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0198" y="2176378"/>
            <a:ext cx="3623768" cy="3347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0" dirty="0" smtClean="0"/>
              <a:t>End of</a:t>
            </a:r>
            <a:r>
              <a:rPr lang="id-ID" sz="1050" b="0" dirty="0" smtClean="0"/>
              <a:t> </a:t>
            </a:r>
            <a:r>
              <a:rPr lang="en-US" sz="1050" b="0" dirty="0" smtClean="0"/>
              <a:t>2016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0198" y="3165024"/>
            <a:ext cx="3623768" cy="3347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0" dirty="0" smtClean="0"/>
              <a:t>Build, Operate, Transfer (BOT)</a:t>
            </a:r>
            <a:endParaRPr lang="en-US" sz="1050" b="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3331086" y="4779384"/>
            <a:ext cx="1598103" cy="995354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Guarantee Structure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0198" y="4796063"/>
            <a:ext cx="3623768" cy="12234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050" b="0" dirty="0" smtClean="0"/>
              <a:t>Guarantee Agreement </a:t>
            </a:r>
            <a:r>
              <a:rPr lang="en-US" sz="1050" b="0" smtClean="0"/>
              <a:t>: </a:t>
            </a:r>
            <a:r>
              <a:rPr lang="id-ID" sz="1050" b="0" smtClean="0"/>
              <a:t>Project Company </a:t>
            </a:r>
            <a:r>
              <a:rPr lang="en-US" sz="1050" b="0" smtClean="0"/>
              <a:t>with </a:t>
            </a:r>
            <a:r>
              <a:rPr lang="en-US" sz="1050" b="0" dirty="0" smtClean="0"/>
              <a:t>IIGF and GOI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50" b="0" dirty="0" smtClean="0"/>
              <a:t>Coverage: </a:t>
            </a:r>
            <a:r>
              <a:rPr lang="en-US" sz="1050" b="0" smtClean="0"/>
              <a:t>political risk</a:t>
            </a:r>
            <a:r>
              <a:rPr lang="id-ID" sz="1050" b="0" smtClean="0"/>
              <a:t>, force majeure affecting PLN and PLN EOD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id-ID" sz="1050" b="0" smtClean="0"/>
              <a:t>Guarantee </a:t>
            </a:r>
            <a:r>
              <a:rPr lang="en-US" sz="1050" b="0" smtClean="0"/>
              <a:t>Tenor</a:t>
            </a:r>
            <a:r>
              <a:rPr lang="en-US" sz="1050" b="0" dirty="0" smtClean="0"/>
              <a:t>: </a:t>
            </a:r>
          </a:p>
          <a:p>
            <a:pPr marL="347663" lvl="1" indent="-177800">
              <a:buFont typeface="Arial" pitchFamily="34" charset="0"/>
              <a:buChar char="•"/>
            </a:pPr>
            <a:r>
              <a:rPr lang="en-US" sz="1050" b="0" dirty="0" smtClean="0"/>
              <a:t>Equity : </a:t>
            </a:r>
            <a:r>
              <a:rPr lang="en-US" sz="1050" b="0" smtClean="0"/>
              <a:t>16 </a:t>
            </a:r>
            <a:r>
              <a:rPr lang="id-ID" sz="1050" b="0" smtClean="0"/>
              <a:t>years</a:t>
            </a:r>
            <a:endParaRPr lang="en-US" sz="1050" b="0" dirty="0" smtClean="0"/>
          </a:p>
          <a:p>
            <a:pPr marL="347663" lvl="1" indent="-177800">
              <a:buFont typeface="Arial" pitchFamily="34" charset="0"/>
              <a:buChar char="•"/>
            </a:pPr>
            <a:r>
              <a:rPr lang="en-US" sz="1050" b="0" dirty="0" smtClean="0"/>
              <a:t>Debt   : </a:t>
            </a:r>
            <a:r>
              <a:rPr lang="en-US" sz="1050" b="0" smtClean="0"/>
              <a:t>21 </a:t>
            </a:r>
            <a:r>
              <a:rPr lang="id-ID" sz="1050" b="0" smtClean="0"/>
              <a:t>years</a:t>
            </a:r>
            <a:endParaRPr lang="en-US" sz="1050" b="0" dirty="0" smtClean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3331086" y="2641156"/>
            <a:ext cx="1598103" cy="428628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PPA Tenor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0198" y="2702904"/>
            <a:ext cx="3623768" cy="36688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177800" indent="-177800">
              <a:lnSpc>
                <a:spcPct val="150000"/>
              </a:lnSpc>
            </a:pPr>
            <a:r>
              <a:rPr lang="en-US" sz="1050" b="0" dirty="0" smtClean="0"/>
              <a:t>25 years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3331086" y="3165024"/>
            <a:ext cx="1598103" cy="357190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PPP Structure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331086" y="3630572"/>
            <a:ext cx="1598103" cy="1071164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0198" y="3708400"/>
            <a:ext cx="3623768" cy="8194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b="0" dirty="0" smtClean="0"/>
              <a:t>PT Bhimasena Power </a:t>
            </a:r>
            <a:r>
              <a:rPr lang="id-ID" sz="1050" b="0" smtClean="0"/>
              <a:t>Indonesia</a:t>
            </a:r>
            <a:r>
              <a:rPr lang="en-US" sz="1050" b="0" smtClean="0"/>
              <a:t> </a:t>
            </a:r>
            <a:r>
              <a:rPr lang="id-ID" sz="1050" b="0" smtClean="0"/>
              <a:t>, </a:t>
            </a:r>
            <a:r>
              <a:rPr lang="en-US" sz="1050" b="0" smtClean="0"/>
              <a:t>a</a:t>
            </a:r>
            <a:r>
              <a:rPr lang="id-ID" sz="1050" b="0" smtClean="0"/>
              <a:t>n</a:t>
            </a:r>
            <a:r>
              <a:rPr lang="en-US" sz="1050" b="0" smtClean="0"/>
              <a:t> </a:t>
            </a:r>
            <a:r>
              <a:rPr lang="id-ID" sz="1050" b="0" smtClean="0"/>
              <a:t>SPV of </a:t>
            </a:r>
            <a:r>
              <a:rPr lang="en-US" sz="1050" b="0" smtClean="0"/>
              <a:t>consortium</a:t>
            </a:r>
            <a:r>
              <a:rPr lang="id-ID" sz="1050" b="0" smtClean="0"/>
              <a:t>:</a:t>
            </a:r>
            <a:endParaRPr lang="id-ID" sz="1050" b="0" dirty="0" smtClean="0"/>
          </a:p>
          <a:p>
            <a:pPr marL="341313" indent="-163513">
              <a:buFont typeface="Arial" pitchFamily="34" charset="0"/>
              <a:buChar char="•"/>
            </a:pPr>
            <a:r>
              <a:rPr lang="en-US" sz="1050" b="0" dirty="0" smtClean="0"/>
              <a:t>J-POWER: 34%</a:t>
            </a:r>
            <a:endParaRPr lang="en-GB" sz="1050" b="0" dirty="0" smtClean="0"/>
          </a:p>
          <a:p>
            <a:pPr marL="341313" indent="-163513">
              <a:buFont typeface="Arial" pitchFamily="34" charset="0"/>
              <a:buChar char="•"/>
            </a:pPr>
            <a:r>
              <a:rPr lang="en-US" sz="1050" b="0" dirty="0" smtClean="0"/>
              <a:t>ADARO: 34%</a:t>
            </a:r>
            <a:endParaRPr lang="en-GB" sz="1050" b="0" dirty="0" smtClean="0"/>
          </a:p>
          <a:p>
            <a:pPr marL="341313" indent="-163513">
              <a:buFont typeface="Arial" pitchFamily="34" charset="0"/>
              <a:buChar char="•"/>
            </a:pPr>
            <a:r>
              <a:rPr lang="en-US" sz="1050" b="0" dirty="0" smtClean="0"/>
              <a:t>ITOCHU: 32%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311515" y="1319122"/>
            <a:ext cx="1598103" cy="357190"/>
          </a:xfrm>
          <a:prstGeom prst="roundRect">
            <a:avLst/>
          </a:prstGeom>
          <a:solidFill>
            <a:srgbClr val="336600"/>
          </a:solidFill>
          <a:ln>
            <a:solidFill>
              <a:srgbClr val="99CC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d-ID"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0627" y="1319122"/>
            <a:ext cx="3623768" cy="3347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b="0" smtClean="0"/>
              <a:t>Ultra super critical coal fired power plant</a:t>
            </a:r>
            <a:endParaRPr lang="en-US" sz="1050" b="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00050" y="595312"/>
            <a:ext cx="8210550" cy="395288"/>
          </a:xfrm>
        </p:spPr>
        <p:txBody>
          <a:bodyPr/>
          <a:lstStyle/>
          <a:p>
            <a:r>
              <a:rPr lang="id-ID" sz="1800" smtClean="0"/>
              <a:t>Sample of IIGF business model in power sector </a:t>
            </a:r>
            <a:r>
              <a:rPr lang="en-GB" sz="1800" smtClean="0"/>
              <a:t/>
            </a:r>
            <a:br>
              <a:rPr lang="en-GB" sz="1800" smtClean="0"/>
            </a:br>
            <a:endParaRPr lang="en-GB" sz="1800" smtClean="0"/>
          </a:p>
        </p:txBody>
      </p:sp>
    </p:spTree>
    <p:extLst>
      <p:ext uri="{BB962C8B-B14F-4D97-AF65-F5344CB8AC3E}">
        <p14:creationId xmlns="" xmlns:p14="http://schemas.microsoft.com/office/powerpoint/2010/main" val="3045758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429388" y="5451289"/>
            <a:ext cx="2500330" cy="571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5" name="Rectangle 4"/>
          <p:cNvSpPr>
            <a:spLocks noChangeArrowheads="1"/>
          </p:cNvSpPr>
          <p:nvPr/>
        </p:nvSpPr>
        <p:spPr bwMode="auto">
          <a:xfrm>
            <a:off x="0" y="0"/>
            <a:ext cx="528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Skema Penjaminan dalam Proyek CJPP</a:t>
            </a:r>
            <a:endParaRPr lang="en-US" sz="1200" i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210550" cy="838200"/>
          </a:xfrm>
        </p:spPr>
        <p:txBody>
          <a:bodyPr/>
          <a:lstStyle/>
          <a:p>
            <a:pPr>
              <a:defRPr/>
            </a:pPr>
            <a:r>
              <a:rPr lang="id-ID" sz="1800" smtClean="0">
                <a:solidFill>
                  <a:srgbClr val="006600"/>
                </a:solidFill>
              </a:rPr>
              <a:t>PPP Structure with Guarantee in CJPP</a:t>
            </a:r>
            <a:r>
              <a:rPr lang="en-GB" sz="1800" dirty="0" smtClean="0">
                <a:solidFill>
                  <a:srgbClr val="006600"/>
                </a:solidFill>
              </a:rPr>
              <a:t/>
            </a:r>
            <a:br>
              <a:rPr lang="en-GB" sz="1800" dirty="0" smtClean="0">
                <a:solidFill>
                  <a:srgbClr val="006600"/>
                </a:solidFill>
              </a:rPr>
            </a:br>
            <a:endParaRPr lang="en-GB" sz="1800" dirty="0">
              <a:solidFill>
                <a:srgbClr val="0066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21774" y="2707375"/>
            <a:ext cx="984876" cy="493713"/>
          </a:xfrm>
          <a:prstGeom prst="roundRect">
            <a:avLst/>
          </a:prstGeom>
          <a:solidFill>
            <a:srgbClr val="8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10000" y="5076108"/>
            <a:ext cx="1600200" cy="544512"/>
          </a:xfrm>
          <a:prstGeom prst="roundRect">
            <a:avLst/>
          </a:prstGeom>
          <a:solidFill>
            <a:srgbClr val="33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Guarantee Agreement </a:t>
            </a:r>
            <a:r>
              <a:rPr lang="id-ID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(GA)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34200" y="3139878"/>
            <a:ext cx="1176337" cy="493713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Recourse Agreement</a:t>
            </a:r>
            <a:r>
              <a:rPr lang="id-ID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90600" y="3109898"/>
            <a:ext cx="1176338" cy="493713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Recourse Agreement</a:t>
            </a:r>
            <a:r>
              <a:rPr lang="id-ID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hape 69"/>
          <p:cNvCxnSpPr>
            <a:cxnSpLocks noChangeShapeType="1"/>
            <a:stCxn id="42" idx="3"/>
            <a:endCxn id="32" idx="0"/>
          </p:cNvCxnSpPr>
          <p:nvPr/>
        </p:nvCxnSpPr>
        <p:spPr bwMode="auto">
          <a:xfrm>
            <a:off x="4889394" y="1714486"/>
            <a:ext cx="2632975" cy="1425392"/>
          </a:xfrm>
          <a:prstGeom prst="bentConnector2">
            <a:avLst/>
          </a:prstGeom>
          <a:noFill/>
          <a:ln w="28575" algn="ctr">
            <a:solidFill>
              <a:srgbClr val="336600"/>
            </a:solidFill>
            <a:round/>
            <a:headEnd/>
            <a:tailEnd type="arrow" w="med" len="med"/>
          </a:ln>
        </p:spPr>
      </p:cxnSp>
      <p:cxnSp>
        <p:nvCxnSpPr>
          <p:cNvPr id="39" name="Shape 70"/>
          <p:cNvCxnSpPr>
            <a:cxnSpLocks noChangeShapeType="1"/>
            <a:stCxn id="42" idx="1"/>
            <a:endCxn id="33" idx="0"/>
          </p:cNvCxnSpPr>
          <p:nvPr/>
        </p:nvCxnSpPr>
        <p:spPr bwMode="auto">
          <a:xfrm rot="10800000" flipV="1">
            <a:off x="1578770" y="1714486"/>
            <a:ext cx="2739125" cy="1395412"/>
          </a:xfrm>
          <a:prstGeom prst="bentConnector2">
            <a:avLst/>
          </a:prstGeom>
          <a:noFill/>
          <a:ln w="28575" algn="ctr">
            <a:solidFill>
              <a:srgbClr val="336600"/>
            </a:solidFill>
            <a:round/>
            <a:headEnd/>
            <a:tailEnd type="arrow" w="med" len="med"/>
          </a:ln>
        </p:spPr>
      </p:cxnSp>
      <p:pic>
        <p:nvPicPr>
          <p:cNvPr id="4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900" y="4938698"/>
            <a:ext cx="571485" cy="776746"/>
          </a:xfrm>
          <a:prstGeom prst="rect">
            <a:avLst/>
          </a:prstGeom>
          <a:noFill/>
          <a:ln w="31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41" name="Picture 31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780" y="4969928"/>
            <a:ext cx="652463" cy="714375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42" name="Picture 36" descr="logop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894" y="1357298"/>
            <a:ext cx="571500" cy="71437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3" name="Picture 42"/>
          <p:cNvPicPr/>
          <p:nvPr/>
        </p:nvPicPr>
        <p:blipFill>
          <a:blip r:embed="rId5" cstate="print"/>
          <a:srcRect l="35138" t="50079" r="55807" b="36614"/>
          <a:stretch>
            <a:fillRect/>
          </a:stretch>
        </p:blipFill>
        <p:spPr bwMode="auto">
          <a:xfrm>
            <a:off x="4142668" y="3690918"/>
            <a:ext cx="942342" cy="71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stCxn id="40" idx="0"/>
          </p:cNvCxnSpPr>
          <p:nvPr/>
        </p:nvCxnSpPr>
        <p:spPr>
          <a:xfrm rot="5400000" flipH="1" flipV="1">
            <a:off x="906121" y="4244620"/>
            <a:ext cx="1371600" cy="1655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  <a:endCxn id="31" idx="1"/>
          </p:cNvCxnSpPr>
          <p:nvPr/>
        </p:nvCxnSpPr>
        <p:spPr>
          <a:xfrm>
            <a:off x="1869385" y="5327071"/>
            <a:ext cx="1940615" cy="21293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1"/>
            <a:endCxn id="31" idx="3"/>
          </p:cNvCxnSpPr>
          <p:nvPr/>
        </p:nvCxnSpPr>
        <p:spPr>
          <a:xfrm rot="10800000" flipV="1">
            <a:off x="5410200" y="5327116"/>
            <a:ext cx="1782580" cy="2124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0"/>
            <a:endCxn id="32" idx="2"/>
          </p:cNvCxnSpPr>
          <p:nvPr/>
        </p:nvCxnSpPr>
        <p:spPr>
          <a:xfrm rot="5400000" flipH="1" flipV="1">
            <a:off x="6852522" y="4300082"/>
            <a:ext cx="1336337" cy="3357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0"/>
            <a:endCxn id="29" idx="2"/>
          </p:cNvCxnSpPr>
          <p:nvPr/>
        </p:nvCxnSpPr>
        <p:spPr>
          <a:xfrm rot="5400000" flipH="1" flipV="1">
            <a:off x="4369110" y="3445817"/>
            <a:ext cx="489830" cy="373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2"/>
            <a:endCxn id="31" idx="0"/>
          </p:cNvCxnSpPr>
          <p:nvPr/>
        </p:nvCxnSpPr>
        <p:spPr>
          <a:xfrm rot="5400000">
            <a:off x="4276565" y="4738834"/>
            <a:ext cx="670810" cy="3739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29" idx="0"/>
          </p:cNvCxnSpPr>
          <p:nvPr/>
        </p:nvCxnSpPr>
        <p:spPr>
          <a:xfrm rot="16200000" flipH="1">
            <a:off x="4291077" y="2384240"/>
            <a:ext cx="635702" cy="1056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29928" y="4941125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b="0" smtClean="0"/>
              <a:t>First loss basis</a:t>
            </a:r>
          </a:p>
          <a:p>
            <a:pPr algn="ctr"/>
            <a:r>
              <a:rPr lang="id-ID" sz="1000" b="0" smtClean="0"/>
              <a:t>up to IDR 300 bio</a:t>
            </a:r>
            <a:endParaRPr lang="en-US" sz="1000" b="0"/>
          </a:p>
        </p:txBody>
      </p:sp>
      <p:sp>
        <p:nvSpPr>
          <p:cNvPr id="24" name="TextBox 23"/>
          <p:cNvSpPr txBox="1"/>
          <p:nvPr/>
        </p:nvSpPr>
        <p:spPr>
          <a:xfrm>
            <a:off x="5679375" y="4945765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00" b="0" smtClean="0"/>
              <a:t>Remaining balance</a:t>
            </a:r>
          </a:p>
          <a:p>
            <a:pPr algn="ctr"/>
            <a:r>
              <a:rPr lang="id-ID" sz="1000" b="0" smtClean="0"/>
              <a:t>after IIGF portion</a:t>
            </a:r>
            <a:endParaRPr lang="en-US" sz="1000" b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53958" y="1014350"/>
            <a:ext cx="8786842" cy="1581144"/>
          </a:xfrm>
          <a:prstGeom prst="rect">
            <a:avLst/>
          </a:prstGeom>
          <a:solidFill>
            <a:srgbClr val="DDFFD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3958" y="2667000"/>
            <a:ext cx="8786842" cy="185243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3958" y="4571999"/>
            <a:ext cx="8786842" cy="1535875"/>
          </a:xfrm>
          <a:prstGeom prst="rect">
            <a:avLst/>
          </a:prstGeom>
          <a:solidFill>
            <a:srgbClr val="A9C5E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257800" y="3293425"/>
            <a:ext cx="2071702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1828800" y="3293423"/>
            <a:ext cx="2057400" cy="1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257800" y="4079243"/>
            <a:ext cx="207170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1828800" y="4055425"/>
            <a:ext cx="2057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8" idx="2"/>
            <a:endCxn id="33" idx="0"/>
          </p:cNvCxnSpPr>
          <p:nvPr/>
        </p:nvCxnSpPr>
        <p:spPr>
          <a:xfrm rot="5400000">
            <a:off x="2448239" y="3530376"/>
            <a:ext cx="1424051" cy="27927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8" idx="2"/>
            <a:endCxn id="34" idx="0"/>
          </p:cNvCxnSpPr>
          <p:nvPr/>
        </p:nvCxnSpPr>
        <p:spPr>
          <a:xfrm rot="16200000" flipH="1">
            <a:off x="3852307" y="4919106"/>
            <a:ext cx="1424050" cy="15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8" idx="2"/>
            <a:endCxn id="35" idx="0"/>
          </p:cNvCxnSpPr>
          <p:nvPr/>
        </p:nvCxnSpPr>
        <p:spPr>
          <a:xfrm rot="16200000" flipH="1">
            <a:off x="5284632" y="3486781"/>
            <a:ext cx="1424051" cy="2879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57400" y="1596813"/>
            <a:ext cx="4371988" cy="33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4" idx="2"/>
            <a:endCxn id="58" idx="0"/>
          </p:cNvCxnSpPr>
          <p:nvPr/>
        </p:nvCxnSpPr>
        <p:spPr>
          <a:xfrm rot="5400000">
            <a:off x="5290707" y="1247156"/>
            <a:ext cx="1154875" cy="262296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58" idx="0"/>
          </p:cNvCxnSpPr>
          <p:nvPr/>
        </p:nvCxnSpPr>
        <p:spPr>
          <a:xfrm>
            <a:off x="1778882" y="1761199"/>
            <a:ext cx="2777781" cy="1374876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3200400"/>
            <a:ext cx="1038228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smtClean="0">
                <a:latin typeface="Arial" pitchFamily="34" charset="0"/>
                <a:cs typeface="Arial" pitchFamily="34" charset="0"/>
              </a:rPr>
              <a:t>Sponsors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6929" y="5638801"/>
            <a:ext cx="1653871" cy="307777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EPC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Contract</a:t>
            </a:r>
            <a:r>
              <a:rPr lang="id-ID" sz="1400" b="1" dirty="0" smtClean="0">
                <a:latin typeface="Arial" pitchFamily="34" charset="0"/>
                <a:cs typeface="Arial" pitchFamily="34" charset="0"/>
              </a:rPr>
              <a:t>or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5065" y="5638800"/>
            <a:ext cx="1653871" cy="307777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Fuel Supplier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0800" y="5638801"/>
            <a:ext cx="2071702" cy="307777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O&amp;M Contractor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2170840"/>
            <a:ext cx="1785950" cy="261610"/>
          </a:xfrm>
          <a:prstGeom prst="rect">
            <a:avLst/>
          </a:prstGeom>
          <a:solidFill>
            <a:srgbClr val="FFCCCC"/>
          </a:solidFill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8586" y="2170840"/>
            <a:ext cx="1828058" cy="261610"/>
          </a:xfrm>
          <a:prstGeom prst="rect">
            <a:avLst/>
          </a:prstGeom>
          <a:solidFill>
            <a:srgbClr val="FFCCCC"/>
          </a:solidFill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 smtClean="0">
                <a:latin typeface="Arial" pitchFamily="34" charset="0"/>
                <a:cs typeface="Arial" pitchFamily="34" charset="0"/>
              </a:rPr>
              <a:t>Guarantee Agreement </a:t>
            </a:r>
            <a:endParaRPr lang="id-ID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2640" y="3159302"/>
            <a:ext cx="1399430" cy="261610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Equity</a:t>
            </a:r>
            <a:r>
              <a:rPr lang="id-ID" sz="105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9365" y="3164824"/>
            <a:ext cx="1543072" cy="253916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Project-Finance Debt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3714752" y="1450243"/>
            <a:ext cx="1701800" cy="261610"/>
          </a:xfrm>
          <a:prstGeom prst="rect">
            <a:avLst/>
          </a:prstGeom>
          <a:solidFill>
            <a:srgbClr val="FFCCCC"/>
          </a:solidFill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Recourse Agreement </a:t>
            </a:r>
            <a:endParaRPr lang="en-US" sz="1100" b="1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5089" y="4953000"/>
            <a:ext cx="1653871" cy="261610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Fuel Supply Contract</a:t>
            </a:r>
            <a:endParaRPr lang="id-ID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66822" y="4953000"/>
            <a:ext cx="2214578" cy="430887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Engineering, Procurement and Construction Contract</a:t>
            </a:r>
            <a:endParaRPr lang="id-ID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2600" y="4953000"/>
            <a:ext cx="2082499" cy="430887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Operation and Maintenance Contract</a:t>
            </a:r>
            <a:endParaRPr lang="id-ID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2640" y="3936367"/>
            <a:ext cx="1428760" cy="261610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 smtClean="0">
                <a:latin typeface="Arial" pitchFamily="34" charset="0"/>
                <a:cs typeface="Arial" pitchFamily="34" charset="0"/>
              </a:rPr>
              <a:t>Profit 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Distribution</a:t>
            </a:r>
            <a:endParaRPr lang="id-ID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5050" y="3945120"/>
            <a:ext cx="1399430" cy="261610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b="1" dirty="0" smtClean="0">
                <a:latin typeface="Arial" pitchFamily="34" charset="0"/>
                <a:cs typeface="Arial" pitchFamily="34" charset="0"/>
              </a:rPr>
              <a:t>Debt Service</a:t>
            </a:r>
            <a:endParaRPr lang="id-ID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655320" y="2099402"/>
            <a:ext cx="325880" cy="355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latin typeface="Arial" pitchFamily="34" charset="0"/>
                <a:cs typeface="Arial" pitchFamily="34" charset="0"/>
              </a:rPr>
              <a:t>1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74814" y="2099402"/>
            <a:ext cx="325880" cy="355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latin typeface="Arial" pitchFamily="34" charset="0"/>
                <a:cs typeface="Arial" pitchFamily="34" charset="0"/>
              </a:rPr>
              <a:t>2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50"/>
          <p:cNvSpPr txBox="1">
            <a:spLocks noChangeArrowheads="1"/>
          </p:cNvSpPr>
          <p:nvPr/>
        </p:nvSpPr>
        <p:spPr bwMode="auto">
          <a:xfrm>
            <a:off x="575884" y="4619501"/>
            <a:ext cx="2605177" cy="26161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100" smtClean="0">
                <a:latin typeface="Arial" pitchFamily="34" charset="0"/>
                <a:cs typeface="Arial" pitchFamily="34" charset="0"/>
              </a:rPr>
              <a:t>EPC, O&amp;M, Fuel Supply Agreements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429000" y="1370052"/>
            <a:ext cx="325880" cy="355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latin typeface="Arial" pitchFamily="34" charset="0"/>
                <a:cs typeface="Arial" pitchFamily="34" charset="0"/>
              </a:rPr>
              <a:t>3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800" smtClean="0"/>
              <a:t>CJPP Overall Transaction Scheme</a:t>
            </a:r>
            <a:endParaRPr lang="en-US" sz="1800"/>
          </a:p>
        </p:txBody>
      </p:sp>
      <p:pic>
        <p:nvPicPr>
          <p:cNvPr id="58" name="Picture 57"/>
          <p:cNvPicPr/>
          <p:nvPr/>
        </p:nvPicPr>
        <p:blipFill>
          <a:blip r:embed="rId3" cstate="print"/>
          <a:srcRect l="35138" t="50079" r="55807" b="36614"/>
          <a:stretch>
            <a:fillRect/>
          </a:stretch>
        </p:blipFill>
        <p:spPr bwMode="auto">
          <a:xfrm>
            <a:off x="3926775" y="3136075"/>
            <a:ext cx="1259775" cy="107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" name="Picture 36" descr="logop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571500" cy="71437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 bwMode="auto">
          <a:xfrm>
            <a:off x="6417625" y="1143000"/>
            <a:ext cx="1524000" cy="838200"/>
          </a:xfrm>
          <a:prstGeom prst="rect">
            <a:avLst/>
          </a:prstGeom>
          <a:solidFill>
            <a:srgbClr val="6699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" y="1295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b="0" smtClean="0"/>
              <a:t>State-owned electric utility</a:t>
            </a:r>
            <a:endParaRPr lang="en-US" sz="1200" b="0"/>
          </a:p>
        </p:txBody>
      </p:sp>
      <p:sp>
        <p:nvSpPr>
          <p:cNvPr id="68" name="TextBox 67"/>
          <p:cNvSpPr txBox="1"/>
          <p:nvPr/>
        </p:nvSpPr>
        <p:spPr>
          <a:xfrm>
            <a:off x="3886200" y="2743200"/>
            <a:ext cx="13716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200" b="0" smtClean="0"/>
              <a:t>Project Company</a:t>
            </a:r>
            <a:endParaRPr lang="en-US" sz="1200" b="0"/>
          </a:p>
        </p:txBody>
      </p:sp>
      <p:pic>
        <p:nvPicPr>
          <p:cNvPr id="62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913" y="1219200"/>
            <a:ext cx="504572" cy="685800"/>
          </a:xfrm>
          <a:prstGeom prst="rect">
            <a:avLst/>
          </a:prstGeom>
          <a:solidFill>
            <a:schemeClr val="bg1"/>
          </a:solidFill>
          <a:ln w="31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63" name="Picture 31" descr="images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1500" y="1219200"/>
            <a:ext cx="626365" cy="685800"/>
          </a:xfrm>
          <a:prstGeom prst="rect">
            <a:avLst/>
          </a:prstGeom>
          <a:noFill/>
          <a:ln w="317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7924800" y="1447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0" smtClean="0"/>
              <a:t>Guarantors</a:t>
            </a:r>
            <a:endParaRPr lang="en-US" sz="1200" b="0"/>
          </a:p>
        </p:txBody>
      </p:sp>
      <p:sp>
        <p:nvSpPr>
          <p:cNvPr id="91" name="Rectangle 90"/>
          <p:cNvSpPr/>
          <p:nvPr/>
        </p:nvSpPr>
        <p:spPr>
          <a:xfrm>
            <a:off x="7315200" y="3200400"/>
            <a:ext cx="1038228" cy="9906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mtClean="0">
                <a:latin typeface="Arial" pitchFamily="34" charset="0"/>
                <a:cs typeface="Arial" pitchFamily="34" charset="0"/>
              </a:rPr>
              <a:t>Lender</a:t>
            </a:r>
            <a:r>
              <a:rPr lang="id-ID" sz="1400" b="1" smtClean="0">
                <a:latin typeface="Arial" pitchFamily="34" charset="0"/>
                <a:cs typeface="Arial" pitchFamily="34" charset="0"/>
              </a:rPr>
              <a:t>s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57400" y="3528950"/>
            <a:ext cx="1785950" cy="261610"/>
          </a:xfrm>
          <a:prstGeom prst="rect">
            <a:avLst/>
          </a:prstGeom>
          <a:solidFill>
            <a:srgbClr val="FFCCCC"/>
          </a:solidFill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smtClean="0">
                <a:latin typeface="Arial" pitchFamily="34" charset="0"/>
                <a:cs typeface="Arial" pitchFamily="34" charset="0"/>
              </a:rPr>
              <a:t>Sponsor Agreement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842898" y="3457512"/>
            <a:ext cx="325880" cy="355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mtClean="0">
                <a:latin typeface="Arial" pitchFamily="34" charset="0"/>
                <a:cs typeface="Arial" pitchFamily="34" charset="0"/>
              </a:rPr>
              <a:t>4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86350" y="3540824"/>
            <a:ext cx="1676400" cy="269175"/>
          </a:xfrm>
          <a:prstGeom prst="rect">
            <a:avLst/>
          </a:prstGeom>
          <a:solidFill>
            <a:srgbClr val="FFCCCC"/>
          </a:solidFill>
          <a:ln w="9525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smtClean="0">
                <a:latin typeface="Arial" pitchFamily="34" charset="0"/>
                <a:cs typeface="Arial" pitchFamily="34" charset="0"/>
              </a:rPr>
              <a:t>Loan Agreement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59973" y="3481262"/>
            <a:ext cx="325880" cy="355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smtClean="0">
                <a:latin typeface="Arial" pitchFamily="34" charset="0"/>
                <a:cs typeface="Arial" pitchFamily="34" charset="0"/>
              </a:rPr>
              <a:t>5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85720" y="4595750"/>
            <a:ext cx="325880" cy="3558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latin typeface="Arial" pitchFamily="34" charset="0"/>
                <a:cs typeface="Arial" pitchFamily="34" charset="0"/>
              </a:rPr>
              <a:t>6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9546" y="1295400"/>
          <a:ext cx="8234420" cy="4500594"/>
        </p:xfrm>
        <a:graphic>
          <a:graphicData uri="http://schemas.openxmlformats.org/drawingml/2006/table">
            <a:tbl>
              <a:tblPr/>
              <a:tblGrid>
                <a:gridCol w="504854"/>
                <a:gridCol w="2971800"/>
                <a:gridCol w="4757766"/>
              </a:tblGrid>
              <a:tr h="464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No 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Item 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Position 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622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Guarantee Coverage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Itemized and detailed</a:t>
                      </a:r>
                      <a:r>
                        <a:rPr lang="id-ID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clauses of PLN’s financial obligation in the PPA</a:t>
                      </a:r>
                      <a:endParaRPr lang="en-GB" sz="12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Guarantee Tenor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Equity</a:t>
                      </a:r>
                      <a:r>
                        <a:rPr lang="id-ID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: 16 years post COD</a:t>
                      </a:r>
                      <a:endParaRPr lang="id-ID" sz="12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Debt   : 21 years post COD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Guarantee Fee </a:t>
                      </a:r>
                      <a:endParaRPr lang="en-GB" sz="105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Applicable to 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IIGF, and also to  Government once the necessary</a:t>
                      </a:r>
                      <a:r>
                        <a:rPr lang="id-ID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d-ID" sz="1200" b="0" baseline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regulation is </a:t>
                      </a:r>
                      <a:r>
                        <a:rPr lang="id-ID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 place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Structure </a:t>
                      </a: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Guarantee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Co- guarantee structure </a:t>
                      </a:r>
                      <a:r>
                        <a:rPr kumimoji="0" lang="id-ID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between IIGF and GOI 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 </a:t>
                      </a:r>
                      <a:r>
                        <a:rPr kumimoji="0" lang="id-ID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‘Amount Sharing’ concept. 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Back-up on IIGF Amount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 back- 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 ; Except</a:t>
                      </a:r>
                      <a:r>
                        <a:rPr lang="id-ID" sz="12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when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IIGF’s insolvency 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a result of</a:t>
                      </a: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Government action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/inaction</a:t>
                      </a:r>
                      <a:r>
                        <a:rPr lang="id-ID" sz="105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2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Commercial Structure of Co-Guarantee</a:t>
                      </a:r>
                      <a:endParaRPr lang="en-GB" sz="105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‘First Loss’ basis on IIGF Amount</a:t>
                      </a:r>
                      <a:endParaRPr lang="en-GB" sz="105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 Structure of Co-Guarantee</a:t>
                      </a:r>
                      <a:endParaRPr lang="en-GB" sz="105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One Guarantee Agreement </a:t>
                      </a:r>
                      <a:r>
                        <a:rPr lang="id-ID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However, t</a:t>
                      </a:r>
                      <a:r>
                        <a:rPr kumimoji="0" lang="id-ID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 two guarantees are several, and </a:t>
                      </a:r>
                      <a:r>
                        <a:rPr kumimoji="0" lang="id-ID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not joint</a:t>
                      </a:r>
                      <a:endParaRPr lang="en-GB" sz="105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0879" marR="50879" marT="89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6250" y="392668"/>
            <a:ext cx="8210550" cy="369332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1" hangingPunct="1"/>
            <a:r>
              <a:rPr lang="id-ID" sz="1800" b="1" kern="1200" smtClean="0">
                <a:solidFill>
                  <a:srgbClr val="006600"/>
                </a:solidFill>
                <a:ea typeface="+mn-ea"/>
              </a:rPr>
              <a:t>Key Terms and Conditions of CJPP Guarantee </a:t>
            </a:r>
            <a:r>
              <a:rPr lang="id-ID" sz="1800" b="1" kern="1200" dirty="0" smtClean="0">
                <a:solidFill>
                  <a:srgbClr val="006600"/>
                </a:solidFill>
                <a:ea typeface="+mn-ea"/>
              </a:rPr>
              <a:t>Agreement</a:t>
            </a:r>
            <a:endParaRPr lang="en-US" sz="1800" b="1" kern="1200" dirty="0" smtClean="0">
              <a:solidFill>
                <a:srgbClr val="006600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261750" y="2667000"/>
            <a:ext cx="6553200" cy="1219200"/>
          </a:xfrm>
          <a:prstGeom prst="rect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313" y="1202375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Indonesia Infrastructure Needs and </a:t>
            </a: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PPP Context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10550" cy="838200"/>
          </a:xfrm>
        </p:spPr>
        <p:txBody>
          <a:bodyPr/>
          <a:lstStyle/>
          <a:p>
            <a:r>
              <a:rPr lang="id-ID" smtClean="0"/>
              <a:t>Guarantee Cover for CJPP</a:t>
            </a:r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6248400" y="2197925"/>
            <a:ext cx="1905000" cy="16764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/>
                <a:latin typeface="Arial" charset="0"/>
              </a:rPr>
              <a:t>PLN Financial Obligation as per PPA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990600" y="1066800"/>
            <a:ext cx="5257800" cy="3886200"/>
          </a:xfrm>
          <a:prstGeom prst="rightArrow">
            <a:avLst>
              <a:gd name="adj1" fmla="val 84489"/>
              <a:gd name="adj2" fmla="val 13330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95288" lvl="1" indent="-2794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  <a:defRPr/>
            </a:pPr>
            <a:endParaRPr lang="id-ID" sz="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/>
            </a:pPr>
            <a:endParaRPr lang="id-ID" sz="12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id-ID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Obligation to purchase electricity</a:t>
            </a:r>
            <a:endParaRPr lang="id-ID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d-ID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Monthly payment (Capacity and Energy payment)</a:t>
            </a: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id-ID" sz="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95288" lvl="2" indent="-279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/>
            </a:pPr>
            <a:endParaRPr lang="id-ID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id-ID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Deemed Dispatch</a:t>
            </a:r>
            <a:endParaRPr lang="id-ID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d-ID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Due to PLN not being able to receive Sellers output</a:t>
            </a: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id-ID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id-ID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Buyout  obligation due to PPA Termination triggered by PFM, NFM</a:t>
            </a:r>
          </a:p>
          <a:p>
            <a:pPr marL="395288" lvl="1" indent="-27940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/>
            </a:pPr>
            <a:endParaRPr lang="id-ID" sz="12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id-ID"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Obligation to pay due to PLN Event of Default (EOD):</a:t>
            </a: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d-ID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 payment</a:t>
            </a: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d-ID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Material Breach</a:t>
            </a: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d-ID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Merger, Consolidation</a:t>
            </a:r>
          </a:p>
          <a:p>
            <a:pPr marL="676275" lvl="3" indent="-212725">
              <a:spcBef>
                <a:spcPts val="300"/>
              </a:spcBef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id-ID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GOI EOD under GA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95400" y="4876800"/>
            <a:ext cx="4267200" cy="1143000"/>
            <a:chOff x="1295400" y="4876800"/>
            <a:chExt cx="4267200" cy="114300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1295400" y="4876800"/>
              <a:ext cx="4191000" cy="1143000"/>
            </a:xfrm>
            <a:prstGeom prst="round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38400" y="4929250"/>
              <a:ext cx="3124200" cy="914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1" u="sng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Not covered</a:t>
              </a:r>
              <a:r>
                <a:rPr kumimoji="0" lang="id-ID" sz="1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:</a:t>
              </a:r>
            </a:p>
            <a:p>
              <a:pPr marL="0" marR="0" indent="0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  <a:p>
              <a:pPr marL="225425" marR="0" indent="-2254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id-ID" sz="1400" b="0" i="0" u="none" strike="noStrike" cap="none" normalizeH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Sellers EOD</a:t>
              </a:r>
            </a:p>
            <a:p>
              <a:pPr marL="225425" marR="0" indent="-2254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lang="id-ID" sz="1400" b="0" baseline="0" smtClean="0">
                  <a:solidFill>
                    <a:schemeClr val="bg1"/>
                  </a:solidFill>
                </a:rPr>
                <a:t>Tax for Special Facilites</a:t>
              </a:r>
            </a:p>
            <a:p>
              <a:pPr marL="225425" marR="0" indent="-225425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id-ID" sz="1400" b="0" i="0" u="none" strike="noStrike" cap="none" normalizeH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Indemnity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Multiply 37"/>
            <p:cNvSpPr/>
            <p:nvPr/>
          </p:nvSpPr>
          <p:spPr bwMode="auto">
            <a:xfrm>
              <a:off x="1524000" y="4876800"/>
              <a:ext cx="762000" cy="1066800"/>
            </a:xfrm>
            <a:prstGeom prst="mathMultiply">
              <a:avLst>
                <a:gd name="adj1" fmla="val 1483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20681" y="144482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i="1" u="sng" smtClean="0">
                <a:solidFill>
                  <a:schemeClr val="bg1"/>
                </a:solidFill>
              </a:rPr>
              <a:t>Covered:</a:t>
            </a:r>
            <a:endParaRPr lang="en-US" i="1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428624" y="1219200"/>
          <a:ext cx="8429656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07"/>
                <a:gridCol w="1023369"/>
                <a:gridCol w="1524000"/>
                <a:gridCol w="1447800"/>
                <a:gridCol w="1656694"/>
                <a:gridCol w="2477186"/>
              </a:tblGrid>
              <a:tr h="60958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Support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Letter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 anchor="ctr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Confirmation</a:t>
                      </a:r>
                      <a:r>
                        <a:rPr lang="id-ID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Note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 anchor="ctr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Letter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kern="120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</a:t>
                      </a:r>
                      <a:r>
                        <a:rPr lang="id-ID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Guarantee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4492" marR="94492" anchor="ctr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Guarantee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Agreement</a:t>
                      </a:r>
                      <a:r>
                        <a:rPr lang="id-ID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 anchor="ctr">
                    <a:solidFill>
                      <a:srgbClr val="336600"/>
                    </a:solidFill>
                  </a:tcPr>
                </a:tc>
              </a:tr>
              <a:tr h="60958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Period  </a:t>
                      </a:r>
                      <a:r>
                        <a:rPr lang="id-ID" sz="11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 Project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Early 1990s / 27 IPP  (</a:t>
                      </a:r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1st Gen</a:t>
                      </a: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Mid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2000 </a:t>
                      </a: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/ Cirebon (2nd Gen)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2009 / 10,000 MW  Fast Track</a:t>
                      </a: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 I (PLN EPC)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</a:tr>
              <a:tr h="409659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Addressee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Project Company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119063" indent="-119063" algn="l">
                        <a:buFont typeface="Arial" pitchFamily="34" charset="0"/>
                        <a:buChar char="•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 Lender (JBIC)*</a:t>
                      </a:r>
                    </a:p>
                    <a:p>
                      <a:pPr marL="119063" indent="-119063" algn="l">
                        <a:buFont typeface="Arial" pitchFamily="34" charset="0"/>
                        <a:buChar char="•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 Insurer (NEXI)*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Chinese Lenders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Project Company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</a:tr>
              <a:tr h="487702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Issuer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Ministry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of Finance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Ministry </a:t>
                      </a:r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of Finance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Ministry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of Finance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itchFamily="34" charset="0"/>
                        <a:buNone/>
                        <a:tabLst/>
                      </a:pP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IIGF (and MOF)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</a:tr>
              <a:tr h="584751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Coverage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Blanket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Blanket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Installment</a:t>
                      </a: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       (Principal + Interest)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Detailed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as per covered f</a:t>
                      </a:r>
                      <a:r>
                        <a:rPr lang="en-US" sz="1100" dirty="0" err="1" smtClean="0">
                          <a:latin typeface="Arial" pitchFamily="34" charset="0"/>
                          <a:cs typeface="Arial" pitchFamily="34" charset="0"/>
                        </a:rPr>
                        <a:t>inancial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 obligations </a:t>
                      </a: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of CA </a:t>
                      </a: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as stated in </a:t>
                      </a:r>
                      <a:r>
                        <a:rPr lang="id-ID" sz="1100" smtClean="0">
                          <a:latin typeface="Arial" pitchFamily="34" charset="0"/>
                          <a:cs typeface="Arial" pitchFamily="34" charset="0"/>
                        </a:rPr>
                        <a:t>the PPP </a:t>
                      </a: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Agreement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Terms of </a:t>
                      </a:r>
                      <a:r>
                        <a:rPr lang="id-ID" sz="1100" b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Payment and </a:t>
                      </a:r>
                      <a:r>
                        <a:rPr lang="id-ID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Claims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Not stated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Not stated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45 days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  <a:tabLst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Definite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number of days to each payment type, eg</a:t>
                      </a:r>
                      <a:r>
                        <a:rPr lang="id-ID" sz="1100" baseline="0" smtClean="0">
                          <a:latin typeface="Arial" pitchFamily="34" charset="0"/>
                          <a:cs typeface="Arial" pitchFamily="34" charset="0"/>
                        </a:rPr>
                        <a:t>. regular availability and 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termination payment ;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  <a:tabLst/>
                      </a:pPr>
                      <a:endParaRPr lang="id-ID" sz="7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09538" indent="-109538">
                        <a:buFont typeface="Arial" pitchFamily="34" charset="0"/>
                        <a:buChar char="•"/>
                        <a:tabLst/>
                      </a:pP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Detailed  claim and payment mechanism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92" marR="94492"/>
                </a:tc>
              </a:tr>
            </a:tbl>
          </a:graphicData>
        </a:graphic>
      </p:graphicFrame>
      <p:sp>
        <p:nvSpPr>
          <p:cNvPr id="6180" name="TextBox 5"/>
          <p:cNvSpPr txBox="1">
            <a:spLocks noChangeArrowheads="1"/>
          </p:cNvSpPr>
          <p:nvPr/>
        </p:nvSpPr>
        <p:spPr bwMode="auto">
          <a:xfrm>
            <a:off x="457200" y="5410200"/>
            <a:ext cx="8382000" cy="369332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5100" indent="-165100">
              <a:defRPr/>
            </a:pPr>
            <a:r>
              <a:rPr lang="en-US" sz="900" b="0" i="1" dirty="0">
                <a:latin typeface="Arial" pitchFamily="34" charset="0"/>
                <a:cs typeface="Arial" pitchFamily="34" charset="0"/>
              </a:rPr>
              <a:t>*)  Under Umbrella Note of Mutual Understanding between the Ministry of Finance of the Government of Republic of</a:t>
            </a:r>
            <a:r>
              <a:rPr lang="id-ID" sz="9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0" i="1" dirty="0">
                <a:latin typeface="Arial" pitchFamily="34" charset="0"/>
                <a:cs typeface="Arial" pitchFamily="34" charset="0"/>
              </a:rPr>
              <a:t>Indonesia and Japan Bank for International </a:t>
            </a:r>
            <a:r>
              <a:rPr lang="en-US" sz="900" b="0" i="1" dirty="0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id-ID" sz="9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b="0" i="1" dirty="0" smtClean="0">
                <a:latin typeface="Arial" pitchFamily="34" charset="0"/>
                <a:cs typeface="Arial" pitchFamily="34" charset="0"/>
              </a:rPr>
              <a:t>(JBIC</a:t>
            </a:r>
            <a:r>
              <a:rPr lang="en-US" sz="900" b="0" i="1" dirty="0">
                <a:latin typeface="Arial" pitchFamily="34" charset="0"/>
                <a:cs typeface="Arial" pitchFamily="34" charset="0"/>
              </a:rPr>
              <a:t>)</a:t>
            </a:r>
            <a:r>
              <a:rPr lang="id-ID" sz="900" b="0" i="1" dirty="0">
                <a:latin typeface="Arial" pitchFamily="34" charset="0"/>
                <a:cs typeface="Arial" pitchFamily="34" charset="0"/>
              </a:rPr>
              <a:t>, and with </a:t>
            </a:r>
            <a:r>
              <a:rPr lang="en-US" sz="900" b="0" i="1" dirty="0">
                <a:latin typeface="Arial" pitchFamily="34" charset="0"/>
                <a:cs typeface="Arial" pitchFamily="34" charset="0"/>
              </a:rPr>
              <a:t>Nippon Export and Investment Insurance (NEXI);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6250" y="392668"/>
            <a:ext cx="8210550" cy="36933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kern="1200" dirty="0" smtClean="0">
                <a:solidFill>
                  <a:srgbClr val="006600"/>
                </a:solidFill>
                <a:ea typeface="+mn-ea"/>
              </a:rPr>
              <a:t>P</a:t>
            </a:r>
            <a:r>
              <a:rPr lang="id-ID" sz="1800" b="1" kern="1200" dirty="0" smtClean="0">
                <a:solidFill>
                  <a:srgbClr val="006600"/>
                </a:solidFill>
                <a:ea typeface="+mn-ea"/>
              </a:rPr>
              <a:t>olicy shifting towards a Better </a:t>
            </a:r>
            <a:r>
              <a:rPr lang="id-ID" sz="1800" b="1" kern="1200" smtClean="0">
                <a:solidFill>
                  <a:srgbClr val="006600"/>
                </a:solidFill>
                <a:ea typeface="+mn-ea"/>
              </a:rPr>
              <a:t>Guarantee Framework in power sector</a:t>
            </a:r>
            <a:endParaRPr lang="en-US" sz="1800" b="1" kern="1200" dirty="0">
              <a:solidFill>
                <a:srgbClr val="006600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685800" y="4700650"/>
            <a:ext cx="3657600" cy="12192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26325" y="47719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Comparing the process with</a:t>
            </a:r>
            <a:r>
              <a:rPr kumimoji="0" lang="id-ID" sz="1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id-ID" sz="1200" b="0" i="0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countries from RfQ to Financial Close:</a:t>
            </a:r>
            <a:endParaRPr kumimoji="0" lang="id-ID" sz="12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1175" marR="0" lvl="0" indent="-2254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/>
              <a:buChar char="à"/>
              <a:tabLst/>
              <a:defRPr/>
            </a:pPr>
            <a:r>
              <a:rPr lang="id-ID" sz="1200" b="0" kern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CJPP: </a:t>
            </a:r>
            <a:r>
              <a:rPr lang="id-ID" sz="1200" kern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 </a:t>
            </a:r>
            <a:r>
              <a:rPr lang="id-ID" sz="12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months </a:t>
            </a:r>
          </a:p>
          <a:p>
            <a:pPr marL="511175" marR="0" lvl="0" indent="-2254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/>
              <a:buChar char="à"/>
              <a:tabLst/>
              <a:defRPr/>
            </a:pPr>
            <a:r>
              <a:rPr lang="id-ID" sz="1200" b="0" kern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Canada: </a:t>
            </a:r>
            <a:r>
              <a:rPr lang="id-ID" sz="12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 months</a:t>
            </a:r>
          </a:p>
          <a:p>
            <a:pPr marL="511175" marR="0" lvl="0" indent="-2254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/>
              <a:buChar char="à"/>
              <a:tabLst/>
              <a:defRPr/>
            </a:pPr>
            <a:r>
              <a:rPr lang="id-ID" sz="1200" b="0" kern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UK: </a:t>
            </a:r>
            <a:r>
              <a:rPr lang="id-ID" sz="12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months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0550" cy="838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L</a:t>
            </a:r>
            <a:r>
              <a:rPr lang="id-ID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essons learned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from CJPP as the </a:t>
            </a:r>
            <a:r>
              <a:rPr lang="id-ID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1st PPP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Project in Indonesia</a:t>
            </a:r>
            <a:endParaRPr lang="en-US" sz="1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800600" y="4707575"/>
            <a:ext cx="3581400" cy="12192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CJPP case can be used as a model for other infrastructure projects in promoting more fair, transparent &amp; competitive process which brings </a:t>
            </a:r>
            <a:r>
              <a:rPr lang="id-ID" sz="13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for money </a:t>
            </a:r>
            <a:r>
              <a:rPr lang="id-ID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society as a whole</a:t>
            </a: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14679" y="1295400"/>
            <a:ext cx="5429288" cy="3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 sz="16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92150" indent="-2349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 typeface="Wingdings" pitchFamily="2" charset="2"/>
              <a:buChar char="§"/>
              <a:defRPr sz="16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 typeface="Arial" charset="0"/>
              <a:buChar char="–"/>
              <a:defRPr sz="140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d-ID" sz="1400" smtClean="0"/>
              <a:t>Integrity </a:t>
            </a:r>
            <a:r>
              <a:rPr lang="id-ID" sz="1400" dirty="0" smtClean="0"/>
              <a:t>of </a:t>
            </a:r>
            <a:r>
              <a:rPr lang="id-ID" sz="1400" smtClean="0"/>
              <a:t>the process: fair, transparent and competitive</a:t>
            </a:r>
          </a:p>
          <a:p>
            <a:endParaRPr lang="id-ID" sz="800" dirty="0" smtClean="0"/>
          </a:p>
          <a:p>
            <a:r>
              <a:rPr lang="id-ID" sz="1400" smtClean="0"/>
              <a:t>Negotiation </a:t>
            </a:r>
            <a:r>
              <a:rPr lang="id-ID" sz="1400" dirty="0" smtClean="0"/>
              <a:t>process prior to bid submission</a:t>
            </a:r>
          </a:p>
          <a:p>
            <a:endParaRPr lang="id-ID" sz="800" dirty="0" smtClean="0"/>
          </a:p>
          <a:p>
            <a:r>
              <a:rPr lang="id-ID" sz="1400" dirty="0" smtClean="0"/>
              <a:t>Strong commitment </a:t>
            </a:r>
            <a:r>
              <a:rPr lang="id-ID" sz="1400" smtClean="0"/>
              <a:t>from PLN </a:t>
            </a:r>
            <a:r>
              <a:rPr lang="id-ID" sz="1400" dirty="0" smtClean="0"/>
              <a:t>as Contracting Agency</a:t>
            </a:r>
          </a:p>
          <a:p>
            <a:endParaRPr lang="id-ID" sz="800" dirty="0" smtClean="0"/>
          </a:p>
          <a:p>
            <a:r>
              <a:rPr lang="id-ID" sz="1400" dirty="0" smtClean="0"/>
              <a:t>Strong Leadership </a:t>
            </a:r>
            <a:r>
              <a:rPr lang="id-ID" sz="1400" smtClean="0"/>
              <a:t>of PLN Procurement </a:t>
            </a:r>
            <a:r>
              <a:rPr lang="id-ID" sz="1400" dirty="0" smtClean="0"/>
              <a:t>T</a:t>
            </a:r>
            <a:r>
              <a:rPr lang="id-ID" sz="1400" smtClean="0"/>
              <a:t>eam</a:t>
            </a:r>
            <a:endParaRPr lang="en-US" sz="1400" dirty="0" smtClean="0"/>
          </a:p>
          <a:p>
            <a:pPr>
              <a:buNone/>
            </a:pPr>
            <a:endParaRPr lang="id-ID" sz="800" u="sng" dirty="0" smtClean="0"/>
          </a:p>
          <a:p>
            <a:r>
              <a:rPr lang="id-ID" sz="1400" dirty="0" smtClean="0"/>
              <a:t>Strong commitment of the </a:t>
            </a:r>
            <a:r>
              <a:rPr lang="id-ID" sz="1400" smtClean="0"/>
              <a:t>implementation schedule</a:t>
            </a:r>
          </a:p>
          <a:p>
            <a:endParaRPr lang="id-ID" sz="700" smtClean="0"/>
          </a:p>
          <a:p>
            <a:r>
              <a:rPr lang="id-ID" sz="1400" smtClean="0"/>
              <a:t>Positive cooperation from qualified Sponsors, Lenders and other key Stakeholders</a:t>
            </a:r>
            <a:endParaRPr lang="en-US" sz="1400" dirty="0" smtClean="0"/>
          </a:p>
          <a:p>
            <a:endParaRPr lang="en-US" sz="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1472" y="1143001"/>
            <a:ext cx="2500330" cy="3352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just"/>
            <a:r>
              <a:rPr lang="id-ID" dirty="0" smtClean="0"/>
              <a:t>        </a:t>
            </a:r>
            <a:r>
              <a:rPr lang="id-ID" sz="1600" dirty="0" smtClean="0"/>
              <a:t> </a:t>
            </a:r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ctr"/>
            <a:endParaRPr lang="id-ID" sz="1600" smtClean="0"/>
          </a:p>
          <a:p>
            <a:pPr algn="ctr"/>
            <a:r>
              <a:rPr lang="id-ID" sz="1600" smtClean="0"/>
              <a:t>ofIDR </a:t>
            </a:r>
            <a:r>
              <a:rPr lang="id-ID" sz="1600" dirty="0" smtClean="0"/>
              <a:t>300 Bio</a:t>
            </a:r>
          </a:p>
          <a:p>
            <a:pPr algn="just"/>
            <a:r>
              <a:rPr lang="id-ID" sz="1600" dirty="0" smtClean="0"/>
              <a:t>     </a:t>
            </a:r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just"/>
            <a:endParaRPr lang="id-ID" sz="1600" dirty="0" smtClean="0"/>
          </a:p>
          <a:p>
            <a:pPr algn="just"/>
            <a:endParaRPr lang="id-ID" sz="1400" dirty="0" smtClean="0"/>
          </a:p>
          <a:p>
            <a:pPr algn="just"/>
            <a:endParaRPr lang="id-ID" sz="1200" dirty="0" smtClean="0"/>
          </a:p>
          <a:p>
            <a:pPr algn="ctr"/>
            <a:endParaRPr lang="id-ID" sz="1050" smtClean="0"/>
          </a:p>
          <a:p>
            <a:pPr algn="ctr"/>
            <a:r>
              <a:rPr lang="id-ID" sz="1050" smtClean="0"/>
              <a:t>6 October </a:t>
            </a:r>
            <a:r>
              <a:rPr lang="id-ID" sz="1050" dirty="0" smtClean="0"/>
              <a:t>2011</a:t>
            </a:r>
            <a:endParaRPr lang="id-ID" sz="1050" dirty="0"/>
          </a:p>
        </p:txBody>
      </p:sp>
      <p:pic>
        <p:nvPicPr>
          <p:cNvPr id="10" name="Picture 36" descr="logop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71857"/>
            <a:ext cx="571504" cy="64294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31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19386"/>
            <a:ext cx="690865" cy="75679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588625" y="2256018"/>
            <a:ext cx="2471302" cy="102058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largest &amp;</a:t>
            </a:r>
            <a:r>
              <a:rPr kumimoji="0" lang="id-ID" sz="11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</a:t>
            </a: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1st PPP Project in Indonesia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250" b="0" smtClean="0">
                <a:latin typeface="Cooper Black" pitchFamily="18" charset="0"/>
              </a:rPr>
              <a:t>Central Java Power Project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050" b="0" smtClean="0"/>
              <a:t>2x1000 MW; ~US$ 4 bio</a:t>
            </a:r>
            <a:endParaRPr kumimoji="0" lang="id-ID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58" y="1319386"/>
            <a:ext cx="642942" cy="785818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 l="35138" t="50079" r="55807" b="36614"/>
          <a:stretch>
            <a:fillRect/>
          </a:stretch>
        </p:blipFill>
        <p:spPr bwMode="auto">
          <a:xfrm>
            <a:off x="1962132" y="3483733"/>
            <a:ext cx="563566" cy="616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traight Arrow Connector 101"/>
          <p:cNvCxnSpPr>
            <a:cxnSpLocks noChangeShapeType="1"/>
          </p:cNvCxnSpPr>
          <p:nvPr/>
        </p:nvCxnSpPr>
        <p:spPr bwMode="auto">
          <a:xfrm rot="5400000">
            <a:off x="7704138" y="3535363"/>
            <a:ext cx="357187" cy="1587"/>
          </a:xfrm>
          <a:prstGeom prst="straightConnector1">
            <a:avLst/>
          </a:prstGeom>
          <a:noFill/>
          <a:ln w="28575" algn="ctr">
            <a:solidFill>
              <a:srgbClr val="336600"/>
            </a:solidFill>
            <a:round/>
            <a:headEnd/>
            <a:tailEnd type="arrow" w="med" len="med"/>
          </a:ln>
        </p:spPr>
      </p:cxn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23850" y="595312"/>
            <a:ext cx="8210550" cy="395288"/>
          </a:xfrm>
        </p:spPr>
        <p:txBody>
          <a:bodyPr/>
          <a:lstStyle/>
          <a:p>
            <a:r>
              <a:rPr lang="id-ID" sz="1800" smtClean="0"/>
              <a:t>Sample of IIGF business model in water sector </a:t>
            </a:r>
            <a:r>
              <a:rPr lang="en-GB" sz="1800" smtClean="0"/>
              <a:t/>
            </a:r>
            <a:br>
              <a:rPr lang="en-GB" sz="1800" smtClean="0"/>
            </a:br>
            <a:endParaRPr lang="en-GB" sz="1800" smtClean="0"/>
          </a:p>
        </p:txBody>
      </p:sp>
      <p:sp>
        <p:nvSpPr>
          <p:cNvPr id="46" name="Rectangle 45"/>
          <p:cNvSpPr/>
          <p:nvPr/>
        </p:nvSpPr>
        <p:spPr>
          <a:xfrm>
            <a:off x="571500" y="3571875"/>
            <a:ext cx="2928938" cy="1000125"/>
          </a:xfrm>
          <a:prstGeom prst="rect">
            <a:avLst/>
          </a:prstGeom>
          <a:solidFill>
            <a:srgbClr val="99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id-ID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28625" y="3465513"/>
            <a:ext cx="8143875" cy="2590800"/>
          </a:xfrm>
          <a:prstGeom prst="roundRect">
            <a:avLst/>
          </a:prstGeom>
          <a:noFill/>
          <a:ln>
            <a:solidFill>
              <a:srgbClr val="074C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id-ID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7297738" y="3738563"/>
            <a:ext cx="1111250" cy="820737"/>
          </a:xfrm>
          <a:prstGeom prst="ellipse">
            <a:avLst/>
          </a:prstGeom>
          <a:solidFill>
            <a:srgbClr val="1B25FF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id-ID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31825" y="3708400"/>
            <a:ext cx="1677988" cy="712788"/>
            <a:chOff x="1311505" y="2211077"/>
            <a:chExt cx="2015508" cy="876300"/>
          </a:xfrm>
        </p:grpSpPr>
        <p:sp>
          <p:nvSpPr>
            <p:cNvPr id="55" name="Rectangle 54"/>
            <p:cNvSpPr/>
            <p:nvPr/>
          </p:nvSpPr>
          <p:spPr>
            <a:xfrm>
              <a:off x="1311505" y="2211077"/>
              <a:ext cx="1965931" cy="8763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20426" y="2301613"/>
              <a:ext cx="1906587" cy="655062"/>
              <a:chOff x="2131907" y="2538561"/>
              <a:chExt cx="1907298" cy="627973"/>
            </a:xfrm>
          </p:grpSpPr>
          <p:sp>
            <p:nvSpPr>
              <p:cNvPr id="30754" name="TextBox 79"/>
              <p:cNvSpPr txBox="1">
                <a:spLocks noChangeArrowheads="1"/>
              </p:cNvSpPr>
              <p:nvPr/>
            </p:nvSpPr>
            <p:spPr bwMode="auto">
              <a:xfrm>
                <a:off x="2642112" y="2548490"/>
                <a:ext cx="1397093" cy="59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 b="0">
                    <a:latin typeface="Georgia" pitchFamily="18" charset="0"/>
                    <a:ea typeface="MS PGothic" pitchFamily="34" charset="-128"/>
                    <a:cs typeface="Helvetica Light"/>
                  </a:rPr>
                  <a:t>City Government of Bandar Lampung</a:t>
                </a:r>
              </a:p>
            </p:txBody>
          </p:sp>
          <p:pic>
            <p:nvPicPr>
              <p:cNvPr id="30755" name="Picture 6" descr="Lambang_Kota_Bandar_Lampung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31907" y="2538561"/>
                <a:ext cx="459493" cy="627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368550" y="3619500"/>
            <a:ext cx="1095375" cy="841375"/>
            <a:chOff x="7416872" y="1051107"/>
            <a:chExt cx="1303161" cy="955559"/>
          </a:xfrm>
        </p:grpSpPr>
        <p:pic>
          <p:nvPicPr>
            <p:cNvPr id="30750" name="Picture 8" descr="41604_341570081598_6530203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92382" y="1098520"/>
              <a:ext cx="1135681" cy="90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7416872" y="1051107"/>
              <a:ext cx="1303161" cy="245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b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ews Gothic MT"/>
                  <a:ea typeface="ＭＳ Ｐゴシック" charset="0"/>
                  <a:cs typeface="News Gothic MT"/>
                </a:rPr>
                <a:t>PDAM WAY RILAU</a:t>
              </a:r>
            </a:p>
          </p:txBody>
        </p:sp>
      </p:grpSp>
      <p:sp>
        <p:nvSpPr>
          <p:cNvPr id="30729" name="TextBox 17"/>
          <p:cNvSpPr txBox="1">
            <a:spLocks noChangeArrowheads="1"/>
          </p:cNvSpPr>
          <p:nvPr/>
        </p:nvSpPr>
        <p:spPr bwMode="auto">
          <a:xfrm>
            <a:off x="7286625" y="3821113"/>
            <a:ext cx="1109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  <a:latin typeface="Georgia" pitchFamily="18" charset="0"/>
              </a:rPr>
              <a:t>Private Investors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013325" y="2527300"/>
            <a:ext cx="1558925" cy="830263"/>
            <a:chOff x="4280183" y="5722862"/>
            <a:chExt cx="1735648" cy="874425"/>
          </a:xfrm>
        </p:grpSpPr>
        <p:pic>
          <p:nvPicPr>
            <p:cNvPr id="30748" name="Picture 20" descr="Unknown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0183" y="5795131"/>
              <a:ext cx="718569" cy="71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9" name="Rectangle 2"/>
            <p:cNvSpPr>
              <a:spLocks noChangeArrowheads="1"/>
            </p:cNvSpPr>
            <p:nvPr/>
          </p:nvSpPr>
          <p:spPr bwMode="auto">
            <a:xfrm>
              <a:off x="4965982" y="5722862"/>
              <a:ext cx="1049849" cy="87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0">
                  <a:latin typeface="Georgia" pitchFamily="18" charset="0"/>
                  <a:ea typeface="Hiragino Sans GB W3"/>
                  <a:cs typeface="Hiragino Sans GB W3"/>
                </a:rPr>
                <a:t>The World Bank</a:t>
              </a:r>
            </a:p>
          </p:txBody>
        </p:sp>
      </p:grpSp>
      <p:sp>
        <p:nvSpPr>
          <p:cNvPr id="30731" name="TextBox 6"/>
          <p:cNvSpPr txBox="1">
            <a:spLocks noChangeArrowheads="1"/>
          </p:cNvSpPr>
          <p:nvPr/>
        </p:nvSpPr>
        <p:spPr bwMode="auto">
          <a:xfrm rot="2256395">
            <a:off x="3810000" y="4848225"/>
            <a:ext cx="1385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0">
                <a:latin typeface="Calibri" pitchFamily="34" charset="0"/>
                <a:ea typeface="MS PGothic" pitchFamily="34" charset="-128"/>
                <a:cs typeface="Calibri" pitchFamily="34" charset="0"/>
              </a:rPr>
              <a:t>Recourse Agreement</a:t>
            </a:r>
          </a:p>
        </p:txBody>
      </p:sp>
      <p:sp>
        <p:nvSpPr>
          <p:cNvPr id="30732" name="TextBox 6"/>
          <p:cNvSpPr txBox="1">
            <a:spLocks noChangeArrowheads="1"/>
          </p:cNvSpPr>
          <p:nvPr/>
        </p:nvSpPr>
        <p:spPr bwMode="auto">
          <a:xfrm>
            <a:off x="4500563" y="3811588"/>
            <a:ext cx="1500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GB" sz="1100" b="0">
                <a:latin typeface="Calibri" pitchFamily="34" charset="0"/>
                <a:ea typeface="MS PGothic" pitchFamily="34" charset="-128"/>
                <a:cs typeface="Calibri" pitchFamily="34" charset="0"/>
              </a:rPr>
              <a:t>Concession Agreement</a:t>
            </a: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367588" y="2495550"/>
            <a:ext cx="1109662" cy="82073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29" tIns="45714" rIns="91429" bIns="45714" anchor="ctr"/>
          <a:lstStyle/>
          <a:p>
            <a:pPr algn="ctr">
              <a:defRPr/>
            </a:pPr>
            <a:endParaRPr lang="id-ID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734" name="TextBox 17"/>
          <p:cNvSpPr txBox="1">
            <a:spLocks noChangeArrowheads="1"/>
          </p:cNvSpPr>
          <p:nvPr/>
        </p:nvSpPr>
        <p:spPr bwMode="auto">
          <a:xfrm>
            <a:off x="7415213" y="2763838"/>
            <a:ext cx="110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GB" sz="1400" b="0">
                <a:solidFill>
                  <a:srgbClr val="FFFFFF"/>
                </a:solidFill>
                <a:latin typeface="Georgia" pitchFamily="18" charset="0"/>
              </a:rPr>
              <a:t>Lenders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072063" y="1279525"/>
            <a:ext cx="2246312" cy="655638"/>
            <a:chOff x="3923785" y="1220978"/>
            <a:chExt cx="2248712" cy="655736"/>
          </a:xfrm>
        </p:grpSpPr>
        <p:pic>
          <p:nvPicPr>
            <p:cNvPr id="30746" name="Picture 31" descr="images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785" y="1220978"/>
              <a:ext cx="600165" cy="65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7" name="Rectangle 2"/>
            <p:cNvSpPr>
              <a:spLocks noChangeArrowheads="1"/>
            </p:cNvSpPr>
            <p:nvPr/>
          </p:nvSpPr>
          <p:spPr bwMode="auto">
            <a:xfrm>
              <a:off x="4574157" y="1279933"/>
              <a:ext cx="159834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0">
                  <a:latin typeface="Georgia" pitchFamily="18" charset="0"/>
                  <a:ea typeface="Hiragino Sans GB W3"/>
                  <a:cs typeface="Hiragino Sans GB W3"/>
                </a:rPr>
                <a:t>Minist</a:t>
              </a:r>
              <a:r>
                <a:rPr lang="id-ID" sz="1600" b="0">
                  <a:latin typeface="Georgia" pitchFamily="18" charset="0"/>
                  <a:ea typeface="Hiragino Sans GB W3"/>
                  <a:cs typeface="Hiragino Sans GB W3"/>
                </a:rPr>
                <a:t>er</a:t>
              </a:r>
              <a:r>
                <a:rPr lang="en-GB" sz="1600" b="0">
                  <a:latin typeface="Georgia" pitchFamily="18" charset="0"/>
                  <a:ea typeface="Hiragino Sans GB W3"/>
                  <a:cs typeface="Hiragino Sans GB W3"/>
                </a:rPr>
                <a:t> of Finance</a:t>
              </a:r>
            </a:p>
          </p:txBody>
        </p:sp>
      </p:grpSp>
      <p:sp>
        <p:nvSpPr>
          <p:cNvPr id="30736" name="TextBox 6"/>
          <p:cNvSpPr txBox="1">
            <a:spLocks noChangeArrowheads="1"/>
          </p:cNvSpPr>
          <p:nvPr/>
        </p:nvSpPr>
        <p:spPr bwMode="auto">
          <a:xfrm>
            <a:off x="6321425" y="2514600"/>
            <a:ext cx="10366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GB" sz="1100" b="0">
                <a:latin typeface="Calibri" pitchFamily="34" charset="0"/>
                <a:ea typeface="MS PGothic" pitchFamily="34" charset="-128"/>
                <a:cs typeface="Calibri" pitchFamily="34" charset="0"/>
              </a:rPr>
              <a:t>Partial Risk Guarantee </a:t>
            </a:r>
          </a:p>
        </p:txBody>
      </p:sp>
      <p:sp>
        <p:nvSpPr>
          <p:cNvPr id="30737" name="TextBox 6"/>
          <p:cNvSpPr txBox="1">
            <a:spLocks noChangeArrowheads="1"/>
          </p:cNvSpPr>
          <p:nvPr/>
        </p:nvSpPr>
        <p:spPr bwMode="auto">
          <a:xfrm>
            <a:off x="5357813" y="2033588"/>
            <a:ext cx="1066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GB" sz="1100" b="0">
                <a:latin typeface="Calibri" pitchFamily="34" charset="0"/>
                <a:ea typeface="MS PGothic" pitchFamily="34" charset="-128"/>
                <a:cs typeface="Calibri" pitchFamily="34" charset="0"/>
              </a:rPr>
              <a:t>Counter guarantee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rot="16200000" flipH="1">
            <a:off x="5095081" y="2243932"/>
            <a:ext cx="525463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39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7000" y="5286375"/>
            <a:ext cx="627063" cy="850900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30740" name="TextBox 6"/>
          <p:cNvSpPr txBox="1">
            <a:spLocks noChangeArrowheads="1"/>
          </p:cNvSpPr>
          <p:nvPr/>
        </p:nvSpPr>
        <p:spPr bwMode="auto">
          <a:xfrm rot="-2213417">
            <a:off x="5875338" y="4833938"/>
            <a:ext cx="1466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0">
                <a:latin typeface="Calibri" pitchFamily="34" charset="0"/>
                <a:ea typeface="MS PGothic" pitchFamily="34" charset="-128"/>
                <a:cs typeface="Calibri" pitchFamily="34" charset="0"/>
              </a:rPr>
              <a:t>Guarantee Agreement</a:t>
            </a:r>
          </a:p>
        </p:txBody>
      </p:sp>
      <p:sp>
        <p:nvSpPr>
          <p:cNvPr id="30741" name="TextBox 92"/>
          <p:cNvSpPr txBox="1">
            <a:spLocks noChangeArrowheads="1"/>
          </p:cNvSpPr>
          <p:nvPr/>
        </p:nvSpPr>
        <p:spPr bwMode="auto">
          <a:xfrm>
            <a:off x="357188" y="1250950"/>
            <a:ext cx="4572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GB" sz="1300" b="0">
                <a:latin typeface="Calibri" pitchFamily="34" charset="0"/>
                <a:cs typeface="Calibri" pitchFamily="34" charset="0"/>
              </a:rPr>
              <a:t> IIGF is currently working on a Water Project in  Bandar Lampung with the support </a:t>
            </a:r>
            <a:r>
              <a:rPr lang="en-GB" sz="1300" b="0" smtClean="0">
                <a:latin typeface="Calibri" pitchFamily="34" charset="0"/>
                <a:cs typeface="Calibri" pitchFamily="34" charset="0"/>
              </a:rPr>
              <a:t>of</a:t>
            </a:r>
            <a:r>
              <a:rPr lang="id-ID" sz="1300" b="0" smtClean="0">
                <a:latin typeface="Calibri" pitchFamily="34" charset="0"/>
                <a:cs typeface="Calibri" pitchFamily="34" charset="0"/>
              </a:rPr>
              <a:t> MoPW,</a:t>
            </a:r>
            <a:r>
              <a:rPr lang="en-GB" sz="1300" b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300" b="0">
                <a:latin typeface="Calibri" pitchFamily="34" charset="0"/>
                <a:cs typeface="Calibri" pitchFamily="34" charset="0"/>
              </a:rPr>
              <a:t>MoF and the World Bank</a:t>
            </a:r>
          </a:p>
          <a:p>
            <a:pPr marL="85725" indent="-85725"/>
            <a:endParaRPr lang="en-GB" sz="1300" b="0">
              <a:latin typeface="Calibri" pitchFamily="34" charset="0"/>
              <a:cs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GB" sz="1300" b="0">
                <a:latin typeface="Calibri" pitchFamily="34" charset="0"/>
                <a:cs typeface="Calibri" pitchFamily="34" charset="0"/>
              </a:rPr>
              <a:t> IIGF’s business model is consistent with international practice on sub-sovereign credit enhancements</a:t>
            </a:r>
          </a:p>
          <a:p>
            <a:pPr marL="85725" indent="-85725"/>
            <a:endParaRPr lang="en-GB" sz="1300" b="0">
              <a:latin typeface="Calibri" pitchFamily="34" charset="0"/>
              <a:cs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GB" sz="1300" b="0">
                <a:latin typeface="Calibri" pitchFamily="34" charset="0"/>
                <a:cs typeface="Calibri" pitchFamily="34" charset="0"/>
              </a:rPr>
              <a:t> IIGF provides comfort to investors/lenders through Guarantee Agreement &amp; ensures its financial sustainability through Recourse Agreement </a:t>
            </a:r>
          </a:p>
        </p:txBody>
      </p:sp>
      <p:cxnSp>
        <p:nvCxnSpPr>
          <p:cNvPr id="30742" name="Straight Arrow Connector 55"/>
          <p:cNvCxnSpPr>
            <a:cxnSpLocks noChangeShapeType="1"/>
          </p:cNvCxnSpPr>
          <p:nvPr/>
        </p:nvCxnSpPr>
        <p:spPr bwMode="auto">
          <a:xfrm>
            <a:off x="3643313" y="4143375"/>
            <a:ext cx="3643312" cy="1588"/>
          </a:xfrm>
          <a:prstGeom prst="straightConnector1">
            <a:avLst/>
          </a:prstGeom>
          <a:noFill/>
          <a:ln w="28575" algn="ctr">
            <a:solidFill>
              <a:srgbClr val="33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43" name="Straight Arrow Connector 62"/>
          <p:cNvCxnSpPr>
            <a:cxnSpLocks noChangeShapeType="1"/>
          </p:cNvCxnSpPr>
          <p:nvPr/>
        </p:nvCxnSpPr>
        <p:spPr bwMode="auto">
          <a:xfrm flipV="1">
            <a:off x="5929313" y="4500563"/>
            <a:ext cx="1500187" cy="1143000"/>
          </a:xfrm>
          <a:prstGeom prst="straightConnector1">
            <a:avLst/>
          </a:prstGeom>
          <a:noFill/>
          <a:ln w="28575" algn="ctr">
            <a:solidFill>
              <a:srgbClr val="33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44" name="Straight Arrow Connector 76"/>
          <p:cNvCxnSpPr>
            <a:cxnSpLocks noChangeShapeType="1"/>
          </p:cNvCxnSpPr>
          <p:nvPr/>
        </p:nvCxnSpPr>
        <p:spPr bwMode="auto">
          <a:xfrm>
            <a:off x="3714750" y="4548188"/>
            <a:ext cx="1428750" cy="1071562"/>
          </a:xfrm>
          <a:prstGeom prst="straightConnector1">
            <a:avLst/>
          </a:prstGeom>
          <a:noFill/>
          <a:ln w="28575" algn="ctr">
            <a:solidFill>
              <a:srgbClr val="3366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745" name="Straight Arrow Connector 94"/>
          <p:cNvCxnSpPr>
            <a:cxnSpLocks noChangeShapeType="1"/>
          </p:cNvCxnSpPr>
          <p:nvPr/>
        </p:nvCxnSpPr>
        <p:spPr bwMode="auto">
          <a:xfrm>
            <a:off x="6357938" y="2974975"/>
            <a:ext cx="1000125" cy="1588"/>
          </a:xfrm>
          <a:prstGeom prst="straightConnector1">
            <a:avLst/>
          </a:prstGeom>
          <a:noFill/>
          <a:ln w="28575" algn="ctr">
            <a:solidFill>
              <a:srgbClr val="33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261750" y="2667000"/>
            <a:ext cx="6553200" cy="1219200"/>
          </a:xfrm>
          <a:prstGeom prst="rect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313" y="1202375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IIGF Role in</a:t>
            </a:r>
            <a:r>
              <a:rPr kumimoji="0" lang="id-ID" sz="24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Helping</a:t>
            </a:r>
          </a:p>
          <a:p>
            <a:pPr marL="234950" marR="0" lvl="0" indent="-23495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4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 Encourage PPP Pipeline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428596" y="2088524"/>
            <a:ext cx="8429684" cy="2000264"/>
          </a:xfrm>
          <a:prstGeom prst="rect">
            <a:avLst/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76250" y="341313"/>
            <a:ext cx="8210550" cy="511175"/>
          </a:xfrm>
        </p:spPr>
        <p:txBody>
          <a:bodyPr/>
          <a:lstStyle/>
          <a:p>
            <a:r>
              <a:rPr lang="en-US" smtClean="0"/>
              <a:t>H</a:t>
            </a:r>
            <a:r>
              <a:rPr lang="id-ID" smtClean="0"/>
              <a:t>ow does IIGF encourage pipeline development process ? </a:t>
            </a:r>
            <a:endParaRPr lang="en-US" smtClean="0"/>
          </a:p>
        </p:txBody>
      </p:sp>
      <p:sp>
        <p:nvSpPr>
          <p:cNvPr id="18437" name="Right Arrow 9"/>
          <p:cNvSpPr>
            <a:spLocks noChangeArrowheads="1"/>
          </p:cNvSpPr>
          <p:nvPr/>
        </p:nvSpPr>
        <p:spPr bwMode="auto">
          <a:xfrm>
            <a:off x="6215074" y="2179024"/>
            <a:ext cx="2500330" cy="1766888"/>
          </a:xfrm>
          <a:prstGeom prst="rightArrow">
            <a:avLst>
              <a:gd name="adj1" fmla="val 82176"/>
              <a:gd name="adj2" fmla="val 36718"/>
            </a:avLst>
          </a:prstGeom>
          <a:solidFill>
            <a:schemeClr val="bg1"/>
          </a:solidFill>
          <a:ln w="19050" algn="ctr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700" dirty="0" smtClean="0">
                <a:solidFill>
                  <a:srgbClr val="800000"/>
                </a:solidFill>
              </a:rPr>
              <a:t>P</a:t>
            </a:r>
            <a:r>
              <a:rPr lang="id-ID" sz="1700" dirty="0" smtClean="0">
                <a:solidFill>
                  <a:srgbClr val="800000"/>
                </a:solidFill>
              </a:rPr>
              <a:t>rojects</a:t>
            </a:r>
          </a:p>
          <a:p>
            <a:pPr algn="ctr"/>
            <a:r>
              <a:rPr lang="id-ID" sz="1700" dirty="0" smtClean="0">
                <a:solidFill>
                  <a:srgbClr val="800000"/>
                </a:solidFill>
              </a:rPr>
              <a:t>Ready for  Market</a:t>
            </a:r>
            <a:endParaRPr lang="en-US" sz="1700" dirty="0">
              <a:solidFill>
                <a:srgbClr val="8000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42910" y="2234599"/>
            <a:ext cx="5286412" cy="714380"/>
          </a:xfrm>
          <a:prstGeom prst="rightArrow">
            <a:avLst>
              <a:gd name="adj1" fmla="val 59801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CA’s </a:t>
            </a:r>
            <a:r>
              <a:rPr lang="en-US" sz="1600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Project</a:t>
            </a:r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 Preparations Stage, guided by IIGF</a:t>
            </a:r>
            <a:endParaRPr lang="en-US" sz="1600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2948977"/>
            <a:ext cx="5318673" cy="946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99CC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1500" b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Overall Process Objective is to ensure Guaranteed Projects are:</a:t>
            </a:r>
          </a:p>
          <a:p>
            <a:pPr marL="287338" lvl="1" indent="-169863">
              <a:buFont typeface="Arial" pitchFamily="34" charset="0"/>
              <a:buChar char="•"/>
            </a:pPr>
            <a:r>
              <a:rPr lang="en-GB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Feasible</a:t>
            </a:r>
            <a:endParaRPr lang="en-GB" sz="135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7338" lvl="1" indent="-169863">
              <a:buFont typeface="Arial" pitchFamily="34" charset="0"/>
              <a:buChar char="•"/>
            </a:pPr>
            <a:r>
              <a:rPr lang="en-GB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Fair </a:t>
            </a:r>
            <a:r>
              <a:rPr lang="en-GB" sz="135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GB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Risk Allocation</a:t>
            </a:r>
            <a:endParaRPr lang="id-ID" sz="135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7338" lvl="1" indent="-169863"/>
            <a:endParaRPr lang="id-ID" sz="135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7422" y="3192585"/>
            <a:ext cx="37861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69863">
              <a:buFont typeface="Arial" pitchFamily="34" charset="0"/>
              <a:buChar char="•"/>
            </a:pPr>
            <a:r>
              <a:rPr lang="en-GB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Robust in Risk Mitigation</a:t>
            </a:r>
            <a:r>
              <a:rPr lang="id-ID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en-GB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lan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en-GB" sz="135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Well Structured</a:t>
            </a:r>
            <a:endParaRPr lang="en-GB" sz="135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8596" y="1142984"/>
            <a:ext cx="8429684" cy="857256"/>
          </a:xfrm>
          <a:prstGeom prst="rect">
            <a:avLst/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+mn-cs"/>
              </a:rPr>
              <a:t>  CAs Capacity Building through Workshops 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chemeClr val="accent2"/>
                </a:solidFill>
                <a:latin typeface="Arial" charset="0"/>
              </a:rPr>
              <a:t>Build understanding on PPP project preparation and execution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chemeClr val="accent2"/>
                </a:solidFill>
                <a:latin typeface="Arial" charset="0"/>
              </a:rPr>
              <a:t>Knowledge sharing of actual cases by </a:t>
            </a:r>
            <a:r>
              <a:rPr lang="id-ID" sz="1400" b="0" dirty="0" smtClean="0">
                <a:solidFill>
                  <a:schemeClr val="accent2"/>
                </a:solidFill>
                <a:latin typeface="Arial" charset="0"/>
                <a:cs typeface="+mn-cs"/>
              </a:rPr>
              <a:t>International insitutions</a:t>
            </a:r>
            <a:endParaRPr lang="en-US" sz="1400" b="0" dirty="0" smtClean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28596" y="4214818"/>
            <a:ext cx="8429684" cy="857256"/>
          </a:xfrm>
          <a:prstGeom prst="rect">
            <a:avLst/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+mn-cs"/>
              </a:rPr>
              <a:t>   Involve Key Stakeholders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chemeClr val="accent2"/>
                </a:solidFill>
                <a:latin typeface="Arial" charset="0"/>
              </a:rPr>
              <a:t>To better understand the challenges and opportunities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chemeClr val="accent2"/>
                </a:solidFill>
                <a:latin typeface="Arial" charset="0"/>
                <a:cs typeface="+mn-cs"/>
              </a:rPr>
              <a:t>To </a:t>
            </a:r>
            <a:r>
              <a:rPr lang="id-ID" sz="1400" b="0" smtClean="0">
                <a:solidFill>
                  <a:schemeClr val="accent2"/>
                </a:solidFill>
                <a:latin typeface="Arial" charset="0"/>
                <a:cs typeface="+mn-cs"/>
              </a:rPr>
              <a:t>help develop </a:t>
            </a:r>
            <a:r>
              <a:rPr lang="id-ID" sz="1400" b="0" dirty="0" smtClean="0">
                <a:solidFill>
                  <a:schemeClr val="accent2"/>
                </a:solidFill>
                <a:latin typeface="Arial" charset="0"/>
                <a:cs typeface="+mn-cs"/>
              </a:rPr>
              <a:t>necessary regulation and concensus, e.g. Risk Allocations Guide, Cooprt’n Agts</a:t>
            </a:r>
            <a:endParaRPr lang="en-US" sz="1400" b="0" dirty="0" smtClean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28596" y="5179325"/>
            <a:ext cx="8429684" cy="881050"/>
          </a:xfrm>
          <a:prstGeom prst="rect">
            <a:avLst/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600" smtClean="0">
                <a:solidFill>
                  <a:srgbClr val="336600"/>
                </a:solidFill>
                <a:latin typeface="Arial" charset="0"/>
              </a:rPr>
              <a:t>   Show concept workability through project delivery</a:t>
            </a:r>
            <a:endParaRPr lang="id-ID" sz="1600" smtClean="0">
              <a:solidFill>
                <a:srgbClr val="336600"/>
              </a:solidFill>
              <a:latin typeface="Arial" charset="0"/>
              <a:cs typeface="+mn-cs"/>
            </a:endParaRPr>
          </a:p>
          <a:p>
            <a:pPr lvl="1" indent="-169863">
              <a:buFont typeface="Arial" pitchFamily="34" charset="0"/>
              <a:buChar char="•"/>
            </a:pPr>
            <a:r>
              <a:rPr lang="id-ID" sz="1400" b="0" smtClean="0">
                <a:solidFill>
                  <a:schemeClr val="accent2"/>
                </a:solidFill>
                <a:latin typeface="Arial" charset="0"/>
              </a:rPr>
              <a:t>Real case examples speak louder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smtClean="0">
                <a:solidFill>
                  <a:schemeClr val="accent2"/>
                </a:solidFill>
                <a:latin typeface="Arial" charset="0"/>
                <a:cs typeface="+mn-cs"/>
              </a:rPr>
              <a:t>Work on selected potential projects</a:t>
            </a:r>
            <a:endParaRPr lang="en-US" sz="1400" b="0" smtClean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14282" y="1167082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4282" y="2214554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smtClean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58424" y="4286256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58424" y="5250763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10550" cy="511175"/>
          </a:xfrm>
        </p:spPr>
        <p:txBody>
          <a:bodyPr/>
          <a:lstStyle/>
          <a:p>
            <a:r>
              <a:rPr lang="en-US" smtClean="0"/>
              <a:t>H</a:t>
            </a:r>
            <a:r>
              <a:rPr lang="id-ID" smtClean="0"/>
              <a:t>ow does IIGF facilitate and manage necessary resources ? </a:t>
            </a:r>
            <a:endParaRPr lang="en-US" smtClean="0"/>
          </a:p>
        </p:txBody>
      </p:sp>
      <p:sp>
        <p:nvSpPr>
          <p:cNvPr id="26" name="Rectangle 25"/>
          <p:cNvSpPr/>
          <p:nvPr/>
        </p:nvSpPr>
        <p:spPr bwMode="auto">
          <a:xfrm>
            <a:off x="428596" y="2786058"/>
            <a:ext cx="8286808" cy="1357322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600" dirty="0" smtClean="0">
                <a:solidFill>
                  <a:srgbClr val="336600"/>
                </a:solidFill>
                <a:latin typeface="Arial" charset="0"/>
              </a:rPr>
              <a:t>  </a:t>
            </a:r>
          </a:p>
          <a:p>
            <a:r>
              <a:rPr lang="id-ID" sz="1600" dirty="0" smtClean="0">
                <a:solidFill>
                  <a:srgbClr val="336600"/>
                </a:solidFill>
                <a:latin typeface="Arial" charset="0"/>
              </a:rPr>
              <a:t>   Acquire </a:t>
            </a:r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+mn-cs"/>
              </a:rPr>
              <a:t>Professional Consultants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rgbClr val="0000FF"/>
                </a:solidFill>
                <a:latin typeface="Arial" charset="0"/>
              </a:rPr>
              <a:t>Build clear Terms of Reference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rgbClr val="0000FF"/>
                </a:solidFill>
                <a:latin typeface="Arial" charset="0"/>
                <a:cs typeface="+mn-cs"/>
              </a:rPr>
              <a:t>Involve international parties with local content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rgbClr val="0000FF"/>
                </a:solidFill>
                <a:latin typeface="Arial" charset="0"/>
              </a:rPr>
              <a:t>Competitively procured</a:t>
            </a:r>
            <a:endParaRPr lang="en-US" sz="1400" b="0" dirty="0" smtClean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28596" y="1447800"/>
            <a:ext cx="8286808" cy="1143016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+mn-cs"/>
              </a:rPr>
              <a:t>  </a:t>
            </a:r>
          </a:p>
          <a:p>
            <a:r>
              <a:rPr lang="id-ID" sz="1600" dirty="0" smtClean="0">
                <a:solidFill>
                  <a:srgbClr val="336600"/>
                </a:solidFill>
                <a:latin typeface="Arial" charset="0"/>
              </a:rPr>
              <a:t>   </a:t>
            </a:r>
            <a:r>
              <a:rPr lang="id-ID" sz="1600" dirty="0" smtClean="0">
                <a:solidFill>
                  <a:srgbClr val="336600"/>
                </a:solidFill>
                <a:latin typeface="Arial" charset="0"/>
                <a:cs typeface="+mn-cs"/>
              </a:rPr>
              <a:t>Engage CA Commitment and Team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rgbClr val="0000FF"/>
                </a:solidFill>
                <a:latin typeface="Arial" charset="0"/>
              </a:rPr>
              <a:t>Get the trust of CA on IIGF guidance in execution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dirty="0" smtClean="0">
                <a:solidFill>
                  <a:srgbClr val="0000FF"/>
                </a:solidFill>
                <a:latin typeface="Arial" charset="0"/>
              </a:rPr>
              <a:t>Request CA’s full time working team </a:t>
            </a:r>
            <a:r>
              <a:rPr lang="id-ID" sz="1400" b="0" smtClean="0">
                <a:solidFill>
                  <a:srgbClr val="0000FF"/>
                </a:solidFill>
                <a:latin typeface="Arial" charset="0"/>
              </a:rPr>
              <a:t>in place</a:t>
            </a:r>
            <a:endParaRPr lang="id-ID" sz="1400" b="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28596" y="4357694"/>
            <a:ext cx="8286808" cy="1357306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id-ID" sz="1600" smtClean="0">
                <a:solidFill>
                  <a:srgbClr val="336600"/>
                </a:solidFill>
                <a:latin typeface="Arial" charset="0"/>
              </a:rPr>
              <a:t>   </a:t>
            </a:r>
          </a:p>
          <a:p>
            <a:r>
              <a:rPr lang="id-ID" sz="1600" smtClean="0">
                <a:solidFill>
                  <a:srgbClr val="336600"/>
                </a:solidFill>
                <a:latin typeface="Arial" charset="0"/>
              </a:rPr>
              <a:t>    Mobilize financing support from various parties</a:t>
            </a:r>
            <a:endParaRPr lang="id-ID" sz="1600" smtClean="0">
              <a:solidFill>
                <a:srgbClr val="336600"/>
              </a:solidFill>
              <a:latin typeface="Arial" charset="0"/>
              <a:cs typeface="+mn-cs"/>
            </a:endParaRPr>
          </a:p>
          <a:p>
            <a:pPr lvl="1" indent="-169863">
              <a:buFont typeface="Arial" pitchFamily="34" charset="0"/>
              <a:buChar char="•"/>
            </a:pPr>
            <a:r>
              <a:rPr lang="id-ID" sz="1400" b="0" smtClean="0">
                <a:solidFill>
                  <a:srgbClr val="0000FF"/>
                </a:solidFill>
                <a:latin typeface="Arial" charset="0"/>
              </a:rPr>
              <a:t>Line Ministries and MOF for Viability Gap Fund (Government Direct Contribution)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smtClean="0">
                <a:solidFill>
                  <a:srgbClr val="0000FF"/>
                </a:solidFill>
                <a:latin typeface="Arial" charset="0"/>
              </a:rPr>
              <a:t>Other donors who are unbiased and have aligned interests in developing Indonesia infrastructure</a:t>
            </a:r>
          </a:p>
          <a:p>
            <a:pPr lvl="1" indent="-169863">
              <a:buFont typeface="Arial" pitchFamily="34" charset="0"/>
              <a:buChar char="•"/>
            </a:pPr>
            <a:r>
              <a:rPr lang="id-ID" sz="1400" b="0" smtClean="0">
                <a:solidFill>
                  <a:srgbClr val="0000FF"/>
                </a:solidFill>
                <a:latin typeface="Arial" charset="0"/>
              </a:rPr>
              <a:t>Can also work on reimbursement (success fee) basis as a last resort, to help CA execute PPP</a:t>
            </a:r>
          </a:p>
          <a:p>
            <a:pPr lvl="1" indent="-169863">
              <a:buFont typeface="Arial" pitchFamily="34" charset="0"/>
              <a:buChar char="•"/>
            </a:pPr>
            <a:endParaRPr lang="en-US" sz="1400" b="0" smtClean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14282" y="2810156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smtClean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85720" y="1519238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29862" y="4429132"/>
            <a:ext cx="285752" cy="28575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  <a:endParaRPr kumimoji="0" lang="en-US" sz="14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1219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000" b="1" i="0" u="none" strike="noStrike" kern="0" cap="none" spc="0" normalizeH="0" baseline="0" noProof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3000" b="1" i="0" u="none" strike="noStrike" kern="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Thank You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6215074" y="4852896"/>
            <a:ext cx="2571768" cy="7143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86529" y="5695939"/>
            <a:ext cx="23294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0" i="1" dirty="0">
                <a:latin typeface="Arial" pitchFamily="34" charset="0"/>
                <a:cs typeface="Arial" pitchFamily="34" charset="0"/>
              </a:rPr>
              <a:t>Source</a:t>
            </a:r>
            <a:r>
              <a:rPr lang="id-ID" sz="1000" b="0" i="1">
                <a:latin typeface="Arial" pitchFamily="34" charset="0"/>
                <a:cs typeface="Arial" pitchFamily="34" charset="0"/>
              </a:rPr>
              <a:t>: </a:t>
            </a:r>
            <a:r>
              <a:rPr lang="id-ID" sz="1000" b="0" i="1" smtClean="0">
                <a:latin typeface="Arial" pitchFamily="34" charset="0"/>
                <a:cs typeface="Arial" pitchFamily="34" charset="0"/>
              </a:rPr>
              <a:t>MP3EI</a:t>
            </a:r>
            <a:endParaRPr lang="id-ID" sz="10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 3"/>
          <p:cNvSpPr/>
          <p:nvPr/>
        </p:nvSpPr>
        <p:spPr>
          <a:xfrm>
            <a:off x="525845" y="1295400"/>
            <a:ext cx="7760931" cy="4343314"/>
          </a:xfrm>
          <a:prstGeom prst="swooshArrow">
            <a:avLst>
              <a:gd name="adj1" fmla="val 25000"/>
              <a:gd name="adj2" fmla="val 25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1553569" y="4304898"/>
            <a:ext cx="201784" cy="180682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410753" y="3097519"/>
            <a:ext cx="364763" cy="326617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5710614" y="2329490"/>
            <a:ext cx="504460" cy="451704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7"/>
          <p:cNvGrpSpPr/>
          <p:nvPr/>
        </p:nvGrpSpPr>
        <p:grpSpPr>
          <a:xfrm>
            <a:off x="1357290" y="4731519"/>
            <a:ext cx="2000264" cy="989947"/>
            <a:chOff x="1323756" y="3831883"/>
            <a:chExt cx="2000264" cy="989947"/>
          </a:xfrm>
        </p:grpSpPr>
        <p:sp>
          <p:nvSpPr>
            <p:cNvPr id="28" name="Rectangle 27"/>
            <p:cNvSpPr/>
            <p:nvPr/>
          </p:nvSpPr>
          <p:spPr>
            <a:xfrm>
              <a:off x="1323756" y="3831883"/>
              <a:ext cx="1769624" cy="989947"/>
            </a:xfrm>
            <a:prstGeom prst="rect">
              <a:avLst/>
            </a:prstGeom>
            <a:no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323756" y="3831883"/>
              <a:ext cx="2000264" cy="989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87" tIns="0" rIns="0" bIns="0" numCol="1" spcCol="1270" anchor="t" anchorCtr="0">
              <a:noAutofit/>
            </a:bodyPr>
            <a:lstStyle/>
            <a:p>
              <a:pPr marL="180975" lvl="0" indent="-180975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0" kern="120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2010</a:t>
              </a:r>
              <a:endParaRPr lang="id-ID" sz="1800" b="0" kern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  <a:p>
              <a:pPr marL="109538" lvl="0" indent="-109538" algn="l" defTabSz="800100">
                <a:lnSpc>
                  <a:spcPts val="12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200" b="0" kern="1200" dirty="0" smtClean="0">
                  <a:latin typeface="Arial" pitchFamily="34" charset="0"/>
                  <a:cs typeface="Arial" pitchFamily="34" charset="0"/>
                </a:rPr>
                <a:t>GDP: </a:t>
              </a:r>
              <a:r>
                <a:rPr lang="id-ID" sz="1200" kern="1200" smtClean="0">
                  <a:latin typeface="Arial" pitchFamily="34" charset="0"/>
                  <a:cs typeface="Arial" pitchFamily="34" charset="0"/>
                </a:rPr>
                <a:t>~USD </a:t>
              </a:r>
              <a:r>
                <a:rPr lang="en-US" sz="1200" kern="1200" smtClean="0">
                  <a:latin typeface="Arial" pitchFamily="34" charset="0"/>
                  <a:cs typeface="Arial" pitchFamily="34" charset="0"/>
                </a:rPr>
                <a:t>700 </a:t>
              </a:r>
              <a:r>
                <a:rPr lang="id-ID" sz="1200" kern="1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200" kern="1200" smtClean="0">
                  <a:latin typeface="Arial" pitchFamily="34" charset="0"/>
                  <a:cs typeface="Arial" pitchFamily="34" charset="0"/>
                </a:rPr>
                <a:t>illion</a:t>
              </a:r>
              <a:endParaRPr lang="id-ID" sz="1200" kern="1200" dirty="0" smtClean="0">
                <a:latin typeface="Arial" pitchFamily="34" charset="0"/>
                <a:cs typeface="Arial" pitchFamily="34" charset="0"/>
              </a:endParaRPr>
            </a:p>
            <a:p>
              <a:pPr marL="109538" lvl="0" indent="-109538" algn="l" defTabSz="800100">
                <a:lnSpc>
                  <a:spcPts val="1200"/>
                </a:lnSpc>
                <a:spcBef>
                  <a:spcPts val="60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200" b="0" kern="1200" dirty="0" smtClean="0">
                  <a:latin typeface="Arial" pitchFamily="34" charset="0"/>
                  <a:cs typeface="Arial" pitchFamily="34" charset="0"/>
                </a:rPr>
                <a:t>Income per </a:t>
              </a:r>
              <a:r>
                <a:rPr lang="en-US" sz="1200" b="0" kern="1200" smtClean="0">
                  <a:latin typeface="Arial" pitchFamily="34" charset="0"/>
                  <a:cs typeface="Arial" pitchFamily="34" charset="0"/>
                </a:rPr>
                <a:t>capita </a:t>
              </a:r>
              <a:r>
                <a:rPr lang="id-ID" sz="1200" b="0" kern="120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1200" kern="1200" smtClean="0">
                  <a:latin typeface="Arial" pitchFamily="34" charset="0"/>
                  <a:cs typeface="Arial" pitchFamily="34" charset="0"/>
                </a:rPr>
                <a:t>US</a:t>
              </a:r>
              <a:r>
                <a:rPr lang="id-ID" sz="1200" kern="1200" smtClean="0">
                  <a:latin typeface="Arial" pitchFamily="34" charset="0"/>
                  <a:cs typeface="Arial" pitchFamily="34" charset="0"/>
                </a:rPr>
                <a:t>D </a:t>
              </a:r>
              <a:r>
                <a:rPr lang="en-US" sz="1200" kern="120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id-ID" sz="1200" kern="1200" smtClean="0"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1200" kern="1200" smtClean="0">
                  <a:latin typeface="Arial" pitchFamily="34" charset="0"/>
                  <a:cs typeface="Arial" pitchFamily="34" charset="0"/>
                </a:rPr>
                <a:t>000 </a:t>
              </a:r>
              <a:endParaRPr lang="id-ID" sz="1200" kern="1200" dirty="0" smtClean="0">
                <a:latin typeface="Arial" pitchFamily="34" charset="0"/>
                <a:cs typeface="Arial" pitchFamily="34" charset="0"/>
              </a:endParaRPr>
            </a:p>
            <a:p>
              <a:pPr marL="177800" lvl="0" indent="-1778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600" b="0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6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307984" y="3690119"/>
            <a:ext cx="2835653" cy="1839713"/>
            <a:chOff x="3274452" y="2790483"/>
            <a:chExt cx="2432385" cy="1839713"/>
          </a:xfrm>
        </p:grpSpPr>
        <p:sp>
          <p:nvSpPr>
            <p:cNvPr id="31" name="Rectangle 30"/>
            <p:cNvSpPr/>
            <p:nvPr/>
          </p:nvSpPr>
          <p:spPr>
            <a:xfrm>
              <a:off x="3274452" y="2790483"/>
              <a:ext cx="1942154" cy="18397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3274454" y="2790483"/>
              <a:ext cx="2432383" cy="1839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534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0" kern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In 2025</a:t>
              </a:r>
            </a:p>
            <a:p>
              <a:pPr marL="109538" indent="-109538" defTabSz="800100">
                <a:lnSpc>
                  <a:spcPts val="1200"/>
                </a:lnSpc>
                <a:spcBef>
                  <a:spcPts val="60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GDP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200" smtClean="0">
                  <a:latin typeface="Arial" pitchFamily="34" charset="0"/>
                  <a:cs typeface="Arial" pitchFamily="34" charset="0"/>
                </a:rPr>
                <a:t>~US</a:t>
              </a:r>
              <a:r>
                <a:rPr lang="id-ID" sz="1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smtClean="0">
                  <a:latin typeface="Arial" pitchFamily="34" charset="0"/>
                  <a:cs typeface="Arial" pitchFamily="34" charset="0"/>
                </a:rPr>
                <a:t> 4</a:t>
              </a:r>
              <a:r>
                <a:rPr lang="id-ID" sz="1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200" smtClean="0">
                  <a:latin typeface="Arial" pitchFamily="34" charset="0"/>
                  <a:cs typeface="Arial" pitchFamily="34" charset="0"/>
                </a:rPr>
                <a:t>0 – 4</a:t>
              </a:r>
              <a:r>
                <a:rPr lang="id-ID" sz="1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200" smtClean="0"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trill</a:t>
              </a:r>
              <a:endParaRPr lang="id-ID" sz="1200" dirty="0" smtClean="0">
                <a:latin typeface="Arial" pitchFamily="34" charset="0"/>
                <a:cs typeface="Arial" pitchFamily="34" charset="0"/>
              </a:endParaRPr>
            </a:p>
            <a:p>
              <a:pPr marL="109538" indent="-109538" defTabSz="800100">
                <a:lnSpc>
                  <a:spcPts val="1200"/>
                </a:lnSpc>
                <a:spcBef>
                  <a:spcPts val="60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Income </a:t>
              </a:r>
              <a:r>
                <a:rPr lang="id-ID" sz="1200" b="0" smtClean="0">
                  <a:latin typeface="Arial" pitchFamily="34" charset="0"/>
                  <a:cs typeface="Arial" pitchFamily="34" charset="0"/>
                </a:rPr>
                <a:t>per capita                             </a:t>
              </a: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is predicted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 to be </a:t>
              </a:r>
              <a:r>
                <a:rPr lang="id-ID" sz="1200" b="0" smtClean="0">
                  <a:latin typeface="Arial" pitchFamily="34" charset="0"/>
                  <a:cs typeface="Arial" pitchFamily="34" charset="0"/>
                </a:rPr>
                <a:t>around            </a:t>
              </a:r>
              <a:r>
                <a:rPr lang="en-US" sz="1200" b="0" smtClean="0">
                  <a:latin typeface="Arial" pitchFamily="34" charset="0"/>
                  <a:cs typeface="Arial" pitchFamily="34" charset="0"/>
                </a:rPr>
                <a:t>~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US$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14,250 – </a:t>
              </a:r>
              <a:r>
                <a:rPr lang="en-US" sz="1200" smtClean="0">
                  <a:latin typeface="Arial" pitchFamily="34" charset="0"/>
                  <a:cs typeface="Arial" pitchFamily="34" charset="0"/>
                </a:rPr>
                <a:t>15,500 </a:t>
              </a:r>
              <a:r>
                <a:rPr lang="id-ID" sz="120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id-ID" sz="1200" b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classified as 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high income </a:t>
              </a:r>
              <a:r>
                <a:rPr lang="id-ID" sz="1200" b="0" kern="1200" dirty="0" smtClean="0">
                  <a:latin typeface="Arial" pitchFamily="34" charset="0"/>
                  <a:cs typeface="Arial" pitchFamily="34" charset="0"/>
                </a:rPr>
                <a:t>country)</a:t>
              </a:r>
              <a:endParaRPr lang="id-ID" sz="12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5506815" y="2995508"/>
            <a:ext cx="2494209" cy="2928958"/>
            <a:chOff x="5473281" y="2095872"/>
            <a:chExt cx="2157112" cy="2928958"/>
          </a:xfrm>
        </p:grpSpPr>
        <p:sp>
          <p:nvSpPr>
            <p:cNvPr id="34" name="Rectangle 33"/>
            <p:cNvSpPr/>
            <p:nvPr/>
          </p:nvSpPr>
          <p:spPr>
            <a:xfrm>
              <a:off x="5473281" y="2095872"/>
              <a:ext cx="2157112" cy="26939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5473281" y="2330860"/>
              <a:ext cx="2157112" cy="2693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717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0" kern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In 20</a:t>
              </a:r>
              <a:r>
                <a:rPr lang="en-US" sz="1800" b="0" kern="1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45</a:t>
              </a:r>
              <a:endParaRPr lang="id-ID" sz="1800" b="0" kern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  <a:p>
              <a:pPr marL="109538" indent="-109538" defTabSz="800100">
                <a:lnSpc>
                  <a:spcPts val="1200"/>
                </a:lnSpc>
                <a:spcBef>
                  <a:spcPts val="60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GDP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200" b="0" smtClean="0">
                  <a:latin typeface="Arial" pitchFamily="34" charset="0"/>
                  <a:cs typeface="Arial" pitchFamily="34" charset="0"/>
                </a:rPr>
                <a:t>~USD 15</a:t>
              </a:r>
              <a:r>
                <a:rPr lang="id-ID" sz="1200" b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200" b="0" smtClean="0">
                  <a:latin typeface="Arial" pitchFamily="34" charset="0"/>
                  <a:cs typeface="Arial" pitchFamily="34" charset="0"/>
                </a:rPr>
                <a:t>0 – 17</a:t>
              </a:r>
              <a:r>
                <a:rPr lang="id-ID" sz="1200" b="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200" b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5 trill</a:t>
              </a:r>
              <a:endParaRPr lang="id-ID" sz="1200" b="0" dirty="0" smtClean="0">
                <a:latin typeface="Arial" pitchFamily="34" charset="0"/>
                <a:cs typeface="Arial" pitchFamily="34" charset="0"/>
              </a:endParaRPr>
            </a:p>
            <a:p>
              <a:pPr marL="109538" indent="-109538" defTabSz="800100">
                <a:lnSpc>
                  <a:spcPts val="1200"/>
                </a:lnSpc>
                <a:spcBef>
                  <a:spcPts val="60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Income per capita would be around </a:t>
              </a:r>
              <a:r>
                <a:rPr lang="en-US" sz="1200" b="0" smtClean="0">
                  <a:latin typeface="Arial" pitchFamily="34" charset="0"/>
                  <a:cs typeface="Arial" pitchFamily="34" charset="0"/>
                </a:rPr>
                <a:t>~</a:t>
              </a:r>
              <a:r>
                <a:rPr lang="id-ID" sz="1200" b="0" smtClean="0">
                  <a:latin typeface="Arial" pitchFamily="34" charset="0"/>
                  <a:cs typeface="Arial" pitchFamily="34" charset="0"/>
                </a:rPr>
                <a:t>USD 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44,5</a:t>
              </a:r>
              <a:r>
                <a:rPr lang="id-ID" sz="1200" b="0" dirty="0" smtClean="0">
                  <a:latin typeface="Arial" pitchFamily="34" charset="0"/>
                  <a:cs typeface="Arial" pitchFamily="34" charset="0"/>
                </a:rPr>
                <a:t>00 – </a:t>
              </a: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49,000</a:t>
              </a:r>
              <a:endParaRPr lang="id-ID" sz="1200" b="0" dirty="0" smtClean="0">
                <a:latin typeface="Arial" pitchFamily="34" charset="0"/>
                <a:cs typeface="Arial" pitchFamily="34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2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28596" y="228600"/>
            <a:ext cx="8715404" cy="9906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Strong</a:t>
            </a:r>
            <a:r>
              <a:rPr kumimoji="0" lang="id-ID" sz="1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economic growth is projected, thus requires more development          of basic infrastructure</a:t>
            </a:r>
            <a:endParaRPr kumimoji="0" lang="id-ID" sz="18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1214422"/>
            <a:ext cx="6000792" cy="584775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b="0" smtClean="0">
                <a:latin typeface="Arial" pitchFamily="34" charset="0"/>
                <a:cs typeface="Arial" pitchFamily="34" charset="0"/>
              </a:rPr>
              <a:t>In the next 15 years, Indonesian economy is estimated to be more than 5 times of 2010 </a:t>
            </a:r>
            <a:endParaRPr lang="en-US" sz="1600" b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6500826" y="5500702"/>
            <a:ext cx="2500298" cy="6429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1295400"/>
            <a:ext cx="8158162" cy="42478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 estimates investment needs </a:t>
            </a:r>
            <a:r>
              <a:rPr lang="id-ID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infrastructure within 2010-2014 reach                          ~ </a:t>
            </a: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USD 2</a:t>
            </a:r>
            <a:r>
              <a:rPr lang="en-US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id-ID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billion</a:t>
            </a:r>
            <a:endParaRPr lang="id-ID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</a:pPr>
            <a:r>
              <a:rPr lang="id-ID" sz="1400" b="0" dirty="0" smtClean="0">
                <a:solidFill>
                  <a:schemeClr val="tx1"/>
                </a:solidFill>
              </a:rPr>
              <a:t>Funding Gap is about USD 7</a:t>
            </a:r>
            <a:r>
              <a:rPr lang="en-US" sz="1400" b="0" dirty="0" smtClean="0">
                <a:solidFill>
                  <a:schemeClr val="tx1"/>
                </a:solidFill>
              </a:rPr>
              <a:t>4</a:t>
            </a:r>
            <a:r>
              <a:rPr lang="id-ID" sz="1400" b="0" dirty="0" smtClean="0">
                <a:solidFill>
                  <a:schemeClr val="tx1"/>
                </a:solidFill>
              </a:rPr>
              <a:t> billion: expected to come from Private Sector</a:t>
            </a:r>
            <a:endParaRPr lang="id-ID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0890" y="2587823"/>
            <a:ext cx="52742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dirty="0" smtClean="0">
                <a:solidFill>
                  <a:srgbClr val="1D2755"/>
                </a:solidFill>
                <a:latin typeface="Arial" pitchFamily="34" charset="0"/>
                <a:cs typeface="Arial" pitchFamily="34" charset="0"/>
              </a:rPr>
              <a:t>Indonesia Infrastructure Investment </a:t>
            </a:r>
            <a:r>
              <a:rPr lang="id-ID" sz="1400" b="1" smtClean="0">
                <a:solidFill>
                  <a:srgbClr val="1D2755"/>
                </a:solidFill>
                <a:latin typeface="Arial" pitchFamily="34" charset="0"/>
                <a:cs typeface="Arial" pitchFamily="34" charset="0"/>
              </a:rPr>
              <a:t>Requirement 2010-2014</a:t>
            </a:r>
          </a:p>
          <a:p>
            <a:pPr algn="ctr"/>
            <a:r>
              <a:rPr lang="id-ID" sz="1200" b="0" smtClean="0">
                <a:solidFill>
                  <a:srgbClr val="1D2755"/>
                </a:solidFill>
                <a:latin typeface="Arial" pitchFamily="34" charset="0"/>
                <a:cs typeface="Arial" pitchFamily="34" charset="0"/>
              </a:rPr>
              <a:t>(in US$ billion)</a:t>
            </a:r>
            <a:endParaRPr lang="en-GB" sz="1400" b="0" dirty="0">
              <a:solidFill>
                <a:srgbClr val="1D27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0550" cy="8382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d-ID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Infrastructure investment estimate shows huge needs of contribution         from the private sector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17979" y="3064908"/>
            <a:ext cx="6640220" cy="2664402"/>
            <a:chOff x="571472" y="1085194"/>
            <a:chExt cx="8710827" cy="5193596"/>
          </a:xfrm>
        </p:grpSpPr>
        <p:sp>
          <p:nvSpPr>
            <p:cNvPr id="28" name="Oval 27"/>
            <p:cNvSpPr/>
            <p:nvPr/>
          </p:nvSpPr>
          <p:spPr bwMode="auto">
            <a:xfrm>
              <a:off x="928664" y="1085194"/>
              <a:ext cx="1000130" cy="369066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" tIns="9144" rIns="9144" bIns="9144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$ 214 </a:t>
              </a:r>
              <a:endParaRPr kumimoji="0" lang="en-US" sz="10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571472" y="5357826"/>
              <a:ext cx="7929617" cy="746"/>
            </a:xfrm>
            <a:prstGeom prst="lin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>
              <a:off x="2357422" y="1142984"/>
              <a:ext cx="1143008" cy="28574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" tIns="9144" rIns="9144" bIns="9144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10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$ 140</a:t>
              </a:r>
              <a:endParaRPr kumimoji="0" lang="en-US" sz="10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071934" y="3643314"/>
              <a:ext cx="886463" cy="33160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" tIns="9144" rIns="9144" bIns="9144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$</a:t>
              </a:r>
              <a:r>
                <a:rPr kumimoji="0" lang="id-ID" sz="10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74</a:t>
              </a:r>
              <a:endParaRPr kumimoji="0" lang="en-US" sz="10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7374" y="5558868"/>
              <a:ext cx="1250166" cy="719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id-ID" sz="9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nvestment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kern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Needs</a:t>
              </a:r>
              <a:endPara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85983" y="5554658"/>
              <a:ext cx="1250166" cy="719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9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State Budget / SOE</a:t>
              </a:r>
              <a:endPara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57620" y="5554658"/>
              <a:ext cx="1251231" cy="719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b="1" kern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Funding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b="1" kern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Gap</a:t>
              </a:r>
              <a:endPara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00760" y="5560240"/>
              <a:ext cx="1015739" cy="449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b="1" kern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Private</a:t>
              </a:r>
              <a:endPara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000760" y="3643314"/>
              <a:ext cx="886463" cy="33160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" tIns="9144" rIns="9144" bIns="9144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$</a:t>
              </a:r>
              <a:r>
                <a:rPr kumimoji="0" lang="id-ID" sz="10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74</a:t>
              </a:r>
              <a:endParaRPr kumimoji="0" lang="en-US" sz="10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5286380" y="4357694"/>
              <a:ext cx="500066" cy="57150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Callout 37"/>
            <p:cNvSpPr/>
            <p:nvPr/>
          </p:nvSpPr>
          <p:spPr bwMode="auto">
            <a:xfrm>
              <a:off x="6658297" y="2519018"/>
              <a:ext cx="2624002" cy="1355347"/>
            </a:xfrm>
            <a:prstGeom prst="wedgeEllipseCallout">
              <a:avLst>
                <a:gd name="adj1" fmla="val -37073"/>
                <a:gd name="adj2" fmla="val 86351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 dirty="0" smtClean="0">
                  <a:solidFill>
                    <a:srgbClr val="C00000"/>
                  </a:solidFill>
                </a:rPr>
                <a:t>It is expected </a:t>
              </a:r>
              <a:r>
                <a:rPr lang="en-US" sz="1000" b="0" smtClean="0">
                  <a:solidFill>
                    <a:srgbClr val="C00000"/>
                  </a:solidFill>
                </a:rPr>
                <a:t>that </a:t>
              </a:r>
              <a:r>
                <a:rPr lang="id-ID" sz="1000" b="0" smtClean="0">
                  <a:solidFill>
                    <a:srgbClr val="C00000"/>
                  </a:solidFill>
                </a:rPr>
                <a:t>part </a:t>
              </a:r>
              <a:r>
                <a:rPr lang="en-US" sz="1000" b="0" smtClean="0">
                  <a:solidFill>
                    <a:srgbClr val="C00000"/>
                  </a:solidFill>
                </a:rPr>
                <a:t>of </a:t>
              </a:r>
              <a:r>
                <a:rPr lang="en-US" sz="1000" b="0" dirty="0" smtClean="0">
                  <a:solidFill>
                    <a:srgbClr val="C00000"/>
                  </a:solidFill>
                </a:rPr>
                <a:t>this </a:t>
              </a:r>
              <a:r>
                <a:rPr lang="en-US" sz="1000" b="0" smtClean="0">
                  <a:solidFill>
                    <a:srgbClr val="C00000"/>
                  </a:solidFill>
                </a:rPr>
                <a:t>will </a:t>
              </a:r>
              <a:r>
                <a:rPr lang="id-ID" sz="1000" b="0" smtClean="0">
                  <a:solidFill>
                    <a:srgbClr val="C00000"/>
                  </a:solidFill>
                </a:rPr>
                <a:t>be under </a:t>
              </a:r>
              <a:r>
                <a:rPr lang="en-US" sz="1000" b="0" smtClean="0">
                  <a:solidFill>
                    <a:srgbClr val="C00000"/>
                  </a:solidFill>
                </a:rPr>
                <a:t>PPP </a:t>
              </a:r>
              <a:r>
                <a:rPr lang="en-US" sz="1000" b="0" dirty="0" smtClean="0">
                  <a:solidFill>
                    <a:srgbClr val="C00000"/>
                  </a:solidFill>
                </a:rPr>
                <a:t>scheme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Can 38"/>
            <p:cNvSpPr>
              <a:spLocks noChangeArrowheads="1"/>
            </p:cNvSpPr>
            <p:nvPr/>
          </p:nvSpPr>
          <p:spPr bwMode="auto">
            <a:xfrm>
              <a:off x="928662" y="1629996"/>
              <a:ext cx="1143008" cy="3870706"/>
            </a:xfrm>
            <a:prstGeom prst="can">
              <a:avLst/>
            </a:prstGeom>
            <a:solidFill>
              <a:srgbClr val="336600"/>
            </a:solidFill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2420006" y="1629996"/>
              <a:ext cx="1151862" cy="2571768"/>
            </a:xfrm>
            <a:prstGeom prst="can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700" b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3902499" y="4195080"/>
              <a:ext cx="1151862" cy="1293317"/>
            </a:xfrm>
            <a:prstGeom prst="can">
              <a:avLst/>
            </a:prstGeom>
            <a:solidFill>
              <a:srgbClr val="FF9900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5929322" y="4201764"/>
              <a:ext cx="1151862" cy="1293317"/>
            </a:xfrm>
            <a:prstGeom prst="can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00" b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914400" y="2514600"/>
            <a:ext cx="7286676" cy="3286148"/>
          </a:xfrm>
          <a:prstGeom prst="rect">
            <a:avLst/>
          </a:prstGeom>
          <a:noFill/>
          <a:ln w="952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5865168"/>
            <a:ext cx="150016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d-ID" sz="800" b="0" i="1" smtClean="0"/>
              <a:t>Source: Bappenas</a:t>
            </a:r>
            <a:endParaRPr lang="en-US" sz="800" b="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/>
          <p:cNvSpPr/>
          <p:nvPr/>
        </p:nvSpPr>
        <p:spPr bwMode="auto">
          <a:xfrm>
            <a:off x="2357422" y="1447800"/>
            <a:ext cx="6176978" cy="4456436"/>
          </a:xfrm>
          <a:prstGeom prst="rightArrow">
            <a:avLst>
              <a:gd name="adj1" fmla="val 84489"/>
              <a:gd name="adj2" fmla="val 50000"/>
            </a:avLst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+mj-lt"/>
              <a:buAutoNum type="arabicPeriod"/>
              <a:defRPr/>
            </a:pPr>
            <a:endParaRPr lang="id-ID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+mj-lt"/>
              <a:buAutoNum type="arabicPeriod"/>
              <a:defRPr/>
            </a:pPr>
            <a:r>
              <a:rPr lang="id-ID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 Sector Capacity &amp; Commitment</a:t>
            </a:r>
          </a:p>
          <a:p>
            <a:pPr marL="676275" lvl="3" indent="-212725">
              <a:spcBef>
                <a:spcPts val="300"/>
              </a:spcBef>
              <a:buClr>
                <a:srgbClr val="606060"/>
              </a:buClr>
              <a:buFont typeface="Arial" pitchFamily="34" charset="0"/>
              <a:buChar char="•"/>
              <a:defRPr/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Comprehension </a:t>
            </a:r>
            <a:r>
              <a:rPr lang="id-ID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PPP concept &amp; process</a:t>
            </a:r>
            <a:endParaRPr lang="id-ID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76275" lvl="3" indent="-212725">
              <a:spcBef>
                <a:spcPts val="300"/>
              </a:spcBef>
              <a:buClr>
                <a:srgbClr val="606060"/>
              </a:buClr>
              <a:buFont typeface="Arial" pitchFamily="34" charset="0"/>
              <a:buChar char="•"/>
              <a:defRPr/>
            </a:pPr>
            <a:r>
              <a:rPr lang="id-ID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Execution capacity</a:t>
            </a:r>
            <a:endParaRPr lang="id-ID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3938" lvl="5" indent="-211138">
              <a:spcBef>
                <a:spcPts val="300"/>
              </a:spcBef>
              <a:buClr>
                <a:srgbClr val="606060"/>
              </a:buClr>
              <a:buFont typeface="Wingdings" pitchFamily="2" charset="2"/>
              <a:buChar char="ü"/>
              <a:defRPr/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Preparation</a:t>
            </a:r>
          </a:p>
          <a:p>
            <a:pPr marL="1023938" lvl="5" indent="-211138">
              <a:spcBef>
                <a:spcPts val="300"/>
              </a:spcBef>
              <a:buClr>
                <a:srgbClr val="606060"/>
              </a:buClr>
              <a:buFont typeface="Wingdings" pitchFamily="2" charset="2"/>
              <a:buChar char="ü"/>
              <a:defRPr/>
            </a:pPr>
            <a:r>
              <a:rPr lang="id-ID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Transaction management</a:t>
            </a:r>
            <a:endParaRPr lang="id-ID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5288" lvl="2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defRPr/>
            </a:pPr>
            <a:endParaRPr lang="id-ID" sz="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+mj-lt"/>
              <a:buAutoNum type="arabicPeriod"/>
              <a:defRPr/>
            </a:pPr>
            <a:r>
              <a:rPr lang="id-ID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 Support</a:t>
            </a:r>
          </a:p>
          <a:p>
            <a:pPr marL="676275" lvl="3" indent="-212725">
              <a:spcBef>
                <a:spcPts val="300"/>
              </a:spcBef>
              <a:buClr>
                <a:srgbClr val="606060"/>
              </a:buClr>
              <a:buFont typeface="Arial" pitchFamily="34" charset="0"/>
              <a:buChar char="•"/>
              <a:defRPr/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</a:t>
            </a:r>
          </a:p>
          <a:p>
            <a:pPr marL="1023938" lvl="5" indent="-211138">
              <a:spcBef>
                <a:spcPts val="300"/>
              </a:spcBef>
              <a:buClr>
                <a:srgbClr val="606060"/>
              </a:buClr>
              <a:buFont typeface="Wingdings" pitchFamily="2" charset="2"/>
              <a:buChar char="ü"/>
              <a:defRPr/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 Acquisition</a:t>
            </a:r>
          </a:p>
          <a:p>
            <a:pPr marL="1023938" lvl="5" indent="-211138">
              <a:spcBef>
                <a:spcPts val="300"/>
              </a:spcBef>
              <a:buClr>
                <a:srgbClr val="606060"/>
              </a:buClr>
              <a:buFont typeface="Wingdings" pitchFamily="2" charset="2"/>
              <a:buChar char="ü"/>
              <a:defRPr/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Investment / </a:t>
            </a:r>
            <a:r>
              <a:rPr lang="id-ID"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Operations Subsidy / Viability Gap Funding (VGF)</a:t>
            </a:r>
            <a:endParaRPr lang="id-ID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76275" lvl="3" indent="-212725">
              <a:spcBef>
                <a:spcPts val="300"/>
              </a:spcBef>
              <a:buClr>
                <a:srgbClr val="606060"/>
              </a:buClr>
              <a:buFont typeface="Arial" pitchFamily="34" charset="0"/>
              <a:buChar char="•"/>
              <a:defRPr/>
            </a:pPr>
            <a:r>
              <a:rPr lang="id-ID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Contingent</a:t>
            </a:r>
          </a:p>
          <a:p>
            <a:pPr marL="395288" lvl="2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defRPr/>
            </a:pPr>
            <a:endParaRPr lang="id-ID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+mj-lt"/>
              <a:buAutoNum type="arabicPeriod"/>
              <a:defRPr/>
            </a:pPr>
            <a:r>
              <a:rPr lang="id-ID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Regulatory Framework</a:t>
            </a: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+mj-lt"/>
              <a:buAutoNum type="arabicPeriod"/>
              <a:defRPr/>
            </a:pPr>
            <a:endParaRPr lang="id-ID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5288" lvl="1" indent="-279400">
              <a:lnSpc>
                <a:spcPct val="100000"/>
              </a:lnSpc>
              <a:spcBef>
                <a:spcPts val="0"/>
              </a:spcBef>
              <a:buClr>
                <a:srgbClr val="606060"/>
              </a:buClr>
              <a:buFont typeface="+mj-lt"/>
              <a:buAutoNum type="arabicPeriod"/>
              <a:defRPr/>
            </a:pPr>
            <a:r>
              <a:rPr lang="id-ID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Institutional Issue / Coordination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6786578" y="2447916"/>
            <a:ext cx="2000264" cy="2352684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5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charset="0"/>
              </a:rPr>
              <a:t>Various measures have been taken </a:t>
            </a:r>
            <a:r>
              <a:rPr kumimoji="0" lang="id-ID" sz="15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/>
                <a:latin typeface="Arial" charset="0"/>
              </a:rPr>
              <a:t>by GoI, one of which is establishing</a:t>
            </a:r>
            <a:r>
              <a:rPr kumimoji="0" lang="id-ID" sz="1500" b="0" i="0" u="none" strike="noStrike" cap="none" normalizeH="0" smtClean="0">
                <a:ln>
                  <a:noFill/>
                </a:ln>
                <a:solidFill>
                  <a:srgbClr val="990000"/>
                </a:solidFill>
                <a:effectLst/>
                <a:latin typeface="Arial" charset="0"/>
              </a:rPr>
              <a:t> </a:t>
            </a:r>
            <a:r>
              <a:rPr kumimoji="0" lang="id-ID" sz="1500" i="0" u="none" strike="noStrike" cap="none" normalizeH="0" smtClean="0">
                <a:ln>
                  <a:noFill/>
                </a:ln>
                <a:solidFill>
                  <a:srgbClr val="990000"/>
                </a:solidFill>
                <a:effectLst/>
                <a:latin typeface="Arial" charset="0"/>
              </a:rPr>
              <a:t>IIGF</a:t>
            </a:r>
            <a:endParaRPr kumimoji="0" lang="en-US" sz="150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1466436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u="sng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Key Challenges</a:t>
            </a:r>
            <a:endParaRPr lang="en-US" sz="1600" u="sng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10550" cy="838200"/>
          </a:xfrm>
        </p:spPr>
        <p:txBody>
          <a:bodyPr/>
          <a:lstStyle/>
          <a:p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Some of Key Challenges </a:t>
            </a:r>
            <a:r>
              <a:rPr lang="id-ID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to Accelerate Indonesia’s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PPP                                   </a:t>
            </a:r>
            <a:r>
              <a:rPr lang="id-ID" sz="1800" b="0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 which are not unique to Indonesia only</a:t>
            </a:r>
            <a:endParaRPr lang="en-US" sz="1800" b="0" i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1472" y="1371600"/>
            <a:ext cx="1643091" cy="4572000"/>
          </a:xfrm>
          <a:prstGeom prst="round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d-ID" sz="1400" u="sng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id-ID" sz="1400" u="sng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400" u="sng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tor</a:t>
            </a:r>
            <a:r>
              <a:rPr lang="id-ID" sz="1400" u="sng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id-ID" sz="1400" u="sng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2274" y="1836150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2274" y="3878466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Waste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2274" y="2346729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Toll Road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274" y="3367887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ater Supply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274" y="2857308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Electricity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2292" y="4389045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Selected Oil &amp; Gas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8564" y="4899624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Selected Telco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582" y="5410200"/>
            <a:ext cx="1395050" cy="297450"/>
          </a:xfrm>
          <a:prstGeom prst="rect">
            <a:avLst/>
          </a:prstGeom>
          <a:solidFill>
            <a:srgbClr val="0070C0"/>
          </a:solidFill>
          <a:ln w="254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Irrigation</a:t>
            </a:r>
            <a:endParaRPr lang="en-US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007425" y="4472050"/>
            <a:ext cx="1107375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261750" y="2667000"/>
            <a:ext cx="6553200" cy="1219200"/>
          </a:xfrm>
          <a:prstGeom prst="rect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8313" y="9906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34950" marR="0" lvl="0" indent="-23495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IIGF Profile and Business Model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6429388" y="5572140"/>
            <a:ext cx="2500330" cy="571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447800"/>
            <a:ext cx="2286016" cy="357190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 of Establishment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3730" y="1447800"/>
            <a:ext cx="5500726" cy="369332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30 De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ember 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en-US" sz="1200" b="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3730" y="2019304"/>
            <a:ext cx="5500726" cy="923330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Paid-in 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Capital: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err="1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3.5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tril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lio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(~USD 390 mio)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Additional Rp 1 trillion (~USD 119 mio) in 2012 has been approved by Parliament) 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total capital by end of 2012 ~USD 500 mio</a:t>
            </a:r>
            <a:endParaRPr lang="en-US" sz="1200" b="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" y="2019303"/>
            <a:ext cx="2286016" cy="896603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Capital Structure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3400" y="3071822"/>
            <a:ext cx="2286016" cy="357190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Ownership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3400" y="3609988"/>
            <a:ext cx="2286016" cy="114300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sz="14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d-ID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egal Basis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730" y="3071822"/>
            <a:ext cx="5500726" cy="369332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Government of Indonesia</a:t>
            </a:r>
            <a:endParaRPr lang="en-US" sz="1200" b="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3730" y="3609988"/>
            <a:ext cx="5500726" cy="1323439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lnSpc>
                <a:spcPts val="1600"/>
              </a:lnSpc>
              <a:buFont typeface="Arial" pitchFamily="34" charset="0"/>
              <a:buChar char="•"/>
            </a:pP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residential 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Regulation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(PR) 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No.67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2005, 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j.o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PR No. 56/2011 and                    PR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No.13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0" dirty="0" smtClean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ts val="1600"/>
              </a:lnSpc>
              <a:buFont typeface="Arial" pitchFamily="34" charset="0"/>
              <a:buChar char="•"/>
            </a:pP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PR </a:t>
            </a:r>
            <a:r>
              <a:rPr lang="en-US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. 78/2010.</a:t>
            </a:r>
          </a:p>
          <a:p>
            <a:pPr marL="177800" indent="-177800">
              <a:lnSpc>
                <a:spcPts val="1600"/>
              </a:lnSpc>
              <a:buFont typeface="Arial" pitchFamily="34" charset="0"/>
              <a:buChar char="•"/>
            </a:pP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MOF Regulation 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No. 260/PMK.011/2010.</a:t>
            </a:r>
          </a:p>
          <a:p>
            <a:pPr marL="177800" indent="-177800">
              <a:lnSpc>
                <a:spcPts val="1600"/>
              </a:lnSpc>
              <a:buFont typeface="Arial" pitchFamily="34" charset="0"/>
              <a:buChar char="•"/>
            </a:pP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Government Regulation 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No. 35/2009.</a:t>
            </a:r>
          </a:p>
          <a:p>
            <a:pPr marL="177800" indent="-177800">
              <a:lnSpc>
                <a:spcPts val="1600"/>
              </a:lnSpc>
              <a:buFont typeface="Arial" pitchFamily="34" charset="0"/>
              <a:buChar char="•"/>
            </a:pP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Government Regulation </a:t>
            </a:r>
            <a:r>
              <a:rPr lang="en-US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No. 88/2010.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3730" y="4988949"/>
            <a:ext cx="5500726" cy="746358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Provide guarantees for Government Contracting Agencies’ (Ministries, Regional Governments</a:t>
            </a:r>
            <a:r>
              <a:rPr lang="id-ID" sz="1200" b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, SOEs) </a:t>
            </a:r>
            <a:r>
              <a:rPr lang="id-ID" sz="12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contractual obligations </a:t>
            </a:r>
            <a:r>
              <a:rPr lang="id-ID" sz="1200" b="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under Cooperation Agreement of PPP infrastructure projects</a:t>
            </a:r>
            <a:endParaRPr lang="en-US" sz="1200" b="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33400" y="4930061"/>
            <a:ext cx="2286016" cy="785818"/>
          </a:xfrm>
          <a:prstGeom prst="roundRect">
            <a:avLst/>
          </a:prstGeom>
          <a:solidFill>
            <a:srgbClr val="33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Core Business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8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1055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id-ID" sz="1800" b="1" smtClean="0">
                <a:solidFill>
                  <a:srgbClr val="006600"/>
                </a:solidFill>
              </a:rPr>
              <a:t>IIGF Profile</a:t>
            </a:r>
            <a:endParaRPr lang="en-US" sz="1800" b="1" dirty="0" err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1066800" y="1295400"/>
          <a:ext cx="6858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ight Brace 21"/>
          <p:cNvSpPr/>
          <p:nvPr/>
        </p:nvSpPr>
        <p:spPr bwMode="auto">
          <a:xfrm rot="5400000">
            <a:off x="4343393" y="-304793"/>
            <a:ext cx="381014" cy="4953000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23" name="Picture 4" descr="C:\Users\wb256386\Documents\Desktop\Indo IGF\Presentations\IGF Prez April 2010\IIGF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4025" y="2286014"/>
            <a:ext cx="536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162800" y="2743200"/>
            <a:ext cx="1143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1">
                    <a:lumMod val="25000"/>
                  </a:schemeClr>
                </a:solidFill>
                <a:latin typeface="+mn-lt"/>
                <a:cs typeface="+mn-cs"/>
              </a:rPr>
              <a:t>Primary Objective of IIGF</a:t>
            </a: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457200" y="2514614"/>
            <a:ext cx="3048000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Single Window Mechanism for </a:t>
            </a:r>
            <a:r>
              <a:rPr lang="en-GB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Guarantee</a:t>
            </a:r>
            <a:r>
              <a:rPr lang="id-ID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Provision</a:t>
            </a:r>
            <a:endParaRPr lang="en-GB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Curved Left Arrow 14"/>
          <p:cNvSpPr>
            <a:spLocks noChangeArrowheads="1"/>
          </p:cNvSpPr>
          <p:nvPr/>
        </p:nvSpPr>
        <p:spPr bwMode="auto">
          <a:xfrm>
            <a:off x="6477000" y="2590814"/>
            <a:ext cx="609600" cy="114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10550" cy="838200"/>
          </a:xfrm>
        </p:spPr>
        <p:txBody>
          <a:bodyPr/>
          <a:lstStyle/>
          <a:p>
            <a:r>
              <a:rPr lang="id-ID" sz="1800" b="1" dirty="0" smtClean="0">
                <a:solidFill>
                  <a:srgbClr val="006600"/>
                </a:solidFill>
              </a:rPr>
              <a:t>GOI establishes IIGF to provide </a:t>
            </a:r>
            <a:r>
              <a:rPr lang="id-ID" sz="1800" b="1" smtClean="0">
                <a:solidFill>
                  <a:srgbClr val="006600"/>
                </a:solidFill>
              </a:rPr>
              <a:t>guarantees </a:t>
            </a:r>
            <a:br>
              <a:rPr lang="id-ID" sz="1800" b="1" smtClean="0">
                <a:solidFill>
                  <a:srgbClr val="006600"/>
                </a:solidFill>
              </a:rPr>
            </a:br>
            <a:r>
              <a:rPr lang="id-ID" sz="1800" b="1" smtClean="0">
                <a:solidFill>
                  <a:srgbClr val="006600"/>
                </a:solidFill>
              </a:rPr>
              <a:t>to accelerate PPP infrastructure projects development</a:t>
            </a:r>
            <a:endParaRPr lang="en-GB" sz="1800" b="1" dirty="0" smtClean="0">
              <a:solidFill>
                <a:srgbClr val="00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5867400"/>
            <a:ext cx="54209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*a</a:t>
            </a:r>
            <a:r>
              <a:rPr lang="id-ID" sz="1050" b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 has been ammended by Presidential Regulatian No.</a:t>
            </a:r>
            <a:r>
              <a:rPr lang="en-US" sz="1050" b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13/2010 </a:t>
            </a:r>
            <a:r>
              <a:rPr lang="id-ID" sz="1050" b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and No. </a:t>
            </a:r>
            <a:r>
              <a:rPr lang="en-US" sz="1050" b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56/2011</a:t>
            </a:r>
            <a:endParaRPr lang="en-US" sz="1050" b="0" dirty="0"/>
          </a:p>
        </p:txBody>
      </p:sp>
      <p:sp>
        <p:nvSpPr>
          <p:cNvPr id="27" name="Flowchart: Alternate Process 26"/>
          <p:cNvSpPr/>
          <p:nvPr/>
        </p:nvSpPr>
        <p:spPr bwMode="auto">
          <a:xfrm>
            <a:off x="2057400" y="4953000"/>
            <a:ext cx="5029200" cy="609600"/>
          </a:xfrm>
          <a:prstGeom prst="flowChartAlternateProcess">
            <a:avLst/>
          </a:prstGeom>
          <a:solidFill>
            <a:srgbClr val="CCFF3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4488" indent="-344488" algn="ctr">
              <a:lnSpc>
                <a:spcPts val="1800"/>
              </a:lnSpc>
              <a:defRPr/>
            </a:pP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GB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Ring-</a:t>
            </a:r>
            <a:r>
              <a:rPr lang="id-ID" sz="14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sz="1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enc</a:t>
            </a:r>
            <a:r>
              <a:rPr lang="id-ID" sz="1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1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GOI Contingent </a:t>
            </a:r>
            <a:r>
              <a:rPr lang="en-GB" sz="1400" u="sng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Liabilities</a:t>
            </a:r>
            <a:r>
              <a:rPr lang="id-ID"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                              </a:t>
            </a:r>
            <a:r>
              <a:rPr lang="id-ID" sz="1400" u="sng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1400" u="sng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inimiz</a:t>
            </a:r>
            <a:r>
              <a:rPr lang="id-ID" sz="1400" u="sng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GB" sz="1400" u="sng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Sudden Shock</a:t>
            </a:r>
            <a:r>
              <a:rPr lang="en-GB"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d-ID"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RoI </a:t>
            </a:r>
            <a:r>
              <a:rPr lang="en-GB"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Budget  </a:t>
            </a:r>
          </a:p>
        </p:txBody>
      </p:sp>
      <p:sp>
        <p:nvSpPr>
          <p:cNvPr id="26" name="Flowchart: Alternate Process 25"/>
          <p:cNvSpPr/>
          <p:nvPr/>
        </p:nvSpPr>
        <p:spPr bwMode="auto">
          <a:xfrm>
            <a:off x="1600200" y="4407725"/>
            <a:ext cx="5029200" cy="555625"/>
          </a:xfrm>
          <a:prstGeom prst="flowChartAlternateProcess">
            <a:avLst/>
          </a:prstGeom>
          <a:solidFill>
            <a:srgbClr val="CCFF3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GB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 </a:t>
            </a:r>
            <a:r>
              <a:rPr lang="id-ID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overnance</a:t>
            </a:r>
            <a:r>
              <a:rPr lang="id-ID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ransparen</a:t>
            </a:r>
            <a:r>
              <a:rPr lang="id-ID" sz="1400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 and consistency</a:t>
            </a: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of g</a:t>
            </a:r>
            <a:r>
              <a:rPr lang="en-GB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uarantee</a:t>
            </a: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provision process</a:t>
            </a:r>
            <a:endParaRPr lang="en-GB" sz="1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 bwMode="auto">
          <a:xfrm>
            <a:off x="1219200" y="3824301"/>
            <a:ext cx="4953000" cy="585788"/>
          </a:xfrm>
          <a:prstGeom prst="flowChartAlternateProcess">
            <a:avLst/>
          </a:prstGeom>
          <a:solidFill>
            <a:srgbClr val="CCFF3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>
              <a:lnSpc>
                <a:spcPts val="1800"/>
              </a:lnSpc>
              <a:defRPr/>
            </a:pP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id-ID" sz="1400" b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guarantees to </a:t>
            </a:r>
            <a:r>
              <a:rPr lang="id-ID" sz="1400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well structured PPPs</a:t>
            </a:r>
            <a:endParaRPr lang="en-GB" sz="14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 bwMode="auto">
          <a:xfrm>
            <a:off x="762000" y="3288489"/>
            <a:ext cx="5029200" cy="533400"/>
          </a:xfrm>
          <a:prstGeom prst="flowChartAlternateProcess">
            <a:avLst/>
          </a:prstGeom>
          <a:solidFill>
            <a:srgbClr val="CCFF3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 </a:t>
            </a:r>
            <a:r>
              <a:rPr lang="id-ID" sz="1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400" u="sng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reditworthiness</a:t>
            </a:r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d-ID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1400" b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ankability </a:t>
            </a:r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PPP</a:t>
            </a:r>
            <a:r>
              <a:rPr lang="id-ID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projects</a:t>
            </a:r>
            <a:endParaRPr lang="en-GB" sz="1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6429388" y="5572140"/>
            <a:ext cx="2500330" cy="5715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762000" y="3962400"/>
            <a:ext cx="7281863" cy="1828800"/>
          </a:xfrm>
        </p:spPr>
        <p:txBody>
          <a:bodyPr/>
          <a:lstStyle/>
          <a:p>
            <a:pPr algn="ctr">
              <a:buClr>
                <a:srgbClr val="606060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A single window is important for:</a:t>
            </a:r>
          </a:p>
          <a:p>
            <a:pPr marL="855663" indent="-392113">
              <a:buClr>
                <a:srgbClr val="606060"/>
              </a:buClr>
              <a:defRPr/>
            </a:pPr>
            <a:r>
              <a:rPr lang="en-US" dirty="0" smtClean="0">
                <a:solidFill>
                  <a:srgbClr val="606060"/>
                </a:solidFill>
                <a:latin typeface="Arial" charset="0"/>
                <a:cs typeface="Arial" charset="0"/>
              </a:rPr>
              <a:t>A consistent policy on appraising guarantees</a:t>
            </a:r>
          </a:p>
          <a:p>
            <a:pPr marL="855663" indent="-392113">
              <a:buClr>
                <a:srgbClr val="606060"/>
              </a:buClr>
              <a:defRPr/>
            </a:pPr>
            <a:r>
              <a:rPr lang="en-US" dirty="0" smtClean="0">
                <a:solidFill>
                  <a:srgbClr val="606060"/>
                </a:solidFill>
                <a:latin typeface="Arial" charset="0"/>
                <a:cs typeface="Arial" charset="0"/>
              </a:rPr>
              <a:t>A single process for claims</a:t>
            </a:r>
          </a:p>
          <a:p>
            <a:pPr marL="855663" indent="-392113">
              <a:buClr>
                <a:srgbClr val="606060"/>
              </a:buClr>
              <a:defRPr/>
            </a:pPr>
            <a:r>
              <a:rPr lang="en-US" dirty="0" smtClean="0">
                <a:solidFill>
                  <a:srgbClr val="606060"/>
                </a:solidFill>
                <a:latin typeface="Arial" charset="0"/>
                <a:cs typeface="Arial" charset="0"/>
              </a:rPr>
              <a:t>Introducing transparency and consistency to </a:t>
            </a:r>
            <a:r>
              <a:rPr lang="en-US" smtClean="0">
                <a:solidFill>
                  <a:srgbClr val="606060"/>
                </a:solidFill>
                <a:latin typeface="Arial" charset="0"/>
                <a:cs typeface="Arial" charset="0"/>
              </a:rPr>
              <a:t>the process</a:t>
            </a:r>
            <a:endParaRPr lang="en-US" dirty="0" smtClean="0">
              <a:solidFill>
                <a:srgbClr val="606060"/>
              </a:solidFill>
              <a:latin typeface="Arial" charset="0"/>
              <a:cs typeface="Arial" charset="0"/>
            </a:endParaRPr>
          </a:p>
          <a:p>
            <a:pPr>
              <a:buClr>
                <a:srgbClr val="606060"/>
              </a:buClr>
              <a:defRPr/>
            </a:pPr>
            <a:endParaRPr lang="en-US" dirty="0" smtClean="0">
              <a:solidFill>
                <a:srgbClr val="606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11575" y="1914522"/>
            <a:ext cx="1330325" cy="1638300"/>
            <a:chOff x="3657609" y="1353784"/>
            <a:chExt cx="1330037" cy="1638796"/>
          </a:xfrm>
        </p:grpSpPr>
        <p:sp>
          <p:nvSpPr>
            <p:cNvPr id="5132" name="Rectangle 3"/>
            <p:cNvSpPr>
              <a:spLocks noChangeArrowheads="1"/>
            </p:cNvSpPr>
            <p:nvPr/>
          </p:nvSpPr>
          <p:spPr bwMode="auto">
            <a:xfrm>
              <a:off x="3657609" y="1353784"/>
              <a:ext cx="1330037" cy="1638796"/>
            </a:xfrm>
            <a:prstGeom prst="rect">
              <a:avLst/>
            </a:prstGeom>
            <a:solidFill>
              <a:srgbClr val="993300"/>
            </a:solidFill>
            <a:ln w="19050" algn="ctr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09976" y="1506230"/>
              <a:ext cx="430120" cy="5954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808389" y="2252581"/>
              <a:ext cx="442816" cy="5954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417857" y="2262109"/>
              <a:ext cx="411073" cy="5954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413095" y="1504643"/>
              <a:ext cx="430120" cy="5954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25" name="Right Arrow 9"/>
          <p:cNvSpPr>
            <a:spLocks noChangeArrowheads="1"/>
          </p:cNvSpPr>
          <p:nvPr/>
        </p:nvSpPr>
        <p:spPr bwMode="auto">
          <a:xfrm>
            <a:off x="5349875" y="1909760"/>
            <a:ext cx="2660650" cy="1695450"/>
          </a:xfrm>
          <a:prstGeom prst="rightArrow">
            <a:avLst>
              <a:gd name="adj1" fmla="val 82178"/>
              <a:gd name="adj2" fmla="val 36715"/>
            </a:avLst>
          </a:prstGeom>
          <a:solidFill>
            <a:schemeClr val="bg1"/>
          </a:solidFill>
          <a:ln w="19050" algn="ctr">
            <a:solidFill>
              <a:srgbClr val="99CC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Apprai</a:t>
            </a:r>
            <a:r>
              <a:rPr lang="id-ID" sz="160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sing, Structuring</a:t>
            </a:r>
            <a:r>
              <a:rPr lang="en-US" sz="160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of</a:t>
            </a:r>
            <a:endParaRPr lang="en-US" sz="16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Guarantees</a:t>
            </a:r>
            <a:r>
              <a:rPr lang="id-ID" sz="160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&amp; Processing</a:t>
            </a:r>
            <a:r>
              <a:rPr lang="en-US" sz="160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Claims</a:t>
            </a:r>
          </a:p>
        </p:txBody>
      </p:sp>
      <p:pic>
        <p:nvPicPr>
          <p:cNvPr id="5126" name="Picture 4" descr="C:\Users\wb256386\Documents\Desktop\Indo IGF\Presentations\IGF Prez April 2010\IIGF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50" y="1317622"/>
            <a:ext cx="4445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 bwMode="auto">
          <a:xfrm>
            <a:off x="806450" y="3240085"/>
            <a:ext cx="2647950" cy="320675"/>
          </a:xfrm>
          <a:prstGeom prst="rightArrow">
            <a:avLst>
              <a:gd name="adj1" fmla="val 59801"/>
              <a:gd name="adj2" fmla="val 50000"/>
            </a:avLst>
          </a:prstGeom>
          <a:ln w="63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806450" y="2897185"/>
            <a:ext cx="2647950" cy="320675"/>
          </a:xfrm>
          <a:prstGeom prst="rightArrow">
            <a:avLst>
              <a:gd name="adj1" fmla="val 59801"/>
              <a:gd name="adj2" fmla="val 50000"/>
            </a:avLst>
          </a:prstGeom>
          <a:ln w="63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806450" y="2554285"/>
            <a:ext cx="2649538" cy="320675"/>
          </a:xfrm>
          <a:prstGeom prst="rightArrow">
            <a:avLst>
              <a:gd name="adj1" fmla="val 59801"/>
              <a:gd name="adj2" fmla="val 50000"/>
            </a:avLst>
          </a:prstGeom>
          <a:ln w="63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806450" y="2209797"/>
            <a:ext cx="2647950" cy="320675"/>
          </a:xfrm>
          <a:prstGeom prst="rightArrow">
            <a:avLst>
              <a:gd name="adj1" fmla="val 59801"/>
              <a:gd name="adj2" fmla="val 50000"/>
            </a:avLst>
          </a:prstGeom>
          <a:ln w="63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806450" y="1866897"/>
            <a:ext cx="2649538" cy="320675"/>
          </a:xfrm>
          <a:prstGeom prst="rightArrow">
            <a:avLst>
              <a:gd name="adj1" fmla="val 59801"/>
              <a:gd name="adj2" fmla="val 50000"/>
            </a:avLst>
          </a:prstGeom>
          <a:ln w="6350">
            <a:solidFill>
              <a:srgbClr val="66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76250" y="152400"/>
            <a:ext cx="8210550" cy="8382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IIGF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s</a:t>
            </a:r>
            <a:r>
              <a:rPr lang="en-US" sz="1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erves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a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s Government’s </a:t>
            </a:r>
            <a:r>
              <a:rPr lang="en-US" sz="1800" b="1" u="sng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Single Window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for </a:t>
            </a:r>
            <a:r>
              <a:rPr lang="en-US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/>
            </a:r>
            <a:br>
              <a:rPr lang="en-US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</a:br>
            <a:r>
              <a:rPr lang="en-US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Apprais</a:t>
            </a:r>
            <a:r>
              <a:rPr lang="id-ID" sz="18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ing,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Structuring 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of Guarantees </a:t>
            </a:r>
            <a:r>
              <a:rPr lang="id-ID" sz="1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&amp; Processing Claims</a:t>
            </a:r>
            <a:endParaRPr lang="en-US" sz="1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6RX9ZD4Am0ecsDvzXYgut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wLxGAqfUGqMwYJpnq6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Mm3RvQaES2a0tuqo8d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iPVjrwkMJ0SmyOULEHgN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2jz0fi5km9LE_HIBc.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s1HuKWXUyHLVRsVT3y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wLxGAqfUGqMwYJpnq6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Mm3RvQaES2a0tuqo8d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iPVjrwkMJ0SmyOULEHgN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6RX9ZD4Am0ecsDvzXYgu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2jz0fi5km9LE_HIBc.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s1HuKWXUyHLVRsVT3yjw"/>
</p:tagLst>
</file>

<file path=ppt/theme/theme1.xml><?xml version="1.0" encoding="utf-8"?>
<a:theme xmlns:a="http://schemas.openxmlformats.org/drawingml/2006/main" name="IIGF template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GF Master Templat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IGF Master Templat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IIGF template</Template>
  <TotalTime>5966</TotalTime>
  <Words>2158</Words>
  <Application>Microsoft Office PowerPoint</Application>
  <PresentationFormat>On-screen Show (4:3)</PresentationFormat>
  <Paragraphs>515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IIGF template</vt:lpstr>
      <vt:lpstr>IIGF Master Templat</vt:lpstr>
      <vt:lpstr>1_IIGF Master Templat</vt:lpstr>
      <vt:lpstr>think-cell Slide</vt:lpstr>
      <vt:lpstr>The Role of Indonesia Infrastructure Guarantee Fund for PPP Projects Development in Indonesia</vt:lpstr>
      <vt:lpstr>Slide 2</vt:lpstr>
      <vt:lpstr>Slide 3</vt:lpstr>
      <vt:lpstr>Infrastructure investment estimate shows huge needs of contribution         from the private sector</vt:lpstr>
      <vt:lpstr>Some of Key Challenges to Accelerate Indonesia’s PPP                                   -  which are not unique to Indonesia only</vt:lpstr>
      <vt:lpstr>Slide 6</vt:lpstr>
      <vt:lpstr>IIGF Profile</vt:lpstr>
      <vt:lpstr>GOI establishes IIGF to provide guarantees  to accelerate PPP infrastructure projects development</vt:lpstr>
      <vt:lpstr>IIGF serves as Government’s Single Window for  Appraising, Structuring of Guarantees &amp; Processing Claims</vt:lpstr>
      <vt:lpstr>As a Single Window Processor, IIGF is aimed to be a credible guarantee provider</vt:lpstr>
      <vt:lpstr>IIGF’s Business Model is designed to make the Government Guarantees provision Consistent, Transparent, and Efficient</vt:lpstr>
      <vt:lpstr>Project eligibility criteria for IIGF Guarantees</vt:lpstr>
      <vt:lpstr>How can  IIGF improve guarantee capacity to cover more Indonesia’s infrastructure projects ?</vt:lpstr>
      <vt:lpstr>IIGF may provide coverage of various CA’s Obligations which have been allocated to CA under PPP Agreement</vt:lpstr>
      <vt:lpstr>Slide 15</vt:lpstr>
      <vt:lpstr>Sample of IIGF business model in power sector  </vt:lpstr>
      <vt:lpstr>PPP Structure with Guarantee in CJPP </vt:lpstr>
      <vt:lpstr>CJPP Overall Transaction Scheme</vt:lpstr>
      <vt:lpstr>Key Terms and Conditions of CJPP Guarantee Agreement</vt:lpstr>
      <vt:lpstr>Guarantee Cover for CJPP</vt:lpstr>
      <vt:lpstr>Policy shifting towards a Better Guarantee Framework in power sector</vt:lpstr>
      <vt:lpstr>Lessons learned from CJPP as the 1st PPP Project in Indonesia</vt:lpstr>
      <vt:lpstr>Sample of IIGF business model in water sector  </vt:lpstr>
      <vt:lpstr>Slide 24</vt:lpstr>
      <vt:lpstr>How does IIGF encourage pipeline development process ? </vt:lpstr>
      <vt:lpstr>How does IIGF facilitate and manage necessary resources ? </vt:lpstr>
      <vt:lpstr>Slide 27</vt:lpstr>
    </vt:vector>
  </TitlesOfParts>
  <Company>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IIGF’s Role to Support Acceleration of  Indonesia Infrastructure Development through PPP</dc:title>
  <dc:creator>s.widita</dc:creator>
  <cp:lastModifiedBy>wb377510</cp:lastModifiedBy>
  <cp:revision>193</cp:revision>
  <dcterms:created xsi:type="dcterms:W3CDTF">2011-09-20T10:00:19Z</dcterms:created>
  <dcterms:modified xsi:type="dcterms:W3CDTF">2012-02-21T01:32:17Z</dcterms:modified>
</cp:coreProperties>
</file>