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351" r:id="rId4"/>
    <p:sldId id="376" r:id="rId5"/>
    <p:sldId id="395" r:id="rId6"/>
    <p:sldId id="396" r:id="rId7"/>
    <p:sldId id="401" r:id="rId8"/>
    <p:sldId id="400" r:id="rId9"/>
    <p:sldId id="397" r:id="rId10"/>
    <p:sldId id="380" r:id="rId11"/>
    <p:sldId id="388" r:id="rId12"/>
    <p:sldId id="399" r:id="rId13"/>
    <p:sldId id="402" r:id="rId14"/>
    <p:sldId id="403" r:id="rId15"/>
    <p:sldId id="354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8" autoAdjust="0"/>
    <p:restoredTop sz="80265" autoAdjust="0"/>
  </p:normalViewPr>
  <p:slideViewPr>
    <p:cSldViewPr snapToGrid="0">
      <p:cViewPr varScale="1">
        <p:scale>
          <a:sx n="67" d="100"/>
          <a:sy n="67" d="100"/>
        </p:scale>
        <p:origin x="-10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1C02F-902A-49EB-A0D2-EC925AFDAD4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5B308-E87E-41BD-BD3C-18050A1313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60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022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0175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48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02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08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966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992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5B308-E87E-41BD-BD3C-18050A13135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65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F51CC2E-58A4-408D-B74D-54A631508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B037A35B-F882-4B88-96EE-7C4B369EA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5042846-55E8-41AB-A947-5A1A421E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EB638F68-6B24-4BEA-A793-08AFDE34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ABBEEC6-2AFE-40D4-BDFF-D5BE5AC3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99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AA07390-19D5-458F-B4E1-9EB32249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A4827F11-704E-4405-B4CE-6B4C00C2A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3C19611-7C22-4FA7-89D2-31EE7298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850B079-45F1-4D77-876E-F60B1B9C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049C056-22FB-4F5E-BBF6-5FB06A07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6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89D2C4CA-4CE0-49AA-8B64-E8D5D2753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45B4C623-0958-496E-A00B-4C037A6B5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7BBFF43E-BE9F-404F-937E-0B924A26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CA88EF4-7A27-4754-A9EA-B25882A9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93497D0-9D78-4175-8D2B-D7EB3C9E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52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DEA9E6A-D97A-452D-8781-99CCA2AC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F275E09-DDC7-4743-937E-8685B41B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B1270FC-08F3-486D-A0C9-D1E9A7CC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E6CB072B-8865-4D34-83AE-E1FD4BD3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B3437BE-4406-4DB3-8F75-44B260E1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77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097218F-6676-4979-AE65-CBDBD2A19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0E28C605-3B9C-46B3-BD17-BD8CD78A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13DB105-B8FA-49AB-A76E-FE58C98D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75D5070-D3A1-4871-8D21-C6E156DF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68884C8-D6C4-499B-98F2-53EC4D8D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64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8E3163E-F7D1-496C-AC66-B3C31865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6C0A18B-661C-473B-93CD-5900DC90B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7D4D8495-3395-4053-8EC6-49F0A3166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955FF26-BAC7-4690-BEEA-FE9CFD8C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C56287C-A370-487C-BB6A-622B9AEE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3234796-93D7-4754-A9E2-DFB17C06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42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C579715-75E8-4865-844C-864E61C2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4573EE14-8B5B-435A-8453-3FF7B59C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4E9A7D0B-F804-434A-9D74-B46EE3412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4F6E6BF-6D2C-4D94-B17C-1DC0C0EBC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A8D1E8D3-082B-4B86-8334-E1824F4F6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7B742710-EE68-4D33-A165-BBADC17D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3F5B64F1-3F25-431F-961C-AFD5D76A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29ABC11-F8D4-4BEF-AF7C-CDF7B6E2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45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E53CA42-2BEE-4B31-9A3F-EDEA4FBD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478BDA85-9C6F-4E3A-A760-B190EE21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E192E0D7-AF3B-49CE-AAD9-ECB8C0D7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250F1D1D-A731-400A-853F-5977C8CD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0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F7C416F-3E32-46D3-8BE5-23127964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5A82929D-F457-48B3-992A-7F637527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5802CBD-5FA0-4E21-B726-C4D4DB64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02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8460572-7FDD-407D-9447-14A33EEB8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456B96D-8A88-44C9-970D-12917251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0C2F7117-06FC-4E46-B76B-B37B96C3D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AA9D22F7-6C45-4B9C-AA26-95642833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E58375AD-EDA1-48BA-8AB9-F0153EEB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1E049529-41F5-48DC-B279-0AF9EB57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27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55AEF0-D267-4542-816B-56EDF7E45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845C63F-2BFD-4A7E-828C-E8277EEFF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C7B30A1-7334-43C6-844A-C6C06C54B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17169F-88F3-42F7-ADB9-9619A765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8ED66EC4-427A-4D2B-8593-EBBF5BAA6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A62CED49-4509-4777-A5FC-3D72C64C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0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44EA6E30-D0FC-4235-9020-5B5E97F0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15E90A7-EFC9-4A68-B438-990FFCD0C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A14FF1-A1C6-449F-8687-E2DBE9F8E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DB1E-78FB-4D52-8B3B-6D9EFA1519EE}" type="datetimeFigureOut">
              <a:rPr lang="ko-KR" altLang="en-US" smtClean="0"/>
              <a:t>2018-07-02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3799182-866F-4BB9-8342-61773E749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66CB9FE-9CFA-4361-9E5B-EE51B96F4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8C4D-6CC7-4B68-BF8D-70C7D0AD8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74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ê´ë ¨ ì´ë¯¸ì§">
            <a:extLst>
              <a:ext uri="{FF2B5EF4-FFF2-40B4-BE49-F238E27FC236}">
                <a16:creationId xmlns:a16="http://schemas.microsoft.com/office/drawing/2014/main" xmlns="" id="{85723DD6-9415-4E8F-B3F1-83E4C5255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1" y="2107509"/>
            <a:ext cx="5459470" cy="141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FF12D93-64A3-46F8-B2F1-9051F2051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1328" y="1359043"/>
            <a:ext cx="4765038" cy="2167928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en-US" altLang="ko-KR" sz="4200" b="1" dirty="0">
                <a:latin typeface="Book Antiqua" panose="02040602050305030304" pitchFamily="18" charset="0"/>
                <a:cs typeface="Adobe Thai" panose="02040503050201020203" pitchFamily="18" charset="-34"/>
              </a:rPr>
              <a:t>Knowledge-based Development:</a:t>
            </a:r>
            <a:br>
              <a:rPr lang="en-US" altLang="ko-KR" sz="4200" b="1" dirty="0">
                <a:latin typeface="Book Antiqua" panose="02040602050305030304" pitchFamily="18" charset="0"/>
                <a:cs typeface="Adobe Thai" panose="02040503050201020203" pitchFamily="18" charset="-34"/>
              </a:rPr>
            </a:br>
            <a:r>
              <a:rPr lang="en-US" altLang="ko-KR" sz="4200" b="1" dirty="0">
                <a:latin typeface="Book Antiqua" panose="02040602050305030304" pitchFamily="18" charset="0"/>
                <a:cs typeface="Adobe Thai" panose="02040503050201020203" pitchFamily="18" charset="-34"/>
              </a:rPr>
              <a:t>Progress &amp; Plan</a:t>
            </a:r>
            <a:endParaRPr lang="ko-KR" altLang="en-US" sz="42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1E86BFD8-C96A-47E3-8C9A-6822D736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5779" y="5113970"/>
            <a:ext cx="4204012" cy="1627442"/>
          </a:xfrm>
        </p:spPr>
        <p:txBody>
          <a:bodyPr anchor="t">
            <a:normAutofit/>
          </a:bodyPr>
          <a:lstStyle/>
          <a:p>
            <a:pPr algn="r"/>
            <a:r>
              <a:rPr lang="en-US" altLang="ko-KR" sz="1800" dirty="0">
                <a:latin typeface="Book Antiqua" pitchFamily="18" charset="0"/>
              </a:rPr>
              <a:t>4-5 July 2018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>
                <a:latin typeface="Book Antiqua" pitchFamily="18" charset="0"/>
              </a:rPr>
              <a:t>Information and Communications Technology and Disaster Risk Reduction Division</a:t>
            </a:r>
            <a:br>
              <a:rPr lang="en-US" altLang="ko-KR" sz="1800" dirty="0">
                <a:latin typeface="Book Antiqua" pitchFamily="18" charset="0"/>
              </a:rPr>
            </a:br>
            <a:endParaRPr lang="en-US" altLang="ko-KR" sz="1800" dirty="0">
              <a:latin typeface="Book Antiqua" pitchFamily="18" charset="0"/>
            </a:endParaRPr>
          </a:p>
          <a:p>
            <a:pPr algn="r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0545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C089B15-5F78-48CC-B362-9971ACE1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48" y="878327"/>
            <a:ext cx="8915137" cy="38351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5400" kern="1200" dirty="0">
                <a:solidFill>
                  <a:schemeClr val="accent1"/>
                </a:solidFill>
                <a:latin typeface="Book Antiqua" panose="02040602050305030304" pitchFamily="18" charset="0"/>
              </a:rPr>
              <a:t>2. </a:t>
            </a:r>
            <a:r>
              <a:rPr lang="en-US" altLang="ko-KR" sz="5400" dirty="0">
                <a:solidFill>
                  <a:schemeClr val="accent1"/>
                </a:solidFill>
                <a:latin typeface="Book Antiqua" panose="02040602050305030304" pitchFamily="18" charset="0"/>
              </a:rPr>
              <a:t>Plan of KBD 2018-2019</a:t>
            </a:r>
            <a:endParaRPr lang="en-US" altLang="ko-KR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389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6FC366-EE38-4D63-B3D3-6908ADF7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4658"/>
            <a:ext cx="10515600" cy="5382306"/>
          </a:xfrm>
        </p:spPr>
        <p:txBody>
          <a:bodyPr>
            <a:normAutofit fontScale="85000" lnSpcReduction="20000"/>
          </a:bodyPr>
          <a:lstStyle/>
          <a:p>
            <a:pPr marL="514350" indent="-514350" algn="just" latinLnBrk="0">
              <a:lnSpc>
                <a:spcPct val="120000"/>
              </a:lnSpc>
              <a:spcBef>
                <a:spcPts val="1200"/>
              </a:spcBef>
              <a:buClrTx/>
              <a:buSzPct val="100000"/>
              <a:buFont typeface="+mj-lt"/>
              <a:buAutoNum type="arabicPeriod"/>
              <a:defRPr/>
            </a:pPr>
            <a:r>
              <a:rPr lang="en-US" altLang="ko-KR" sz="2400" b="1" dirty="0">
                <a:latin typeface="Book Antiqua" panose="02040602050305030304" pitchFamily="18" charset="0"/>
              </a:rPr>
              <a:t>ICT and STI Committee in August 2018</a:t>
            </a:r>
            <a:endParaRPr lang="en-US" altLang="ko-KR" sz="2400" b="1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806450" lvl="1" indent="-360363" algn="just" latinLnBrk="0">
              <a:lnSpc>
                <a:spcPct val="12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2</a:t>
            </a:r>
            <a:r>
              <a:rPr lang="en-US" altLang="ko-KR" baseline="30000" dirty="0">
                <a:latin typeface="Book Antiqua" panose="02040602050305030304" pitchFamily="18" charset="0"/>
              </a:rPr>
              <a:t>nd</a:t>
            </a:r>
            <a:r>
              <a:rPr lang="en-US" altLang="ko-KR" dirty="0">
                <a:latin typeface="Book Antiqua" panose="02040602050305030304" pitchFamily="18" charset="0"/>
              </a:rPr>
              <a:t> Committee of Information and Communication Technology, Science, Technology and Innovation, 27-31 August 2018, Bangkok, Thailand;</a:t>
            </a:r>
            <a:endParaRPr lang="en-US" altLang="ko-KR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514350" indent="-514350" algn="just" latinLnBrk="0">
              <a:lnSpc>
                <a:spcPct val="12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/>
              <a:defRPr/>
            </a:pPr>
            <a:r>
              <a:rPr lang="en-US" altLang="ko-KR" sz="2400" b="1" dirty="0">
                <a:latin typeface="Book Antiqua" panose="02040602050305030304" pitchFamily="18" charset="0"/>
              </a:rPr>
              <a:t>AP-IS Meetings</a:t>
            </a:r>
            <a:endParaRPr lang="en-US" altLang="ko-KR" sz="2400" b="1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806450" lvl="1" indent="-360363" algn="just" latinLnBrk="0">
              <a:lnSpc>
                <a:spcPct val="120000"/>
              </a:lnSpc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2</a:t>
            </a:r>
            <a:r>
              <a:rPr lang="en-US" altLang="ko-KR" baseline="30000" dirty="0">
                <a:latin typeface="Book Antiqua" panose="02040602050305030304" pitchFamily="18" charset="0"/>
              </a:rPr>
              <a:t>nd</a:t>
            </a:r>
            <a:r>
              <a:rPr lang="en-US" altLang="ko-KR" dirty="0">
                <a:latin typeface="Book Antiqua" panose="02040602050305030304" pitchFamily="18" charset="0"/>
              </a:rPr>
              <a:t> AP-IS Steering Committee Meeting, 27-28 August 2018, Bangkok, Thailand;</a:t>
            </a:r>
          </a:p>
          <a:p>
            <a:pPr marL="806450" lvl="1" indent="-360363" algn="just" latinLnBrk="0">
              <a:lnSpc>
                <a:spcPct val="120000"/>
              </a:lnSpc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AP-IS Subregional Meeting for Central Asia, October 2018, Almaty, Kazakhstan.</a:t>
            </a:r>
          </a:p>
          <a:p>
            <a:pPr marL="514350" indent="-514350" algn="just" latinLnBrk="0">
              <a:lnSpc>
                <a:spcPct val="12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/>
              <a:defRPr/>
            </a:pPr>
            <a:r>
              <a:rPr lang="en-US" altLang="ko-KR" sz="2400" b="1" dirty="0">
                <a:latin typeface="Book Antiqua" panose="02040602050305030304" pitchFamily="18" charset="0"/>
              </a:rPr>
              <a:t>Intergovernmental Consultative Committee on RESAP</a:t>
            </a:r>
          </a:p>
          <a:p>
            <a:pPr lvl="1" algn="just" latinLnBrk="0">
              <a:lnSpc>
                <a:spcPct val="12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sz="2600" dirty="0">
                <a:latin typeface="Book Antiqua" panose="02040602050305030304" pitchFamily="18" charset="0"/>
              </a:rPr>
              <a:t>Bangkok, 27-29 August 2018 </a:t>
            </a:r>
          </a:p>
          <a:p>
            <a:pPr lvl="1" algn="just" latinLnBrk="0">
              <a:lnSpc>
                <a:spcPct val="12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sz="2600" dirty="0">
                <a:latin typeface="Book Antiqua" panose="02040602050305030304" pitchFamily="18" charset="0"/>
              </a:rPr>
              <a:t>Regional Space Applications Programme for Sustainable Development (RESAP) </a:t>
            </a:r>
          </a:p>
          <a:p>
            <a:pPr lvl="1" algn="just" latinLnBrk="0">
              <a:lnSpc>
                <a:spcPct val="12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sz="2600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Will discuss </a:t>
            </a:r>
            <a:r>
              <a:rPr lang="en-US" altLang="ko-KR" sz="2600" dirty="0">
                <a:latin typeface="Book Antiqua" panose="02040602050305030304" pitchFamily="18" charset="0"/>
              </a:rPr>
              <a:t>New Asia Pacific Plan of Action on Space Applications for SDGs 2018-2030</a:t>
            </a:r>
            <a:endParaRPr lang="ko-KR" altLang="ko-KR" sz="2600" dirty="0">
              <a:latin typeface="Book Antiqua" panose="02040602050305030304" pitchFamily="18" charset="0"/>
            </a:endParaRPr>
          </a:p>
          <a:p>
            <a:pPr marL="514350" indent="-514350" algn="just" latinLnBrk="0">
              <a:lnSpc>
                <a:spcPct val="10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/>
              <a:defRPr/>
            </a:pPr>
            <a:endParaRPr lang="en-US" altLang="ko-KR" sz="2400" b="1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742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6FC366-EE38-4D63-B3D3-6908ADF7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4658"/>
            <a:ext cx="10515600" cy="5382306"/>
          </a:xfrm>
        </p:spPr>
        <p:txBody>
          <a:bodyPr>
            <a:normAutofit/>
          </a:bodyPr>
          <a:lstStyle/>
          <a:p>
            <a:pPr marL="514350" indent="-514350" algn="just" latinLnBrk="0">
              <a:lnSpc>
                <a:spcPct val="12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r>
              <a:rPr lang="en-US" altLang="ko-KR" sz="2400" b="1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Ministerial Conference on Space Applications for SDGs in Bangkok, 8-10 October 2018</a:t>
            </a:r>
          </a:p>
          <a:p>
            <a:pPr marL="804863" lvl="1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2nd </a:t>
            </a:r>
            <a:r>
              <a:rPr lang="en-US" altLang="ko-KR" sz="2600" dirty="0">
                <a:latin typeface="Book Antiqua" panose="02040602050305030304" pitchFamily="18" charset="0"/>
              </a:rPr>
              <a:t>Drafting</a:t>
            </a:r>
            <a:r>
              <a:rPr lang="en-US" altLang="ko-KR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 Committee: Bangkok, Thailand, 27-29 August 2018  </a:t>
            </a:r>
          </a:p>
          <a:p>
            <a:pPr marL="804863" lvl="1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Senior official meeting: Bangkok, Thailand, 8-9 October 2018</a:t>
            </a:r>
          </a:p>
          <a:p>
            <a:pPr marL="514350" indent="-514350" algn="just" latinLnBrk="0">
              <a:lnSpc>
                <a:spcPct val="10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r>
              <a:rPr lang="en-US" altLang="ko-KR" sz="2400" b="1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ESCAP-KOICA Fellowship Programme late October 2018 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Book Antiqua" panose="02040602050305030304" pitchFamily="18" charset="0"/>
              </a:rPr>
              <a:t>Capacity building on urban planning and urban disaster for SPECA countries,  Republic of Korea, from 30 October to 8 November 2018. 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Book Antiqua" panose="02040602050305030304" pitchFamily="18" charset="0"/>
              </a:rPr>
              <a:t>Invite SPECA countries</a:t>
            </a:r>
            <a:endParaRPr lang="ko-KR" altLang="ko-KR" dirty="0">
              <a:latin typeface="Book Antiqua" panose="02040602050305030304" pitchFamily="18" charset="0"/>
            </a:endParaRPr>
          </a:p>
          <a:p>
            <a:pPr marL="514350" indent="-514350" algn="just" latinLnBrk="0">
              <a:lnSpc>
                <a:spcPct val="10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endParaRPr lang="en-US" altLang="ko-KR" sz="2400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55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6FC366-EE38-4D63-B3D3-6908ADF7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10" y="543198"/>
            <a:ext cx="10515600" cy="5382306"/>
          </a:xfrm>
        </p:spPr>
        <p:txBody>
          <a:bodyPr>
            <a:normAutofit/>
          </a:bodyPr>
          <a:lstStyle/>
          <a:p>
            <a:pPr marL="514350" indent="-514350" algn="just" latinLnBrk="0">
              <a:lnSpc>
                <a:spcPct val="12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r>
              <a:rPr lang="en-US" altLang="ko-KR" sz="2400" b="1" dirty="0" smtClean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APDIM</a:t>
            </a:r>
            <a:endParaRPr lang="en-US" altLang="ko-KR" sz="2400" b="1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804863" lvl="1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Asia </a:t>
            </a:r>
            <a:r>
              <a:rPr lang="en-US" dirty="0"/>
              <a:t>and Pacific Centre for the Development of Disaster Information Management (APDIM) </a:t>
            </a:r>
            <a:r>
              <a:rPr lang="en-US" dirty="0" smtClean="0"/>
              <a:t>established </a:t>
            </a:r>
            <a:r>
              <a:rPr lang="en-US" dirty="0"/>
              <a:t>in Tehran, Islamic Republic of Iran </a:t>
            </a:r>
            <a:r>
              <a:rPr lang="en-US" altLang="ko-KR" dirty="0" smtClean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 </a:t>
            </a:r>
            <a:endParaRPr lang="en-US" altLang="ko-KR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804863" lvl="1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Key thematic areas</a:t>
            </a:r>
            <a:endParaRPr lang="en-US" altLang="ko-KR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514350" indent="-514350" algn="just" latinLnBrk="0">
              <a:lnSpc>
                <a:spcPct val="10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endParaRPr lang="en-US" altLang="ko-KR" sz="2400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E689D64-5200-4D92-B6F9-7F7A080EAD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510" y="2594610"/>
            <a:ext cx="7833360" cy="4263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08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6FC366-EE38-4D63-B3D3-6908ADF7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10" y="543198"/>
            <a:ext cx="10515600" cy="5382306"/>
          </a:xfrm>
        </p:spPr>
        <p:txBody>
          <a:bodyPr>
            <a:normAutofit/>
          </a:bodyPr>
          <a:lstStyle/>
          <a:p>
            <a:pPr marL="514350" indent="-514350" algn="just" latinLnBrk="0">
              <a:lnSpc>
                <a:spcPct val="12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r>
              <a:rPr lang="en-US" altLang="ko-KR" sz="2400" b="1" dirty="0" smtClean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Key Programme APDIM</a:t>
            </a:r>
            <a:endParaRPr lang="en-US" altLang="ko-KR" sz="2400" b="1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lvl="1" latinLnBrk="0">
              <a:buFont typeface="Wingdings" panose="05000000000000000000" pitchFamily="2" charset="2"/>
              <a:buChar char="§"/>
            </a:pPr>
            <a:r>
              <a:rPr lang="en-US" dirty="0">
                <a:latin typeface="Book Antiqua" panose="02040602050305030304" pitchFamily="18" charset="0"/>
              </a:rPr>
              <a:t>Regional </a:t>
            </a:r>
            <a:r>
              <a:rPr lang="en-US" dirty="0" smtClean="0">
                <a:latin typeface="Book Antiqua" panose="02040602050305030304" pitchFamily="18" charset="0"/>
              </a:rPr>
              <a:t>disaster cloud-based metadata platform </a:t>
            </a:r>
            <a:r>
              <a:rPr lang="en-US" dirty="0">
                <a:latin typeface="Book Antiqua" panose="02040602050305030304" pitchFamily="18" charset="0"/>
              </a:rPr>
              <a:t>(Knowledge and information repository) </a:t>
            </a:r>
          </a:p>
          <a:p>
            <a:pPr lvl="1" latinLnBrk="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Capacity </a:t>
            </a:r>
            <a:r>
              <a:rPr lang="en-US" dirty="0">
                <a:latin typeface="Book Antiqua" panose="02040602050305030304" pitchFamily="18" charset="0"/>
              </a:rPr>
              <a:t>development </a:t>
            </a:r>
            <a:r>
              <a:rPr lang="en-US" dirty="0" smtClean="0">
                <a:latin typeface="Book Antiqua" panose="02040602050305030304" pitchFamily="18" charset="0"/>
              </a:rPr>
              <a:t>at regional </a:t>
            </a:r>
            <a:r>
              <a:rPr lang="en-US" dirty="0">
                <a:latin typeface="Book Antiqua" panose="02040602050305030304" pitchFamily="18" charset="0"/>
              </a:rPr>
              <a:t>disaster information management </a:t>
            </a:r>
            <a:endParaRPr lang="en-US" dirty="0" smtClean="0">
              <a:latin typeface="Book Antiqua" panose="02040602050305030304" pitchFamily="18" charset="0"/>
            </a:endParaRPr>
          </a:p>
          <a:p>
            <a:pPr lvl="1" latinLnBrk="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Regional </a:t>
            </a:r>
            <a:r>
              <a:rPr lang="en-US" dirty="0">
                <a:latin typeface="Book Antiqua" panose="02040602050305030304" pitchFamily="18" charset="0"/>
              </a:rPr>
              <a:t>slow-onset hazards network and alert system (with a focus on sand and dust storm</a:t>
            </a:r>
            <a:r>
              <a:rPr lang="en-US">
                <a:latin typeface="Book Antiqua" panose="02040602050305030304" pitchFamily="18" charset="0"/>
              </a:rPr>
              <a:t>) </a:t>
            </a:r>
            <a:endParaRPr lang="en-US" smtClean="0">
              <a:latin typeface="Book Antiqua" panose="02040602050305030304" pitchFamily="18" charset="0"/>
            </a:endParaRPr>
          </a:p>
          <a:p>
            <a:pPr lvl="1" latinLnBrk="0">
              <a:buFont typeface="Wingdings" panose="05000000000000000000" pitchFamily="2" charset="2"/>
              <a:buChar char="§"/>
            </a:pPr>
            <a:r>
              <a:rPr lang="en-US" sz="2400" smtClean="0">
                <a:latin typeface="Book Antiqua" panose="02040602050305030304" pitchFamily="18" charset="0"/>
              </a:rPr>
              <a:t>The </a:t>
            </a:r>
            <a:r>
              <a:rPr lang="en-US" sz="2400" dirty="0">
                <a:latin typeface="Book Antiqua" panose="02040602050305030304" pitchFamily="18" charset="0"/>
              </a:rPr>
              <a:t>regional sand and dust storms alert network and regional disaster information platform are planned to be launched in 2018.</a:t>
            </a:r>
          </a:p>
          <a:p>
            <a:pPr marL="514350" indent="-514350" algn="just" latinLnBrk="0">
              <a:lnSpc>
                <a:spcPct val="100000"/>
              </a:lnSpc>
              <a:spcBef>
                <a:spcPts val="2400"/>
              </a:spcBef>
              <a:buClrTx/>
              <a:buSzPct val="100000"/>
              <a:buFont typeface="+mj-lt"/>
              <a:buAutoNum type="arabicPeriod" startAt="4"/>
              <a:defRPr/>
            </a:pPr>
            <a:endParaRPr lang="en-US" altLang="ko-KR" sz="2400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742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E4F8AD-FD7E-4DC1-A1F5-8E4DD17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179" y="1970315"/>
            <a:ext cx="8495070" cy="29173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3000" kern="1200" dirty="0">
                <a:latin typeface="Book Antiqua" panose="02040602050305030304" pitchFamily="18" charset="0"/>
              </a:rPr>
              <a:t>Thank you very much!</a:t>
            </a:r>
            <a:br>
              <a:rPr lang="en-US" altLang="ko-KR" sz="3000" kern="1200" dirty="0">
                <a:latin typeface="Book Antiqua" panose="02040602050305030304" pitchFamily="18" charset="0"/>
              </a:rPr>
            </a:br>
            <a:r>
              <a:rPr lang="en-US" altLang="ko-KR" sz="3000" kern="1200" dirty="0">
                <a:latin typeface="Book Antiqua" panose="02040602050305030304" pitchFamily="18" charset="0"/>
              </a:rPr>
              <a:t/>
            </a:r>
            <a:br>
              <a:rPr lang="en-US" altLang="ko-KR" sz="3000" kern="1200" dirty="0">
                <a:latin typeface="Book Antiqua" panose="02040602050305030304" pitchFamily="18" charset="0"/>
              </a:rPr>
            </a:br>
            <a:r>
              <a:rPr lang="en-US" altLang="ko-KR" sz="3000" kern="1200" dirty="0">
                <a:latin typeface="Book Antiqua" panose="02040602050305030304" pitchFamily="18" charset="0"/>
              </a:rPr>
              <a:t>IDD/ ESCAP</a:t>
            </a:r>
            <a:br>
              <a:rPr lang="en-US" altLang="ko-KR" sz="3000" kern="1200" dirty="0">
                <a:latin typeface="Book Antiqua" panose="02040602050305030304" pitchFamily="18" charset="0"/>
              </a:rPr>
            </a:br>
            <a:r>
              <a:rPr lang="en-US" altLang="ko-KR" sz="3000" kern="1200" dirty="0">
                <a:latin typeface="Book Antiqua" panose="02040602050305030304" pitchFamily="18" charset="0"/>
              </a:rPr>
              <a:t>Tae Hyung KIM</a:t>
            </a:r>
            <a:br>
              <a:rPr lang="en-US" altLang="ko-KR" sz="3000" kern="1200" dirty="0">
                <a:latin typeface="Book Antiqua" panose="02040602050305030304" pitchFamily="18" charset="0"/>
              </a:rPr>
            </a:br>
            <a:r>
              <a:rPr lang="en-US" altLang="ko-KR" sz="3000" kern="1200" dirty="0">
                <a:latin typeface="Book Antiqua" panose="02040602050305030304" pitchFamily="18" charset="0"/>
              </a:rPr>
              <a:t/>
            </a:r>
            <a:br>
              <a:rPr lang="en-US" altLang="ko-KR" sz="3000" kern="1200" dirty="0">
                <a:latin typeface="Book Antiqua" panose="02040602050305030304" pitchFamily="18" charset="0"/>
              </a:rPr>
            </a:br>
            <a:r>
              <a:rPr lang="en-US" altLang="ko-KR" sz="3000" dirty="0">
                <a:latin typeface="Book Antiqua" panose="02040602050305030304" pitchFamily="18" charset="0"/>
              </a:rPr>
              <a:t>kimt@un.org</a:t>
            </a:r>
            <a:r>
              <a:rPr lang="en-US" altLang="ko-KR" sz="3000" kern="1200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08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1A457C7E-06EC-4BA2-BA02-F7B2D797FC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87612" y="603201"/>
            <a:ext cx="1097280" cy="109728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6C023A7-3FE9-4DF0-BEB6-51AC4CB0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955" y="416859"/>
            <a:ext cx="5406902" cy="1469965"/>
          </a:xfrm>
        </p:spPr>
        <p:txBody>
          <a:bodyPr anchor="ctr">
            <a:normAutofit/>
          </a:bodyPr>
          <a:lstStyle/>
          <a:p>
            <a:r>
              <a:rPr lang="en-US" altLang="ko-KR" dirty="0">
                <a:solidFill>
                  <a:schemeClr val="accent1"/>
                </a:solidFill>
                <a:latin typeface="Book Antiqua" panose="02040602050305030304" pitchFamily="18" charset="0"/>
              </a:rPr>
              <a:t>Outline </a:t>
            </a:r>
            <a:endParaRPr lang="ko-KR" altLang="en-US" dirty="0">
              <a:solidFill>
                <a:schemeClr val="accent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0330557-8DBB-4162-B7FD-B420680B2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955" y="2166257"/>
            <a:ext cx="8571468" cy="3726243"/>
          </a:xfrm>
        </p:spPr>
        <p:txBody>
          <a:bodyPr>
            <a:noAutofit/>
          </a:bodyPr>
          <a:lstStyle/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altLang="ko-KR" dirty="0">
                <a:latin typeface="Book Antiqua" panose="02040602050305030304" pitchFamily="18" charset="0"/>
              </a:rPr>
              <a:t>Progress of WG KBD 2017-2018</a:t>
            </a:r>
          </a:p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altLang="ko-KR" dirty="0">
                <a:latin typeface="Book Antiqua" panose="02040602050305030304" pitchFamily="18" charset="0"/>
              </a:rPr>
              <a:t>Plan of Programme WG KBD 2018-2019</a:t>
            </a:r>
          </a:p>
        </p:txBody>
      </p:sp>
    </p:spTree>
    <p:extLst>
      <p:ext uri="{BB962C8B-B14F-4D97-AF65-F5344CB8AC3E}">
        <p14:creationId xmlns:p14="http://schemas.microsoft.com/office/powerpoint/2010/main" val="106415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C089B15-5F78-48CC-B362-9971ACE1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48" y="878327"/>
            <a:ext cx="998193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5400" kern="1200" dirty="0">
                <a:solidFill>
                  <a:schemeClr val="accent1"/>
                </a:solidFill>
                <a:latin typeface="Book Antiqua" panose="02040602050305030304" pitchFamily="18" charset="0"/>
              </a:rPr>
              <a:t>1. Progress of KBD</a:t>
            </a:r>
            <a:r>
              <a:rPr lang="en-US" altLang="ko-KR" sz="5400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en-US" altLang="ko-KR" sz="5400" kern="1200" dirty="0">
                <a:solidFill>
                  <a:schemeClr val="accent1"/>
                </a:solidFill>
                <a:latin typeface="Book Antiqua" panose="02040602050305030304" pitchFamily="18" charset="0"/>
              </a:rPr>
              <a:t>2017-2018</a:t>
            </a:r>
            <a:br>
              <a:rPr lang="en-US" altLang="ko-KR" sz="5400" kern="1200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en-US" altLang="ko-KR" sz="5400" kern="1200" dirty="0">
                <a:solidFill>
                  <a:schemeClr val="accent1"/>
                </a:solidFill>
                <a:latin typeface="Book Antiqua" panose="02040602050305030304" pitchFamily="18" charset="0"/>
              </a:rPr>
              <a:t>                        </a:t>
            </a:r>
            <a:endParaRPr lang="en-US" altLang="ko-KR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222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631371"/>
            <a:ext cx="10907486" cy="5647508"/>
          </a:xfrm>
        </p:spPr>
        <p:txBody>
          <a:bodyPr anchor="t" anchorCtr="0">
            <a:normAutofit/>
          </a:bodyPr>
          <a:lstStyle/>
          <a:p>
            <a:pPr marL="514350" indent="-514350" latinLnBrk="0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altLang="ko-KR" sz="2400" b="1" dirty="0">
                <a:latin typeface="Book Antiqua" panose="02040602050305030304" pitchFamily="18" charset="0"/>
              </a:rPr>
              <a:t>Asia-Pacific Information Superhighway (AP-IS) initiative</a:t>
            </a:r>
            <a:endParaRPr lang="ko-KR" altLang="ko-KR" sz="2400" dirty="0">
              <a:latin typeface="Book Antiqua" panose="02040602050305030304" pitchFamily="18" charset="0"/>
            </a:endParaRPr>
          </a:p>
          <a:p>
            <a:pPr marL="806958" lvl="1" indent="-514350" latinLnBrk="0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The Asia-Pacific Information Superhighway initiative aims to increase the availability and affordability of broadband Internet across Asia and the Pacific, by strengthening the underlying Internet infrastructure in the region.</a:t>
            </a:r>
          </a:p>
          <a:p>
            <a:pPr marL="806958" lvl="1" indent="-514350" latinLnBrk="0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A study titled “Building a resilient digital economy; fostering SMEs in Central Asia”</a:t>
            </a:r>
            <a:r>
              <a:rPr lang="en-US" altLang="ko-KR" dirty="0">
                <a:latin typeface="Book Antiqua" panose="02040602050305030304" pitchFamily="18" charset="0"/>
                <a:ea typeface="한컴바탕" panose="02030600000101010101" pitchFamily="18" charset="2"/>
                <a:cs typeface="한컴바탕" panose="02030600000101010101" pitchFamily="18" charset="2"/>
              </a:rPr>
              <a:t> </a:t>
            </a:r>
          </a:p>
          <a:p>
            <a:pPr marL="806958" lvl="1" indent="-514350" latinLnBrk="0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latin typeface="Book Antiqua" panose="02040602050305030304" pitchFamily="18" charset="0"/>
              </a:rPr>
              <a:t>A study titled “The Belt and Road Initiative and the Role of ESCAP”</a:t>
            </a:r>
          </a:p>
          <a:p>
            <a:pPr marL="806958" lvl="1" indent="-514350" latinLnBrk="0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ko-KR" dirty="0"/>
              <a:t>AP-IS 1</a:t>
            </a:r>
            <a:r>
              <a:rPr lang="en-US" altLang="ko-KR" baseline="30000" dirty="0"/>
              <a:t>st</a:t>
            </a:r>
            <a:r>
              <a:rPr lang="en-US" altLang="ko-KR" dirty="0"/>
              <a:t> Steering Committee Meeting, 1-2 November 2017, Dhaka, Bangladesh</a:t>
            </a:r>
            <a:endParaRPr lang="en-US" altLang="ko-KR" dirty="0">
              <a:latin typeface="Book Antiqua" panose="02040602050305030304" pitchFamily="18" charset="0"/>
              <a:ea typeface="한컴바탕" panose="02030600000101010101" pitchFamily="18" charset="2"/>
              <a:cs typeface="한컴바탕" panose="02030600000101010101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57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631371"/>
            <a:ext cx="10907486" cy="5647508"/>
          </a:xfrm>
        </p:spPr>
        <p:txBody>
          <a:bodyPr anchor="t" anchorCtr="0">
            <a:normAutofit/>
          </a:bodyPr>
          <a:lstStyle/>
          <a:p>
            <a:pPr marL="457200" lvl="1" indent="0">
              <a:spcBef>
                <a:spcPts val="563"/>
              </a:spcBef>
              <a:buClr>
                <a:srgbClr val="000000"/>
              </a:buClr>
              <a:buNone/>
            </a:pPr>
            <a:endParaRPr lang="en-GB" altLang="ko-KR" sz="3000" dirty="0">
              <a:sym typeface="Book Antiqua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345266B-2F3E-4EAA-8858-407EF8F53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3" y="631371"/>
            <a:ext cx="11271035" cy="564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631371"/>
            <a:ext cx="10907486" cy="5647508"/>
          </a:xfrm>
        </p:spPr>
        <p:txBody>
          <a:bodyPr anchor="t" anchorCtr="0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altLang="ko-KR" sz="2400" b="1" dirty="0">
                <a:latin typeface="Book Antiqua" panose="02040602050305030304" pitchFamily="18" charset="0"/>
              </a:rPr>
              <a:t>New Asia Pacific Plan of Action on Space Applications for SDGs 2018-2030</a:t>
            </a:r>
            <a:endParaRPr lang="ko-KR" altLang="ko-KR" sz="2400" dirty="0">
              <a:latin typeface="Book Antiqua" panose="02040602050305030304" pitchFamily="18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altLang="ko-KR" dirty="0">
                <a:latin typeface="Book Antiqua" panose="02040602050305030304" pitchFamily="18" charset="0"/>
              </a:rPr>
              <a:t>Under Regional Space Applications Programme for SD (RESAP) since 1994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altLang="ko-KR" dirty="0">
                <a:latin typeface="Book Antiqua" panose="02040602050305030304" pitchFamily="18" charset="0"/>
              </a:rPr>
              <a:t>Asia-Pacific Plan of Action for Applications of Space Technology and GIS for DRR and SD 2012-2017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altLang="ko-KR" dirty="0">
                <a:latin typeface="Book Antiqua" panose="02040602050305030304" pitchFamily="18" charset="0"/>
              </a:rPr>
              <a:t>Define six priority areas; Identify means and modes of implementation; formalize obligations of member States, UN agencies and donors</a:t>
            </a:r>
            <a:endParaRPr lang="en-GB" altLang="ko-KR" dirty="0">
              <a:latin typeface="Book Antiqua" panose="02040602050305030304" pitchFamily="18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altLang="ko-KR" dirty="0">
                <a:latin typeface="Book Antiqua" panose="02040602050305030304" pitchFamily="18" charset="0"/>
              </a:rPr>
              <a:t>First drafting committee, </a:t>
            </a:r>
            <a:r>
              <a:rPr lang="en-GB" altLang="ko-KR" dirty="0">
                <a:latin typeface="Book Antiqua" panose="02040602050305030304" pitchFamily="18" charset="0"/>
              </a:rPr>
              <a:t>in </a:t>
            </a:r>
            <a:r>
              <a:rPr lang="en-US" altLang="ko-KR" dirty="0">
                <a:latin typeface="Book Antiqua" panose="02040602050305030304" pitchFamily="18" charset="0"/>
              </a:rPr>
              <a:t>Bangkok, late May 2018</a:t>
            </a:r>
          </a:p>
          <a:p>
            <a:pPr lvl="2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ko-KR" dirty="0">
                <a:latin typeface="Book Antiqua" panose="02040602050305030304" pitchFamily="18" charset="0"/>
              </a:rPr>
              <a:t>Turkmenistan and Uzbekistan attended this meeting </a:t>
            </a:r>
            <a:r>
              <a:rPr lang="en-GB" altLang="ko-KR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82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42373-3727-4C73-AC4F-BC5516FE9A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9681" y="359230"/>
            <a:ext cx="8445176" cy="99377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600" b="1" dirty="0">
                <a:latin typeface="Book Antiqua" panose="02040602050305030304" pitchFamily="18" charset="0"/>
              </a:rPr>
              <a:t>Targets and Priority Thematic Areas</a:t>
            </a:r>
            <a:endParaRPr lang="en-GB" sz="3600" b="1" dirty="0">
              <a:latin typeface="Book Antiqua" panose="020406020503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BD17F04-3286-4EFB-B20A-05383FCD0C4A}"/>
              </a:ext>
            </a:extLst>
          </p:cNvPr>
          <p:cNvSpPr/>
          <p:nvPr/>
        </p:nvSpPr>
        <p:spPr>
          <a:xfrm>
            <a:off x="615043" y="1817914"/>
            <a:ext cx="109619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 latinLnBrk="0">
              <a:buFont typeface="Arial" panose="020B0604020202020204" pitchFamily="34" charset="0"/>
              <a:buChar char="•"/>
            </a:pPr>
            <a:r>
              <a:rPr lang="en-GB" sz="2400" dirty="0">
                <a:latin typeface="Book Antiqua" panose="02040602050305030304" pitchFamily="18" charset="0"/>
              </a:rPr>
              <a:t>48 SDG and SFDRR targets were identified as being HIGH priority in new Regional Plan of Action 2018-2030.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400" dirty="0">
              <a:latin typeface="Book Antiqua" panose="02040602050305030304" pitchFamily="18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>
                <a:latin typeface="Book Antiqua" panose="02040602050305030304" pitchFamily="18" charset="0"/>
              </a:rPr>
              <a:t>6 priority themes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disaster risk reduction and resilience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climate change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management of natural resources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seamless connectivity 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Energy, and </a:t>
            </a:r>
          </a:p>
          <a:p>
            <a:pPr marL="1171575" indent="-457200">
              <a:buFont typeface="+mj-lt"/>
              <a:buAutoNum type="alphaLcPeriod"/>
            </a:pPr>
            <a:r>
              <a:rPr lang="en-GB" sz="2400" dirty="0">
                <a:latin typeface="Book Antiqua" panose="02040602050305030304" pitchFamily="18" charset="0"/>
              </a:rPr>
              <a:t>social development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3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714CAA6-56F1-4B8C-90F7-EBE094479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668146"/>
            <a:ext cx="5562600" cy="3189853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xmlns="" id="{42E4EAFE-5C24-480E-A19D-EFE3B089E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" y="0"/>
            <a:ext cx="6902335" cy="3581400"/>
          </a:xfrm>
        </p:spPr>
      </p:pic>
    </p:spTree>
    <p:extLst>
      <p:ext uri="{BB962C8B-B14F-4D97-AF65-F5344CB8AC3E}">
        <p14:creationId xmlns:p14="http://schemas.microsoft.com/office/powerpoint/2010/main" val="355462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631371"/>
            <a:ext cx="10907486" cy="5647508"/>
          </a:xfrm>
        </p:spPr>
        <p:txBody>
          <a:bodyPr anchor="t" anchorCtr="0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2400"/>
              </a:spcBef>
              <a:buFont typeface="+mj-lt"/>
              <a:buAutoNum type="arabicPeriod" startAt="3"/>
            </a:pPr>
            <a:r>
              <a:rPr lang="en-US" altLang="ko-KR" sz="2400" b="1" dirty="0">
                <a:latin typeface="Book Antiqua" panose="02040602050305030304" pitchFamily="18" charset="0"/>
              </a:rPr>
              <a:t>Statistical Geospatial Data for Monitoring the Implementation of the SDGs</a:t>
            </a:r>
            <a:endParaRPr lang="ko-KR" altLang="ko-KR" sz="2400" dirty="0">
              <a:latin typeface="Book Antiqua" panose="0204060205030503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altLang="ko-KR" dirty="0">
                <a:latin typeface="Book Antiqua" panose="02040602050305030304" pitchFamily="18" charset="0"/>
              </a:rPr>
              <a:t>Developing statistical geospatial framework and indicators as analytical tools to monitor the implementation of disaster-related SDGs.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ko-KR" dirty="0">
                <a:latin typeface="Book Antiqua" panose="02040602050305030304" pitchFamily="18" charset="0"/>
              </a:rPr>
              <a:t>Activities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Book Antiqua" panose="02040602050305030304" pitchFamily="18" charset="0"/>
              </a:rPr>
              <a:t>First expert meeting </a:t>
            </a:r>
            <a:r>
              <a:rPr lang="en-GB" altLang="ko-KR" dirty="0">
                <a:latin typeface="Book Antiqua" panose="02040602050305030304" pitchFamily="18" charset="0"/>
              </a:rPr>
              <a:t>(EGM) in </a:t>
            </a:r>
            <a:r>
              <a:rPr lang="en-US" altLang="ko-KR" dirty="0">
                <a:latin typeface="Book Antiqua" panose="02040602050305030304" pitchFamily="18" charset="0"/>
              </a:rPr>
              <a:t>Bangkok, 10 October 2017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Book Antiqua" panose="02040602050305030304" pitchFamily="18" charset="0"/>
              </a:rPr>
              <a:t>Second expert meeting </a:t>
            </a:r>
            <a:r>
              <a:rPr lang="en-GB" altLang="ko-KR" dirty="0">
                <a:latin typeface="Book Antiqua" panose="02040602050305030304" pitchFamily="18" charset="0"/>
              </a:rPr>
              <a:t>in Almaty, Kazakhstan on 31 January - 1 February 2018.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altLang="ko-KR" dirty="0">
                <a:latin typeface="Book Antiqua" panose="02040602050305030304" pitchFamily="18" charset="0"/>
              </a:rPr>
              <a:t>Plan to organize the third event late 2018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altLang="ko-KR" dirty="0">
              <a:latin typeface="Book Antiqua" panose="0204060205030503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 startAt="4"/>
            </a:pPr>
            <a:r>
              <a:rPr lang="en-US" altLang="ko-KR" sz="2400" b="1" dirty="0">
                <a:latin typeface="Book Antiqua" panose="02040602050305030304" pitchFamily="18" charset="0"/>
              </a:rPr>
              <a:t>ESCAP-KOICA Fellowship Programme 2017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Book Antiqua" panose="02040602050305030304" pitchFamily="18" charset="0"/>
              </a:rPr>
              <a:t>Capacity building on urban planning and disaster management for Central Asia” in the Republic of Korea from 28 August to 8 September 2017. 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latin typeface="Book Antiqua" panose="02040602050305030304" pitchFamily="18" charset="0"/>
              </a:rPr>
              <a:t>Kazakhstan, Kyrgyzstan, Tajikistan and Uzbekistan</a:t>
            </a:r>
            <a:endParaRPr lang="ko-KR" altLang="ko-KR" dirty="0">
              <a:latin typeface="Book Antiqua" panose="02040602050305030304" pitchFamily="18" charset="0"/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altLang="ko-K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3387</TotalTime>
  <Words>594</Words>
  <Application>Microsoft Office PowerPoint</Application>
  <PresentationFormat>Custom</PresentationFormat>
  <Paragraphs>71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테마</vt:lpstr>
      <vt:lpstr>Knowledge-based Development: Progress &amp; Plan</vt:lpstr>
      <vt:lpstr>Outline </vt:lpstr>
      <vt:lpstr>1. Progress of KBD 2017-2018                         </vt:lpstr>
      <vt:lpstr>PowerPoint Presentation</vt:lpstr>
      <vt:lpstr>PowerPoint Presentation</vt:lpstr>
      <vt:lpstr>PowerPoint Presentation</vt:lpstr>
      <vt:lpstr>Targets and Priority Thematic Areas</vt:lpstr>
      <vt:lpstr>PowerPoint Presentation</vt:lpstr>
      <vt:lpstr>PowerPoint Presentation</vt:lpstr>
      <vt:lpstr>2. Plan of KBD 2018-2019</vt:lpstr>
      <vt:lpstr>PowerPoint Presentation</vt:lpstr>
      <vt:lpstr>PowerPoint Presentation</vt:lpstr>
      <vt:lpstr>PowerPoint Presentation</vt:lpstr>
      <vt:lpstr>PowerPoint Presentation</vt:lpstr>
      <vt:lpstr>Thank you very much!  IDD/ ESCAP Tae Hyung KIM  kimt@un.org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정민정</dc:creator>
  <cp:lastModifiedBy>Kim</cp:lastModifiedBy>
  <cp:revision>247</cp:revision>
  <dcterms:created xsi:type="dcterms:W3CDTF">2018-03-20T03:58:33Z</dcterms:created>
  <dcterms:modified xsi:type="dcterms:W3CDTF">2018-07-01T17:31:06Z</dcterms:modified>
</cp:coreProperties>
</file>