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36" r:id="rId2"/>
    <p:sldId id="483" r:id="rId3"/>
    <p:sldId id="482" r:id="rId4"/>
    <p:sldId id="415" r:id="rId5"/>
    <p:sldId id="475" r:id="rId6"/>
    <p:sldId id="476" r:id="rId7"/>
    <p:sldId id="477" r:id="rId8"/>
    <p:sldId id="478" r:id="rId9"/>
    <p:sldId id="479" r:id="rId10"/>
    <p:sldId id="480" r:id="rId11"/>
    <p:sldId id="481" r:id="rId12"/>
    <p:sldId id="472" r:id="rId13"/>
  </p:sldIdLst>
  <p:sldSz cx="9144000" cy="6858000" type="screen4x3"/>
  <p:notesSz cx="6797675" cy="9926638"/>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845" userDrawn="1">
          <p15:clr>
            <a:srgbClr val="A4A3A4"/>
          </p15:clr>
        </p15:guide>
        <p15:guide id="3" orient="horz" pos="3838" userDrawn="1">
          <p15:clr>
            <a:srgbClr val="A4A3A4"/>
          </p15:clr>
        </p15:guide>
        <p15:guide id="4" orient="horz" pos="1056">
          <p15:clr>
            <a:srgbClr val="A4A3A4"/>
          </p15:clr>
        </p15:guide>
        <p15:guide id="5" pos="2880">
          <p15:clr>
            <a:srgbClr val="A4A3A4"/>
          </p15:clr>
        </p15:guide>
        <p15:guide id="6" pos="288">
          <p15:clr>
            <a:srgbClr val="A4A3A4"/>
          </p15:clr>
        </p15:guide>
        <p15:guide id="7" pos="546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EDE"/>
    <a:srgbClr val="F7F7F7"/>
    <a:srgbClr val="F3F3F3"/>
    <a:srgbClr val="5F5F5F"/>
    <a:srgbClr val="A6A6A6"/>
    <a:srgbClr val="FF0000"/>
    <a:srgbClr val="FF9B9B"/>
    <a:srgbClr val="FFBDBD"/>
    <a:srgbClr val="FFFFCC"/>
    <a:srgbClr val="59B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86163" autoAdjust="0"/>
  </p:normalViewPr>
  <p:slideViewPr>
    <p:cSldViewPr>
      <p:cViewPr varScale="1">
        <p:scale>
          <a:sx n="69" d="100"/>
          <a:sy n="69" d="100"/>
        </p:scale>
        <p:origin x="1422" y="60"/>
      </p:cViewPr>
      <p:guideLst>
        <p:guide orient="horz" pos="2160"/>
        <p:guide orient="horz" pos="845"/>
        <p:guide orient="horz" pos="3838"/>
        <p:guide orient="horz" pos="1056"/>
        <p:guide pos="2880"/>
        <p:guide pos="288"/>
        <p:guide pos="546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92" d="100"/>
          <a:sy n="92" d="100"/>
        </p:scale>
        <p:origin x="-378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12829-7446-45A7-A466-6C1F763B95DE}" type="doc">
      <dgm:prSet loTypeId="urn:microsoft.com/office/officeart/2005/8/layout/chevronAccent+Icon" loCatId="process" qsTypeId="urn:microsoft.com/office/officeart/2005/8/quickstyle/simple1" qsCatId="simple" csTypeId="urn:microsoft.com/office/officeart/2005/8/colors/accent1_4" csCatId="accent1" phldr="1"/>
      <dgm:spPr/>
      <dgm:t>
        <a:bodyPr/>
        <a:lstStyle/>
        <a:p>
          <a:endParaRPr lang="en-GB"/>
        </a:p>
      </dgm:t>
    </dgm:pt>
    <dgm:pt modelId="{9FCA9217-A844-4463-AF5C-3C16BFD5D007}">
      <dgm:prSet phldrT="[Text]" custT="1"/>
      <dgm:spPr/>
      <dgm:t>
        <a:bodyPr/>
        <a:lstStyle/>
        <a:p>
          <a:r>
            <a:rPr lang="fr-CH" sz="2000" b="1" dirty="0">
              <a:solidFill>
                <a:schemeClr val="tx2"/>
              </a:solidFill>
            </a:rPr>
            <a:t>As-Is situation</a:t>
          </a:r>
          <a:endParaRPr lang="en-GB" sz="2000" b="1" dirty="0">
            <a:solidFill>
              <a:schemeClr val="tx2"/>
            </a:solidFill>
          </a:endParaRPr>
        </a:p>
      </dgm:t>
    </dgm:pt>
    <dgm:pt modelId="{030260D9-BA4E-42DF-BFF6-2B2AE179030C}" type="parTrans" cxnId="{75464FE5-7642-48F1-AD61-6C4EDCB52360}">
      <dgm:prSet/>
      <dgm:spPr/>
      <dgm:t>
        <a:bodyPr/>
        <a:lstStyle/>
        <a:p>
          <a:endParaRPr lang="en-GB" sz="800"/>
        </a:p>
      </dgm:t>
    </dgm:pt>
    <dgm:pt modelId="{4464A3AD-4AC0-411A-840D-308C953E45EF}" type="sibTrans" cxnId="{75464FE5-7642-48F1-AD61-6C4EDCB52360}">
      <dgm:prSet/>
      <dgm:spPr/>
      <dgm:t>
        <a:bodyPr/>
        <a:lstStyle/>
        <a:p>
          <a:endParaRPr lang="en-GB" sz="800"/>
        </a:p>
      </dgm:t>
    </dgm:pt>
    <dgm:pt modelId="{0EB6EFC1-1818-4BB8-8D1C-7F9BD392710C}">
      <dgm:prSet phldrT="[Text]" custT="1"/>
      <dgm:spPr/>
      <dgm:t>
        <a:bodyPr/>
        <a:lstStyle/>
        <a:p>
          <a:r>
            <a:rPr lang="fr-CH" sz="2000" b="1" dirty="0">
              <a:solidFill>
                <a:schemeClr val="tx2"/>
              </a:solidFill>
            </a:rPr>
            <a:t>To-Be situation</a:t>
          </a:r>
          <a:endParaRPr lang="en-GB" sz="2000" b="1" dirty="0">
            <a:solidFill>
              <a:schemeClr val="tx2"/>
            </a:solidFill>
          </a:endParaRPr>
        </a:p>
      </dgm:t>
    </dgm:pt>
    <dgm:pt modelId="{937AEA03-FEB0-49E5-B092-B204C428FBC5}" type="parTrans" cxnId="{7E7D9773-2B53-4C44-BD44-085DCDBE2F0C}">
      <dgm:prSet/>
      <dgm:spPr/>
      <dgm:t>
        <a:bodyPr/>
        <a:lstStyle/>
        <a:p>
          <a:endParaRPr lang="en-GB" sz="800"/>
        </a:p>
      </dgm:t>
    </dgm:pt>
    <dgm:pt modelId="{FCCB20BB-C006-45D9-8B0C-7327BEBEFBEC}" type="sibTrans" cxnId="{7E7D9773-2B53-4C44-BD44-085DCDBE2F0C}">
      <dgm:prSet/>
      <dgm:spPr/>
      <dgm:t>
        <a:bodyPr/>
        <a:lstStyle/>
        <a:p>
          <a:endParaRPr lang="en-GB" sz="800"/>
        </a:p>
      </dgm:t>
    </dgm:pt>
    <dgm:pt modelId="{E6F89FD2-302A-4E90-AA8E-66D81D6F90CF}" type="pres">
      <dgm:prSet presAssocID="{A9C12829-7446-45A7-A466-6C1F763B95DE}" presName="Name0" presStyleCnt="0">
        <dgm:presLayoutVars>
          <dgm:dir/>
          <dgm:resizeHandles val="exact"/>
        </dgm:presLayoutVars>
      </dgm:prSet>
      <dgm:spPr/>
    </dgm:pt>
    <dgm:pt modelId="{68C40F7D-B612-4843-ACA9-6795AAB3F204}" type="pres">
      <dgm:prSet presAssocID="{9FCA9217-A844-4463-AF5C-3C16BFD5D007}" presName="composite" presStyleCnt="0"/>
      <dgm:spPr/>
    </dgm:pt>
    <dgm:pt modelId="{DC6AC488-4A28-45D2-81FA-4DD1376FCEAD}" type="pres">
      <dgm:prSet presAssocID="{9FCA9217-A844-4463-AF5C-3C16BFD5D007}" presName="bgChev" presStyleLbl="node1" presStyleIdx="0" presStyleCnt="2" custScaleX="71735" custLinFactNeighborX="-1513" custLinFactNeighborY="25000">
        <dgm:style>
          <a:lnRef idx="1">
            <a:schemeClr val="accent1"/>
          </a:lnRef>
          <a:fillRef idx="2">
            <a:schemeClr val="accent1"/>
          </a:fillRef>
          <a:effectRef idx="1">
            <a:schemeClr val="accent1"/>
          </a:effectRef>
          <a:fontRef idx="minor">
            <a:schemeClr val="dk1"/>
          </a:fontRef>
        </dgm:style>
      </dgm:prSet>
      <dgm:spPr/>
    </dgm:pt>
    <dgm:pt modelId="{ECBAF0C0-CAA0-42E9-B6E2-F922B9D3D4EA}" type="pres">
      <dgm:prSet presAssocID="{9FCA9217-A844-4463-AF5C-3C16BFD5D007}" presName="txNode" presStyleLbl="fgAcc1" presStyleIdx="0" presStyleCnt="2" custScaleX="64445" custLinFactNeighborX="-20626" custLinFactNeighborY="-25000">
        <dgm:presLayoutVars>
          <dgm:bulletEnabled val="1"/>
        </dgm:presLayoutVars>
      </dgm:prSet>
      <dgm:spPr/>
    </dgm:pt>
    <dgm:pt modelId="{9E8CEA40-712C-4CC7-814E-5922C7D457E3}" type="pres">
      <dgm:prSet presAssocID="{4464A3AD-4AC0-411A-840D-308C953E45EF}" presName="compositeSpace" presStyleCnt="0"/>
      <dgm:spPr/>
    </dgm:pt>
    <dgm:pt modelId="{18583B56-2922-4F2C-BDD3-6693D6A4E830}" type="pres">
      <dgm:prSet presAssocID="{0EB6EFC1-1818-4BB8-8D1C-7F9BD392710C}" presName="composite" presStyleCnt="0"/>
      <dgm:spPr/>
    </dgm:pt>
    <dgm:pt modelId="{027AD0BE-9F0F-4BD4-9563-385AD1F717E3}" type="pres">
      <dgm:prSet presAssocID="{0EB6EFC1-1818-4BB8-8D1C-7F9BD392710C}" presName="bgChev" presStyleLbl="node1" presStyleIdx="1" presStyleCnt="2" custScaleX="76936" custLinFactNeighborX="11112" custLinFactNeighborY="25000">
        <dgm:style>
          <a:lnRef idx="1">
            <a:schemeClr val="accent1"/>
          </a:lnRef>
          <a:fillRef idx="2">
            <a:schemeClr val="accent1"/>
          </a:fillRef>
          <a:effectRef idx="1">
            <a:schemeClr val="accent1"/>
          </a:effectRef>
          <a:fontRef idx="minor">
            <a:schemeClr val="dk1"/>
          </a:fontRef>
        </dgm:style>
      </dgm:prSet>
      <dgm:spPr/>
    </dgm:pt>
    <dgm:pt modelId="{1EFB216A-6C9D-41B3-ACEE-CAFAF0B93F1A}" type="pres">
      <dgm:prSet presAssocID="{0EB6EFC1-1818-4BB8-8D1C-7F9BD392710C}" presName="txNode" presStyleLbl="fgAcc1" presStyleIdx="1" presStyleCnt="2" custScaleX="72538" custLinFactNeighborX="-6825" custLinFactNeighborY="-25000">
        <dgm:presLayoutVars>
          <dgm:bulletEnabled val="1"/>
        </dgm:presLayoutVars>
      </dgm:prSet>
      <dgm:spPr/>
    </dgm:pt>
  </dgm:ptLst>
  <dgm:cxnLst>
    <dgm:cxn modelId="{7E7D9773-2B53-4C44-BD44-085DCDBE2F0C}" srcId="{A9C12829-7446-45A7-A466-6C1F763B95DE}" destId="{0EB6EFC1-1818-4BB8-8D1C-7F9BD392710C}" srcOrd="1" destOrd="0" parTransId="{937AEA03-FEB0-49E5-B092-B204C428FBC5}" sibTransId="{FCCB20BB-C006-45D9-8B0C-7327BEBEFBEC}"/>
    <dgm:cxn modelId="{CAC83578-4441-4C7D-A4C7-026EEA7B79E9}" type="presOf" srcId="{A9C12829-7446-45A7-A466-6C1F763B95DE}" destId="{E6F89FD2-302A-4E90-AA8E-66D81D6F90CF}" srcOrd="0" destOrd="0" presId="urn:microsoft.com/office/officeart/2005/8/layout/chevronAccent+Icon"/>
    <dgm:cxn modelId="{C6D40ECE-6E1E-4ED3-AC04-EC67B6EAA8EB}" type="presOf" srcId="{0EB6EFC1-1818-4BB8-8D1C-7F9BD392710C}" destId="{1EFB216A-6C9D-41B3-ACEE-CAFAF0B93F1A}" srcOrd="0" destOrd="0" presId="urn:microsoft.com/office/officeart/2005/8/layout/chevronAccent+Icon"/>
    <dgm:cxn modelId="{CFBEDEDD-8414-4AE3-BA41-F7E4ED1077D3}" type="presOf" srcId="{9FCA9217-A844-4463-AF5C-3C16BFD5D007}" destId="{ECBAF0C0-CAA0-42E9-B6E2-F922B9D3D4EA}" srcOrd="0" destOrd="0" presId="urn:microsoft.com/office/officeart/2005/8/layout/chevronAccent+Icon"/>
    <dgm:cxn modelId="{75464FE5-7642-48F1-AD61-6C4EDCB52360}" srcId="{A9C12829-7446-45A7-A466-6C1F763B95DE}" destId="{9FCA9217-A844-4463-AF5C-3C16BFD5D007}" srcOrd="0" destOrd="0" parTransId="{030260D9-BA4E-42DF-BFF6-2B2AE179030C}" sibTransId="{4464A3AD-4AC0-411A-840D-308C953E45EF}"/>
    <dgm:cxn modelId="{9DCBEF7F-F78F-4278-9F0A-BAA4791E6509}" type="presParOf" srcId="{E6F89FD2-302A-4E90-AA8E-66D81D6F90CF}" destId="{68C40F7D-B612-4843-ACA9-6795AAB3F204}" srcOrd="0" destOrd="0" presId="urn:microsoft.com/office/officeart/2005/8/layout/chevronAccent+Icon"/>
    <dgm:cxn modelId="{483B4142-A140-4345-BF13-BD6D5440CED8}" type="presParOf" srcId="{68C40F7D-B612-4843-ACA9-6795AAB3F204}" destId="{DC6AC488-4A28-45D2-81FA-4DD1376FCEAD}" srcOrd="0" destOrd="0" presId="urn:microsoft.com/office/officeart/2005/8/layout/chevronAccent+Icon"/>
    <dgm:cxn modelId="{30DA8194-6073-48C6-BE3C-9619E076C636}" type="presParOf" srcId="{68C40F7D-B612-4843-ACA9-6795AAB3F204}" destId="{ECBAF0C0-CAA0-42E9-B6E2-F922B9D3D4EA}" srcOrd="1" destOrd="0" presId="urn:microsoft.com/office/officeart/2005/8/layout/chevronAccent+Icon"/>
    <dgm:cxn modelId="{05215E42-9AC7-477A-B472-B79A9516ED93}" type="presParOf" srcId="{E6F89FD2-302A-4E90-AA8E-66D81D6F90CF}" destId="{9E8CEA40-712C-4CC7-814E-5922C7D457E3}" srcOrd="1" destOrd="0" presId="urn:microsoft.com/office/officeart/2005/8/layout/chevronAccent+Icon"/>
    <dgm:cxn modelId="{0935913B-CA96-4476-933D-50014D8487F5}" type="presParOf" srcId="{E6F89FD2-302A-4E90-AA8E-66D81D6F90CF}" destId="{18583B56-2922-4F2C-BDD3-6693D6A4E830}" srcOrd="2" destOrd="0" presId="urn:microsoft.com/office/officeart/2005/8/layout/chevronAccent+Icon"/>
    <dgm:cxn modelId="{FEFE58E5-A3D0-470E-9E96-02E701F1C1A5}" type="presParOf" srcId="{18583B56-2922-4F2C-BDD3-6693D6A4E830}" destId="{027AD0BE-9F0F-4BD4-9563-385AD1F717E3}" srcOrd="0" destOrd="0" presId="urn:microsoft.com/office/officeart/2005/8/layout/chevronAccent+Icon"/>
    <dgm:cxn modelId="{CA543764-58BC-4F82-BEB5-CCE04ACE7F78}" type="presParOf" srcId="{18583B56-2922-4F2C-BDD3-6693D6A4E830}" destId="{1EFB216A-6C9D-41B3-ACEE-CAFAF0B93F1A}"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AC488-4A28-45D2-81FA-4DD1376FCEAD}">
      <dsp:nvSpPr>
        <dsp:cNvPr id="0" name=""/>
        <dsp:cNvSpPr/>
      </dsp:nvSpPr>
      <dsp:spPr>
        <a:xfrm>
          <a:off x="0" y="187220"/>
          <a:ext cx="3549496" cy="748883"/>
        </a:xfrm>
        <a:prstGeom prst="chevron">
          <a:avLst>
            <a:gd name="adj" fmla="val 4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miter lim="800000"/>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ECBAF0C0-CAA0-42E9-B6E2-F922B9D3D4EA}">
      <dsp:nvSpPr>
        <dsp:cNvPr id="0" name=""/>
        <dsp:cNvSpPr/>
      </dsp:nvSpPr>
      <dsp:spPr>
        <a:xfrm>
          <a:off x="504050" y="0"/>
          <a:ext cx="2692749" cy="748883"/>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H" sz="2000" b="1" kern="1200" dirty="0">
              <a:solidFill>
                <a:schemeClr val="tx2"/>
              </a:solidFill>
            </a:rPr>
            <a:t>As-Is situation</a:t>
          </a:r>
          <a:endParaRPr lang="en-GB" sz="2000" b="1" kern="1200" dirty="0">
            <a:solidFill>
              <a:schemeClr val="tx2"/>
            </a:solidFill>
          </a:endParaRPr>
        </a:p>
      </dsp:txBody>
      <dsp:txXfrm>
        <a:off x="525984" y="21934"/>
        <a:ext cx="2648881" cy="705015"/>
      </dsp:txXfrm>
    </dsp:sp>
    <dsp:sp modelId="{027AD0BE-9F0F-4BD4-9563-385AD1F717E3}">
      <dsp:nvSpPr>
        <dsp:cNvPr id="0" name=""/>
        <dsp:cNvSpPr/>
      </dsp:nvSpPr>
      <dsp:spPr>
        <a:xfrm>
          <a:off x="4762106" y="187220"/>
          <a:ext cx="3806845" cy="748883"/>
        </a:xfrm>
        <a:prstGeom prst="chevron">
          <a:avLst>
            <a:gd name="adj" fmla="val 4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miter lim="800000"/>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1EFB216A-6C9D-41B3-ACEE-CAFAF0B93F1A}">
      <dsp:nvSpPr>
        <dsp:cNvPr id="0" name=""/>
        <dsp:cNvSpPr/>
      </dsp:nvSpPr>
      <dsp:spPr>
        <a:xfrm>
          <a:off x="5250001" y="0"/>
          <a:ext cx="3030904" cy="748883"/>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50000"/>
              <a:hueOff val="0"/>
              <a:satOff val="0"/>
              <a:lumOff val="29433"/>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H" sz="2000" b="1" kern="1200" dirty="0">
              <a:solidFill>
                <a:schemeClr val="tx2"/>
              </a:solidFill>
            </a:rPr>
            <a:t>To-Be situation</a:t>
          </a:r>
          <a:endParaRPr lang="en-GB" sz="2000" b="1" kern="1200" dirty="0">
            <a:solidFill>
              <a:schemeClr val="tx2"/>
            </a:solidFill>
          </a:endParaRPr>
        </a:p>
      </dsp:txBody>
      <dsp:txXfrm>
        <a:off x="5271935" y="21934"/>
        <a:ext cx="2987036" cy="7050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DCC02A0-C947-4278-96D1-0DB9C063DF55}" type="datetimeFigureOut">
              <a:rPr lang="en-US" smtClean="0">
                <a:latin typeface="Arial"/>
              </a:rPr>
              <a:t>7/3/2018</a:t>
            </a:fld>
            <a:endParaRPr lang="en-US" dirty="0">
              <a:latin typeface="Arial"/>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533FAA7-9DA0-4163-8828-B20FAF1EB063}"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2801062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17488" y="414338"/>
            <a:ext cx="3722687" cy="27924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7649" y="3391601"/>
            <a:ext cx="6042378" cy="579053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77649" y="9430308"/>
            <a:ext cx="4833902" cy="246443"/>
          </a:xfrm>
          <a:prstGeom prst="rect">
            <a:avLst/>
          </a:prstGeom>
        </p:spPr>
        <p:txBody>
          <a:bodyPr vert="horz" wrap="none" lIns="0" tIns="0" rIns="0" bIns="0" rtlCol="0" anchor="ctr"/>
          <a:lstStyle>
            <a:lvl1pPr algn="l">
              <a:defRPr sz="1000">
                <a:latin typeface="Arial"/>
              </a:defRPr>
            </a:lvl1pPr>
          </a:lstStyle>
          <a:p>
            <a:endParaRPr lang="en-US" dirty="0"/>
          </a:p>
        </p:txBody>
      </p:sp>
      <p:sp>
        <p:nvSpPr>
          <p:cNvPr id="7" name="Slide Number Placeholder 6"/>
          <p:cNvSpPr>
            <a:spLocks noGrp="1"/>
          </p:cNvSpPr>
          <p:nvPr>
            <p:ph type="sldNum" sz="quarter" idx="5"/>
          </p:nvPr>
        </p:nvSpPr>
        <p:spPr>
          <a:xfrm>
            <a:off x="5815789" y="9430308"/>
            <a:ext cx="604238" cy="246443"/>
          </a:xfrm>
          <a:prstGeom prst="rect">
            <a:avLst/>
          </a:prstGeom>
        </p:spPr>
        <p:txBody>
          <a:bodyPr vert="horz" wrap="none" lIns="0" tIns="0" rIns="0" bIns="0" rtlCol="0" anchor="ctr"/>
          <a:lstStyle>
            <a:lvl1pPr algn="r">
              <a:defRPr sz="1000">
                <a:latin typeface="Arial"/>
              </a:defRPr>
            </a:lvl1pPr>
          </a:lstStyle>
          <a:p>
            <a:fld id="{8547E1EE-0039-4797-B978-F453418260D1}" type="slidenum">
              <a:rPr lang="en-US" smtClean="0"/>
              <a:pPr/>
              <a:t>‹#›</a:t>
            </a:fld>
            <a:endParaRPr lang="en-US" dirty="0"/>
          </a:p>
        </p:txBody>
      </p:sp>
    </p:spTree>
    <p:extLst>
      <p:ext uri="{BB962C8B-B14F-4D97-AF65-F5344CB8AC3E}">
        <p14:creationId xmlns:p14="http://schemas.microsoft.com/office/powerpoint/2010/main" val="2736465104"/>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Arial"/>
        <a:ea typeface="+mn-ea"/>
        <a:cs typeface="+mn-cs"/>
      </a:defRPr>
    </a:lvl1pPr>
    <a:lvl2pPr marL="182880" indent="-137160" algn="l" defTabSz="914400" rtl="0" eaLnBrk="1" latinLnBrk="0" hangingPunct="1">
      <a:spcBef>
        <a:spcPts val="600"/>
      </a:spcBef>
      <a:buFont typeface="HP Simplified" panose="020B0604020204020204" pitchFamily="34" charset="0"/>
      <a:buChar char="•"/>
      <a:defRPr sz="1050" kern="1200">
        <a:solidFill>
          <a:schemeClr val="tx1"/>
        </a:solidFill>
        <a:latin typeface="Arial"/>
        <a:ea typeface="+mn-ea"/>
        <a:cs typeface="+mn-cs"/>
      </a:defRPr>
    </a:lvl2pPr>
    <a:lvl3pPr marL="339725" indent="-104775" algn="l" defTabSz="914400" rtl="0" eaLnBrk="1" latinLnBrk="0" hangingPunct="1">
      <a:spcBef>
        <a:spcPts val="600"/>
      </a:spcBef>
      <a:buFont typeface="HP Simplified" panose="020B0604020204020204" pitchFamily="34" charset="0"/>
      <a:buChar char="–"/>
      <a:defRPr sz="1000" kern="1200">
        <a:solidFill>
          <a:schemeClr val="tx1"/>
        </a:solidFill>
        <a:latin typeface="Arial"/>
        <a:ea typeface="+mn-ea"/>
        <a:cs typeface="+mn-cs"/>
      </a:defRPr>
    </a:lvl3pPr>
    <a:lvl4pPr marL="515938" indent="-117475" algn="l" defTabSz="914400" rtl="0" eaLnBrk="1" latinLnBrk="0" hangingPunct="1">
      <a:spcBef>
        <a:spcPts val="600"/>
      </a:spcBef>
      <a:buFont typeface="HP Simplified" panose="020B0604020204020204" pitchFamily="34" charset="0"/>
      <a:buChar char="•"/>
      <a:defRPr sz="900" kern="1200">
        <a:solidFill>
          <a:schemeClr val="tx1"/>
        </a:solidFill>
        <a:latin typeface="Arial"/>
        <a:ea typeface="+mn-ea"/>
        <a:cs typeface="+mn-cs"/>
      </a:defRPr>
    </a:lvl4pPr>
    <a:lvl5pPr marL="633413" indent="-117475" algn="l" defTabSz="914400" rtl="0" eaLnBrk="1" latinLnBrk="0" hangingPunct="1">
      <a:spcBef>
        <a:spcPts val="600"/>
      </a:spcBef>
      <a:buFont typeface="HP Simplified" panose="020B0604020204020204" pitchFamily="34" charset="0"/>
      <a:buChar char="–"/>
      <a:defRPr sz="8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r>
              <a:rPr lang="en-GB" sz="1100" b="1" kern="1200" dirty="0">
                <a:solidFill>
                  <a:schemeClr val="tx1"/>
                </a:solidFill>
                <a:effectLst/>
                <a:latin typeface="Arial"/>
                <a:ea typeface="+mn-ea"/>
                <a:cs typeface="+mn-cs"/>
              </a:rPr>
              <a:t>Data is essential</a:t>
            </a:r>
            <a:r>
              <a:rPr lang="en-GB" sz="1100" kern="1200" dirty="0">
                <a:solidFill>
                  <a:schemeClr val="tx1"/>
                </a:solidFill>
                <a:effectLst/>
                <a:latin typeface="Arial"/>
                <a:ea typeface="+mn-ea"/>
                <a:cs typeface="+mn-cs"/>
              </a:rPr>
              <a:t> for effective and transparent </a:t>
            </a:r>
            <a:r>
              <a:rPr lang="en-GB" sz="1100" b="1" kern="1200" dirty="0">
                <a:solidFill>
                  <a:schemeClr val="tx1"/>
                </a:solidFill>
                <a:effectLst/>
                <a:latin typeface="Arial"/>
                <a:ea typeface="+mn-ea"/>
                <a:cs typeface="+mn-cs"/>
              </a:rPr>
              <a:t>monitoring</a:t>
            </a:r>
            <a:r>
              <a:rPr lang="en-GB" sz="1100" kern="1200" dirty="0">
                <a:solidFill>
                  <a:schemeClr val="tx1"/>
                </a:solidFill>
                <a:effectLst/>
                <a:latin typeface="Arial"/>
                <a:ea typeface="+mn-ea"/>
                <a:cs typeface="+mn-cs"/>
              </a:rPr>
              <a:t> and this is an area where </a:t>
            </a:r>
            <a:r>
              <a:rPr lang="en-GB" sz="1100" b="1" kern="1200" dirty="0">
                <a:solidFill>
                  <a:schemeClr val="tx1"/>
                </a:solidFill>
                <a:effectLst/>
                <a:latin typeface="Arial"/>
                <a:ea typeface="+mn-ea"/>
                <a:cs typeface="+mn-cs"/>
              </a:rPr>
              <a:t>UN work</a:t>
            </a:r>
            <a:r>
              <a:rPr lang="en-GB" sz="1100" kern="1200" dirty="0">
                <a:solidFill>
                  <a:schemeClr val="tx1"/>
                </a:solidFill>
                <a:effectLst/>
                <a:latin typeface="Arial"/>
                <a:ea typeface="+mn-ea"/>
                <a:cs typeface="+mn-cs"/>
              </a:rPr>
              <a:t>, at different levels, is particularly </a:t>
            </a:r>
            <a:r>
              <a:rPr lang="en-GB" sz="1100" b="1" kern="1200" dirty="0">
                <a:solidFill>
                  <a:schemeClr val="tx1"/>
                </a:solidFill>
                <a:effectLst/>
                <a:latin typeface="Arial"/>
                <a:ea typeface="+mn-ea"/>
                <a:cs typeface="+mn-cs"/>
              </a:rPr>
              <a:t>significant</a:t>
            </a:r>
            <a:r>
              <a:rPr lang="en-GB" sz="1100" kern="1200" dirty="0">
                <a:solidFill>
                  <a:schemeClr val="tx1"/>
                </a:solidFill>
                <a:effectLst/>
                <a:latin typeface="Arial"/>
                <a:ea typeface="+mn-ea"/>
                <a:cs typeface="+mn-cs"/>
              </a:rPr>
              <a:t>. </a:t>
            </a:r>
          </a:p>
          <a:p>
            <a:pPr marL="0" lvl="0" indent="0">
              <a:buFont typeface="Arial" panose="020B0604020202020204" pitchFamily="34" charset="0"/>
              <a:buNone/>
            </a:pPr>
            <a:endParaRPr lang="en-GB" sz="1100" kern="1200" dirty="0">
              <a:solidFill>
                <a:schemeClr val="tx1"/>
              </a:solidFill>
              <a:effectLst/>
              <a:latin typeface="Arial"/>
              <a:ea typeface="+mn-ea"/>
              <a:cs typeface="+mn-cs"/>
            </a:endParaRPr>
          </a:p>
          <a:p>
            <a:pPr marL="171450" lvl="0" indent="-171450">
              <a:buFont typeface="Arial" panose="020B0604020202020204" pitchFamily="34" charset="0"/>
              <a:buChar char="•"/>
            </a:pPr>
            <a:r>
              <a:rPr lang="en-GB" sz="1100" b="0" kern="1200" dirty="0">
                <a:solidFill>
                  <a:schemeClr val="tx1"/>
                </a:solidFill>
                <a:effectLst/>
                <a:latin typeface="Arial"/>
                <a:ea typeface="+mn-ea"/>
                <a:cs typeface="+mn-cs"/>
              </a:rPr>
              <a:t>The importance of </a:t>
            </a:r>
            <a:r>
              <a:rPr lang="en-GB" sz="1100" b="1" kern="1200" dirty="0">
                <a:solidFill>
                  <a:schemeClr val="tx1"/>
                </a:solidFill>
                <a:effectLst/>
                <a:latin typeface="Arial"/>
                <a:ea typeface="+mn-ea"/>
                <a:cs typeface="+mn-cs"/>
              </a:rPr>
              <a:t>disaggregation</a:t>
            </a:r>
            <a:r>
              <a:rPr lang="en-GB" sz="1100" kern="1200" dirty="0">
                <a:solidFill>
                  <a:schemeClr val="tx1"/>
                </a:solidFill>
                <a:effectLst/>
                <a:latin typeface="Arial"/>
                <a:ea typeface="+mn-ea"/>
                <a:cs typeface="+mn-cs"/>
              </a:rPr>
              <a:t> has been mentioned by the R-UNDG chair.</a:t>
            </a:r>
          </a:p>
          <a:p>
            <a:pPr marL="0" lvl="0" indent="0">
              <a:buFont typeface="Arial" panose="020B0604020202020204" pitchFamily="34" charset="0"/>
              <a:buNone/>
            </a:pPr>
            <a:endParaRPr lang="en-GB" sz="1100" kern="1200" dirty="0">
              <a:solidFill>
                <a:schemeClr val="tx1"/>
              </a:solidFill>
              <a:effectLst/>
              <a:latin typeface="Arial"/>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Arial"/>
                <a:ea typeface="+mn-ea"/>
                <a:cs typeface="+mn-cs"/>
              </a:rPr>
              <a:t>Joint UN statistical work can help to assess the </a:t>
            </a:r>
            <a:r>
              <a:rPr lang="en-GB" sz="1100" b="1" kern="1200" dirty="0">
                <a:solidFill>
                  <a:schemeClr val="tx1"/>
                </a:solidFill>
                <a:effectLst/>
                <a:latin typeface="Arial"/>
                <a:ea typeface="+mn-ea"/>
                <a:cs typeface="+mn-cs"/>
              </a:rPr>
              <a:t>readiness of countries </a:t>
            </a:r>
            <a:r>
              <a:rPr lang="en-GB" sz="1100" kern="1200" dirty="0">
                <a:solidFill>
                  <a:schemeClr val="tx1"/>
                </a:solidFill>
                <a:effectLst/>
                <a:latin typeface="Arial"/>
                <a:ea typeface="+mn-ea"/>
                <a:cs typeface="+mn-cs"/>
              </a:rPr>
              <a:t>and provide </a:t>
            </a:r>
            <a:r>
              <a:rPr lang="en-GB" sz="1100" b="1" kern="1200" dirty="0">
                <a:solidFill>
                  <a:schemeClr val="tx1"/>
                </a:solidFill>
                <a:effectLst/>
                <a:latin typeface="Arial"/>
                <a:ea typeface="+mn-ea"/>
                <a:cs typeface="+mn-cs"/>
              </a:rPr>
              <a:t>guidance and capacity-building</a:t>
            </a:r>
            <a:r>
              <a:rPr lang="en-GB" sz="1100" b="0" kern="1200" baseline="0" dirty="0">
                <a:solidFill>
                  <a:schemeClr val="tx1"/>
                </a:solidFill>
                <a:effectLst/>
                <a:latin typeface="Arial"/>
                <a:ea typeface="+mn-ea"/>
                <a:cs typeface="+mn-cs"/>
              </a:rPr>
              <a:t> (-&gt; CES Road Map) </a:t>
            </a:r>
            <a:r>
              <a:rPr lang="en-GB" sz="1100" kern="1200" dirty="0">
                <a:solidFill>
                  <a:schemeClr val="tx1"/>
                </a:solidFill>
                <a:effectLst/>
                <a:latin typeface="Arial"/>
                <a:ea typeface="+mn-ea"/>
                <a:cs typeface="+mn-cs"/>
              </a:rPr>
              <a:t>   </a:t>
            </a:r>
          </a:p>
          <a:p>
            <a:r>
              <a:rPr lang="en-GB" sz="1100" kern="1200" dirty="0">
                <a:solidFill>
                  <a:schemeClr val="tx1"/>
                </a:solidFill>
                <a:effectLst/>
                <a:latin typeface="Arial"/>
                <a:ea typeface="+mn-ea"/>
                <a:cs typeface="+mn-cs"/>
              </a:rPr>
              <a:t> </a:t>
            </a:r>
          </a:p>
          <a:p>
            <a:endParaRPr lang="en-GB"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1</a:t>
            </a:fld>
            <a:endParaRPr lang="en-US" dirty="0"/>
          </a:p>
        </p:txBody>
      </p:sp>
    </p:spTree>
    <p:extLst>
      <p:ext uri="{BB962C8B-B14F-4D97-AF65-F5344CB8AC3E}">
        <p14:creationId xmlns:p14="http://schemas.microsoft.com/office/powerpoint/2010/main" val="294774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r>
              <a:rPr lang="en-GB" sz="1100" b="1" kern="1200" dirty="0">
                <a:solidFill>
                  <a:schemeClr val="tx1"/>
                </a:solidFill>
                <a:effectLst/>
                <a:latin typeface="Arial"/>
                <a:ea typeface="+mn-ea"/>
                <a:cs typeface="+mn-cs"/>
              </a:rPr>
              <a:t>Data is essential</a:t>
            </a:r>
            <a:r>
              <a:rPr lang="en-GB" sz="1100" kern="1200" dirty="0">
                <a:solidFill>
                  <a:schemeClr val="tx1"/>
                </a:solidFill>
                <a:effectLst/>
                <a:latin typeface="Arial"/>
                <a:ea typeface="+mn-ea"/>
                <a:cs typeface="+mn-cs"/>
              </a:rPr>
              <a:t> for effective and transparent </a:t>
            </a:r>
            <a:r>
              <a:rPr lang="en-GB" sz="1100" b="1" kern="1200" dirty="0">
                <a:solidFill>
                  <a:schemeClr val="tx1"/>
                </a:solidFill>
                <a:effectLst/>
                <a:latin typeface="Arial"/>
                <a:ea typeface="+mn-ea"/>
                <a:cs typeface="+mn-cs"/>
              </a:rPr>
              <a:t>monitoring</a:t>
            </a:r>
            <a:r>
              <a:rPr lang="en-GB" sz="1100" kern="1200" dirty="0">
                <a:solidFill>
                  <a:schemeClr val="tx1"/>
                </a:solidFill>
                <a:effectLst/>
                <a:latin typeface="Arial"/>
                <a:ea typeface="+mn-ea"/>
                <a:cs typeface="+mn-cs"/>
              </a:rPr>
              <a:t> and this is an area where </a:t>
            </a:r>
            <a:r>
              <a:rPr lang="en-GB" sz="1100" b="1" kern="1200" dirty="0">
                <a:solidFill>
                  <a:schemeClr val="tx1"/>
                </a:solidFill>
                <a:effectLst/>
                <a:latin typeface="Arial"/>
                <a:ea typeface="+mn-ea"/>
                <a:cs typeface="+mn-cs"/>
              </a:rPr>
              <a:t>UN work</a:t>
            </a:r>
            <a:r>
              <a:rPr lang="en-GB" sz="1100" kern="1200" dirty="0">
                <a:solidFill>
                  <a:schemeClr val="tx1"/>
                </a:solidFill>
                <a:effectLst/>
                <a:latin typeface="Arial"/>
                <a:ea typeface="+mn-ea"/>
                <a:cs typeface="+mn-cs"/>
              </a:rPr>
              <a:t>, at different levels, is particularly </a:t>
            </a:r>
            <a:r>
              <a:rPr lang="en-GB" sz="1100" b="1" kern="1200" dirty="0">
                <a:solidFill>
                  <a:schemeClr val="tx1"/>
                </a:solidFill>
                <a:effectLst/>
                <a:latin typeface="Arial"/>
                <a:ea typeface="+mn-ea"/>
                <a:cs typeface="+mn-cs"/>
              </a:rPr>
              <a:t>significant</a:t>
            </a:r>
            <a:r>
              <a:rPr lang="en-GB" sz="1100" kern="1200" dirty="0">
                <a:solidFill>
                  <a:schemeClr val="tx1"/>
                </a:solidFill>
                <a:effectLst/>
                <a:latin typeface="Arial"/>
                <a:ea typeface="+mn-ea"/>
                <a:cs typeface="+mn-cs"/>
              </a:rPr>
              <a:t>. </a:t>
            </a:r>
          </a:p>
          <a:p>
            <a:pPr marL="0" lvl="0" indent="0">
              <a:buFont typeface="Arial" panose="020B0604020202020204" pitchFamily="34" charset="0"/>
              <a:buNone/>
            </a:pPr>
            <a:endParaRPr lang="en-GB" sz="1100" kern="1200" dirty="0">
              <a:solidFill>
                <a:schemeClr val="tx1"/>
              </a:solidFill>
              <a:effectLst/>
              <a:latin typeface="Arial"/>
              <a:ea typeface="+mn-ea"/>
              <a:cs typeface="+mn-cs"/>
            </a:endParaRPr>
          </a:p>
          <a:p>
            <a:pPr marL="171450" lvl="0" indent="-171450">
              <a:buFont typeface="Arial" panose="020B0604020202020204" pitchFamily="34" charset="0"/>
              <a:buChar char="•"/>
            </a:pPr>
            <a:r>
              <a:rPr lang="en-GB" sz="1100" b="0" kern="1200" dirty="0">
                <a:solidFill>
                  <a:schemeClr val="tx1"/>
                </a:solidFill>
                <a:effectLst/>
                <a:latin typeface="Arial"/>
                <a:ea typeface="+mn-ea"/>
                <a:cs typeface="+mn-cs"/>
              </a:rPr>
              <a:t>The importance of </a:t>
            </a:r>
            <a:r>
              <a:rPr lang="en-GB" sz="1100" b="1" kern="1200" dirty="0">
                <a:solidFill>
                  <a:schemeClr val="tx1"/>
                </a:solidFill>
                <a:effectLst/>
                <a:latin typeface="Arial"/>
                <a:ea typeface="+mn-ea"/>
                <a:cs typeface="+mn-cs"/>
              </a:rPr>
              <a:t>disaggregation</a:t>
            </a:r>
            <a:r>
              <a:rPr lang="en-GB" sz="1100" kern="1200" dirty="0">
                <a:solidFill>
                  <a:schemeClr val="tx1"/>
                </a:solidFill>
                <a:effectLst/>
                <a:latin typeface="Arial"/>
                <a:ea typeface="+mn-ea"/>
                <a:cs typeface="+mn-cs"/>
              </a:rPr>
              <a:t> has been mentioned by the R-UNDG chair.</a:t>
            </a:r>
          </a:p>
          <a:p>
            <a:pPr marL="0" lvl="0" indent="0">
              <a:buFont typeface="Arial" panose="020B0604020202020204" pitchFamily="34" charset="0"/>
              <a:buNone/>
            </a:pPr>
            <a:endParaRPr lang="en-GB" sz="1100" kern="1200" dirty="0">
              <a:solidFill>
                <a:schemeClr val="tx1"/>
              </a:solidFill>
              <a:effectLst/>
              <a:latin typeface="Arial"/>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Arial"/>
                <a:ea typeface="+mn-ea"/>
                <a:cs typeface="+mn-cs"/>
              </a:rPr>
              <a:t>Joint UN statistical work can help to assess the </a:t>
            </a:r>
            <a:r>
              <a:rPr lang="en-GB" sz="1100" b="1" kern="1200" dirty="0">
                <a:solidFill>
                  <a:schemeClr val="tx1"/>
                </a:solidFill>
                <a:effectLst/>
                <a:latin typeface="Arial"/>
                <a:ea typeface="+mn-ea"/>
                <a:cs typeface="+mn-cs"/>
              </a:rPr>
              <a:t>readiness of countries </a:t>
            </a:r>
            <a:r>
              <a:rPr lang="en-GB" sz="1100" kern="1200" dirty="0">
                <a:solidFill>
                  <a:schemeClr val="tx1"/>
                </a:solidFill>
                <a:effectLst/>
                <a:latin typeface="Arial"/>
                <a:ea typeface="+mn-ea"/>
                <a:cs typeface="+mn-cs"/>
              </a:rPr>
              <a:t>and provide </a:t>
            </a:r>
            <a:r>
              <a:rPr lang="en-GB" sz="1100" b="1" kern="1200" dirty="0">
                <a:solidFill>
                  <a:schemeClr val="tx1"/>
                </a:solidFill>
                <a:effectLst/>
                <a:latin typeface="Arial"/>
                <a:ea typeface="+mn-ea"/>
                <a:cs typeface="+mn-cs"/>
              </a:rPr>
              <a:t>guidance and capacity-building</a:t>
            </a:r>
            <a:r>
              <a:rPr lang="en-GB" sz="1100" b="0" kern="1200" baseline="0" dirty="0">
                <a:solidFill>
                  <a:schemeClr val="tx1"/>
                </a:solidFill>
                <a:effectLst/>
                <a:latin typeface="Arial"/>
                <a:ea typeface="+mn-ea"/>
                <a:cs typeface="+mn-cs"/>
              </a:rPr>
              <a:t> (-&gt; CES Road Map) </a:t>
            </a:r>
            <a:r>
              <a:rPr lang="en-GB" sz="1100" kern="1200" dirty="0">
                <a:solidFill>
                  <a:schemeClr val="tx1"/>
                </a:solidFill>
                <a:effectLst/>
                <a:latin typeface="Arial"/>
                <a:ea typeface="+mn-ea"/>
                <a:cs typeface="+mn-cs"/>
              </a:rPr>
              <a:t>   </a:t>
            </a:r>
          </a:p>
          <a:p>
            <a:r>
              <a:rPr lang="en-GB" sz="1100" kern="1200" dirty="0">
                <a:solidFill>
                  <a:schemeClr val="tx1"/>
                </a:solidFill>
                <a:effectLst/>
                <a:latin typeface="Arial"/>
                <a:ea typeface="+mn-ea"/>
                <a:cs typeface="+mn-cs"/>
              </a:rPr>
              <a:t> </a:t>
            </a:r>
          </a:p>
          <a:p>
            <a:endParaRPr lang="en-GB"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3</a:t>
            </a:fld>
            <a:endParaRPr lang="en-US" dirty="0"/>
          </a:p>
        </p:txBody>
      </p:sp>
    </p:spTree>
    <p:extLst>
      <p:ext uri="{BB962C8B-B14F-4D97-AF65-F5344CB8AC3E}">
        <p14:creationId xmlns:p14="http://schemas.microsoft.com/office/powerpoint/2010/main" val="121731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4</a:t>
            </a:fld>
            <a:endParaRPr lang="en-US" dirty="0"/>
          </a:p>
        </p:txBody>
      </p:sp>
    </p:spTree>
    <p:extLst>
      <p:ext uri="{BB962C8B-B14F-4D97-AF65-F5344CB8AC3E}">
        <p14:creationId xmlns:p14="http://schemas.microsoft.com/office/powerpoint/2010/main" val="4117519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A3F883C6-2BA8-461B-B2EF-E93DCF818FCE}" type="slidenum">
              <a:rPr lang="en-US" smtClean="0"/>
              <a:pPr eaLnBrk="1" fontAlgn="base" hangingPunct="1">
                <a:spcBef>
                  <a:spcPct val="0"/>
                </a:spcBef>
                <a:spcAft>
                  <a:spcPct val="0"/>
                </a:spcAft>
              </a:pPr>
              <a:t>6</a:t>
            </a:fld>
            <a:endParaRPr 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sz="1100" dirty="0"/>
              <a:t>Needs assessment is the first step that policy makers/managers, which approach a trade facilitation reform, will have to undertake. It consists of a comprehensive analysis of key obstacles to timely and cost effective cross border trade of goods and services. </a:t>
            </a:r>
          </a:p>
          <a:p>
            <a:pPr eaLnBrk="1" hangingPunct="1">
              <a:lnSpc>
                <a:spcPct val="90000"/>
              </a:lnSpc>
            </a:pPr>
            <a:r>
              <a:rPr lang="en-US" sz="1100" dirty="0"/>
              <a:t>The analysis should be conducted on the basis of performance indicators, which take into account factors such as the time required to clear goods through customs, import prices, international transport costs, the productivity of a particular transport mode (air, maritime, road). It should be based on available methodologies, such as the </a:t>
            </a:r>
            <a:r>
              <a:rPr lang="en-US" sz="1100" dirty="0" err="1"/>
              <a:t>UNNexT</a:t>
            </a:r>
            <a:r>
              <a:rPr lang="en-US" sz="1100" dirty="0"/>
              <a:t> Business Process Analysis, the WB Toolkit for Audit, Analysis and Remedial Action, the WB/WCO Time Release Study Software, etc.</a:t>
            </a:r>
          </a:p>
          <a:p>
            <a:pPr eaLnBrk="1" hangingPunct="1">
              <a:lnSpc>
                <a:spcPct val="90000"/>
              </a:lnSpc>
            </a:pPr>
            <a:r>
              <a:rPr lang="en-US" sz="1100" dirty="0"/>
              <a:t>Measurement should cover most elements of the supply chain including banking requirements, custom procedures, controls, payment systems, geographical position, IT and physical infrastructure, transport systems.</a:t>
            </a:r>
          </a:p>
          <a:p>
            <a:pPr eaLnBrk="1" hangingPunct="1">
              <a:lnSpc>
                <a:spcPct val="90000"/>
              </a:lnSpc>
            </a:pPr>
            <a:r>
              <a:rPr lang="en-US" sz="1100" dirty="0"/>
              <a:t>The analysis requires wide consultation with key players for trade facilitation, i.e. through interviews/questionnaires/ad-hoc meetings. Such players include 1) forwarders/agents/brokers/transport operators, 2) exporters and importers, 3) shipping lines and shipping agents, 4) road carriers, 5) airlines, 6)  express operators, 7) railways, 8) ports, 9) airports, 10) border crossing points, 11) customs, 12) commercial banks, 13) exchange control agencies, 14) pre-shipment inspection agencies, 15) chambers of commerce, 16) departments of trade.</a:t>
            </a:r>
          </a:p>
          <a:p>
            <a:pPr eaLnBrk="1" hangingPunct="1">
              <a:lnSpc>
                <a:spcPct val="90000"/>
              </a:lnSpc>
            </a:pPr>
            <a:r>
              <a:rPr lang="en-US" sz="1100" dirty="0"/>
              <a:t>Finally, it should take into account third party assessments performed for instance by donors or international cooperation agencies working in the field of trade and transport facilitation (e.g. WB, WCO)</a:t>
            </a:r>
          </a:p>
        </p:txBody>
      </p:sp>
    </p:spTree>
    <p:extLst>
      <p:ext uri="{BB962C8B-B14F-4D97-AF65-F5344CB8AC3E}">
        <p14:creationId xmlns:p14="http://schemas.microsoft.com/office/powerpoint/2010/main" val="1279092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8</a:t>
            </a:fld>
            <a:endParaRPr lang="en-US" dirty="0"/>
          </a:p>
        </p:txBody>
      </p:sp>
    </p:spTree>
    <p:extLst>
      <p:ext uri="{BB962C8B-B14F-4D97-AF65-F5344CB8AC3E}">
        <p14:creationId xmlns:p14="http://schemas.microsoft.com/office/powerpoint/2010/main" val="35985983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with Picture">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36512" y="0"/>
            <a:ext cx="9180512" cy="6858000"/>
          </a:xfrm>
          <a:prstGeom prst="rect">
            <a:avLst/>
          </a:prstGeom>
          <a:solidFill>
            <a:schemeClr val="bg1">
              <a:alpha val="4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a:latin typeface="Arial"/>
            </a:endParaRPr>
          </a:p>
        </p:txBody>
      </p:sp>
      <p:sp>
        <p:nvSpPr>
          <p:cNvPr id="2" name="Title 1"/>
          <p:cNvSpPr>
            <a:spLocks noGrp="1"/>
          </p:cNvSpPr>
          <p:nvPr>
            <p:ph type="ctrTitle"/>
          </p:nvPr>
        </p:nvSpPr>
        <p:spPr>
          <a:xfrm>
            <a:off x="457200" y="2763520"/>
            <a:ext cx="6858000" cy="1554480"/>
          </a:xfrm>
        </p:spPr>
        <p:txBody>
          <a:bodyPr/>
          <a:lstStyle>
            <a:lvl1pPr>
              <a:defRPr sz="5000" spc="-100" baseline="0"/>
            </a:lvl1pPr>
          </a:lstStyle>
          <a:p>
            <a:r>
              <a:rPr lang="en-US" dirty="0"/>
              <a:t>Click to edit Master title style</a:t>
            </a:r>
          </a:p>
        </p:txBody>
      </p:sp>
      <p:sp>
        <p:nvSpPr>
          <p:cNvPr id="3" name="Subtitle 2"/>
          <p:cNvSpPr>
            <a:spLocks noGrp="1"/>
          </p:cNvSpPr>
          <p:nvPr>
            <p:ph type="subTitle" idx="1"/>
          </p:nvPr>
        </p:nvSpPr>
        <p:spPr>
          <a:xfrm>
            <a:off x="457200" y="4419600"/>
            <a:ext cx="6858000" cy="1188720"/>
          </a:xfrm>
        </p:spPr>
        <p:txBody>
          <a:bodyPr>
            <a:noAutofit/>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FFFFFF"/>
                </a:solidFill>
                <a:latin typeface="Arial"/>
                <a:cs typeface="Arial"/>
              </a:rPr>
              <a:t>.</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0192" y="5910070"/>
            <a:ext cx="2593853" cy="795530"/>
          </a:xfrm>
          <a:prstGeom prst="rect">
            <a:avLst/>
          </a:prstGeom>
        </p:spPr>
      </p:pic>
    </p:spTree>
    <p:extLst>
      <p:ext uri="{BB962C8B-B14F-4D97-AF65-F5344CB8AC3E}">
        <p14:creationId xmlns:p14="http://schemas.microsoft.com/office/powerpoint/2010/main" val="17577174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8"/>
          <p:cNvSpPr>
            <a:spLocks noGrp="1"/>
          </p:cNvSpPr>
          <p:nvPr>
            <p:ph type="body" sz="quarter" idx="13"/>
          </p:nvPr>
        </p:nvSpPr>
        <p:spPr>
          <a:xfrm>
            <a:off x="5760720" y="1295400"/>
            <a:ext cx="2926080" cy="48006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85244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Picture Placeholder 2"/>
          <p:cNvSpPr>
            <a:spLocks noGrp="1"/>
          </p:cNvSpPr>
          <p:nvPr>
            <p:ph type="pic" idx="13"/>
          </p:nvPr>
        </p:nvSpPr>
        <p:spPr>
          <a:xfrm>
            <a:off x="4700016"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3"/>
          <p:cNvSpPr>
            <a:spLocks noGrp="1"/>
          </p:cNvSpPr>
          <p:nvPr>
            <p:ph type="body" sz="half" idx="14"/>
          </p:nvPr>
        </p:nvSpPr>
        <p:spPr>
          <a:xfrm>
            <a:off x="4700016"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0210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Picture Placeholder 2"/>
          <p:cNvSpPr>
            <a:spLocks noGrp="1"/>
          </p:cNvSpPr>
          <p:nvPr>
            <p:ph type="pic" idx="15"/>
          </p:nvPr>
        </p:nvSpPr>
        <p:spPr>
          <a:xfrm>
            <a:off x="329184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Picture Placeholder 2"/>
          <p:cNvSpPr>
            <a:spLocks noGrp="1"/>
          </p:cNvSpPr>
          <p:nvPr>
            <p:ph type="pic" idx="16"/>
          </p:nvPr>
        </p:nvSpPr>
        <p:spPr>
          <a:xfrm>
            <a:off x="612648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2" name="Text Placeholder 3"/>
          <p:cNvSpPr>
            <a:spLocks noGrp="1"/>
          </p:cNvSpPr>
          <p:nvPr>
            <p:ph type="body" sz="half" idx="17"/>
          </p:nvPr>
        </p:nvSpPr>
        <p:spPr>
          <a:xfrm>
            <a:off x="329184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ext Placeholder 3"/>
          <p:cNvSpPr>
            <a:spLocks noGrp="1"/>
          </p:cNvSpPr>
          <p:nvPr>
            <p:ph type="body" sz="half" idx="18"/>
          </p:nvPr>
        </p:nvSpPr>
        <p:spPr>
          <a:xfrm>
            <a:off x="612648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611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8pPr>
              <a:defRPr/>
            </a:lvl8pPr>
          </a:lstStyle>
          <a:p>
            <a:pPr lvl="0"/>
            <a:r>
              <a:rPr lang="en-US" dirty="0"/>
              <a:t>Click to edit Master text styles</a:t>
            </a:r>
          </a:p>
          <a:p>
            <a:pPr lvl="1"/>
            <a:r>
              <a:rPr lang="en-US" dirty="0"/>
              <a:t>Second level</a:t>
            </a:r>
          </a:p>
          <a:p>
            <a:pPr lvl="2"/>
            <a:r>
              <a:rPr lang="en-US" dirty="0"/>
              <a:t>Third level </a:t>
            </a:r>
          </a:p>
        </p:txBody>
      </p:sp>
    </p:spTree>
    <p:extLst>
      <p:ext uri="{BB962C8B-B14F-4D97-AF65-F5344CB8AC3E}">
        <p14:creationId xmlns:p14="http://schemas.microsoft.com/office/powerpoint/2010/main" val="270921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58000" cy="1828800"/>
          </a:xfrm>
        </p:spPr>
        <p:txBody>
          <a:bodyPr anchor="t"/>
          <a:lstStyle>
            <a:lvl1pPr algn="l">
              <a:defRPr sz="3200" b="1" cap="none" spc="-100" baseline="0"/>
            </a:lvl1pPr>
          </a:lstStyle>
          <a:p>
            <a:r>
              <a:rPr lang="en-US" dirty="0"/>
              <a:t>Click to edit Master title style</a:t>
            </a:r>
          </a:p>
        </p:txBody>
      </p:sp>
      <p:sp>
        <p:nvSpPr>
          <p:cNvPr id="3" name="Text Placeholder 2"/>
          <p:cNvSpPr>
            <a:spLocks noGrp="1"/>
          </p:cNvSpPr>
          <p:nvPr>
            <p:ph type="body" idx="1"/>
          </p:nvPr>
        </p:nvSpPr>
        <p:spPr>
          <a:xfrm>
            <a:off x="457200" y="4419600"/>
            <a:ext cx="6858000" cy="1188720"/>
          </a:xfrm>
        </p:spPr>
        <p:txBody>
          <a:bodyPr anchor="t">
            <a:noAutofit/>
          </a:bodyPr>
          <a:lstStyle>
            <a:lvl1pPr marL="0" indent="0">
              <a:spcBef>
                <a:spcPts val="6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2920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 </a:t>
            </a:r>
          </a:p>
        </p:txBody>
      </p:sp>
    </p:spTree>
    <p:extLst>
      <p:ext uri="{BB962C8B-B14F-4D97-AF65-F5344CB8AC3E}">
        <p14:creationId xmlns:p14="http://schemas.microsoft.com/office/powerpoint/2010/main" val="225010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457200" y="1133856"/>
            <a:ext cx="8229600"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
        <p:nvSpPr>
          <p:cNvPr id="3" name="Content Placeholder 2"/>
          <p:cNvSpPr>
            <a:spLocks noGrp="1"/>
          </p:cNvSpPr>
          <p:nvPr>
            <p:ph idx="1"/>
          </p:nvPr>
        </p:nvSpPr>
        <p:spPr>
          <a:xfrm>
            <a:off x="457200" y="1676399"/>
            <a:ext cx="8229600" cy="4419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952154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rgbClr val="0A1F5A"/>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Tree>
    <p:extLst>
      <p:ext uri="{BB962C8B-B14F-4D97-AF65-F5344CB8AC3E}">
        <p14:creationId xmlns:p14="http://schemas.microsoft.com/office/powerpoint/2010/main" val="34493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95401"/>
            <a:ext cx="3986784" cy="4800600"/>
          </a:xfrm>
        </p:spPr>
        <p:txBody>
          <a:bodyPr>
            <a:normAutofit/>
          </a:bodyPr>
          <a:lstStyle>
            <a:lvl1pPr>
              <a:defRPr sz="2000"/>
            </a:lvl1pPr>
            <a:lvl2pPr>
              <a:defRPr sz="2000"/>
            </a:lvl2pPr>
            <a:lvl3pPr>
              <a:defRPr sz="2000"/>
            </a:lvl3pPr>
            <a:lvl4pPr>
              <a:defRPr sz="2000"/>
            </a:lvl4pPr>
            <a:lvl5pPr>
              <a:defRPr sz="1200"/>
            </a:lvl5pPr>
            <a:lvl6pPr marL="914400" indent="0">
              <a:buNone/>
              <a:defRPr sz="1200"/>
            </a:lvl6pPr>
            <a:lvl7pPr>
              <a:defRPr sz="1200"/>
            </a:lvl7pPr>
            <a:lvl8pPr>
              <a:defRPr sz="1200"/>
            </a:lvl8pPr>
            <a:lvl9pPr>
              <a:defRPr sz="1200"/>
            </a:lvl9pPr>
          </a:lstStyle>
          <a:p>
            <a:pPr lvl="0"/>
            <a:r>
              <a:rPr lang="en-US" dirty="0"/>
              <a:t>Click to edit Master text styles</a:t>
            </a:r>
          </a:p>
          <a:p>
            <a:pPr lvl="1"/>
            <a:r>
              <a:rPr lang="en-US" dirty="0"/>
              <a:t>Second level </a:t>
            </a:r>
          </a:p>
        </p:txBody>
      </p:sp>
      <p:sp>
        <p:nvSpPr>
          <p:cNvPr id="4" name="Content Placeholder 3"/>
          <p:cNvSpPr>
            <a:spLocks noGrp="1"/>
          </p:cNvSpPr>
          <p:nvPr>
            <p:ph sz="half" idx="2"/>
          </p:nvPr>
        </p:nvSpPr>
        <p:spPr>
          <a:xfrm>
            <a:off x="4700016" y="1295401"/>
            <a:ext cx="3986784" cy="4800600"/>
          </a:xfrm>
        </p:spPr>
        <p:txBody>
          <a:bodyPr>
            <a:normAutofit/>
          </a:bodyPr>
          <a:lstStyle>
            <a:lvl1pPr>
              <a:defRPr sz="2000"/>
            </a:lvl1pPr>
            <a:lvl2pPr>
              <a:defRPr sz="2000"/>
            </a:lvl2pPr>
            <a:lvl3pPr>
              <a:defRPr sz="2000"/>
            </a:lvl3pPr>
            <a:lvl4pPr>
              <a:defRPr sz="20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695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Subtitle and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lvl1pPr>
              <a:defRPr/>
            </a:lvl1pPr>
          </a:lstStyle>
          <a:p>
            <a:r>
              <a:rPr lang="en-US"/>
              <a:t>Click to edit Master title style</a:t>
            </a:r>
            <a:endParaRPr lang="en-US" dirty="0"/>
          </a:p>
        </p:txBody>
      </p:sp>
      <p:sp>
        <p:nvSpPr>
          <p:cNvPr id="10"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
        <p:nvSpPr>
          <p:cNvPr id="3" name="Text Placeholder 2"/>
          <p:cNvSpPr>
            <a:spLocks noGrp="1"/>
          </p:cNvSpPr>
          <p:nvPr>
            <p:ph type="body" idx="1" hasCustomPrompt="1"/>
          </p:nvPr>
        </p:nvSpPr>
        <p:spPr>
          <a:xfrm>
            <a:off x="457200"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heading</a:t>
            </a:r>
          </a:p>
        </p:txBody>
      </p:sp>
      <p:sp>
        <p:nvSpPr>
          <p:cNvPr id="4" name="Content Placeholder 3"/>
          <p:cNvSpPr>
            <a:spLocks noGrp="1"/>
          </p:cNvSpPr>
          <p:nvPr>
            <p:ph sz="half" idx="2"/>
          </p:nvPr>
        </p:nvSpPr>
        <p:spPr>
          <a:xfrm>
            <a:off x="457200"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 </a:t>
            </a:r>
          </a:p>
        </p:txBody>
      </p:sp>
      <p:sp>
        <p:nvSpPr>
          <p:cNvPr id="5" name="Text Placeholder 4"/>
          <p:cNvSpPr>
            <a:spLocks noGrp="1"/>
          </p:cNvSpPr>
          <p:nvPr>
            <p:ph type="body" sz="quarter" idx="3" hasCustomPrompt="1"/>
          </p:nvPr>
        </p:nvSpPr>
        <p:spPr>
          <a:xfrm>
            <a:off x="4700016"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heading</a:t>
            </a:r>
          </a:p>
        </p:txBody>
      </p:sp>
      <p:sp>
        <p:nvSpPr>
          <p:cNvPr id="6" name="Content Placeholder 5"/>
          <p:cNvSpPr>
            <a:spLocks noGrp="1"/>
          </p:cNvSpPr>
          <p:nvPr>
            <p:ph sz="quarter" idx="4"/>
          </p:nvPr>
        </p:nvSpPr>
        <p:spPr>
          <a:xfrm>
            <a:off x="4700016"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 l</a:t>
            </a:r>
          </a:p>
        </p:txBody>
      </p:sp>
    </p:spTree>
    <p:extLst>
      <p:ext uri="{BB962C8B-B14F-4D97-AF65-F5344CB8AC3E}">
        <p14:creationId xmlns:p14="http://schemas.microsoft.com/office/powerpoint/2010/main" val="1129920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Content Placeholder 2"/>
          <p:cNvSpPr>
            <a:spLocks noGrp="1"/>
          </p:cNvSpPr>
          <p:nvPr>
            <p:ph idx="1"/>
          </p:nvPr>
        </p:nvSpPr>
        <p:spPr>
          <a:xfrm>
            <a:off x="457200" y="1295401"/>
            <a:ext cx="5715000" cy="4800600"/>
          </a:xfrm>
        </p:spPr>
        <p:txBody>
          <a:bodyPr>
            <a:normAutofit/>
          </a:bodyPr>
          <a:lstStyle>
            <a:lvl1pPr>
              <a:defRPr sz="2000"/>
            </a:lvl1pPr>
            <a:lvl2pPr>
              <a:defRPr sz="2000"/>
            </a:lvl2pPr>
            <a:lvl3pPr>
              <a:defRPr sz="2000"/>
            </a:lvl3pPr>
            <a:lvl4pPr>
              <a:defRPr sz="1200"/>
            </a:lvl4pPr>
            <a:lvl5pPr>
              <a:defRPr sz="1200"/>
            </a:lvl5pPr>
            <a:lvl6pPr marL="914400" indent="0">
              <a:buNone/>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6400800" y="1295400"/>
            <a:ext cx="228600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53280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760720" y="1295400"/>
            <a:ext cx="292608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882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762000"/>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457200" y="1295401"/>
            <a:ext cx="8229600" cy="48006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6" name="Pictur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524328" y="199572"/>
            <a:ext cx="1512168" cy="462292"/>
          </a:xfrm>
          <a:prstGeom prst="rect">
            <a:avLst/>
          </a:prstGeom>
        </p:spPr>
      </p:pic>
    </p:spTree>
    <p:extLst>
      <p:ext uri="{BB962C8B-B14F-4D97-AF65-F5344CB8AC3E}">
        <p14:creationId xmlns:p14="http://schemas.microsoft.com/office/powerpoint/2010/main" val="865477330"/>
      </p:ext>
    </p:extLst>
  </p:cSld>
  <p:clrMap bg1="lt1" tx1="dk1" bg2="lt2" tx2="dk2" accent1="accent1" accent2="accent2" accent3="accent3" accent4="accent4" accent5="accent5" accent6="accent6" hlink="hlink" folHlink="folHlink"/>
  <p:sldLayoutIdLst>
    <p:sldLayoutId id="2147483673" r:id="rId1"/>
    <p:sldLayoutId id="2147483651" r:id="rId2"/>
    <p:sldLayoutId id="2147483650" r:id="rId3"/>
    <p:sldLayoutId id="2147483663" r:id="rId4"/>
    <p:sldLayoutId id="2147483665" r:id="rId5"/>
    <p:sldLayoutId id="2147483652" r:id="rId6"/>
    <p:sldLayoutId id="2147483666" r:id="rId7"/>
    <p:sldLayoutId id="2147483656" r:id="rId8"/>
    <p:sldLayoutId id="2147483657" r:id="rId9"/>
    <p:sldLayoutId id="2147483670" r:id="rId10"/>
    <p:sldLayoutId id="2147483671" r:id="rId11"/>
    <p:sldLayoutId id="2147483672" r:id="rId12"/>
    <p:sldLayoutId id="214748365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tx1"/>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tags" Target="../tags/tag4.xml"/><Relationship Id="rId7"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1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1.png"/><Relationship Id="rId18" Type="http://schemas.microsoft.com/office/2007/relationships/hdphoto" Target="../media/hdphoto8.wdp"/><Relationship Id="rId3" Type="http://schemas.openxmlformats.org/officeDocument/2006/relationships/image" Target="../media/image6.png"/><Relationship Id="rId21" Type="http://schemas.openxmlformats.org/officeDocument/2006/relationships/image" Target="../media/image4.png"/><Relationship Id="rId7" Type="http://schemas.openxmlformats.org/officeDocument/2006/relationships/image" Target="../media/image8.png"/><Relationship Id="rId12" Type="http://schemas.microsoft.com/office/2007/relationships/hdphoto" Target="../media/hdphoto5.wdp"/><Relationship Id="rId17" Type="http://schemas.openxmlformats.org/officeDocument/2006/relationships/image" Target="../media/image13.png"/><Relationship Id="rId2" Type="http://schemas.openxmlformats.org/officeDocument/2006/relationships/notesSlide" Target="../notesSlides/notesSlide3.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10.png"/><Relationship Id="rId5" Type="http://schemas.openxmlformats.org/officeDocument/2006/relationships/image" Target="../media/image7.png"/><Relationship Id="rId15" Type="http://schemas.openxmlformats.org/officeDocument/2006/relationships/image" Target="../media/image12.png"/><Relationship Id="rId10" Type="http://schemas.microsoft.com/office/2007/relationships/hdphoto" Target="../media/hdphoto4.wdp"/><Relationship Id="rId19" Type="http://schemas.openxmlformats.org/officeDocument/2006/relationships/image" Target="../media/image14.png"/><Relationship Id="rId4" Type="http://schemas.microsoft.com/office/2007/relationships/hdphoto" Target="../media/hdphoto1.wdp"/><Relationship Id="rId9" Type="http://schemas.openxmlformats.org/officeDocument/2006/relationships/image" Target="../media/image9.png"/><Relationship Id="rId14" Type="http://schemas.microsoft.com/office/2007/relationships/hdphoto" Target="../media/hdphoto6.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 y="1200268"/>
            <a:ext cx="9144000" cy="1416724"/>
            <a:chOff x="2704" y="1196276"/>
            <a:chExt cx="9903295" cy="1534365"/>
          </a:xfrm>
        </p:grpSpPr>
        <p:sp>
          <p:nvSpPr>
            <p:cNvPr id="7" name="Rectangle 6"/>
            <p:cNvSpPr/>
            <p:nvPr/>
          </p:nvSpPr>
          <p:spPr>
            <a:xfrm flipV="1">
              <a:off x="2068818" y="1333211"/>
              <a:ext cx="7837181" cy="120661"/>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2704" y="1333211"/>
              <a:ext cx="476929" cy="120661"/>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432653" y="1341119"/>
              <a:ext cx="46979" cy="1389522"/>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7057" y="1196276"/>
              <a:ext cx="1334561" cy="40595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1" name="Title 4"/>
          <p:cNvSpPr txBox="1">
            <a:spLocks/>
          </p:cNvSpPr>
          <p:nvPr/>
        </p:nvSpPr>
        <p:spPr>
          <a:xfrm>
            <a:off x="461542" y="188640"/>
            <a:ext cx="8225258"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CH" sz="3200" b="1" dirty="0">
                <a:latin typeface="Arial Black" panose="020B0A04020102020204" pitchFamily="34" charset="0"/>
                <a:cs typeface="Arial" panose="020B0604020202020204" pitchFamily="34" charset="0"/>
              </a:rPr>
              <a:t>UNECE</a:t>
            </a:r>
            <a:endParaRPr lang="en-US" sz="3200" dirty="0">
              <a:solidFill>
                <a:srgbClr val="3E8EDE"/>
              </a:solidFill>
              <a:latin typeface="Arial" panose="020B0604020202020204" pitchFamily="34" charset="0"/>
              <a:cs typeface="Arial" panose="020B0604020202020204" pitchFamily="34" charset="0"/>
            </a:endParaRPr>
          </a:p>
        </p:txBody>
      </p:sp>
      <p:sp>
        <p:nvSpPr>
          <p:cNvPr id="13" name="Content Placeholder 9"/>
          <p:cNvSpPr txBox="1">
            <a:spLocks/>
          </p:cNvSpPr>
          <p:nvPr/>
        </p:nvSpPr>
        <p:spPr>
          <a:xfrm>
            <a:off x="685017" y="1720963"/>
            <a:ext cx="7559391" cy="4627969"/>
          </a:xfrm>
          <a:prstGeom prst="rect">
            <a:avLst/>
          </a:prstGeom>
          <a:no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gn="ctr">
              <a:lnSpc>
                <a:spcPct val="100000"/>
              </a:lnSpc>
              <a:spcBef>
                <a:spcPts val="1800"/>
              </a:spcBef>
              <a:buClr>
                <a:srgbClr val="3E8EDE"/>
              </a:buClr>
              <a:buNone/>
            </a:pPr>
            <a:r>
              <a:rPr lang="en-US" sz="4400" b="1" dirty="0">
                <a:solidFill>
                  <a:srgbClr val="C00000"/>
                </a:solidFill>
              </a:rPr>
              <a:t>The importance of adopting a Strategic Approach to Regional Cooperation in Innovation for the Sustainable Development </a:t>
            </a:r>
          </a:p>
          <a:p>
            <a:pPr marL="168275" indent="0" algn="ctr">
              <a:lnSpc>
                <a:spcPct val="100000"/>
              </a:lnSpc>
              <a:spcBef>
                <a:spcPts val="1800"/>
              </a:spcBef>
              <a:buClr>
                <a:srgbClr val="3E8EDE"/>
              </a:buClr>
              <a:buNone/>
            </a:pPr>
            <a:endParaRPr lang="fr-CH" sz="4400" b="1" dirty="0">
              <a:solidFill>
                <a:srgbClr val="C00000"/>
              </a:solidFill>
            </a:endParaRPr>
          </a:p>
          <a:p>
            <a:pPr marL="168275" indent="0" algn="ctr">
              <a:lnSpc>
                <a:spcPct val="100000"/>
              </a:lnSpc>
              <a:spcBef>
                <a:spcPts val="1800"/>
              </a:spcBef>
              <a:buClr>
                <a:srgbClr val="3E8EDE"/>
              </a:buClr>
              <a:buNone/>
            </a:pPr>
            <a:r>
              <a:rPr lang="fr-CH" sz="2400" dirty="0"/>
              <a:t>M</a:t>
            </a:r>
            <a:r>
              <a:rPr lang="en-US" sz="2400" dirty="0" err="1"/>
              <a:t>ario</a:t>
            </a:r>
            <a:r>
              <a:rPr lang="en-US" sz="2400" dirty="0"/>
              <a:t> Apostolov, Regional Adviser, Economic Cooperation and Trade Division, UNECE, mario.Apostolov@un.org</a:t>
            </a:r>
          </a:p>
        </p:txBody>
      </p:sp>
    </p:spTree>
    <p:extLst>
      <p:ext uri="{BB962C8B-B14F-4D97-AF65-F5344CB8AC3E}">
        <p14:creationId xmlns:p14="http://schemas.microsoft.com/office/powerpoint/2010/main" val="61618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8747-32FA-48F1-9A0C-C7307AD729AC}"/>
              </a:ext>
            </a:extLst>
          </p:cNvPr>
          <p:cNvSpPr>
            <a:spLocks noGrp="1"/>
          </p:cNvSpPr>
          <p:nvPr>
            <p:ph type="title"/>
          </p:nvPr>
        </p:nvSpPr>
        <p:spPr>
          <a:xfrm>
            <a:off x="385192" y="638299"/>
            <a:ext cx="8435280" cy="846485"/>
          </a:xfrm>
          <a:solidFill>
            <a:schemeClr val="bg1">
              <a:lumMod val="95000"/>
            </a:schemeClr>
          </a:solidFill>
        </p:spPr>
        <p:txBody>
          <a:bodyPr/>
          <a:lstStyle/>
          <a:p>
            <a:pPr algn="ctr"/>
            <a:r>
              <a:rPr lang="fr-CH" dirty="0" err="1">
                <a:solidFill>
                  <a:srgbClr val="C00000"/>
                </a:solidFill>
                <a:latin typeface="Georgia" panose="02040502050405020303" pitchFamily="18" charset="0"/>
              </a:rPr>
              <a:t>Measure</a:t>
            </a:r>
            <a:r>
              <a:rPr lang="fr-CH" dirty="0">
                <a:solidFill>
                  <a:srgbClr val="C00000"/>
                </a:solidFill>
                <a:latin typeface="Georgia" panose="02040502050405020303" pitchFamily="18" charset="0"/>
              </a:rPr>
              <a:t> </a:t>
            </a:r>
            <a:r>
              <a:rPr lang="fr-CH" dirty="0" err="1">
                <a:solidFill>
                  <a:srgbClr val="C00000"/>
                </a:solidFill>
                <a:latin typeface="Georgia" panose="02040502050405020303" pitchFamily="18" charset="0"/>
              </a:rPr>
              <a:t>progress</a:t>
            </a:r>
            <a:r>
              <a:rPr lang="fr-CH" dirty="0">
                <a:solidFill>
                  <a:srgbClr val="C00000"/>
                </a:solidFill>
                <a:latin typeface="Georgia" panose="02040502050405020303" pitchFamily="18" charset="0"/>
              </a:rPr>
              <a:t> in </a:t>
            </a:r>
            <a:r>
              <a:rPr lang="fr-CH" dirty="0" err="1">
                <a:solidFill>
                  <a:srgbClr val="C00000"/>
                </a:solidFill>
                <a:latin typeface="Georgia" panose="02040502050405020303" pitchFamily="18" charset="0"/>
              </a:rPr>
              <a:t>implementing</a:t>
            </a:r>
            <a:r>
              <a:rPr lang="fr-CH" dirty="0">
                <a:solidFill>
                  <a:srgbClr val="C00000"/>
                </a:solidFill>
                <a:latin typeface="Georgia" panose="02040502050405020303" pitchFamily="18" charset="0"/>
              </a:rPr>
              <a:t> the </a:t>
            </a:r>
            <a:r>
              <a:rPr lang="fr-CH" dirty="0" err="1">
                <a:solidFill>
                  <a:srgbClr val="C00000"/>
                </a:solidFill>
                <a:latin typeface="Georgia" panose="02040502050405020303" pitchFamily="18" charset="0"/>
              </a:rPr>
              <a:t>Strategy</a:t>
            </a:r>
            <a:endParaRPr lang="en-US" dirty="0">
              <a:solidFill>
                <a:srgbClr val="C00000"/>
              </a:solidFill>
              <a:latin typeface="Georgia" panose="02040502050405020303" pitchFamily="18" charset="0"/>
            </a:endParaRPr>
          </a:p>
        </p:txBody>
      </p:sp>
      <p:graphicFrame>
        <p:nvGraphicFramePr>
          <p:cNvPr id="5" name="Content Placeholder 4">
            <a:extLst>
              <a:ext uri="{FF2B5EF4-FFF2-40B4-BE49-F238E27FC236}">
                <a16:creationId xmlns:a16="http://schemas.microsoft.com/office/drawing/2014/main" id="{23D97F03-8CFE-447C-BA5F-948796588B5C}"/>
              </a:ext>
            </a:extLst>
          </p:cNvPr>
          <p:cNvGraphicFramePr>
            <a:graphicFrameLocks noGrp="1"/>
          </p:cNvGraphicFramePr>
          <p:nvPr>
            <p:ph idx="1"/>
            <p:extLst>
              <p:ext uri="{D42A27DB-BD31-4B8C-83A1-F6EECF244321}">
                <p14:modId xmlns:p14="http://schemas.microsoft.com/office/powerpoint/2010/main" val="3656655461"/>
              </p:ext>
            </p:extLst>
          </p:nvPr>
        </p:nvGraphicFramePr>
        <p:xfrm>
          <a:off x="457200" y="1988840"/>
          <a:ext cx="8075615" cy="4331337"/>
        </p:xfrm>
        <a:graphic>
          <a:graphicData uri="http://schemas.openxmlformats.org/drawingml/2006/table">
            <a:tbl>
              <a:tblPr firstRow="1" firstCol="1" bandRow="1">
                <a:tableStyleId>{5C22544A-7EE6-4342-B048-85BDC9FD1C3A}</a:tableStyleId>
              </a:tblPr>
              <a:tblGrid>
                <a:gridCol w="716347">
                  <a:extLst>
                    <a:ext uri="{9D8B030D-6E8A-4147-A177-3AD203B41FA5}">
                      <a16:colId xmlns:a16="http://schemas.microsoft.com/office/drawing/2014/main" val="1053473108"/>
                    </a:ext>
                  </a:extLst>
                </a:gridCol>
                <a:gridCol w="1865730">
                  <a:extLst>
                    <a:ext uri="{9D8B030D-6E8A-4147-A177-3AD203B41FA5}">
                      <a16:colId xmlns:a16="http://schemas.microsoft.com/office/drawing/2014/main" val="2368926388"/>
                    </a:ext>
                  </a:extLst>
                </a:gridCol>
                <a:gridCol w="621911">
                  <a:extLst>
                    <a:ext uri="{9D8B030D-6E8A-4147-A177-3AD203B41FA5}">
                      <a16:colId xmlns:a16="http://schemas.microsoft.com/office/drawing/2014/main" val="2707269972"/>
                    </a:ext>
                  </a:extLst>
                </a:gridCol>
                <a:gridCol w="621911">
                  <a:extLst>
                    <a:ext uri="{9D8B030D-6E8A-4147-A177-3AD203B41FA5}">
                      <a16:colId xmlns:a16="http://schemas.microsoft.com/office/drawing/2014/main" val="2101370013"/>
                    </a:ext>
                  </a:extLst>
                </a:gridCol>
                <a:gridCol w="621911">
                  <a:extLst>
                    <a:ext uri="{9D8B030D-6E8A-4147-A177-3AD203B41FA5}">
                      <a16:colId xmlns:a16="http://schemas.microsoft.com/office/drawing/2014/main" val="2508251229"/>
                    </a:ext>
                  </a:extLst>
                </a:gridCol>
                <a:gridCol w="725561">
                  <a:extLst>
                    <a:ext uri="{9D8B030D-6E8A-4147-A177-3AD203B41FA5}">
                      <a16:colId xmlns:a16="http://schemas.microsoft.com/office/drawing/2014/main" val="3872287259"/>
                    </a:ext>
                  </a:extLst>
                </a:gridCol>
                <a:gridCol w="725561">
                  <a:extLst>
                    <a:ext uri="{9D8B030D-6E8A-4147-A177-3AD203B41FA5}">
                      <a16:colId xmlns:a16="http://schemas.microsoft.com/office/drawing/2014/main" val="269581259"/>
                    </a:ext>
                  </a:extLst>
                </a:gridCol>
                <a:gridCol w="725561">
                  <a:extLst>
                    <a:ext uri="{9D8B030D-6E8A-4147-A177-3AD203B41FA5}">
                      <a16:colId xmlns:a16="http://schemas.microsoft.com/office/drawing/2014/main" val="2384736247"/>
                    </a:ext>
                  </a:extLst>
                </a:gridCol>
                <a:gridCol w="725561">
                  <a:extLst>
                    <a:ext uri="{9D8B030D-6E8A-4147-A177-3AD203B41FA5}">
                      <a16:colId xmlns:a16="http://schemas.microsoft.com/office/drawing/2014/main" val="1591850550"/>
                    </a:ext>
                  </a:extLst>
                </a:gridCol>
                <a:gridCol w="725561">
                  <a:extLst>
                    <a:ext uri="{9D8B030D-6E8A-4147-A177-3AD203B41FA5}">
                      <a16:colId xmlns:a16="http://schemas.microsoft.com/office/drawing/2014/main" val="3098581471"/>
                    </a:ext>
                  </a:extLst>
                </a:gridCol>
              </a:tblGrid>
              <a:tr h="453035">
                <a:tc rowSpan="2" gridSpan="2">
                  <a:txBody>
                    <a:bodyPr/>
                    <a:lstStyle/>
                    <a:p>
                      <a:pPr marL="0" marR="0" algn="ctr">
                        <a:lnSpc>
                          <a:spcPts val="1200"/>
                        </a:lnSpc>
                        <a:spcBef>
                          <a:spcPts val="0"/>
                        </a:spcBef>
                        <a:spcAft>
                          <a:spcPts val="0"/>
                        </a:spcAft>
                      </a:pPr>
                      <a:r>
                        <a:rPr lang="en-GB" sz="2800" kern="700" spc="20" dirty="0">
                          <a:effectLst/>
                        </a:rPr>
                        <a:t>SDG indicator</a:t>
                      </a:r>
                    </a:p>
                    <a:p>
                      <a:pPr marL="0" marR="0" algn="ctr">
                        <a:lnSpc>
                          <a:spcPts val="1200"/>
                        </a:lnSpc>
                        <a:spcBef>
                          <a:spcPts val="0"/>
                        </a:spcBef>
                        <a:spcAft>
                          <a:spcPts val="0"/>
                        </a:spcAft>
                      </a:pPr>
                      <a:endParaRPr lang="en-US" sz="2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0070C0"/>
                    </a:solidFill>
                  </a:tcPr>
                </a:tc>
                <a:tc rowSpan="2" hMerge="1">
                  <a:txBody>
                    <a:bodyPr/>
                    <a:lstStyle/>
                    <a:p>
                      <a:endParaRPr lang="en-US"/>
                    </a:p>
                  </a:txBody>
                  <a:tcPr/>
                </a:tc>
                <a:tc gridSpan="4">
                  <a:txBody>
                    <a:bodyPr/>
                    <a:lstStyle/>
                    <a:p>
                      <a:pPr marL="0" marR="0" algn="ctr">
                        <a:lnSpc>
                          <a:spcPts val="1200"/>
                        </a:lnSpc>
                        <a:spcBef>
                          <a:spcPts val="0"/>
                        </a:spcBef>
                        <a:spcAft>
                          <a:spcPts val="0"/>
                        </a:spcAft>
                      </a:pPr>
                      <a:r>
                        <a:rPr lang="en-GB" sz="2800" kern="700" spc="20" dirty="0">
                          <a:effectLst/>
                        </a:rPr>
                        <a:t>Central Asia</a:t>
                      </a:r>
                      <a:endParaRPr lang="en-US" sz="2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ts val="1200"/>
                        </a:lnSpc>
                        <a:spcBef>
                          <a:spcPts val="0"/>
                        </a:spcBef>
                        <a:spcAft>
                          <a:spcPts val="0"/>
                        </a:spcAft>
                      </a:pPr>
                      <a:r>
                        <a:rPr lang="en-GB" sz="2800" kern="700" spc="20" dirty="0">
                          <a:effectLst/>
                        </a:rPr>
                        <a:t>Europe</a:t>
                      </a:r>
                      <a:endParaRPr lang="en-US" sz="28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12960500"/>
                  </a:ext>
                </a:extLst>
              </a:tr>
              <a:tr h="432048">
                <a:tc gridSpan="2" vMerge="1">
                  <a:txBody>
                    <a:bodyPr/>
                    <a:lstStyle/>
                    <a:p>
                      <a:endParaRPr lang="en-US"/>
                    </a:p>
                  </a:txBody>
                  <a:tcPr/>
                </a:tc>
                <a:tc hMerge="1" vMerge="1">
                  <a:txBody>
                    <a:bodyPr/>
                    <a:lstStyle/>
                    <a:p>
                      <a:endParaRPr lang="en-US"/>
                    </a:p>
                  </a:txBody>
                  <a:tcPr/>
                </a:tc>
                <a:tc>
                  <a:txBody>
                    <a:bodyPr/>
                    <a:lstStyle/>
                    <a:p>
                      <a:pPr marL="0" marR="0" algn="r">
                        <a:lnSpc>
                          <a:spcPts val="1200"/>
                        </a:lnSpc>
                        <a:spcBef>
                          <a:spcPts val="0"/>
                        </a:spcBef>
                        <a:spcAft>
                          <a:spcPts val="0"/>
                        </a:spcAft>
                      </a:pPr>
                      <a:r>
                        <a:rPr lang="en-GB" sz="1600" kern="700" spc="20" dirty="0">
                          <a:effectLst/>
                        </a:rPr>
                        <a:t>2000</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2005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2010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2016</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2000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2005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2010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2016</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04852476"/>
                  </a:ext>
                </a:extLst>
              </a:tr>
              <a:tr h="864096">
                <a:tc>
                  <a:txBody>
                    <a:bodyPr/>
                    <a:lstStyle/>
                    <a:p>
                      <a:pPr marL="0" marR="0">
                        <a:lnSpc>
                          <a:spcPts val="1200"/>
                        </a:lnSpc>
                        <a:spcBef>
                          <a:spcPts val="0"/>
                        </a:spcBef>
                        <a:spcAft>
                          <a:spcPts val="0"/>
                        </a:spcAft>
                      </a:pPr>
                      <a:r>
                        <a:rPr lang="en-GB" sz="1600" kern="700" spc="20" dirty="0">
                          <a:effectLst/>
                        </a:rPr>
                        <a:t>9.4.1</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3E8EDE"/>
                    </a:solidFill>
                  </a:tcPr>
                </a:tc>
                <a:tc>
                  <a:txBody>
                    <a:bodyPr/>
                    <a:lstStyle/>
                    <a:p>
                      <a:pPr marL="0" marR="0">
                        <a:lnSpc>
                          <a:spcPts val="1200"/>
                        </a:lnSpc>
                        <a:spcBef>
                          <a:spcPts val="0"/>
                        </a:spcBef>
                        <a:spcAft>
                          <a:spcPts val="0"/>
                        </a:spcAft>
                      </a:pPr>
                      <a:r>
                        <a:rPr lang="en-GB" sz="1600" kern="700" spc="20" dirty="0">
                          <a:effectLst/>
                        </a:rPr>
                        <a:t>CO</a:t>
                      </a:r>
                      <a:r>
                        <a:rPr lang="en-GB" sz="1600" kern="700" spc="20" baseline="-25000" dirty="0">
                          <a:effectLst/>
                        </a:rPr>
                        <a:t>2</a:t>
                      </a:r>
                      <a:r>
                        <a:rPr lang="en-GB" sz="1600" kern="700" spc="20" dirty="0">
                          <a:effectLst/>
                        </a:rPr>
                        <a:t> emission per unit GDP (kg of CO</a:t>
                      </a:r>
                      <a:r>
                        <a:rPr lang="en-GB" sz="1600" kern="700" spc="20" baseline="-25000" dirty="0">
                          <a:effectLst/>
                        </a:rPr>
                        <a:t>2</a:t>
                      </a:r>
                      <a:r>
                        <a:rPr lang="en-GB" sz="1600" kern="700" spc="20" dirty="0">
                          <a:effectLst/>
                        </a:rPr>
                        <a:t> per constant 2010 USD GDP PPP)</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1.11</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0.88</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0.75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0.60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0.33</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0.30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0.27</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0.23</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15981576"/>
                  </a:ext>
                </a:extLst>
              </a:tr>
              <a:tr h="864096">
                <a:tc>
                  <a:txBody>
                    <a:bodyPr/>
                    <a:lstStyle/>
                    <a:p>
                      <a:pPr marL="0" marR="0">
                        <a:lnSpc>
                          <a:spcPts val="1200"/>
                        </a:lnSpc>
                        <a:spcBef>
                          <a:spcPts val="0"/>
                        </a:spcBef>
                        <a:spcAft>
                          <a:spcPts val="0"/>
                        </a:spcAft>
                      </a:pPr>
                      <a:r>
                        <a:rPr lang="en-GB" sz="1600" kern="700" spc="20" dirty="0">
                          <a:effectLst/>
                        </a:rPr>
                        <a:t>9.5.1</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3E8EDE"/>
                    </a:solidFill>
                  </a:tcPr>
                </a:tc>
                <a:tc>
                  <a:txBody>
                    <a:bodyPr/>
                    <a:lstStyle/>
                    <a:p>
                      <a:pPr marL="0" marR="0">
                        <a:lnSpc>
                          <a:spcPts val="1200"/>
                        </a:lnSpc>
                        <a:spcBef>
                          <a:spcPts val="0"/>
                        </a:spcBef>
                        <a:spcAft>
                          <a:spcPts val="0"/>
                        </a:spcAft>
                      </a:pPr>
                      <a:r>
                        <a:rPr lang="en-GB" sz="1600" kern="700" spc="20">
                          <a:effectLst/>
                        </a:rPr>
                        <a:t>R&amp;D expenditure as a proportion of GDP (%)</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0.18</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0.25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0.16</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0.18</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1.62</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1.60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1.75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1.83</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873662788"/>
                  </a:ext>
                </a:extLst>
              </a:tr>
              <a:tr h="925974">
                <a:tc>
                  <a:txBody>
                    <a:bodyPr/>
                    <a:lstStyle/>
                    <a:p>
                      <a:pPr marL="0" marR="0">
                        <a:lnSpc>
                          <a:spcPts val="1200"/>
                        </a:lnSpc>
                        <a:spcBef>
                          <a:spcPts val="0"/>
                        </a:spcBef>
                        <a:spcAft>
                          <a:spcPts val="0"/>
                        </a:spcAft>
                      </a:pPr>
                      <a:r>
                        <a:rPr lang="en-GB" sz="1600" kern="700" spc="20" dirty="0">
                          <a:effectLst/>
                        </a:rPr>
                        <a:t>9.5.2</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3E8EDE"/>
                    </a:solidFill>
                  </a:tcPr>
                </a:tc>
                <a:tc>
                  <a:txBody>
                    <a:bodyPr/>
                    <a:lstStyle/>
                    <a:p>
                      <a:pPr marL="0" marR="0">
                        <a:lnSpc>
                          <a:spcPts val="1200"/>
                        </a:lnSpc>
                        <a:spcBef>
                          <a:spcPts val="0"/>
                        </a:spcBef>
                        <a:spcAft>
                          <a:spcPts val="0"/>
                        </a:spcAft>
                      </a:pPr>
                      <a:r>
                        <a:rPr lang="en-GB" sz="1600" kern="700" spc="20" dirty="0">
                          <a:effectLst/>
                        </a:rPr>
                        <a:t>Researchers (in full-time equivalent) per million inhabitants</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337.4</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363.2</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391.2</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500.0</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2458.0</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2730.3</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2985.7</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3181.1</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75799995"/>
                  </a:ext>
                </a:extLst>
              </a:tr>
              <a:tr h="792088">
                <a:tc>
                  <a:txBody>
                    <a:bodyPr/>
                    <a:lstStyle/>
                    <a:p>
                      <a:pPr marL="0" marR="0">
                        <a:lnSpc>
                          <a:spcPts val="1200"/>
                        </a:lnSpc>
                        <a:spcBef>
                          <a:spcPts val="0"/>
                        </a:spcBef>
                        <a:spcAft>
                          <a:spcPts val="0"/>
                        </a:spcAft>
                      </a:pPr>
                      <a:r>
                        <a:rPr lang="en-GB" sz="1600" kern="700" spc="20" dirty="0">
                          <a:effectLst/>
                        </a:rPr>
                        <a:t>9.c.1</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solidFill>
                      <a:srgbClr val="3E8EDE"/>
                    </a:solidFill>
                  </a:tcPr>
                </a:tc>
                <a:tc>
                  <a:txBody>
                    <a:bodyPr/>
                    <a:lstStyle/>
                    <a:p>
                      <a:pPr marL="0" marR="0">
                        <a:lnSpc>
                          <a:spcPts val="1200"/>
                        </a:lnSpc>
                        <a:spcBef>
                          <a:spcPts val="0"/>
                        </a:spcBef>
                        <a:spcAft>
                          <a:spcPts val="0"/>
                        </a:spcAft>
                      </a:pPr>
                      <a:r>
                        <a:rPr lang="en-GB" sz="1600" kern="700" spc="20" dirty="0">
                          <a:effectLst/>
                        </a:rPr>
                        <a:t>Proportion of the population covered by at least a 2G mobile network (%)</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30.0</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60.2</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86.7</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97.5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94.3</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a:effectLst/>
                        </a:rPr>
                        <a:t>98.5</a:t>
                      </a:r>
                      <a:endParaRPr lang="en-US" sz="1600" kern="700" spc="2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98.3</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ts val="1200"/>
                        </a:lnSpc>
                        <a:spcBef>
                          <a:spcPts val="0"/>
                        </a:spcBef>
                        <a:spcAft>
                          <a:spcPts val="0"/>
                        </a:spcAft>
                      </a:pPr>
                      <a:r>
                        <a:rPr lang="en-GB" sz="1600" kern="700" spc="20" dirty="0">
                          <a:effectLst/>
                        </a:rPr>
                        <a:t>97.2</a:t>
                      </a:r>
                      <a:endParaRPr lang="en-US" sz="1600" kern="700" spc="2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96677058"/>
                  </a:ext>
                </a:extLst>
              </a:tr>
            </a:tbl>
          </a:graphicData>
        </a:graphic>
      </p:graphicFrame>
      <p:sp>
        <p:nvSpPr>
          <p:cNvPr id="4" name="Slide Number Placeholder 3">
            <a:extLst>
              <a:ext uri="{FF2B5EF4-FFF2-40B4-BE49-F238E27FC236}">
                <a16:creationId xmlns:a16="http://schemas.microsoft.com/office/drawing/2014/main" id="{A32AABFA-DAE3-4EEA-B2B7-8AB12D510758}"/>
              </a:ext>
            </a:extLst>
          </p:cNvPr>
          <p:cNvSpPr>
            <a:spLocks noGrp="1"/>
          </p:cNvSpPr>
          <p:nvPr>
            <p:ph type="sldNum" sz="quarter" idx="12"/>
          </p:nvPr>
        </p:nvSpPr>
        <p:spPr/>
        <p:txBody>
          <a:bodyPr/>
          <a:lstStyle/>
          <a:p>
            <a:pPr>
              <a:defRPr/>
            </a:pPr>
            <a:endParaRPr lang="it-IT" dirty="0"/>
          </a:p>
        </p:txBody>
      </p:sp>
    </p:spTree>
    <p:extLst>
      <p:ext uri="{BB962C8B-B14F-4D97-AF65-F5344CB8AC3E}">
        <p14:creationId xmlns:p14="http://schemas.microsoft.com/office/powerpoint/2010/main" val="89643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r-CH" dirty="0">
                <a:solidFill>
                  <a:srgbClr val="C00000"/>
                </a:solidFill>
                <a:ea typeface="ＭＳ Ｐゴシック" charset="0"/>
                <a:cs typeface="ＭＳ Ｐゴシック" charset="0"/>
              </a:rPr>
              <a:t>Group </a:t>
            </a:r>
            <a:r>
              <a:rPr lang="fr-CH" dirty="0" err="1">
                <a:solidFill>
                  <a:srgbClr val="C00000"/>
                </a:solidFill>
                <a:ea typeface="ＭＳ Ｐゴシック" charset="0"/>
                <a:cs typeface="ＭＳ Ｐゴシック" charset="0"/>
              </a:rPr>
              <a:t>Work</a:t>
            </a:r>
            <a:endParaRPr lang="en-GB" dirty="0">
              <a:solidFill>
                <a:srgbClr val="C00000"/>
              </a:solidFill>
              <a:ea typeface="ＭＳ Ｐゴシック" charset="0"/>
              <a:cs typeface="ＭＳ Ｐゴシック" charset="0"/>
            </a:endParaRPr>
          </a:p>
        </p:txBody>
      </p:sp>
      <p:sp>
        <p:nvSpPr>
          <p:cNvPr id="2560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fld id="{5F420BC2-B32F-8948-887E-225541B44B0B}" type="slidenum">
              <a:rPr lang="it-IT" sz="1100">
                <a:solidFill>
                  <a:srgbClr val="7F7F7F"/>
                </a:solidFill>
                <a:latin typeface="TitilliumText14L" charset="0"/>
                <a:cs typeface="Arial" charset="0"/>
              </a:rPr>
              <a:pPr eaLnBrk="1" hangingPunct="1"/>
              <a:t>11</a:t>
            </a:fld>
            <a:endParaRPr lang="it-IT" sz="1100">
              <a:solidFill>
                <a:srgbClr val="7F7F7F"/>
              </a:solidFill>
              <a:latin typeface="TitilliumText14L" charset="0"/>
              <a:cs typeface="Arial" charset="0"/>
            </a:endParaRPr>
          </a:p>
        </p:txBody>
      </p:sp>
      <p:pic>
        <p:nvPicPr>
          <p:cNvPr id="25604" name="Picture 192"/>
          <p:cNvPicPr>
            <a:picLocks noChangeAspect="1" noChangeArrowheads="1"/>
          </p:cNvPicPr>
          <p:nvPr>
            <p:custDataLst>
              <p:tags r:id="rId1"/>
            </p:custDataLst>
          </p:nvPr>
        </p:nvPicPr>
        <p:blipFill>
          <a:blip r:embed="rId8">
            <a:extLst>
              <a:ext uri="{28A0092B-C50C-407E-A947-70E740481C1C}">
                <a14:useLocalDpi xmlns:a14="http://schemas.microsoft.com/office/drawing/2010/main"/>
              </a:ext>
            </a:extLst>
          </a:blip>
          <a:srcRect/>
          <a:stretch>
            <a:fillRect/>
          </a:stretch>
        </p:blipFill>
        <p:spPr bwMode="auto">
          <a:xfrm>
            <a:off x="3923928" y="1628800"/>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192"/>
          <p:cNvPicPr>
            <a:picLocks noChangeAspect="1" noChangeArrowheads="1"/>
          </p:cNvPicPr>
          <p:nvPr>
            <p:custDataLst>
              <p:tags r:id="rId2"/>
            </p:custDataLst>
          </p:nvPr>
        </p:nvPicPr>
        <p:blipFill>
          <a:blip r:embed="rId8">
            <a:extLst>
              <a:ext uri="{28A0092B-C50C-407E-A947-70E740481C1C}">
                <a14:useLocalDpi xmlns:a14="http://schemas.microsoft.com/office/drawing/2010/main"/>
              </a:ext>
            </a:extLst>
          </a:blip>
          <a:srcRect/>
          <a:stretch>
            <a:fillRect/>
          </a:stretch>
        </p:blipFill>
        <p:spPr bwMode="auto">
          <a:xfrm>
            <a:off x="2699792" y="1484784"/>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92"/>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5220072" y="1484784"/>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192"/>
          <p:cNvPicPr>
            <a:picLocks noChangeAspect="1" noChangeArrowheads="1"/>
          </p:cNvPicPr>
          <p:nvPr>
            <p:custDataLst>
              <p:tags r:id="rId4"/>
            </p:custDataLst>
          </p:nvPr>
        </p:nvPicPr>
        <p:blipFill>
          <a:blip r:embed="rId8">
            <a:extLst>
              <a:ext uri="{28A0092B-C50C-407E-A947-70E740481C1C}">
                <a14:useLocalDpi xmlns:a14="http://schemas.microsoft.com/office/drawing/2010/main"/>
              </a:ext>
            </a:extLst>
          </a:blip>
          <a:srcRect/>
          <a:stretch>
            <a:fillRect/>
          </a:stretch>
        </p:blipFill>
        <p:spPr bwMode="auto">
          <a:xfrm>
            <a:off x="4716016" y="1052736"/>
            <a:ext cx="100806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192"/>
          <p:cNvPicPr>
            <a:picLocks noChangeAspect="1" noChangeArrowheads="1"/>
          </p:cNvPicPr>
          <p:nvPr>
            <p:custDataLst>
              <p:tags r:id="rId5"/>
            </p:custDataLst>
          </p:nvPr>
        </p:nvPicPr>
        <p:blipFill>
          <a:blip r:embed="rId8">
            <a:extLst>
              <a:ext uri="{28A0092B-C50C-407E-A947-70E740481C1C}">
                <a14:useLocalDpi xmlns:a14="http://schemas.microsoft.com/office/drawing/2010/main"/>
              </a:ext>
            </a:extLst>
          </a:blip>
          <a:srcRect/>
          <a:stretch>
            <a:fillRect/>
          </a:stretch>
        </p:blipFill>
        <p:spPr bwMode="auto">
          <a:xfrm>
            <a:off x="3563565" y="1123975"/>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93"/>
          <p:cNvPicPr>
            <a:picLocks noChangeAspect="1" noChangeArrowheads="1"/>
          </p:cNvPicPr>
          <p:nvPr>
            <p:custDataLst>
              <p:tags r:id="rId6"/>
            </p:custDataLst>
          </p:nvPr>
        </p:nvPicPr>
        <p:blipFill>
          <a:blip r:embed="rId9">
            <a:extLst>
              <a:ext uri="{28A0092B-C50C-407E-A947-70E740481C1C}">
                <a14:useLocalDpi xmlns:a14="http://schemas.microsoft.com/office/drawing/2010/main"/>
              </a:ext>
            </a:extLst>
          </a:blip>
          <a:srcRect/>
          <a:stretch>
            <a:fillRect/>
          </a:stretch>
        </p:blipFill>
        <p:spPr bwMode="auto">
          <a:xfrm>
            <a:off x="3522117" y="5003824"/>
            <a:ext cx="24288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Textfeld 16"/>
          <p:cNvSpPr txBox="1">
            <a:spLocks noChangeArrowheads="1"/>
          </p:cNvSpPr>
          <p:nvPr/>
        </p:nvSpPr>
        <p:spPr bwMode="auto">
          <a:xfrm>
            <a:off x="323528" y="2132856"/>
            <a:ext cx="842493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en-GB" b="1" dirty="0"/>
              <a:t>Split into groups: </a:t>
            </a:r>
          </a:p>
          <a:p>
            <a:pPr eaLnBrk="1" hangingPunct="1"/>
            <a:r>
              <a:rPr lang="en-US" b="1" dirty="0" err="1"/>
              <a:t>Pls</a:t>
            </a:r>
            <a:r>
              <a:rPr lang="en-US" b="1" dirty="0"/>
              <a:t> discuss and prepare responses to the following questions: </a:t>
            </a:r>
          </a:p>
          <a:p>
            <a:pPr marL="342900" indent="-342900" eaLnBrk="1" hangingPunct="1">
              <a:buFont typeface="Arial" panose="020B0604020202020204" pitchFamily="34" charset="0"/>
              <a:buChar char="•"/>
            </a:pPr>
            <a:r>
              <a:rPr lang="en-US" b="1" dirty="0"/>
              <a:t>Please define in one or two sentences the vision (overall objective) of a strategy on </a:t>
            </a:r>
            <a:r>
              <a:rPr lang="en-US" b="1" i="1" dirty="0"/>
              <a:t>Innovation for the SDGs? </a:t>
            </a:r>
          </a:p>
          <a:p>
            <a:pPr marL="342900" indent="-342900" eaLnBrk="1" hangingPunct="1">
              <a:buFont typeface="Arial" panose="020B0604020202020204" pitchFamily="34" charset="0"/>
              <a:buChar char="•"/>
            </a:pPr>
            <a:r>
              <a:rPr lang="en-US" b="1" dirty="0"/>
              <a:t>What would be the main indicators to measure progress?</a:t>
            </a:r>
          </a:p>
          <a:p>
            <a:pPr eaLnBrk="1" hangingPunct="1"/>
            <a:r>
              <a:rPr lang="en-US" b="1" dirty="0">
                <a:solidFill>
                  <a:schemeClr val="tx2"/>
                </a:solidFill>
              </a:rPr>
              <a:t>40 minutes</a:t>
            </a:r>
          </a:p>
        </p:txBody>
      </p:sp>
      <p:sp>
        <p:nvSpPr>
          <p:cNvPr id="25612" name="Textfeld 17"/>
          <p:cNvSpPr txBox="1">
            <a:spLocks noChangeArrowheads="1"/>
          </p:cNvSpPr>
          <p:nvPr/>
        </p:nvSpPr>
        <p:spPr bwMode="auto">
          <a:xfrm>
            <a:off x="1727191" y="5877272"/>
            <a:ext cx="7008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b="1" dirty="0">
                <a:solidFill>
                  <a:schemeClr val="tx2"/>
                </a:solidFill>
              </a:rPr>
              <a:t>Plenary – Presentation of Country experiences</a:t>
            </a:r>
          </a:p>
        </p:txBody>
      </p:sp>
    </p:spTree>
    <p:extLst>
      <p:ext uri="{BB962C8B-B14F-4D97-AF65-F5344CB8AC3E}">
        <p14:creationId xmlns:p14="http://schemas.microsoft.com/office/powerpoint/2010/main" val="3449027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843213" y="2420888"/>
            <a:ext cx="3455987"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H" sz="4400" b="1" dirty="0" err="1">
                <a:solidFill>
                  <a:srgbClr val="CC0000"/>
                </a:solidFill>
              </a:rPr>
              <a:t>Thanks</a:t>
            </a:r>
            <a:r>
              <a:rPr lang="fr-CH" sz="4400" b="1" dirty="0">
                <a:solidFill>
                  <a:srgbClr val="CC0000"/>
                </a:solidFill>
              </a:rPr>
              <a:t> </a:t>
            </a:r>
            <a:r>
              <a:rPr lang="ru-RU" sz="4400" b="1" dirty="0">
                <a:solidFill>
                  <a:srgbClr val="CC0000"/>
                </a:solidFill>
              </a:rPr>
              <a:t>!</a:t>
            </a:r>
            <a:r>
              <a:rPr lang="ru-RU" sz="4000" dirty="0">
                <a:solidFill>
                  <a:schemeClr val="tx2"/>
                </a:solidFill>
              </a:rPr>
              <a:t> </a:t>
            </a:r>
          </a:p>
        </p:txBody>
      </p:sp>
      <p:sp>
        <p:nvSpPr>
          <p:cNvPr id="35843" name="Text Box 228"/>
          <p:cNvSpPr txBox="1">
            <a:spLocks noChangeArrowheads="1"/>
          </p:cNvSpPr>
          <p:nvPr/>
        </p:nvSpPr>
        <p:spPr bwMode="auto">
          <a:xfrm>
            <a:off x="1044575" y="3356992"/>
            <a:ext cx="7272338" cy="297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57200" indent="-457200" eaLnBrk="0" hangingPunct="0">
              <a:defRPr sz="2800">
                <a:solidFill>
                  <a:schemeClr val="tx1"/>
                </a:solidFill>
                <a:latin typeface="Times New Roman" pitchFamily="18" charset="0"/>
                <a:cs typeface="Arial" pitchFamily="34" charset="0"/>
              </a:defRPr>
            </a:lvl1pPr>
            <a:lvl2pPr marL="742950" indent="-285750" eaLnBrk="0" hangingPunct="0">
              <a:defRPr sz="2800">
                <a:solidFill>
                  <a:schemeClr val="tx1"/>
                </a:solidFill>
                <a:latin typeface="Times New Roman" pitchFamily="18" charset="0"/>
                <a:cs typeface="Arial" pitchFamily="34" charset="0"/>
              </a:defRPr>
            </a:lvl2pPr>
            <a:lvl3pPr marL="1143000" indent="-228600" eaLnBrk="0" hangingPunct="0">
              <a:defRPr sz="2800">
                <a:solidFill>
                  <a:schemeClr val="tx1"/>
                </a:solidFill>
                <a:latin typeface="Times New Roman" pitchFamily="18" charset="0"/>
                <a:cs typeface="Arial" pitchFamily="34" charset="0"/>
              </a:defRPr>
            </a:lvl3pPr>
            <a:lvl4pPr marL="1600200" indent="-228600" eaLnBrk="0" hangingPunct="0">
              <a:defRPr sz="2800">
                <a:solidFill>
                  <a:schemeClr val="tx1"/>
                </a:solidFill>
                <a:latin typeface="Times New Roman" pitchFamily="18" charset="0"/>
                <a:cs typeface="Arial" pitchFamily="34" charset="0"/>
              </a:defRPr>
            </a:lvl4pPr>
            <a:lvl5pPr marL="2057400" indent="-228600" eaLnBrk="0" hangingPunct="0">
              <a:defRPr sz="28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pitchFamily="34" charset="0"/>
              </a:defRPr>
            </a:lvl9pPr>
          </a:lstStyle>
          <a:p>
            <a:pPr algn="ctr" eaLnBrk="1" hangingPunct="1">
              <a:spcBef>
                <a:spcPct val="50000"/>
              </a:spcBef>
            </a:pPr>
            <a:r>
              <a:rPr lang="fr-CH" sz="2200" b="1" dirty="0"/>
              <a:t>Mario Apostolov</a:t>
            </a:r>
            <a:br>
              <a:rPr lang="fr-CH" sz="2200" dirty="0"/>
            </a:br>
            <a:r>
              <a:rPr lang="fr-CH" sz="2200" dirty="0" err="1"/>
              <a:t>Regional</a:t>
            </a:r>
            <a:r>
              <a:rPr lang="fr-CH" sz="2200" dirty="0"/>
              <a:t> </a:t>
            </a:r>
            <a:r>
              <a:rPr lang="fr-CH" sz="2200" dirty="0" err="1"/>
              <a:t>Adviser</a:t>
            </a:r>
            <a:r>
              <a:rPr lang="fr-CH" sz="2200" dirty="0"/>
              <a:t> UNECE </a:t>
            </a:r>
            <a:r>
              <a:rPr lang="fr-CH" sz="2200" dirty="0" err="1"/>
              <a:t>Economic</a:t>
            </a:r>
            <a:r>
              <a:rPr lang="fr-CH" sz="2200" dirty="0"/>
              <a:t> </a:t>
            </a:r>
            <a:r>
              <a:rPr lang="fr-CH" sz="2200" dirty="0" err="1"/>
              <a:t>Cooperation</a:t>
            </a:r>
            <a:r>
              <a:rPr lang="fr-CH" sz="2200" dirty="0"/>
              <a:t> and Trade Division</a:t>
            </a:r>
            <a:br>
              <a:rPr lang="fr-CH" sz="2200" dirty="0"/>
            </a:br>
            <a:r>
              <a:rPr lang="fr-CH" sz="2200" dirty="0"/>
              <a:t>Palais des Nations, Room 431</a:t>
            </a:r>
            <a:br>
              <a:rPr lang="fr-CH" sz="2200" dirty="0"/>
            </a:br>
            <a:r>
              <a:rPr lang="fr-CH" sz="2200" dirty="0"/>
              <a:t>CH-1211 Geneva 10, </a:t>
            </a:r>
            <a:r>
              <a:rPr lang="fr-CH" sz="2200" dirty="0" err="1"/>
              <a:t>Switzerland</a:t>
            </a:r>
            <a:br>
              <a:rPr lang="fr-CH" sz="2200" dirty="0"/>
            </a:br>
            <a:r>
              <a:rPr lang="fr-CH" sz="2200" dirty="0"/>
              <a:t>tel.: +41 22 9171134</a:t>
            </a:r>
            <a:br>
              <a:rPr lang="fr-CH" sz="2200" dirty="0"/>
            </a:br>
            <a:r>
              <a:rPr lang="fr-CH" sz="2200" dirty="0"/>
              <a:t>e-mail: </a:t>
            </a:r>
            <a:r>
              <a:rPr lang="fr-CH" sz="2200" u="sng" dirty="0">
                <a:cs typeface="Times New Roman" pitchFamily="18" charset="0"/>
              </a:rPr>
              <a:t>mario.apostolov@un.org</a:t>
            </a:r>
            <a:r>
              <a:rPr lang="ru-RU" sz="2200" dirty="0">
                <a:cs typeface="Times New Roman" pitchFamily="18" charset="0"/>
              </a:rPr>
              <a:t> </a:t>
            </a:r>
          </a:p>
          <a:p>
            <a:pPr algn="ctr" eaLnBrk="1" hangingPunct="1">
              <a:spcBef>
                <a:spcPct val="50000"/>
              </a:spcBef>
            </a:pPr>
            <a:r>
              <a:rPr lang="fr-CH" sz="2200" u="sng" dirty="0">
                <a:cs typeface="Times New Roman" pitchFamily="18" charset="0"/>
              </a:rPr>
              <a:t>www.unece.org/trade</a:t>
            </a:r>
            <a:r>
              <a:rPr lang="fr-CH" sz="2200" dirty="0">
                <a:cs typeface="Times New Roman" pitchFamily="18" charset="0"/>
              </a:rPr>
              <a:t>   &amp;   </a:t>
            </a:r>
            <a:r>
              <a:rPr lang="fr-CH" sz="2200" u="sng" dirty="0">
                <a:cs typeface="Times New Roman" pitchFamily="18" charset="0"/>
              </a:rPr>
              <a:t>www.unece.org/cefact</a:t>
            </a:r>
            <a:endParaRPr lang="en-US" sz="2200" u="sng" dirty="0">
              <a:cs typeface="Times New Roman" pitchFamily="18" charset="0"/>
            </a:endParaRPr>
          </a:p>
        </p:txBody>
      </p:sp>
    </p:spTree>
    <p:extLst>
      <p:ext uri="{BB962C8B-B14F-4D97-AF65-F5344CB8AC3E}">
        <p14:creationId xmlns:p14="http://schemas.microsoft.com/office/powerpoint/2010/main" val="262269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23D1-7DB7-40E7-AFE8-839ADFFE89D4}"/>
              </a:ext>
            </a:extLst>
          </p:cNvPr>
          <p:cNvSpPr>
            <a:spLocks noGrp="1"/>
          </p:cNvSpPr>
          <p:nvPr>
            <p:ph type="title"/>
          </p:nvPr>
        </p:nvSpPr>
        <p:spPr>
          <a:xfrm>
            <a:off x="457200" y="1916832"/>
            <a:ext cx="8003232" cy="1828800"/>
          </a:xfrm>
        </p:spPr>
        <p:txBody>
          <a:bodyPr/>
          <a:lstStyle/>
          <a:p>
            <a:pPr algn="ctr"/>
            <a:r>
              <a:rPr lang="en-US" sz="4400" dirty="0">
                <a:latin typeface="Georgia" panose="02040502050405020303" pitchFamily="18" charset="0"/>
              </a:rPr>
              <a:t>"Our future prosperity depends on us being </a:t>
            </a:r>
            <a:r>
              <a:rPr lang="en-US" sz="4400" i="1" dirty="0">
                <a:latin typeface="Georgia" panose="02040502050405020303" pitchFamily="18" charset="0"/>
              </a:rPr>
              <a:t>innovative</a:t>
            </a:r>
            <a:r>
              <a:rPr lang="en-US" sz="4400" dirty="0">
                <a:latin typeface="Georgia" panose="02040502050405020303" pitchFamily="18" charset="0"/>
              </a:rPr>
              <a:t>"</a:t>
            </a:r>
          </a:p>
        </p:txBody>
      </p:sp>
      <p:sp>
        <p:nvSpPr>
          <p:cNvPr id="3" name="Text Placeholder 2">
            <a:extLst>
              <a:ext uri="{FF2B5EF4-FFF2-40B4-BE49-F238E27FC236}">
                <a16:creationId xmlns:a16="http://schemas.microsoft.com/office/drawing/2014/main" id="{66CE7990-D855-4F9C-9482-34C66848035D}"/>
              </a:ext>
            </a:extLst>
          </p:cNvPr>
          <p:cNvSpPr>
            <a:spLocks noGrp="1"/>
          </p:cNvSpPr>
          <p:nvPr>
            <p:ph type="body" idx="1"/>
          </p:nvPr>
        </p:nvSpPr>
        <p:spPr/>
        <p:txBody>
          <a:bodyPr/>
          <a:lstStyle/>
          <a:p>
            <a:pPr algn="r"/>
            <a:r>
              <a:rPr lang="en-US" dirty="0">
                <a:latin typeface="Georgia" panose="02040502050405020303" pitchFamily="18" charset="0"/>
              </a:rPr>
              <a:t>Angela Merkel, at the inauguration ceremony of the Bosch Technology and Development Center in Braga, Portugal, </a:t>
            </a:r>
          </a:p>
          <a:p>
            <a:pPr algn="r"/>
            <a:r>
              <a:rPr lang="en-US" dirty="0">
                <a:latin typeface="Georgia" panose="02040502050405020303" pitchFamily="18" charset="0"/>
              </a:rPr>
              <a:t>31 May 2018</a:t>
            </a:r>
          </a:p>
        </p:txBody>
      </p:sp>
    </p:spTree>
    <p:extLst>
      <p:ext uri="{BB962C8B-B14F-4D97-AF65-F5344CB8AC3E}">
        <p14:creationId xmlns:p14="http://schemas.microsoft.com/office/powerpoint/2010/main" val="45813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 y="1200268"/>
            <a:ext cx="9144000" cy="1416724"/>
            <a:chOff x="2704" y="1196276"/>
            <a:chExt cx="9903295" cy="1534365"/>
          </a:xfrm>
        </p:grpSpPr>
        <p:sp>
          <p:nvSpPr>
            <p:cNvPr id="7" name="Rectangle 6"/>
            <p:cNvSpPr/>
            <p:nvPr/>
          </p:nvSpPr>
          <p:spPr>
            <a:xfrm flipV="1">
              <a:off x="2068818" y="1333211"/>
              <a:ext cx="7837181" cy="120661"/>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2704" y="1333211"/>
              <a:ext cx="476929" cy="120661"/>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432653" y="1341119"/>
              <a:ext cx="46979" cy="1389522"/>
            </a:xfrm>
            <a:prstGeom prst="rect">
              <a:avLst/>
            </a:prstGeom>
            <a:solidFill>
              <a:srgbClr val="3E8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7057" y="1196276"/>
              <a:ext cx="1334561" cy="40595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1" name="Title 4"/>
          <p:cNvSpPr txBox="1">
            <a:spLocks/>
          </p:cNvSpPr>
          <p:nvPr/>
        </p:nvSpPr>
        <p:spPr>
          <a:xfrm>
            <a:off x="461542" y="188640"/>
            <a:ext cx="8225258"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CH" sz="3200" b="1" dirty="0">
                <a:latin typeface="Arial Black" panose="020B0A04020102020204" pitchFamily="34" charset="0"/>
                <a:cs typeface="Arial" panose="020B0604020202020204" pitchFamily="34" charset="0"/>
              </a:rPr>
              <a:t>UNECE</a:t>
            </a:r>
            <a:endParaRPr lang="en-US" sz="3200" dirty="0">
              <a:solidFill>
                <a:srgbClr val="3E8EDE"/>
              </a:solidFill>
              <a:latin typeface="Arial" panose="020B0604020202020204" pitchFamily="34" charset="0"/>
              <a:cs typeface="Arial" panose="020B0604020202020204" pitchFamily="34" charset="0"/>
            </a:endParaRPr>
          </a:p>
        </p:txBody>
      </p:sp>
      <p:sp>
        <p:nvSpPr>
          <p:cNvPr id="13" name="Content Placeholder 9"/>
          <p:cNvSpPr txBox="1">
            <a:spLocks/>
          </p:cNvSpPr>
          <p:nvPr/>
        </p:nvSpPr>
        <p:spPr>
          <a:xfrm>
            <a:off x="539551" y="1720963"/>
            <a:ext cx="8147249" cy="4627969"/>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spcBef>
                <a:spcPts val="1800"/>
              </a:spcBef>
              <a:buClr>
                <a:srgbClr val="3E8EDE"/>
              </a:buClr>
              <a:buNone/>
            </a:pPr>
            <a:r>
              <a:rPr lang="en-US" sz="2400" b="1" dirty="0"/>
              <a:t>Slogan </a:t>
            </a:r>
            <a:br>
              <a:rPr lang="en-US" sz="2400" dirty="0"/>
            </a:br>
            <a:r>
              <a:rPr lang="en-US" sz="2400" dirty="0"/>
              <a:t>Connecting Countries, Driving Progress, Improving Lives</a:t>
            </a:r>
          </a:p>
          <a:p>
            <a:pPr marL="168275" indent="0">
              <a:lnSpc>
                <a:spcPct val="100000"/>
              </a:lnSpc>
              <a:spcBef>
                <a:spcPts val="1800"/>
              </a:spcBef>
              <a:buClr>
                <a:srgbClr val="3E8EDE"/>
              </a:buClr>
              <a:buNone/>
            </a:pPr>
            <a:r>
              <a:rPr lang="en-US" sz="2400" b="1" dirty="0"/>
              <a:t>Mission </a:t>
            </a:r>
            <a:br>
              <a:rPr lang="en-US" sz="2400" dirty="0"/>
            </a:br>
            <a:r>
              <a:rPr lang="en-US" sz="2400" dirty="0"/>
              <a:t>To help countries convene, connect and cooperate on developing norms, standards and tools to ensure the implementation of the 2030 Agenda for Sustainable Development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0232" y="4523642"/>
            <a:ext cx="5075757" cy="2108280"/>
          </a:xfrm>
          <a:prstGeom prst="rect">
            <a:avLst/>
          </a:prstGeom>
        </p:spPr>
      </p:pic>
    </p:spTree>
    <p:extLst>
      <p:ext uri="{BB962C8B-B14F-4D97-AF65-F5344CB8AC3E}">
        <p14:creationId xmlns:p14="http://schemas.microsoft.com/office/powerpoint/2010/main" val="301536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52" name="Group 51"/>
          <p:cNvGrpSpPr/>
          <p:nvPr/>
        </p:nvGrpSpPr>
        <p:grpSpPr>
          <a:xfrm>
            <a:off x="0" y="1361942"/>
            <a:ext cx="8686800" cy="4227298"/>
            <a:chOff x="-10" y="1109632"/>
            <a:chExt cx="8870931" cy="4316903"/>
          </a:xfrm>
        </p:grpSpPr>
        <p:sp>
          <p:nvSpPr>
            <p:cNvPr id="53" name="Rectangle 52"/>
            <p:cNvSpPr/>
            <p:nvPr/>
          </p:nvSpPr>
          <p:spPr>
            <a:xfrm flipV="1">
              <a:off x="0" y="1519864"/>
              <a:ext cx="8422699" cy="373206"/>
            </a:xfrm>
            <a:prstGeom prst="rect">
              <a:avLst/>
            </a:prstGeom>
            <a:solidFill>
              <a:srgbClr val="5EBA47"/>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Rectangle 53"/>
            <p:cNvSpPr/>
            <p:nvPr/>
          </p:nvSpPr>
          <p:spPr>
            <a:xfrm flipV="1">
              <a:off x="15" y="1957224"/>
              <a:ext cx="8422275" cy="373206"/>
            </a:xfrm>
            <a:prstGeom prst="rect">
              <a:avLst/>
            </a:prstGeom>
            <a:solidFill>
              <a:srgbClr val="03699C"/>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55" name="Picture 54"/>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2807244" y="2077074"/>
              <a:ext cx="2279377" cy="284238"/>
            </a:xfrm>
            <a:prstGeom prst="rect">
              <a:avLst/>
            </a:prstGeom>
          </p:spPr>
        </p:pic>
        <p:sp>
          <p:nvSpPr>
            <p:cNvPr id="56" name="Rectangle 55"/>
            <p:cNvSpPr/>
            <p:nvPr/>
          </p:nvSpPr>
          <p:spPr>
            <a:xfrm flipV="1">
              <a:off x="0" y="2391417"/>
              <a:ext cx="8422699" cy="373206"/>
            </a:xfrm>
            <a:prstGeom prst="rect">
              <a:avLst/>
            </a:prstGeom>
            <a:solidFill>
              <a:srgbClr val="17486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ectangle 56"/>
            <p:cNvSpPr/>
            <p:nvPr/>
          </p:nvSpPr>
          <p:spPr>
            <a:xfrm flipV="1">
              <a:off x="-1" y="2815187"/>
              <a:ext cx="8422699" cy="373206"/>
            </a:xfrm>
            <a:prstGeom prst="rect">
              <a:avLst/>
            </a:prstGeom>
            <a:solidFill>
              <a:srgbClr val="27BCE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58" name="Picture 57"/>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5079623" y="2796201"/>
              <a:ext cx="439046" cy="398085"/>
            </a:xfrm>
            <a:prstGeom prst="rect">
              <a:avLst/>
            </a:prstGeom>
          </p:spPr>
        </p:pic>
        <p:sp>
          <p:nvSpPr>
            <p:cNvPr id="59" name="Rectangle 58"/>
            <p:cNvSpPr/>
            <p:nvPr/>
          </p:nvSpPr>
          <p:spPr>
            <a:xfrm flipV="1">
              <a:off x="-10" y="4549273"/>
              <a:ext cx="8422943" cy="373206"/>
            </a:xfrm>
            <a:prstGeom prst="rect">
              <a:avLst/>
            </a:prstGeom>
            <a:solidFill>
              <a:srgbClr val="F16A2B"/>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60" name="Picture 59"/>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2854373" y="4508585"/>
              <a:ext cx="475693" cy="431313"/>
            </a:xfrm>
            <a:prstGeom prst="rect">
              <a:avLst/>
            </a:prstGeom>
          </p:spPr>
        </p:pic>
        <p:sp>
          <p:nvSpPr>
            <p:cNvPr id="61" name="Rectangle 60"/>
            <p:cNvSpPr/>
            <p:nvPr/>
          </p:nvSpPr>
          <p:spPr>
            <a:xfrm flipV="1">
              <a:off x="-1" y="4981321"/>
              <a:ext cx="8422699" cy="373206"/>
            </a:xfrm>
            <a:prstGeom prst="rect">
              <a:avLst/>
            </a:prstGeom>
            <a:solidFill>
              <a:srgbClr val="A11843"/>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p:cNvSpPr/>
            <p:nvPr/>
          </p:nvSpPr>
          <p:spPr>
            <a:xfrm flipV="1">
              <a:off x="0" y="3685169"/>
              <a:ext cx="8422699" cy="373207"/>
            </a:xfrm>
            <a:prstGeom prst="rect">
              <a:avLst/>
            </a:prstGeom>
            <a:solidFill>
              <a:srgbClr val="C4202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63" name="Picture 62"/>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4925662" y="3285978"/>
              <a:ext cx="953047" cy="864133"/>
            </a:xfrm>
            <a:prstGeom prst="rect">
              <a:avLst/>
            </a:prstGeom>
          </p:spPr>
        </p:pic>
        <p:sp>
          <p:nvSpPr>
            <p:cNvPr id="64" name="Rectangle 63"/>
            <p:cNvSpPr/>
            <p:nvPr/>
          </p:nvSpPr>
          <p:spPr>
            <a:xfrm flipV="1">
              <a:off x="0" y="4117225"/>
              <a:ext cx="8422699" cy="373206"/>
            </a:xfrm>
            <a:prstGeom prst="rect">
              <a:avLst/>
            </a:prstGeom>
            <a:solidFill>
              <a:srgbClr val="C6972D"/>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Rectangle 64"/>
            <p:cNvSpPr/>
            <p:nvPr/>
          </p:nvSpPr>
          <p:spPr>
            <a:xfrm flipV="1">
              <a:off x="0" y="3239960"/>
              <a:ext cx="8422699" cy="373206"/>
            </a:xfrm>
            <a:prstGeom prst="rect">
              <a:avLst/>
            </a:prstGeom>
            <a:solidFill>
              <a:srgbClr val="407F44"/>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Subtitle 5"/>
            <p:cNvSpPr txBox="1">
              <a:spLocks/>
            </p:cNvSpPr>
            <p:nvPr/>
          </p:nvSpPr>
          <p:spPr>
            <a:xfrm>
              <a:off x="1054173" y="2042159"/>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TRANSPORT</a:t>
              </a:r>
            </a:p>
          </p:txBody>
        </p:sp>
        <p:sp>
          <p:nvSpPr>
            <p:cNvPr id="67" name="Subtitle 5"/>
            <p:cNvSpPr txBox="1">
              <a:spLocks/>
            </p:cNvSpPr>
            <p:nvPr/>
          </p:nvSpPr>
          <p:spPr>
            <a:xfrm>
              <a:off x="1054173" y="2891392"/>
              <a:ext cx="4104456"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INNOVATION AND COMPETITIVENESS</a:t>
              </a:r>
            </a:p>
          </p:txBody>
        </p:sp>
        <p:sp>
          <p:nvSpPr>
            <p:cNvPr id="68" name="Subtitle 5"/>
            <p:cNvSpPr txBox="1">
              <a:spLocks/>
            </p:cNvSpPr>
            <p:nvPr/>
          </p:nvSpPr>
          <p:spPr>
            <a:xfrm>
              <a:off x="1054173" y="3755488"/>
              <a:ext cx="3960440"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HOUSING AND LAND MANAGEMENT</a:t>
              </a:r>
            </a:p>
          </p:txBody>
        </p:sp>
        <p:sp>
          <p:nvSpPr>
            <p:cNvPr id="69" name="Subtitle 5"/>
            <p:cNvSpPr txBox="1">
              <a:spLocks/>
            </p:cNvSpPr>
            <p:nvPr/>
          </p:nvSpPr>
          <p:spPr>
            <a:xfrm>
              <a:off x="1054173" y="4619584"/>
              <a:ext cx="3960440"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POPULATION</a:t>
              </a:r>
            </a:p>
          </p:txBody>
        </p:sp>
        <p:pic>
          <p:nvPicPr>
            <p:cNvPr id="70" name="Picture 69"/>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112967" y="1109632"/>
              <a:ext cx="871094" cy="789825"/>
            </a:xfrm>
            <a:prstGeom prst="rect">
              <a:avLst/>
            </a:prstGeom>
          </p:spPr>
        </p:pic>
        <p:pic>
          <p:nvPicPr>
            <p:cNvPr id="71" name="Picture 70"/>
            <p:cNvPicPr>
              <a:picLocks noChangeAspect="1"/>
            </p:cNvPicPr>
            <p:nvPr/>
          </p:nvPicPr>
          <p:blipFill>
            <a:blip r:embed="rId13" cstate="print">
              <a:extLst>
                <a:ext uri="{BEBA8EAE-BF5A-486C-A8C5-ECC9F3942E4B}">
                  <a14:imgProps xmlns:a14="http://schemas.microsoft.com/office/drawing/2010/main">
                    <a14:imgLayer r:embed="rId1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76961" y="1948437"/>
              <a:ext cx="907100" cy="822472"/>
            </a:xfrm>
            <a:prstGeom prst="rect">
              <a:avLst/>
            </a:prstGeom>
          </p:spPr>
        </p:pic>
        <p:pic>
          <p:nvPicPr>
            <p:cNvPr id="72" name="Picture 71"/>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312461" y="5071719"/>
              <a:ext cx="341652" cy="309777"/>
            </a:xfrm>
            <a:prstGeom prst="rect">
              <a:avLst/>
            </a:prstGeom>
          </p:spPr>
        </p:pic>
        <p:pic>
          <p:nvPicPr>
            <p:cNvPr id="73" name="Picture 72"/>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133528" y="3915016"/>
              <a:ext cx="699519" cy="634257"/>
            </a:xfrm>
            <a:prstGeom prst="rect">
              <a:avLst/>
            </a:prstGeom>
          </p:spPr>
        </p:pic>
        <p:pic>
          <p:nvPicPr>
            <p:cNvPr id="74" name="Picture 73"/>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83744" y="3071366"/>
              <a:ext cx="799086" cy="724536"/>
            </a:xfrm>
            <a:prstGeom prst="rect">
              <a:avLst/>
            </a:prstGeom>
          </p:spPr>
        </p:pic>
        <p:sp>
          <p:nvSpPr>
            <p:cNvPr id="75" name="Subtitle 5"/>
            <p:cNvSpPr txBox="1">
              <a:spLocks/>
            </p:cNvSpPr>
            <p:nvPr/>
          </p:nvSpPr>
          <p:spPr>
            <a:xfrm>
              <a:off x="5168751" y="1595248"/>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ENVIRONMENT</a:t>
              </a:r>
            </a:p>
          </p:txBody>
        </p:sp>
        <p:sp>
          <p:nvSpPr>
            <p:cNvPr id="76" name="Subtitle 5"/>
            <p:cNvSpPr txBox="1">
              <a:spLocks/>
            </p:cNvSpPr>
            <p:nvPr/>
          </p:nvSpPr>
          <p:spPr>
            <a:xfrm>
              <a:off x="5888831" y="2474207"/>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TRADE</a:t>
              </a:r>
            </a:p>
          </p:txBody>
        </p:sp>
        <p:sp>
          <p:nvSpPr>
            <p:cNvPr id="77" name="Subtitle 5"/>
            <p:cNvSpPr txBox="1">
              <a:spLocks/>
            </p:cNvSpPr>
            <p:nvPr/>
          </p:nvSpPr>
          <p:spPr>
            <a:xfrm>
              <a:off x="4304655" y="3323440"/>
              <a:ext cx="2880320"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SUSTAINABLE ENERGY</a:t>
              </a:r>
            </a:p>
          </p:txBody>
        </p:sp>
        <p:sp>
          <p:nvSpPr>
            <p:cNvPr id="78" name="Subtitle 5"/>
            <p:cNvSpPr txBox="1">
              <a:spLocks/>
            </p:cNvSpPr>
            <p:nvPr/>
          </p:nvSpPr>
          <p:spPr>
            <a:xfrm>
              <a:off x="3872607" y="4187536"/>
              <a:ext cx="2880320"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FORESTS</a:t>
              </a:r>
            </a:p>
          </p:txBody>
        </p:sp>
        <p:sp>
          <p:nvSpPr>
            <p:cNvPr id="79" name="Subtitle 5"/>
            <p:cNvSpPr txBox="1">
              <a:spLocks/>
            </p:cNvSpPr>
            <p:nvPr/>
          </p:nvSpPr>
          <p:spPr>
            <a:xfrm>
              <a:off x="3872607" y="5051632"/>
              <a:ext cx="2880320"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15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STATISTICS</a:t>
              </a:r>
            </a:p>
          </p:txBody>
        </p:sp>
        <p:sp>
          <p:nvSpPr>
            <p:cNvPr id="80" name="Rectangle 79"/>
            <p:cNvSpPr/>
            <p:nvPr/>
          </p:nvSpPr>
          <p:spPr>
            <a:xfrm flipV="1">
              <a:off x="8481089" y="1959435"/>
              <a:ext cx="388042" cy="373206"/>
            </a:xfrm>
            <a:prstGeom prst="rect">
              <a:avLst/>
            </a:prstGeom>
            <a:solidFill>
              <a:srgbClr val="03699C"/>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1" name="Rectangle 80"/>
            <p:cNvSpPr/>
            <p:nvPr/>
          </p:nvSpPr>
          <p:spPr>
            <a:xfrm flipV="1">
              <a:off x="8481241" y="1524642"/>
              <a:ext cx="387739" cy="373206"/>
            </a:xfrm>
            <a:prstGeom prst="rect">
              <a:avLst/>
            </a:prstGeom>
            <a:solidFill>
              <a:srgbClr val="5EBA47"/>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Rectangle 81"/>
            <p:cNvSpPr/>
            <p:nvPr/>
          </p:nvSpPr>
          <p:spPr>
            <a:xfrm flipV="1">
              <a:off x="8481241" y="2386614"/>
              <a:ext cx="387739" cy="373206"/>
            </a:xfrm>
            <a:prstGeom prst="rect">
              <a:avLst/>
            </a:prstGeom>
            <a:solidFill>
              <a:srgbClr val="17486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Rectangle 82"/>
            <p:cNvSpPr/>
            <p:nvPr/>
          </p:nvSpPr>
          <p:spPr>
            <a:xfrm flipV="1">
              <a:off x="8481888" y="2812532"/>
              <a:ext cx="387739" cy="373206"/>
            </a:xfrm>
            <a:prstGeom prst="rect">
              <a:avLst/>
            </a:prstGeom>
            <a:solidFill>
              <a:srgbClr val="27BCE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p:cNvSpPr/>
            <p:nvPr/>
          </p:nvSpPr>
          <p:spPr>
            <a:xfrm flipV="1">
              <a:off x="8483356" y="4549273"/>
              <a:ext cx="387563" cy="373206"/>
            </a:xfrm>
            <a:prstGeom prst="rect">
              <a:avLst/>
            </a:prstGeom>
            <a:solidFill>
              <a:srgbClr val="F16A2B"/>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5" name="Rectangle 84"/>
            <p:cNvSpPr/>
            <p:nvPr/>
          </p:nvSpPr>
          <p:spPr>
            <a:xfrm flipV="1">
              <a:off x="8483179" y="4981321"/>
              <a:ext cx="387739" cy="373206"/>
            </a:xfrm>
            <a:prstGeom prst="rect">
              <a:avLst/>
            </a:prstGeom>
            <a:solidFill>
              <a:srgbClr val="A11843"/>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Rectangle 85"/>
            <p:cNvSpPr/>
            <p:nvPr/>
          </p:nvSpPr>
          <p:spPr>
            <a:xfrm flipV="1">
              <a:off x="8483181" y="3687957"/>
              <a:ext cx="387739" cy="373207"/>
            </a:xfrm>
            <a:prstGeom prst="rect">
              <a:avLst/>
            </a:prstGeom>
            <a:solidFill>
              <a:srgbClr val="C4202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p:cNvSpPr/>
            <p:nvPr/>
          </p:nvSpPr>
          <p:spPr>
            <a:xfrm flipV="1">
              <a:off x="8483180" y="4115386"/>
              <a:ext cx="387739" cy="373206"/>
            </a:xfrm>
            <a:prstGeom prst="rect">
              <a:avLst/>
            </a:prstGeom>
            <a:solidFill>
              <a:srgbClr val="C6972D"/>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ectangle 87"/>
            <p:cNvSpPr/>
            <p:nvPr/>
          </p:nvSpPr>
          <p:spPr>
            <a:xfrm flipV="1">
              <a:off x="8483182" y="3239960"/>
              <a:ext cx="387739" cy="373206"/>
            </a:xfrm>
            <a:prstGeom prst="rect">
              <a:avLst/>
            </a:prstGeom>
            <a:solidFill>
              <a:srgbClr val="407F44"/>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pic>
        <p:nvPicPr>
          <p:cNvPr id="89" name="Picture 88"/>
          <p:cNvPicPr>
            <a:picLocks noChangeAspect="1" noChangeArrowheads="1"/>
          </p:cNvPicPr>
          <p:nvPr/>
        </p:nvPicPr>
        <p:blipFill>
          <a:blip r:embed="rId21">
            <a:extLst>
              <a:ext uri="{28A0092B-C50C-407E-A947-70E740481C1C}">
                <a14:useLocalDpi xmlns:a14="http://schemas.microsoft.com/office/drawing/2010/main" val="0"/>
              </a:ext>
            </a:extLst>
          </a:blip>
          <a:stretch>
            <a:fillRect/>
          </a:stretch>
        </p:blipFill>
        <p:spPr bwMode="auto">
          <a:xfrm>
            <a:off x="5922805" y="5805264"/>
            <a:ext cx="2753651" cy="837613"/>
          </a:xfrm>
          <a:prstGeom prst="rect">
            <a:avLst/>
          </a:prstGeom>
          <a:noFill/>
          <a:extLst>
            <a:ext uri="{909E8E84-426E-40dd-AFC4-6F175D3DCCD1}">
              <a14:hiddenFill xmlns:a14="http://schemas.microsoft.com/office/drawing/2010/main" xmlns="">
                <a:solidFill>
                  <a:srgbClr val="FFFFFF"/>
                </a:solidFill>
              </a14:hiddenFill>
            </a:ext>
          </a:extLst>
        </p:spPr>
      </p:pic>
      <p:sp>
        <p:nvSpPr>
          <p:cNvPr id="90" name="Title 4"/>
          <p:cNvSpPr txBox="1">
            <a:spLocks/>
          </p:cNvSpPr>
          <p:nvPr/>
        </p:nvSpPr>
        <p:spPr>
          <a:xfrm>
            <a:off x="1032302" y="692696"/>
            <a:ext cx="7788170" cy="902312"/>
          </a:xfrm>
          <a:prstGeom prst="rect">
            <a:avLst/>
          </a:prstGeom>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800" spc="50" dirty="0">
                <a:solidFill>
                  <a:prstClr val="black"/>
                </a:solidFill>
                <a:latin typeface="Arial Black" panose="020B0A04020102020204" pitchFamily="34" charset="0"/>
              </a:rPr>
              <a:t>UNECE and the 2030 Agenda</a:t>
            </a:r>
          </a:p>
        </p:txBody>
      </p:sp>
    </p:spTree>
    <p:extLst>
      <p:ext uri="{BB962C8B-B14F-4D97-AF65-F5344CB8AC3E}">
        <p14:creationId xmlns:p14="http://schemas.microsoft.com/office/powerpoint/2010/main" val="171158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40960" cy="936104"/>
          </a:xfrm>
          <a:solidFill>
            <a:schemeClr val="bg1">
              <a:lumMod val="95000"/>
            </a:schemeClr>
          </a:solidFill>
        </p:spPr>
        <p:txBody>
          <a:bodyPr/>
          <a:lstStyle/>
          <a:p>
            <a:pPr algn="ctr"/>
            <a:r>
              <a:rPr lang="en-GB" sz="3200" b="1" dirty="0">
                <a:solidFill>
                  <a:srgbClr val="C00000"/>
                </a:solidFill>
              </a:rPr>
              <a:t>Benefits of adopting and implementing a strategic plan</a:t>
            </a:r>
          </a:p>
        </p:txBody>
      </p:sp>
      <p:sp>
        <p:nvSpPr>
          <p:cNvPr id="3" name="Content Placeholder 2"/>
          <p:cNvSpPr>
            <a:spLocks noGrp="1"/>
          </p:cNvSpPr>
          <p:nvPr>
            <p:ph idx="1"/>
          </p:nvPr>
        </p:nvSpPr>
        <p:spPr>
          <a:xfrm>
            <a:off x="323528" y="1412776"/>
            <a:ext cx="8568952" cy="5256584"/>
          </a:xfrm>
        </p:spPr>
        <p:txBody>
          <a:bodyPr>
            <a:normAutofit fontScale="92500"/>
          </a:bodyPr>
          <a:lstStyle/>
          <a:p>
            <a:pPr lvl="0"/>
            <a:r>
              <a:rPr lang="en-US" dirty="0"/>
              <a:t>Gives an overall vision for a number of countries and organizations on their innovation policies, institutions and objectives</a:t>
            </a:r>
          </a:p>
          <a:p>
            <a:pPr lvl="0"/>
            <a:r>
              <a:rPr lang="en-US" dirty="0"/>
              <a:t>Sets framework for cooperation in R&amp;D; technology transfer; and innovative tools (e.g. business incubators) with focus on Sustainable development</a:t>
            </a:r>
          </a:p>
          <a:p>
            <a:pPr lvl="0"/>
            <a:r>
              <a:rPr lang="en-US" dirty="0"/>
              <a:t>Defines concrete points to include in national sustainable development plans</a:t>
            </a:r>
          </a:p>
          <a:p>
            <a:pPr lvl="0"/>
            <a:r>
              <a:rPr lang="en-US" dirty="0"/>
              <a:t>Help implement “regional” SDGs through innovation</a:t>
            </a:r>
          </a:p>
          <a:p>
            <a:pPr lvl="0"/>
            <a:r>
              <a:rPr lang="en-US" dirty="0"/>
              <a:t>Based on a formulated vision of Innovation for Sustainable development</a:t>
            </a:r>
          </a:p>
          <a:p>
            <a:pPr lvl="0"/>
            <a:r>
              <a:rPr lang="en-US" dirty="0"/>
              <a:t>Supports national innovation institutions</a:t>
            </a:r>
          </a:p>
          <a:p>
            <a:pPr lvl="0"/>
            <a:r>
              <a:rPr lang="en-US" dirty="0"/>
              <a:t>Uses indicators of achievement of SDGs as a driver for sustainable development</a:t>
            </a:r>
          </a:p>
          <a:p>
            <a:pPr lvl="0"/>
            <a:r>
              <a:rPr lang="en-US" dirty="0"/>
              <a:t>International donors can use it to plan their assistance</a:t>
            </a:r>
          </a:p>
          <a:p>
            <a:pPr lvl="0"/>
            <a:r>
              <a:rPr lang="en-US" dirty="0"/>
              <a:t>Encourages implementation of existing best practices</a:t>
            </a:r>
          </a:p>
          <a:p>
            <a:pPr marL="0" lvl="0" indent="0">
              <a:buNone/>
            </a:pPr>
            <a:r>
              <a:rPr lang="en-US" sz="2600" dirty="0">
                <a:solidFill>
                  <a:srgbClr val="C00000"/>
                </a:solidFill>
                <a:sym typeface="Wingdings"/>
              </a:rPr>
              <a:t> Establish vision, baseline and customized objectives for sustainable development</a:t>
            </a:r>
            <a:endParaRPr lang="en-US" sz="2600" dirty="0">
              <a:solidFill>
                <a:srgbClr val="C00000"/>
              </a:solidFill>
            </a:endParaRPr>
          </a:p>
        </p:txBody>
      </p:sp>
    </p:spTree>
    <p:extLst>
      <p:ext uri="{BB962C8B-B14F-4D97-AF65-F5344CB8AC3E}">
        <p14:creationId xmlns:p14="http://schemas.microsoft.com/office/powerpoint/2010/main" val="354031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23528" y="2276872"/>
          <a:ext cx="8568952" cy="936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p:cNvSpPr/>
          <p:nvPr/>
        </p:nvSpPr>
        <p:spPr>
          <a:xfrm>
            <a:off x="844550" y="5805264"/>
            <a:ext cx="7488238" cy="1068387"/>
          </a:xfrm>
          <a:prstGeom prst="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ight Arrow 9"/>
          <p:cNvSpPr/>
          <p:nvPr/>
        </p:nvSpPr>
        <p:spPr>
          <a:xfrm>
            <a:off x="692150" y="1340768"/>
            <a:ext cx="7488238" cy="935037"/>
          </a:xfrm>
          <a:prstGeom prst="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225" name="TextBox 10"/>
          <p:cNvSpPr txBox="1">
            <a:spLocks noChangeArrowheads="1"/>
          </p:cNvSpPr>
          <p:nvPr/>
        </p:nvSpPr>
        <p:spPr bwMode="auto">
          <a:xfrm>
            <a:off x="979488" y="1556792"/>
            <a:ext cx="66246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200" b="1" dirty="0">
                <a:solidFill>
                  <a:schemeClr val="tx2"/>
                </a:solidFill>
              </a:rPr>
              <a:t>Continuous change management – Prepare organizational, technical, methodological, competencies, regulatory change  throughout a modernization effort for innovation</a:t>
            </a:r>
          </a:p>
        </p:txBody>
      </p:sp>
      <p:sp>
        <p:nvSpPr>
          <p:cNvPr id="9226" name="TextBox 11"/>
          <p:cNvSpPr txBox="1">
            <a:spLocks noChangeArrowheads="1"/>
          </p:cNvSpPr>
          <p:nvPr/>
        </p:nvSpPr>
        <p:spPr bwMode="auto">
          <a:xfrm>
            <a:off x="1052513" y="6135389"/>
            <a:ext cx="6624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200" b="1" dirty="0">
                <a:solidFill>
                  <a:schemeClr val="tx2"/>
                </a:solidFill>
              </a:rPr>
              <a:t>Consultative process – Engage the business community in all steps of the modernization effort</a:t>
            </a:r>
          </a:p>
        </p:txBody>
      </p:sp>
      <p:sp>
        <p:nvSpPr>
          <p:cNvPr id="13" name="Title 1"/>
          <p:cNvSpPr>
            <a:spLocks noGrp="1"/>
          </p:cNvSpPr>
          <p:nvPr>
            <p:ph type="title"/>
          </p:nvPr>
        </p:nvSpPr>
        <p:spPr>
          <a:xfrm>
            <a:off x="179512" y="413792"/>
            <a:ext cx="8784976" cy="710952"/>
          </a:xfrm>
        </p:spPr>
        <p:txBody>
          <a:bodyPr/>
          <a:lstStyle/>
          <a:p>
            <a:pPr algn="ctr">
              <a:defRPr/>
            </a:pPr>
            <a:r>
              <a:rPr lang="en-US" sz="3200" b="1" dirty="0">
                <a:solidFill>
                  <a:srgbClr val="C00000"/>
                </a:solidFill>
              </a:rPr>
              <a:t>Developing and implementing a strategy</a:t>
            </a:r>
          </a:p>
        </p:txBody>
      </p:sp>
      <p:sp>
        <p:nvSpPr>
          <p:cNvPr id="2" name="TextBox 1"/>
          <p:cNvSpPr txBox="1"/>
          <p:nvPr/>
        </p:nvSpPr>
        <p:spPr>
          <a:xfrm>
            <a:off x="107504" y="3356992"/>
            <a:ext cx="3456384" cy="769441"/>
          </a:xfrm>
          <a:prstGeom prst="rect">
            <a:avLst/>
          </a:prstGeom>
          <a:noFill/>
          <a:ln>
            <a:solidFill>
              <a:schemeClr val="tx1"/>
            </a:solidFill>
          </a:ln>
        </p:spPr>
        <p:txBody>
          <a:bodyPr wrap="square" rtlCol="0">
            <a:spAutoFit/>
          </a:bodyPr>
          <a:lstStyle/>
          <a:p>
            <a:r>
              <a:rPr lang="en-US" sz="1600" dirty="0"/>
              <a:t>Current indicators</a:t>
            </a:r>
          </a:p>
          <a:p>
            <a:pPr algn="l"/>
            <a:r>
              <a:rPr lang="en-US" sz="1400" b="0" dirty="0">
                <a:solidFill>
                  <a:schemeClr val="tx1"/>
                </a:solidFill>
              </a:rPr>
              <a:t>e.g. data from an innovation index or the SDG indicators (DESA) + a future ECE index</a:t>
            </a:r>
          </a:p>
        </p:txBody>
      </p:sp>
      <p:sp>
        <p:nvSpPr>
          <p:cNvPr id="14" name="TextBox 13"/>
          <p:cNvSpPr txBox="1"/>
          <p:nvPr/>
        </p:nvSpPr>
        <p:spPr>
          <a:xfrm>
            <a:off x="107504" y="4365104"/>
            <a:ext cx="3456384" cy="1415772"/>
          </a:xfrm>
          <a:prstGeom prst="rect">
            <a:avLst/>
          </a:prstGeom>
          <a:noFill/>
          <a:ln>
            <a:solidFill>
              <a:schemeClr val="tx1"/>
            </a:solidFill>
          </a:ln>
        </p:spPr>
        <p:txBody>
          <a:bodyPr wrap="square" rtlCol="0">
            <a:spAutoFit/>
          </a:bodyPr>
          <a:lstStyle/>
          <a:p>
            <a:r>
              <a:rPr lang="en-US" sz="1600" dirty="0"/>
              <a:t>Existing good practices</a:t>
            </a:r>
          </a:p>
          <a:p>
            <a:pPr algn="l"/>
            <a:r>
              <a:rPr lang="en-US" sz="1400" b="0" dirty="0">
                <a:solidFill>
                  <a:schemeClr val="tx1"/>
                </a:solidFill>
              </a:rPr>
              <a:t>National institutions supporting innovation</a:t>
            </a:r>
          </a:p>
          <a:p>
            <a:pPr algn="l"/>
            <a:r>
              <a:rPr lang="en-US" sz="1400" dirty="0"/>
              <a:t>National plans for innovation</a:t>
            </a:r>
          </a:p>
          <a:p>
            <a:pPr algn="l"/>
            <a:r>
              <a:rPr lang="en-US" sz="1400" b="0" dirty="0">
                <a:solidFill>
                  <a:schemeClr val="tx1"/>
                </a:solidFill>
              </a:rPr>
              <a:t>Research institutions on environmental protection</a:t>
            </a:r>
          </a:p>
          <a:p>
            <a:pPr algn="l"/>
            <a:r>
              <a:rPr lang="en-US" sz="1400" dirty="0"/>
              <a:t>Social protection, etc. </a:t>
            </a:r>
            <a:endParaRPr lang="en-US" sz="1400" b="0" dirty="0">
              <a:solidFill>
                <a:schemeClr val="tx1"/>
              </a:solidFill>
            </a:endParaRPr>
          </a:p>
        </p:txBody>
      </p:sp>
      <p:sp>
        <p:nvSpPr>
          <p:cNvPr id="15" name="TextBox 14"/>
          <p:cNvSpPr txBox="1"/>
          <p:nvPr/>
        </p:nvSpPr>
        <p:spPr>
          <a:xfrm>
            <a:off x="5508104" y="3356992"/>
            <a:ext cx="3563888" cy="769441"/>
          </a:xfrm>
          <a:prstGeom prst="rect">
            <a:avLst/>
          </a:prstGeom>
          <a:noFill/>
          <a:ln>
            <a:solidFill>
              <a:schemeClr val="tx1"/>
            </a:solidFill>
          </a:ln>
        </p:spPr>
        <p:txBody>
          <a:bodyPr wrap="square" rtlCol="0">
            <a:spAutoFit/>
          </a:bodyPr>
          <a:lstStyle/>
          <a:p>
            <a:r>
              <a:rPr lang="en-US" sz="1600" dirty="0"/>
              <a:t>Desired indicators (in 1-5 years)</a:t>
            </a:r>
          </a:p>
          <a:p>
            <a:pPr algn="l"/>
            <a:r>
              <a:rPr lang="en-US" sz="1400" b="0" dirty="0">
                <a:solidFill>
                  <a:schemeClr val="tx1"/>
                </a:solidFill>
              </a:rPr>
              <a:t>Improved national innovation-support systems</a:t>
            </a:r>
          </a:p>
          <a:p>
            <a:pPr algn="l"/>
            <a:r>
              <a:rPr lang="en-US" sz="1400" b="0" dirty="0">
                <a:solidFill>
                  <a:schemeClr val="tx1"/>
                </a:solidFill>
              </a:rPr>
              <a:t>Regional R&amp;D cooperation institutions, etc.</a:t>
            </a:r>
          </a:p>
        </p:txBody>
      </p:sp>
      <p:sp>
        <p:nvSpPr>
          <p:cNvPr id="3" name="TextBox 2"/>
          <p:cNvSpPr txBox="1"/>
          <p:nvPr/>
        </p:nvSpPr>
        <p:spPr>
          <a:xfrm>
            <a:off x="3779912" y="3356992"/>
            <a:ext cx="1512168" cy="738664"/>
          </a:xfrm>
          <a:prstGeom prst="rect">
            <a:avLst/>
          </a:prstGeom>
          <a:solidFill>
            <a:srgbClr val="ECECFA"/>
          </a:solidFill>
          <a:ln>
            <a:solidFill>
              <a:schemeClr val="accent2">
                <a:lumMod val="75000"/>
              </a:schemeClr>
            </a:solidFill>
          </a:ln>
        </p:spPr>
        <p:txBody>
          <a:bodyPr wrap="square" rtlCol="0">
            <a:spAutoFit/>
          </a:bodyPr>
          <a:lstStyle/>
          <a:p>
            <a:r>
              <a:rPr lang="en-US" sz="1400" b="0" dirty="0">
                <a:solidFill>
                  <a:schemeClr val="tx1"/>
                </a:solidFill>
              </a:rPr>
              <a:t>Carry out studies on the readiness for innovation</a:t>
            </a:r>
          </a:p>
        </p:txBody>
      </p:sp>
      <p:sp>
        <p:nvSpPr>
          <p:cNvPr id="17" name="TextBox 16"/>
          <p:cNvSpPr txBox="1"/>
          <p:nvPr/>
        </p:nvSpPr>
        <p:spPr>
          <a:xfrm>
            <a:off x="3779912" y="4201343"/>
            <a:ext cx="1512168" cy="307777"/>
          </a:xfrm>
          <a:prstGeom prst="rect">
            <a:avLst/>
          </a:prstGeom>
          <a:solidFill>
            <a:srgbClr val="ECECFA"/>
          </a:solidFill>
          <a:ln>
            <a:solidFill>
              <a:schemeClr val="accent2">
                <a:lumMod val="75000"/>
              </a:schemeClr>
            </a:solidFill>
          </a:ln>
        </p:spPr>
        <p:txBody>
          <a:bodyPr wrap="square" rtlCol="0">
            <a:spAutoFit/>
          </a:bodyPr>
          <a:lstStyle/>
          <a:p>
            <a:r>
              <a:rPr lang="en-US" sz="1400" b="0" dirty="0">
                <a:solidFill>
                  <a:schemeClr val="tx1"/>
                </a:solidFill>
              </a:rPr>
              <a:t>Analysis of </a:t>
            </a:r>
            <a:r>
              <a:rPr lang="en-US" sz="1400" dirty="0"/>
              <a:t>n</a:t>
            </a:r>
            <a:r>
              <a:rPr lang="en-US" sz="1400" b="0" dirty="0">
                <a:solidFill>
                  <a:schemeClr val="tx1"/>
                </a:solidFill>
              </a:rPr>
              <a:t>eeds</a:t>
            </a:r>
          </a:p>
        </p:txBody>
      </p:sp>
      <p:sp>
        <p:nvSpPr>
          <p:cNvPr id="18" name="TextBox 17"/>
          <p:cNvSpPr txBox="1"/>
          <p:nvPr/>
        </p:nvSpPr>
        <p:spPr>
          <a:xfrm>
            <a:off x="3779912" y="4707721"/>
            <a:ext cx="1512168" cy="1169551"/>
          </a:xfrm>
          <a:prstGeom prst="rect">
            <a:avLst/>
          </a:prstGeom>
          <a:solidFill>
            <a:srgbClr val="ECECFA"/>
          </a:solidFill>
          <a:ln>
            <a:solidFill>
              <a:schemeClr val="accent2">
                <a:lumMod val="75000"/>
              </a:schemeClr>
            </a:solidFill>
          </a:ln>
        </p:spPr>
        <p:txBody>
          <a:bodyPr wrap="square" rtlCol="0">
            <a:spAutoFit/>
          </a:bodyPr>
          <a:lstStyle/>
          <a:p>
            <a:r>
              <a:rPr lang="en-US" sz="1400" b="0" dirty="0">
                <a:solidFill>
                  <a:schemeClr val="tx1"/>
                </a:solidFill>
              </a:rPr>
              <a:t>Projects on regional cooperation in innovation for the SDGs</a:t>
            </a:r>
          </a:p>
        </p:txBody>
      </p:sp>
      <p:sp>
        <p:nvSpPr>
          <p:cNvPr id="19" name="TextBox 18"/>
          <p:cNvSpPr txBox="1"/>
          <p:nvPr/>
        </p:nvSpPr>
        <p:spPr>
          <a:xfrm>
            <a:off x="5508104" y="4365104"/>
            <a:ext cx="3456384" cy="1631216"/>
          </a:xfrm>
          <a:prstGeom prst="rect">
            <a:avLst/>
          </a:prstGeom>
          <a:noFill/>
          <a:ln>
            <a:solidFill>
              <a:schemeClr val="tx1"/>
            </a:solidFill>
          </a:ln>
        </p:spPr>
        <p:txBody>
          <a:bodyPr wrap="square" rtlCol="0">
            <a:spAutoFit/>
          </a:bodyPr>
          <a:lstStyle/>
          <a:p>
            <a:r>
              <a:rPr lang="en-US" sz="1600" dirty="0"/>
              <a:t>Objectives for development</a:t>
            </a:r>
          </a:p>
          <a:p>
            <a:pPr lvl="0"/>
            <a:r>
              <a:rPr lang="en-GB" sz="1400" dirty="0"/>
              <a:t>Upgrade knowledge and skills to address SDGs with innovative solutions;</a:t>
            </a:r>
            <a:endParaRPr lang="en-US" sz="1400" dirty="0"/>
          </a:p>
          <a:p>
            <a:pPr lvl="0"/>
            <a:r>
              <a:rPr lang="en-GB" sz="1400" dirty="0"/>
              <a:t>Strengthen the regional policy dialogue; </a:t>
            </a:r>
            <a:endParaRPr lang="en-US" sz="1400" dirty="0"/>
          </a:p>
          <a:p>
            <a:pPr lvl="0"/>
            <a:r>
              <a:rPr lang="en-GB" sz="1400" dirty="0"/>
              <a:t>Identify together regional challenges;</a:t>
            </a:r>
            <a:endParaRPr lang="en-US" sz="1400" dirty="0"/>
          </a:p>
          <a:p>
            <a:pPr lvl="0"/>
            <a:r>
              <a:rPr lang="en-GB" sz="1400" dirty="0"/>
              <a:t>Enhance the institutional framework for regional cooperation, etc.</a:t>
            </a:r>
            <a:endParaRPr lang="en-US" sz="1400" dirty="0"/>
          </a:p>
        </p:txBody>
      </p:sp>
      <p:sp>
        <p:nvSpPr>
          <p:cNvPr id="16" name="Oval 15"/>
          <p:cNvSpPr/>
          <p:nvPr/>
        </p:nvSpPr>
        <p:spPr bwMode="auto">
          <a:xfrm rot="20838565">
            <a:off x="3563103" y="4047754"/>
            <a:ext cx="1941655" cy="2175423"/>
          </a:xfrm>
          <a:prstGeom prst="ellipse">
            <a:avLst/>
          </a:prstGeom>
          <a:noFill/>
          <a:ln w="38100" cap="flat" cmpd="sng" algn="ctr">
            <a:solidFill>
              <a:srgbClr val="E6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200" b="0" i="0" u="none" strike="noStrike" cap="none" normalizeH="0" baseline="0">
              <a:ln>
                <a:noFill/>
              </a:ln>
              <a:solidFill>
                <a:srgbClr val="FF3300"/>
              </a:solidFill>
              <a:effectLst/>
              <a:latin typeface="Times New Roman" pitchFamily="18" charset="0"/>
            </a:endParaRPr>
          </a:p>
        </p:txBody>
      </p:sp>
    </p:spTree>
    <p:extLst>
      <p:ext uri="{BB962C8B-B14F-4D97-AF65-F5344CB8AC3E}">
        <p14:creationId xmlns:p14="http://schemas.microsoft.com/office/powerpoint/2010/main" val="141401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071389"/>
            <a:ext cx="3353132" cy="4525963"/>
          </a:xfrm>
          <a:prstGeom prst="rect">
            <a:avLst/>
          </a:prstGeom>
          <a:noFill/>
        </p:spPr>
      </p:pic>
      <p:pic>
        <p:nvPicPr>
          <p:cNvPr id="5" name="Picture 4"/>
          <p:cNvPicPr/>
          <p:nvPr/>
        </p:nvPicPr>
        <p:blipFill rotWithShape="1">
          <a:blip r:embed="rId3">
            <a:extLst>
              <a:ext uri="{28A0092B-C50C-407E-A947-70E740481C1C}">
                <a14:useLocalDpi xmlns:a14="http://schemas.microsoft.com/office/drawing/2010/main" val="0"/>
              </a:ext>
            </a:extLst>
          </a:blip>
          <a:srcRect l="49606" r="20236" b="16988"/>
          <a:stretch/>
        </p:blipFill>
        <p:spPr bwMode="auto">
          <a:xfrm>
            <a:off x="6335985" y="2918048"/>
            <a:ext cx="1476375" cy="2743200"/>
          </a:xfrm>
          <a:prstGeom prst="rect">
            <a:avLst/>
          </a:prstGeom>
          <a:noFill/>
          <a:ln>
            <a:noFill/>
          </a:ln>
          <a:extLst>
            <a:ext uri="{53640926-AAD7-44D8-BBD7-CCE9431645EC}">
              <a14:shadowObscured xmlns:a14="http://schemas.microsoft.com/office/drawing/2010/main"/>
            </a:ext>
          </a:extLst>
        </p:spPr>
      </p:pic>
      <p:graphicFrame>
        <p:nvGraphicFramePr>
          <p:cNvPr id="6" name="Table 5"/>
          <p:cNvGraphicFramePr>
            <a:graphicFrameLocks noGrp="1"/>
          </p:cNvGraphicFramePr>
          <p:nvPr>
            <p:extLst/>
          </p:nvPr>
        </p:nvGraphicFramePr>
        <p:xfrm>
          <a:off x="179512" y="1397000"/>
          <a:ext cx="8712968" cy="370840"/>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370840">
                <a:tc>
                  <a:txBody>
                    <a:bodyPr/>
                    <a:lstStyle/>
                    <a:p>
                      <a:r>
                        <a:rPr lang="fr-CH" dirty="0">
                          <a:solidFill>
                            <a:schemeClr val="accent6">
                              <a:lumMod val="50000"/>
                            </a:schemeClr>
                          </a:solidFill>
                        </a:rPr>
                        <a:t>Structure of the </a:t>
                      </a:r>
                      <a:r>
                        <a:rPr lang="fr-CH" dirty="0" err="1">
                          <a:solidFill>
                            <a:schemeClr val="accent6">
                              <a:lumMod val="50000"/>
                            </a:schemeClr>
                          </a:solidFill>
                        </a:rPr>
                        <a:t>Strategy</a:t>
                      </a:r>
                      <a:r>
                        <a:rPr lang="fr-CH" dirty="0">
                          <a:solidFill>
                            <a:schemeClr val="accent6">
                              <a:lumMod val="50000"/>
                            </a:schemeClr>
                          </a:solidFill>
                        </a:rPr>
                        <a:t> Document</a:t>
                      </a:r>
                      <a:endParaRPr lang="en-GB" dirty="0">
                        <a:solidFill>
                          <a:schemeClr val="accent6">
                            <a:lumMod val="50000"/>
                          </a:schemeClr>
                        </a:solidFill>
                      </a:endParaRPr>
                    </a:p>
                  </a:txBody>
                  <a:tcPr>
                    <a:solidFill>
                      <a:schemeClr val="bg1"/>
                    </a:solidFill>
                  </a:tcPr>
                </a:tc>
                <a:tc>
                  <a:txBody>
                    <a:bodyPr/>
                    <a:lstStyle/>
                    <a:p>
                      <a:pPr algn="ctr"/>
                      <a:r>
                        <a:rPr lang="fr-CH" dirty="0">
                          <a:solidFill>
                            <a:schemeClr val="accent6">
                              <a:lumMod val="50000"/>
                            </a:schemeClr>
                          </a:solidFill>
                        </a:rPr>
                        <a:t>Structure</a:t>
                      </a:r>
                      <a:r>
                        <a:rPr lang="fr-CH" baseline="0" dirty="0">
                          <a:solidFill>
                            <a:schemeClr val="accent6">
                              <a:lumMod val="50000"/>
                            </a:schemeClr>
                          </a:solidFill>
                        </a:rPr>
                        <a:t> of the </a:t>
                      </a:r>
                      <a:r>
                        <a:rPr lang="fr-CH" baseline="0" dirty="0" err="1">
                          <a:solidFill>
                            <a:schemeClr val="accent6">
                              <a:lumMod val="50000"/>
                            </a:schemeClr>
                          </a:solidFill>
                        </a:rPr>
                        <a:t>logical</a:t>
                      </a:r>
                      <a:r>
                        <a:rPr lang="fr-CH" baseline="0" dirty="0">
                          <a:solidFill>
                            <a:schemeClr val="accent6">
                              <a:lumMod val="50000"/>
                            </a:schemeClr>
                          </a:solidFill>
                        </a:rPr>
                        <a:t> </a:t>
                      </a:r>
                      <a:r>
                        <a:rPr lang="fr-CH" baseline="0" dirty="0" err="1">
                          <a:solidFill>
                            <a:schemeClr val="accent6">
                              <a:lumMod val="50000"/>
                            </a:schemeClr>
                          </a:solidFill>
                        </a:rPr>
                        <a:t>framework</a:t>
                      </a:r>
                      <a:endParaRPr lang="en-GB" dirty="0">
                        <a:solidFill>
                          <a:schemeClr val="accent6">
                            <a:lumMod val="50000"/>
                          </a:schemeClr>
                        </a:solidFill>
                      </a:endParaRPr>
                    </a:p>
                  </a:txBody>
                  <a:tcPr>
                    <a:solidFill>
                      <a:schemeClr val="bg1"/>
                    </a:solidFill>
                  </a:tcPr>
                </a:tc>
                <a:extLst>
                  <a:ext uri="{0D108BD9-81ED-4DB2-BD59-A6C34878D82A}">
                    <a16:rowId xmlns:a16="http://schemas.microsoft.com/office/drawing/2014/main" val="10000"/>
                  </a:ext>
                </a:extLst>
              </a:tr>
            </a:tbl>
          </a:graphicData>
        </a:graphic>
      </p:graphicFrame>
      <p:sp>
        <p:nvSpPr>
          <p:cNvPr id="7" name="Title 1"/>
          <p:cNvSpPr>
            <a:spLocks noGrp="1"/>
          </p:cNvSpPr>
          <p:nvPr>
            <p:ph type="title"/>
          </p:nvPr>
        </p:nvSpPr>
        <p:spPr>
          <a:xfrm>
            <a:off x="457200" y="476672"/>
            <a:ext cx="8229600" cy="504056"/>
          </a:xfrm>
        </p:spPr>
        <p:txBody>
          <a:bodyPr/>
          <a:lstStyle/>
          <a:p>
            <a:pPr>
              <a:defRPr/>
            </a:pPr>
            <a:r>
              <a:rPr lang="fr-CH" sz="3200" b="1" dirty="0">
                <a:solidFill>
                  <a:srgbClr val="C00000"/>
                </a:solidFill>
              </a:rPr>
              <a:t>National/</a:t>
            </a:r>
            <a:r>
              <a:rPr lang="fr-CH" sz="3200" b="1" dirty="0" err="1">
                <a:solidFill>
                  <a:srgbClr val="C00000"/>
                </a:solidFill>
              </a:rPr>
              <a:t>regional</a:t>
            </a:r>
            <a:r>
              <a:rPr lang="fr-CH" sz="3200" b="1" dirty="0">
                <a:solidFill>
                  <a:srgbClr val="C00000"/>
                </a:solidFill>
              </a:rPr>
              <a:t> </a:t>
            </a:r>
            <a:r>
              <a:rPr lang="fr-CH" sz="3200" b="1" dirty="0" err="1">
                <a:solidFill>
                  <a:srgbClr val="C00000"/>
                </a:solidFill>
              </a:rPr>
              <a:t>strategy</a:t>
            </a:r>
            <a:endParaRPr lang="en-GB" sz="3200" b="1" dirty="0">
              <a:solidFill>
                <a:srgbClr val="C00000"/>
              </a:solidFill>
            </a:endParaRPr>
          </a:p>
        </p:txBody>
      </p:sp>
    </p:spTree>
    <p:extLst>
      <p:ext uri="{BB962C8B-B14F-4D97-AF65-F5344CB8AC3E}">
        <p14:creationId xmlns:p14="http://schemas.microsoft.com/office/powerpoint/2010/main" val="213853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52934"/>
          </a:xfrm>
        </p:spPr>
        <p:txBody>
          <a:bodyPr/>
          <a:lstStyle/>
          <a:p>
            <a:pPr algn="ctr"/>
            <a:r>
              <a:rPr lang="en-GB" sz="4000" b="1" dirty="0">
                <a:solidFill>
                  <a:srgbClr val="C00000"/>
                </a:solidFill>
              </a:rPr>
              <a:t>Identify Activities</a:t>
            </a:r>
            <a:endParaRPr lang="en-GB" sz="4000" dirty="0">
              <a:solidFill>
                <a:srgbClr val="C00000"/>
              </a:solidFill>
            </a:endParaRPr>
          </a:p>
        </p:txBody>
      </p:sp>
      <p:sp>
        <p:nvSpPr>
          <p:cNvPr id="3" name="Content Placeholder 2"/>
          <p:cNvSpPr>
            <a:spLocks noGrp="1"/>
          </p:cNvSpPr>
          <p:nvPr>
            <p:ph idx="1"/>
          </p:nvPr>
        </p:nvSpPr>
        <p:spPr>
          <a:xfrm>
            <a:off x="107504" y="1124744"/>
            <a:ext cx="4752528" cy="5318051"/>
          </a:xfrm>
        </p:spPr>
        <p:txBody>
          <a:bodyPr>
            <a:normAutofit fontScale="25000" lnSpcReduction="20000"/>
          </a:bodyPr>
          <a:lstStyle/>
          <a:p>
            <a:pPr marL="0" indent="0">
              <a:buNone/>
            </a:pPr>
            <a:r>
              <a:rPr lang="en-GB" sz="4800" b="1" i="1" dirty="0"/>
              <a:t>Capacity development</a:t>
            </a:r>
            <a:endParaRPr lang="en-US" sz="4800" dirty="0"/>
          </a:p>
          <a:p>
            <a:r>
              <a:rPr lang="en-GB" sz="4800" dirty="0"/>
              <a:t>regional capacity-building seminars for policy-makers</a:t>
            </a:r>
            <a:endParaRPr lang="en-US" sz="4800" dirty="0"/>
          </a:p>
          <a:p>
            <a:r>
              <a:rPr lang="en-GB" sz="4800" dirty="0"/>
              <a:t>regional hands-on skill-building workshops for practitioners</a:t>
            </a:r>
            <a:endParaRPr lang="en-US" sz="4800" dirty="0"/>
          </a:p>
          <a:p>
            <a:r>
              <a:rPr lang="en-GB" sz="4800" dirty="0"/>
              <a:t>study tours/exchanges for policymakers to share best practices</a:t>
            </a:r>
            <a:endParaRPr lang="en-US" sz="4800" dirty="0"/>
          </a:p>
          <a:p>
            <a:r>
              <a:rPr lang="en-GB" sz="4800" dirty="0"/>
              <a:t>develop a network of research institutions dealing with innovation</a:t>
            </a:r>
            <a:endParaRPr lang="en-US" sz="4800" dirty="0"/>
          </a:p>
          <a:p>
            <a:pPr marL="0" indent="0">
              <a:buNone/>
            </a:pPr>
            <a:endParaRPr lang="en-US" sz="4800" dirty="0"/>
          </a:p>
          <a:p>
            <a:pPr marL="0" indent="0">
              <a:buNone/>
            </a:pPr>
            <a:r>
              <a:rPr lang="en-GB" sz="4800" b="1" i="1" dirty="0"/>
              <a:t>Policy development and dialogue</a:t>
            </a:r>
            <a:endParaRPr lang="en-US" sz="4800" dirty="0"/>
          </a:p>
          <a:p>
            <a:r>
              <a:rPr lang="en-GB" sz="4800" dirty="0"/>
              <a:t>Identify existing weaknesses in national innovation systems </a:t>
            </a:r>
          </a:p>
          <a:p>
            <a:r>
              <a:rPr lang="en-GB" sz="4800" dirty="0"/>
              <a:t>Organise regional seminars to share good policies/practices</a:t>
            </a:r>
            <a:endParaRPr lang="en-US" sz="4800" dirty="0"/>
          </a:p>
          <a:p>
            <a:r>
              <a:rPr lang="en-GB" sz="4800" dirty="0"/>
              <a:t>technical assistance missions by leading international experts</a:t>
            </a:r>
            <a:endParaRPr lang="en-US" sz="4800" dirty="0"/>
          </a:p>
          <a:p>
            <a:r>
              <a:rPr lang="en-GB" sz="4800" dirty="0"/>
              <a:t>Establish regional cooperation mechanisms for regulatory coordination and harmonization related to innovation.</a:t>
            </a:r>
            <a:endParaRPr lang="en-US" sz="4800" dirty="0"/>
          </a:p>
          <a:p>
            <a:r>
              <a:rPr lang="en-GB" sz="4800" dirty="0"/>
              <a:t>Identify obstacles to regional cooperation in innovation policies</a:t>
            </a:r>
            <a:endParaRPr lang="en-US" sz="4800" dirty="0"/>
          </a:p>
          <a:p>
            <a:r>
              <a:rPr lang="en-GB" sz="4800" dirty="0"/>
              <a:t>Report periodically on progress against relevant SDGs, targets </a:t>
            </a:r>
          </a:p>
          <a:p>
            <a:r>
              <a:rPr lang="en-GB" sz="4800" dirty="0"/>
              <a:t>Cooperate in using a sub-regional innovation policy index to measure progress</a:t>
            </a:r>
            <a:endParaRPr lang="en-US" sz="4800" dirty="0"/>
          </a:p>
          <a:p>
            <a:r>
              <a:rPr lang="en-GB" sz="4800" dirty="0"/>
              <a:t>Agree on a set of priority innovation policy issues</a:t>
            </a:r>
            <a:endParaRPr lang="en-US" sz="4800" dirty="0"/>
          </a:p>
          <a:p>
            <a:r>
              <a:rPr lang="en-GB" sz="4800" u="sng" dirty="0"/>
              <a:t>U</a:t>
            </a:r>
            <a:r>
              <a:rPr lang="en-GB" sz="4800" dirty="0"/>
              <a:t>ndertake regular national Innovation for Sustainable Development Reviews</a:t>
            </a:r>
            <a:endParaRPr lang="en-US" sz="4800" dirty="0"/>
          </a:p>
          <a:p>
            <a:pPr marL="0" indent="0">
              <a:buNone/>
            </a:pPr>
            <a:r>
              <a:rPr lang="en-GB" sz="4800" b="1" i="1" dirty="0"/>
              <a:t>Regional networking and cooperation</a:t>
            </a:r>
            <a:endParaRPr lang="en-US" sz="4800" dirty="0"/>
          </a:p>
          <a:p>
            <a:r>
              <a:rPr lang="en-GB" sz="4800" dirty="0"/>
              <a:t> Establish a SPECA Network for Innovation Policies for Sustainable Development, </a:t>
            </a:r>
            <a:r>
              <a:rPr lang="fr-CH" sz="4800" dirty="0"/>
              <a:t>etc.</a:t>
            </a:r>
            <a:endParaRPr lang="en-US" sz="4800" dirty="0"/>
          </a:p>
          <a:p>
            <a:pPr marL="0" indent="0">
              <a:buNone/>
            </a:pPr>
            <a:r>
              <a:rPr lang="en-GB" sz="4800" dirty="0"/>
              <a:t> </a:t>
            </a:r>
            <a:endParaRPr lang="en-US" sz="4800" dirty="0"/>
          </a:p>
        </p:txBody>
      </p:sp>
      <p:sp>
        <p:nvSpPr>
          <p:cNvPr id="4" name="Content Placeholder 2"/>
          <p:cNvSpPr txBox="1">
            <a:spLocks/>
          </p:cNvSpPr>
          <p:nvPr/>
        </p:nvSpPr>
        <p:spPr>
          <a:xfrm>
            <a:off x="4572000" y="1124744"/>
            <a:ext cx="4752528" cy="531805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1200" b="1" i="1" dirty="0">
                <a:latin typeface="Arial" panose="020B0604020202020204" pitchFamily="34" charset="0"/>
                <a:cs typeface="Arial" panose="020B0604020202020204" pitchFamily="34" charset="0"/>
              </a:rPr>
              <a:t>Technology transfer and support to innovative entrepreneurs</a:t>
            </a:r>
            <a:endParaRPr lang="en-US" sz="1200" dirty="0">
              <a:latin typeface="Arial" panose="020B0604020202020204" pitchFamily="34" charset="0"/>
              <a:cs typeface="Arial" panose="020B0604020202020204" pitchFamily="34" charset="0"/>
            </a:endParaRPr>
          </a:p>
          <a:p>
            <a:r>
              <a:rPr lang="en-GB" sz="1200" dirty="0">
                <a:latin typeface="Arial"/>
              </a:rPr>
              <a:t>support linkages with global technological value chains &amp; FDI</a:t>
            </a:r>
            <a:endParaRPr lang="en-US" sz="1200" dirty="0">
              <a:latin typeface="Arial"/>
            </a:endParaRPr>
          </a:p>
          <a:p>
            <a:r>
              <a:rPr lang="en-GB" sz="1200" dirty="0">
                <a:latin typeface="Arial"/>
              </a:rPr>
              <a:t>propose options for a joint regional technology transfer office</a:t>
            </a:r>
            <a:endParaRPr lang="en-US" sz="1200" dirty="0">
              <a:latin typeface="Arial"/>
            </a:endParaRPr>
          </a:p>
          <a:p>
            <a:r>
              <a:rPr lang="en-GB" sz="1200" dirty="0">
                <a:latin typeface="Arial"/>
              </a:rPr>
              <a:t>cooperate with the UN Technology Facilitation Mechanism </a:t>
            </a:r>
          </a:p>
          <a:p>
            <a:r>
              <a:rPr lang="en-GB" sz="1200" dirty="0">
                <a:latin typeface="Arial"/>
              </a:rPr>
              <a:t>create a joint SPECA Sustainable Development Innovation Fund </a:t>
            </a:r>
          </a:p>
          <a:p>
            <a:r>
              <a:rPr lang="en-GB" sz="1200" dirty="0">
                <a:latin typeface="Arial"/>
              </a:rPr>
              <a:t>agree on a set of joint regional projects on innovation activities for sustainable development</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GB" sz="1200" b="1" i="1" dirty="0">
                <a:latin typeface="Arial" panose="020B0604020202020204" pitchFamily="34" charset="0"/>
                <a:cs typeface="Arial" panose="020B0604020202020204" pitchFamily="34" charset="0"/>
              </a:rPr>
              <a:t>Global cooperation</a:t>
            </a:r>
            <a:endParaRPr lang="en-US"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S</a:t>
            </a:r>
            <a:r>
              <a:rPr lang="en-GB" sz="1200" dirty="0">
                <a:latin typeface="Arial"/>
              </a:rPr>
              <a:t>upport cooperation with existing global initiatives such as the UN Technology Facilitation Mechanism, the UN Forum on Science, Technology and Innovation for the Sustainable Development Goals and the Inter-Agency Task Team for Science, Technology and Innovation for SDG</a:t>
            </a:r>
            <a:endParaRPr lang="en-US" sz="1200" dirty="0">
              <a:latin typeface="Arial"/>
            </a:endParaRPr>
          </a:p>
          <a:p>
            <a:r>
              <a:rPr lang="en-GB" sz="1200" dirty="0">
                <a:latin typeface="Arial"/>
              </a:rPr>
              <a:t>Liaise with peer international structures for expert dialogue and mobilising expertise and resources</a:t>
            </a:r>
            <a:endParaRPr lang="en-US" sz="1200" dirty="0">
              <a:latin typeface="Arial"/>
            </a:endParaRPr>
          </a:p>
          <a:p>
            <a:pPr marL="0" indent="0">
              <a:buNone/>
            </a:pPr>
            <a:r>
              <a:rPr lang="en-GB" sz="120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marL="0" indent="0">
              <a:buNone/>
            </a:pPr>
            <a:r>
              <a:rPr lang="en-GB" sz="1200" b="1" i="1" dirty="0">
                <a:latin typeface="Arial" panose="020B0604020202020204" pitchFamily="34" charset="0"/>
                <a:cs typeface="Arial" panose="020B0604020202020204" pitchFamily="34" charset="0"/>
              </a:rPr>
              <a:t>Awareness raising</a:t>
            </a:r>
            <a:endParaRPr lang="en-US"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Organise promotional campaigns for the broad public</a:t>
            </a:r>
            <a:endParaRPr lang="en-US" sz="1200" dirty="0">
              <a:latin typeface="Arial" panose="020B0604020202020204" pitchFamily="34" charset="0"/>
              <a:cs typeface="Arial" panose="020B0604020202020204" pitchFamily="34" charset="0"/>
            </a:endParaRPr>
          </a:p>
          <a:p>
            <a:pPr marL="0" indent="0">
              <a:buNone/>
            </a:pPr>
            <a:endParaRPr lang="en-GB" sz="1200" b="0" dirty="0">
              <a:latin typeface="Arial" panose="020B0604020202020204" pitchFamily="34" charset="0"/>
              <a:cs typeface="Arial" panose="020B0604020202020204" pitchFamily="34" charset="0"/>
            </a:endParaRPr>
          </a:p>
          <a:p>
            <a:pPr marL="0" indent="0">
              <a:buNone/>
            </a:pPr>
            <a:r>
              <a:rPr lang="en-GB" sz="1200" b="0" i="1" dirty="0">
                <a:latin typeface="Arial" panose="020B0604020202020204" pitchFamily="34" charset="0"/>
                <a:cs typeface="Arial" panose="020B0604020202020204" pitchFamily="34" charset="0"/>
              </a:rPr>
              <a:t>Implementation schedule:</a:t>
            </a:r>
          </a:p>
          <a:p>
            <a:pPr lvl="0"/>
            <a:r>
              <a:rPr lang="en-GB" sz="1200" b="0" dirty="0">
                <a:latin typeface="Arial" panose="020B0604020202020204" pitchFamily="34" charset="0"/>
                <a:cs typeface="Arial" panose="020B0604020202020204" pitchFamily="34" charset="0"/>
              </a:rPr>
              <a:t>Start-up phase: </a:t>
            </a:r>
          </a:p>
          <a:p>
            <a:pPr lvl="0"/>
            <a:r>
              <a:rPr lang="en-GB" sz="1200" b="0" dirty="0">
                <a:latin typeface="Arial" panose="020B0604020202020204" pitchFamily="34" charset="0"/>
                <a:cs typeface="Arial" panose="020B0604020202020204" pitchFamily="34" charset="0"/>
              </a:rPr>
              <a:t>Delivery phase: 3-7 years. </a:t>
            </a:r>
          </a:p>
          <a:p>
            <a:pPr lvl="0"/>
            <a:r>
              <a:rPr lang="en-GB" sz="1200" b="0" dirty="0">
                <a:latin typeface="Arial" panose="020B0604020202020204" pitchFamily="34" charset="0"/>
                <a:cs typeface="Arial" panose="020B0604020202020204" pitchFamily="34" charset="0"/>
              </a:rPr>
              <a:t>Review phase: evaluating whether the Goals have been achieved + drafting a new Roadmap for 3-5 years. Should start 6-12 months before the deadline.</a:t>
            </a:r>
          </a:p>
          <a:p>
            <a:pPr marL="0" indent="0">
              <a:buNone/>
            </a:pPr>
            <a:endParaRPr lang="en-GB" sz="1200" b="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19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40960" cy="796950"/>
          </a:xfrm>
        </p:spPr>
        <p:txBody>
          <a:bodyPr/>
          <a:lstStyle/>
          <a:p>
            <a:r>
              <a:rPr lang="en-GB" sz="3800" b="1" dirty="0">
                <a:solidFill>
                  <a:srgbClr val="C00000"/>
                </a:solidFill>
              </a:rPr>
              <a:t>Drafting a strategy</a:t>
            </a:r>
          </a:p>
        </p:txBody>
      </p:sp>
      <p:sp>
        <p:nvSpPr>
          <p:cNvPr id="3" name="Content Placeholder 2"/>
          <p:cNvSpPr>
            <a:spLocks noGrp="1"/>
          </p:cNvSpPr>
          <p:nvPr>
            <p:ph idx="1"/>
          </p:nvPr>
        </p:nvSpPr>
        <p:spPr/>
        <p:txBody>
          <a:bodyPr/>
          <a:lstStyle/>
          <a:p>
            <a:r>
              <a:rPr lang="en-GB" sz="1800" b="1" dirty="0"/>
              <a:t>Initiation Phase</a:t>
            </a:r>
            <a:r>
              <a:rPr lang="en-GB" sz="1800" dirty="0"/>
              <a:t>, draft the concept; nominate Lead Editor or Drafting Team (involve the key stakeholder agencies in the countries). </a:t>
            </a:r>
          </a:p>
          <a:p>
            <a:r>
              <a:rPr lang="en-GB" sz="1800" b="1" dirty="0"/>
              <a:t>Drafting Phase</a:t>
            </a:r>
            <a:r>
              <a:rPr lang="en-GB" sz="1800" dirty="0"/>
              <a:t> of the document itself: 1) engage countries and stakeholders, 2) discuss with them existing issues and possible activities plan, and 3) define the performance indicators. Outcome – a consolidated draft strategy document. Gradually involve all key stakeholder agencies in all the countries. Good communication is a must. Support for some countries. Should not be an activity imposed from abroad. </a:t>
            </a:r>
          </a:p>
          <a:p>
            <a:pPr lvl="1"/>
            <a:r>
              <a:rPr lang="en-GB" sz="1400" dirty="0"/>
              <a:t>Multi-stakeholder process – needs identification of issues and activities; resolving arguments (good moderator is needed) – encouraging dialogue, helping conciliate positions, summarizing and pointing to a solution. Workshops and </a:t>
            </a:r>
            <a:r>
              <a:rPr lang="en-GB" sz="1400" dirty="0" err="1"/>
              <a:t>brainstormings</a:t>
            </a:r>
            <a:r>
              <a:rPr lang="en-GB" sz="1400" dirty="0"/>
              <a:t> are necessary. </a:t>
            </a:r>
          </a:p>
          <a:p>
            <a:pPr lvl="1"/>
            <a:r>
              <a:rPr lang="en-GB" sz="1400" dirty="0"/>
              <a:t>Review: the Drafting Team needs to assess whether the proposed activities of the Roadmap stand a chance to be supported by the key stakeholders.</a:t>
            </a:r>
          </a:p>
          <a:p>
            <a:r>
              <a:rPr lang="en-GB" sz="1800" b="1" dirty="0"/>
              <a:t>Validation Phase</a:t>
            </a:r>
            <a:r>
              <a:rPr lang="en-GB" sz="1800" dirty="0"/>
              <a:t>, the document is presented to the Member States. This phase may include a high-level regional meeting to endorse the strategy and start the implementation of the Activities. </a:t>
            </a:r>
          </a:p>
        </p:txBody>
      </p:sp>
    </p:spTree>
    <p:extLst>
      <p:ext uri="{BB962C8B-B14F-4D97-AF65-F5344CB8AC3E}">
        <p14:creationId xmlns:p14="http://schemas.microsoft.com/office/powerpoint/2010/main" val="45346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u04_y75v0KfVMeilIiVQ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u04_y75v0KfVMeilIiVQ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u04_y75v0KfVMeilIiVQ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u04_y75v0KfVMeilIiVQ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7u04_y75v0KfVMeilIiVQ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2gGacdpUtU2XoOlDzpWXVw"/>
</p:tagLst>
</file>

<file path=ppt/theme/theme1.xml><?xml version="1.0" encoding="utf-8"?>
<a:theme xmlns:a="http://schemas.openxmlformats.org/drawingml/2006/main" name="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2.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3.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docProps/app.xml><?xml version="1.0" encoding="utf-8"?>
<Properties xmlns="http://schemas.openxmlformats.org/officeDocument/2006/extended-properties" xmlns:vt="http://schemas.openxmlformats.org/officeDocument/2006/docPropsVTypes">
  <Template>UNECE_POTX_4x3</Template>
  <TotalTime>5941</TotalTime>
  <Words>1434</Words>
  <Application>Microsoft Office PowerPoint</Application>
  <PresentationFormat>On-screen Show (4:3)</PresentationFormat>
  <Paragraphs>186</Paragraphs>
  <Slides>12</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HP Simplified</vt:lpstr>
      <vt:lpstr>MS PGothic</vt:lpstr>
      <vt:lpstr>MS PGothic</vt:lpstr>
      <vt:lpstr>TitilliumText14L</vt:lpstr>
      <vt:lpstr>Arial</vt:lpstr>
      <vt:lpstr>Arial Black</vt:lpstr>
      <vt:lpstr>Arial Narrow</vt:lpstr>
      <vt:lpstr>Calibri</vt:lpstr>
      <vt:lpstr>Georgia</vt:lpstr>
      <vt:lpstr>Times New Roman</vt:lpstr>
      <vt:lpstr>Wingdings</vt:lpstr>
      <vt:lpstr>UNECE_POTX_4x3</vt:lpstr>
      <vt:lpstr>PowerPoint Presentation</vt:lpstr>
      <vt:lpstr>"Our future prosperity depends on us being innovative"</vt:lpstr>
      <vt:lpstr>PowerPoint Presentation</vt:lpstr>
      <vt:lpstr>PowerPoint Presentation</vt:lpstr>
      <vt:lpstr>Benefits of adopting and implementing a strategic plan</vt:lpstr>
      <vt:lpstr>Developing and implementing a strategy</vt:lpstr>
      <vt:lpstr>National/regional strategy</vt:lpstr>
      <vt:lpstr>Identify Activities</vt:lpstr>
      <vt:lpstr>Drafting a strategy</vt:lpstr>
      <vt:lpstr>Measure progress in implementing the Strategy</vt:lpstr>
      <vt:lpstr>Group Work</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Jean Rodriguez;Salonen</dc:creator>
  <cp:lastModifiedBy>Mario Apostolov</cp:lastModifiedBy>
  <cp:revision>374</cp:revision>
  <cp:lastPrinted>2018-06-29T17:54:52Z</cp:lastPrinted>
  <dcterms:created xsi:type="dcterms:W3CDTF">2015-05-13T14:05:37Z</dcterms:created>
  <dcterms:modified xsi:type="dcterms:W3CDTF">2018-07-03T13:49:27Z</dcterms:modified>
</cp:coreProperties>
</file>