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89" r:id="rId3"/>
    <p:sldId id="396" r:id="rId4"/>
    <p:sldId id="387" r:id="rId5"/>
    <p:sldId id="394" r:id="rId6"/>
    <p:sldId id="395" r:id="rId7"/>
    <p:sldId id="397" r:id="rId8"/>
    <p:sldId id="398" r:id="rId9"/>
    <p:sldId id="354" r:id="rId10"/>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98" autoAdjust="0"/>
    <p:restoredTop sz="80265" autoAdjust="0"/>
  </p:normalViewPr>
  <p:slideViewPr>
    <p:cSldViewPr snapToGrid="0">
      <p:cViewPr varScale="1">
        <p:scale>
          <a:sx n="88" d="100"/>
          <a:sy n="88" d="100"/>
        </p:scale>
        <p:origin x="11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1C02F-902A-49EB-A0D2-EC925AFDAD4E}" type="datetimeFigureOut">
              <a:rPr lang="ko-KR" altLang="en-US" smtClean="0"/>
              <a:t>2018-06-29</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5B308-E87E-41BD-BD3C-18050A131358}" type="slidenum">
              <a:rPr lang="ko-KR" altLang="en-US" smtClean="0"/>
              <a:t>‹#›</a:t>
            </a:fld>
            <a:endParaRPr lang="ko-KR" altLang="en-US"/>
          </a:p>
        </p:txBody>
      </p:sp>
    </p:spTree>
    <p:extLst>
      <p:ext uri="{BB962C8B-B14F-4D97-AF65-F5344CB8AC3E}">
        <p14:creationId xmlns:p14="http://schemas.microsoft.com/office/powerpoint/2010/main" val="2822190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8C95B308-E87E-41BD-BD3C-18050A131358}" type="slidenum">
              <a:rPr lang="ko-KR" altLang="en-US" smtClean="0"/>
              <a:t>1</a:t>
            </a:fld>
            <a:endParaRPr lang="ko-KR" altLang="en-US"/>
          </a:p>
        </p:txBody>
      </p:sp>
    </p:spTree>
    <p:extLst>
      <p:ext uri="{BB962C8B-B14F-4D97-AF65-F5344CB8AC3E}">
        <p14:creationId xmlns:p14="http://schemas.microsoft.com/office/powerpoint/2010/main" val="419260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95B308-E87E-41BD-BD3C-18050A131358}" type="slidenum">
              <a:rPr lang="ko-KR" altLang="en-US" smtClean="0"/>
              <a:t>2</a:t>
            </a:fld>
            <a:endParaRPr lang="ko-KR" altLang="en-US"/>
          </a:p>
        </p:txBody>
      </p:sp>
    </p:spTree>
    <p:extLst>
      <p:ext uri="{BB962C8B-B14F-4D97-AF65-F5344CB8AC3E}">
        <p14:creationId xmlns:p14="http://schemas.microsoft.com/office/powerpoint/2010/main" val="354344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2A1F8-32A4-7946-8E17-76B8690A1F1F}" type="slidenum">
              <a:rPr lang="en-GB" smtClean="0"/>
              <a:pPr/>
              <a:t>3</a:t>
            </a:fld>
            <a:endParaRPr lang="en-GB"/>
          </a:p>
        </p:txBody>
      </p:sp>
    </p:spTree>
    <p:extLst>
      <p:ext uri="{BB962C8B-B14F-4D97-AF65-F5344CB8AC3E}">
        <p14:creationId xmlns:p14="http://schemas.microsoft.com/office/powerpoint/2010/main" val="2208705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95B308-E87E-41BD-BD3C-18050A131358}" type="slidenum">
              <a:rPr lang="ko-KR" altLang="en-US" smtClean="0"/>
              <a:t>4</a:t>
            </a:fld>
            <a:endParaRPr lang="ko-KR" altLang="en-US"/>
          </a:p>
        </p:txBody>
      </p:sp>
    </p:spTree>
    <p:extLst>
      <p:ext uri="{BB962C8B-B14F-4D97-AF65-F5344CB8AC3E}">
        <p14:creationId xmlns:p14="http://schemas.microsoft.com/office/powerpoint/2010/main" val="1641035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95B308-E87E-41BD-BD3C-18050A131358}" type="slidenum">
              <a:rPr lang="ko-KR" altLang="en-US" smtClean="0"/>
              <a:t>6</a:t>
            </a:fld>
            <a:endParaRPr lang="ko-KR" altLang="en-US"/>
          </a:p>
        </p:txBody>
      </p:sp>
    </p:spTree>
    <p:extLst>
      <p:ext uri="{BB962C8B-B14F-4D97-AF65-F5344CB8AC3E}">
        <p14:creationId xmlns:p14="http://schemas.microsoft.com/office/powerpoint/2010/main" val="1416305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F51CC2E-58A4-408D-B74D-54A631508E2C}"/>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B037A35B-F882-4B88-96EE-7C4B369EAA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E5042846-55E8-41AB-A947-5A1A421EF67D}"/>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EB638F68-6B24-4BEA-A793-08AFDE34819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ABBEEC6-2AFE-40D4-BDFF-D5BE5AC37DD5}"/>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833999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AA07390-19D5-458F-B4E1-9EB32249289C}"/>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A4827F11-704E-4405-B4CE-6B4C00C2A093}"/>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83C19611-7C22-4FA7-89D2-31EE7298CF6A}"/>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B850B079-45F1-4D77-876E-F60B1B9C6926}"/>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7049C056-22FB-4F5E-BBF6-5FB06A0703B1}"/>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42906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89D2C4CA-4CE0-49AA-8B64-E8D5D27534AF}"/>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45B4C623-0958-496E-A00B-4C037A6B52C1}"/>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7BBFF43E-BE9F-404F-937E-0B924A26E202}"/>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DCA88EF4-7A27-4754-A9EA-B25882A9BF6D}"/>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193497D0-9D78-4175-8D2B-D7EB3C9E53F8}"/>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330752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DEA9E6A-D97A-452D-8781-99CCA2AC8948}"/>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4F275E09-DDC7-4743-937E-8685B41B605A}"/>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5B1270FC-08F3-486D-A0C9-D1E9A7CC348E}"/>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E6CB072B-8865-4D34-83AE-E1FD4BD375E8}"/>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B3437BE-4406-4DB3-8F75-44B260E1CE63}"/>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92977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097218F-6676-4979-AE65-CBDBD2A1928F}"/>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0E28C605-3B9C-46B3-BD17-BD8CD78A7E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913DB105-B8FA-49AB-A76E-FE58C98DF4CA}"/>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275D5070-D3A1-4871-8D21-C6E156DFCD39}"/>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068884C8-D6C4-499B-98F2-53EC4D8D0931}"/>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237064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8E3163E-F7D1-496C-AC66-B3C31865EAEC}"/>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46C0A18B-661C-473B-93CD-5900DC90BC7D}"/>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7D4D8495-3395-4053-8EC6-49F0A3166019}"/>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E955FF26-BAC7-4690-BEEA-FE9CFD8CE76E}"/>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6" name="바닥글 개체 틀 5">
            <a:extLst>
              <a:ext uri="{FF2B5EF4-FFF2-40B4-BE49-F238E27FC236}">
                <a16:creationId xmlns:a16="http://schemas.microsoft.com/office/drawing/2014/main" id="{4C56287C-A370-487C-BB6A-622B9AEED25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63234796-93D7-4754-A9E2-DFB17C06D387}"/>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165424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C579715-75E8-4865-844C-864E61C22DC3}"/>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4573EE14-8B5B-435A-8453-3FF7B59CA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4E9A7D0B-F804-434A-9D74-B46EE341285B}"/>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44F6E6BF-6D2C-4D94-B17C-1DC0C0EBCC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A8D1E8D3-082B-4B86-8334-E1824F4F6BF2}"/>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7B742710-EE68-4D33-A165-BBADC17DEA8E}"/>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8" name="바닥글 개체 틀 7">
            <a:extLst>
              <a:ext uri="{FF2B5EF4-FFF2-40B4-BE49-F238E27FC236}">
                <a16:creationId xmlns:a16="http://schemas.microsoft.com/office/drawing/2014/main" id="{3F5B64F1-3F25-431F-961C-AFD5D76A7DCE}"/>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A29ABC11-F8D4-4BEF-AF7C-CDF7B6E2031D}"/>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41445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E53CA42-2BEE-4B31-9A3F-EDEA4FBDF7FE}"/>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478BDA85-9C6F-4E3A-A760-B190EE21131B}"/>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4" name="바닥글 개체 틀 3">
            <a:extLst>
              <a:ext uri="{FF2B5EF4-FFF2-40B4-BE49-F238E27FC236}">
                <a16:creationId xmlns:a16="http://schemas.microsoft.com/office/drawing/2014/main" id="{E192E0D7-AF3B-49CE-AAD9-ECB8C0D703A4}"/>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250F1D1D-A731-400A-853F-5977C8CD50A5}"/>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81940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2F7C416F-3E32-46D3-8BE5-231279640702}"/>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3" name="바닥글 개체 틀 2">
            <a:extLst>
              <a:ext uri="{FF2B5EF4-FFF2-40B4-BE49-F238E27FC236}">
                <a16:creationId xmlns:a16="http://schemas.microsoft.com/office/drawing/2014/main" id="{5A82929D-F457-48B3-992A-7F6375270107}"/>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D5802CBD-5FA0-4E21-B726-C4D4DB64BBEA}"/>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392302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8460572-7FDD-407D-9447-14A33EEB88AF}"/>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2456B96D-8A88-44C9-970D-129172510D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0C2F7117-06FC-4E46-B76B-B37B96C3D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AA9D22F7-6C45-4B9C-AA26-95642833FA5F}"/>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6" name="바닥글 개체 틀 5">
            <a:extLst>
              <a:ext uri="{FF2B5EF4-FFF2-40B4-BE49-F238E27FC236}">
                <a16:creationId xmlns:a16="http://schemas.microsoft.com/office/drawing/2014/main" id="{E58375AD-EDA1-48BA-8AB9-F0153EEB377C}"/>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1E049529-41F5-48DC-B279-0AF9EB57F263}"/>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16932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A55AEF0-D267-4542-816B-56EDF7E453C8}"/>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1845C63F-2BFD-4A7E-828C-E8277EEFF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DC7B30A1-7334-43C6-844A-C6C06C54B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6217169F-88F3-42F7-ADB9-9619A7652616}"/>
              </a:ext>
            </a:extLst>
          </p:cNvPr>
          <p:cNvSpPr>
            <a:spLocks noGrp="1"/>
          </p:cNvSpPr>
          <p:nvPr>
            <p:ph type="dt" sz="half" idx="10"/>
          </p:nvPr>
        </p:nvSpPr>
        <p:spPr/>
        <p:txBody>
          <a:bodyPr/>
          <a:lstStyle/>
          <a:p>
            <a:fld id="{C923DB1E-78FB-4D52-8B3B-6D9EFA1519EE}" type="datetimeFigureOut">
              <a:rPr lang="ko-KR" altLang="en-US" smtClean="0"/>
              <a:t>2018-06-29</a:t>
            </a:fld>
            <a:endParaRPr lang="ko-KR" altLang="en-US"/>
          </a:p>
        </p:txBody>
      </p:sp>
      <p:sp>
        <p:nvSpPr>
          <p:cNvPr id="6" name="바닥글 개체 틀 5">
            <a:extLst>
              <a:ext uri="{FF2B5EF4-FFF2-40B4-BE49-F238E27FC236}">
                <a16:creationId xmlns:a16="http://schemas.microsoft.com/office/drawing/2014/main" id="{8ED66EC4-427A-4D2B-8593-EBBF5BAA6CF5}"/>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A62CED49-4509-4777-A5FC-3D72C64C8E32}"/>
              </a:ext>
            </a:extLst>
          </p:cNvPr>
          <p:cNvSpPr>
            <a:spLocks noGrp="1"/>
          </p:cNvSpPr>
          <p:nvPr>
            <p:ph type="sldNum" sz="quarter" idx="12"/>
          </p:nvPr>
        </p:nvSpPr>
        <p:spPr/>
        <p:txBody>
          <a:body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298506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44EA6E30-D0FC-4235-9020-5B5E97F0D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215E90A7-EFC9-4A68-B438-990FFCD0CF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D2A14FF1-A1C6-449F-8687-E2DBE9F8EF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3DB1E-78FB-4D52-8B3B-6D9EFA1519EE}" type="datetimeFigureOut">
              <a:rPr lang="ko-KR" altLang="en-US" smtClean="0"/>
              <a:t>2018-06-29</a:t>
            </a:fld>
            <a:endParaRPr lang="ko-KR" altLang="en-US"/>
          </a:p>
        </p:txBody>
      </p:sp>
      <p:sp>
        <p:nvSpPr>
          <p:cNvPr id="5" name="바닥글 개체 틀 4">
            <a:extLst>
              <a:ext uri="{FF2B5EF4-FFF2-40B4-BE49-F238E27FC236}">
                <a16:creationId xmlns:a16="http://schemas.microsoft.com/office/drawing/2014/main" id="{83799182-866F-4BB9-8342-61773E749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366CB9FE-9CFA-4361-9E5B-EE51B96F4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C8C4D-6CC7-4B68-BF8D-70C7D0AD8954}" type="slidenum">
              <a:rPr lang="ko-KR" altLang="en-US" smtClean="0"/>
              <a:t>‹#›</a:t>
            </a:fld>
            <a:endParaRPr lang="ko-KR" altLang="en-US"/>
          </a:p>
        </p:txBody>
      </p:sp>
    </p:spTree>
    <p:extLst>
      <p:ext uri="{BB962C8B-B14F-4D97-AF65-F5344CB8AC3E}">
        <p14:creationId xmlns:p14="http://schemas.microsoft.com/office/powerpoint/2010/main" val="2715745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ê´ë ¨ ì´ë¯¸ì§">
            <a:extLst>
              <a:ext uri="{FF2B5EF4-FFF2-40B4-BE49-F238E27FC236}">
                <a16:creationId xmlns:a16="http://schemas.microsoft.com/office/drawing/2014/main" id="{85723DD6-9415-4E8F-B3F1-83E4C5255D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921" y="2107509"/>
            <a:ext cx="4858365" cy="1263175"/>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a:extLst>
              <a:ext uri="{FF2B5EF4-FFF2-40B4-BE49-F238E27FC236}">
                <a16:creationId xmlns:a16="http://schemas.microsoft.com/office/drawing/2014/main" id="{1FF12D93-64A3-46F8-B2F1-9051F2051688}"/>
              </a:ext>
            </a:extLst>
          </p:cNvPr>
          <p:cNvSpPr>
            <a:spLocks noGrp="1"/>
          </p:cNvSpPr>
          <p:nvPr>
            <p:ph type="ctrTitle"/>
          </p:nvPr>
        </p:nvSpPr>
        <p:spPr>
          <a:xfrm>
            <a:off x="6270661" y="1226849"/>
            <a:ext cx="5539130" cy="2852057"/>
          </a:xfrm>
        </p:spPr>
        <p:txBody>
          <a:bodyPr anchor="b">
            <a:normAutofit/>
          </a:bodyPr>
          <a:lstStyle/>
          <a:p>
            <a:pPr algn="l">
              <a:lnSpc>
                <a:spcPct val="120000"/>
              </a:lnSpc>
            </a:pPr>
            <a:r>
              <a:rPr lang="en-US" altLang="ko-KR" sz="4200" b="1" dirty="0">
                <a:latin typeface="Book Antiqua" panose="02040602050305030304" pitchFamily="18" charset="0"/>
                <a:cs typeface="Adobe Thai" panose="02040503050201020203" pitchFamily="18" charset="-34"/>
              </a:rPr>
              <a:t>Structure of SPECA Regional Workshop </a:t>
            </a:r>
            <a:br>
              <a:rPr lang="en-US" altLang="ko-KR" sz="4200" b="1" dirty="0">
                <a:latin typeface="Book Antiqua" panose="02040602050305030304" pitchFamily="18" charset="0"/>
                <a:cs typeface="Adobe Thai" panose="02040503050201020203" pitchFamily="18" charset="-34"/>
              </a:rPr>
            </a:br>
            <a:r>
              <a:rPr lang="en-US" altLang="ko-KR" sz="4200" b="1" dirty="0">
                <a:latin typeface="Book Antiqua" panose="02040602050305030304" pitchFamily="18" charset="0"/>
                <a:cs typeface="Adobe Thai" panose="02040503050201020203" pitchFamily="18" charset="-34"/>
              </a:rPr>
              <a:t>&amp; Working Group</a:t>
            </a:r>
            <a:endParaRPr lang="ko-KR" altLang="en-US" sz="4200" dirty="0"/>
          </a:p>
        </p:txBody>
      </p:sp>
      <p:sp>
        <p:nvSpPr>
          <p:cNvPr id="3" name="부제목 2">
            <a:extLst>
              <a:ext uri="{FF2B5EF4-FFF2-40B4-BE49-F238E27FC236}">
                <a16:creationId xmlns:a16="http://schemas.microsoft.com/office/drawing/2014/main" id="{1E86BFD8-C96A-47E3-8C9A-6822D73697DE}"/>
              </a:ext>
            </a:extLst>
          </p:cNvPr>
          <p:cNvSpPr>
            <a:spLocks noGrp="1"/>
          </p:cNvSpPr>
          <p:nvPr>
            <p:ph type="subTitle" idx="1"/>
          </p:nvPr>
        </p:nvSpPr>
        <p:spPr>
          <a:xfrm>
            <a:off x="7605779" y="5113970"/>
            <a:ext cx="4204012" cy="1627442"/>
          </a:xfrm>
        </p:spPr>
        <p:txBody>
          <a:bodyPr anchor="t">
            <a:normAutofit/>
          </a:bodyPr>
          <a:lstStyle/>
          <a:p>
            <a:pPr algn="r"/>
            <a:r>
              <a:rPr lang="en-US" altLang="ko-KR" sz="1800" dirty="0">
                <a:latin typeface="Book Antiqua" pitchFamily="18" charset="0"/>
              </a:rPr>
              <a:t>4-5 July 2018</a:t>
            </a:r>
            <a:br>
              <a:rPr lang="en-US" altLang="ko-KR" sz="1800" dirty="0"/>
            </a:br>
            <a:br>
              <a:rPr lang="en-US" altLang="ko-KR" sz="1800" dirty="0"/>
            </a:br>
            <a:r>
              <a:rPr lang="en-US" altLang="ko-KR" sz="1800" dirty="0">
                <a:latin typeface="Book Antiqua" pitchFamily="18" charset="0"/>
              </a:rPr>
              <a:t>Information and Communications Technology and Disaster Risk Reduction Division</a:t>
            </a:r>
            <a:br>
              <a:rPr lang="en-US" altLang="ko-KR" sz="1800" dirty="0">
                <a:latin typeface="Book Antiqua" pitchFamily="18" charset="0"/>
              </a:rPr>
            </a:br>
            <a:endParaRPr lang="en-US" altLang="ko-KR" sz="1800" dirty="0">
              <a:latin typeface="Book Antiqua" pitchFamily="18" charset="0"/>
            </a:endParaRPr>
          </a:p>
          <a:p>
            <a:pPr algn="r"/>
            <a:endParaRPr lang="ko-KR" altLang="en-US" sz="1800" dirty="0"/>
          </a:p>
        </p:txBody>
      </p:sp>
    </p:spTree>
    <p:extLst>
      <p:ext uri="{BB962C8B-B14F-4D97-AF65-F5344CB8AC3E}">
        <p14:creationId xmlns:p14="http://schemas.microsoft.com/office/powerpoint/2010/main" val="190545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3224-AA3E-4B1A-ABE5-133C6A4A1238}"/>
              </a:ext>
            </a:extLst>
          </p:cNvPr>
          <p:cNvSpPr>
            <a:spLocks noGrp="1"/>
          </p:cNvSpPr>
          <p:nvPr>
            <p:ph type="title"/>
          </p:nvPr>
        </p:nvSpPr>
        <p:spPr>
          <a:xfrm>
            <a:off x="838200" y="267154"/>
            <a:ext cx="10515600" cy="625475"/>
          </a:xfrm>
        </p:spPr>
        <p:txBody>
          <a:bodyPr>
            <a:normAutofit fontScale="90000"/>
          </a:bodyPr>
          <a:lstStyle/>
          <a:p>
            <a:r>
              <a:rPr lang="en-US" b="1" dirty="0">
                <a:latin typeface="Book Antiqua" panose="02040602050305030304" pitchFamily="18" charset="0"/>
              </a:rPr>
              <a:t>What is SPECA? </a:t>
            </a:r>
          </a:p>
        </p:txBody>
      </p:sp>
      <p:sp>
        <p:nvSpPr>
          <p:cNvPr id="3" name="Content Placeholder 2">
            <a:extLst>
              <a:ext uri="{FF2B5EF4-FFF2-40B4-BE49-F238E27FC236}">
                <a16:creationId xmlns:a16="http://schemas.microsoft.com/office/drawing/2014/main" id="{7A07D9F5-F8F0-41E8-94A8-5EBED8EC1864}"/>
              </a:ext>
            </a:extLst>
          </p:cNvPr>
          <p:cNvSpPr>
            <a:spLocks noGrp="1"/>
          </p:cNvSpPr>
          <p:nvPr>
            <p:ph idx="1"/>
          </p:nvPr>
        </p:nvSpPr>
        <p:spPr>
          <a:xfrm>
            <a:off x="838200" y="1208313"/>
            <a:ext cx="10515600" cy="4968649"/>
          </a:xfrm>
        </p:spPr>
        <p:txBody>
          <a:bodyPr>
            <a:noAutofit/>
          </a:bodyPr>
          <a:lstStyle/>
          <a:p>
            <a:r>
              <a:rPr lang="en-US" altLang="ko-KR" sz="2400" b="1" dirty="0">
                <a:latin typeface="Book Antiqua" panose="02040602050305030304" pitchFamily="18" charset="0"/>
              </a:rPr>
              <a:t>Launched</a:t>
            </a:r>
            <a:r>
              <a:rPr lang="en-US" altLang="ko-KR" sz="2400" dirty="0">
                <a:latin typeface="Book Antiqua" panose="02040602050305030304" pitchFamily="18" charset="0"/>
              </a:rPr>
              <a:t> </a:t>
            </a:r>
            <a:r>
              <a:rPr lang="en-US" altLang="ko-KR" sz="2400" i="1" dirty="0">
                <a:latin typeface="Book Antiqua" panose="02040602050305030304" pitchFamily="18" charset="0"/>
              </a:rPr>
              <a:t>March 1998 </a:t>
            </a:r>
            <a:r>
              <a:rPr lang="en-US" altLang="ko-KR" sz="2400" dirty="0">
                <a:latin typeface="Book Antiqua" panose="02040602050305030304" pitchFamily="18" charset="0"/>
              </a:rPr>
              <a:t>by Member countries </a:t>
            </a:r>
          </a:p>
          <a:p>
            <a:pPr>
              <a:spcBef>
                <a:spcPts val="2400"/>
              </a:spcBef>
            </a:pPr>
            <a:r>
              <a:rPr lang="en-US" altLang="ko-KR" sz="2400" b="1" dirty="0">
                <a:latin typeface="Book Antiqua" panose="02040602050305030304" pitchFamily="18" charset="0"/>
              </a:rPr>
              <a:t>Backed up </a:t>
            </a:r>
            <a:r>
              <a:rPr lang="en-US" altLang="ko-KR" sz="2400" dirty="0">
                <a:latin typeface="Book Antiqua" panose="02040602050305030304" pitchFamily="18" charset="0"/>
              </a:rPr>
              <a:t>by UN GA mandates</a:t>
            </a:r>
          </a:p>
          <a:p>
            <a:pPr lvl="1"/>
            <a:r>
              <a:rPr lang="en-US" altLang="ko-KR" dirty="0">
                <a:latin typeface="Book Antiqua" panose="02040602050305030304" pitchFamily="18" charset="0"/>
              </a:rPr>
              <a:t>UNGA A/53/96, 14 April 1998</a:t>
            </a:r>
          </a:p>
          <a:p>
            <a:pPr lvl="1"/>
            <a:r>
              <a:rPr lang="en-US" altLang="ko-KR" dirty="0">
                <a:latin typeface="Book Antiqua" panose="02040602050305030304" pitchFamily="18" charset="0"/>
              </a:rPr>
              <a:t>A/RES/55/181, 18 January 2001 </a:t>
            </a:r>
          </a:p>
          <a:p>
            <a:pPr>
              <a:spcBef>
                <a:spcPts val="2400"/>
              </a:spcBef>
            </a:pPr>
            <a:r>
              <a:rPr lang="en-US" altLang="ko-KR" sz="2400" b="1" dirty="0">
                <a:latin typeface="Book Antiqua" panose="02040602050305030304" pitchFamily="18" charset="0"/>
              </a:rPr>
              <a:t>To</a:t>
            </a:r>
            <a:r>
              <a:rPr lang="en-US" altLang="ko-KR" sz="2400" dirty="0">
                <a:latin typeface="Book Antiqua" panose="02040602050305030304" pitchFamily="18" charset="0"/>
              </a:rPr>
              <a:t> support</a:t>
            </a:r>
          </a:p>
          <a:p>
            <a:pPr lvl="1"/>
            <a:r>
              <a:rPr lang="en-US" altLang="ko-KR" dirty="0">
                <a:latin typeface="Book Antiqua" panose="02040602050305030304" pitchFamily="18" charset="0"/>
              </a:rPr>
              <a:t>Regional economic cooperation in Central Asia</a:t>
            </a:r>
          </a:p>
          <a:p>
            <a:pPr lvl="1"/>
            <a:r>
              <a:rPr lang="en-US" altLang="ko-KR" dirty="0">
                <a:latin typeface="Book Antiqua" panose="02040602050305030304" pitchFamily="18" charset="0"/>
              </a:rPr>
              <a:t>Integration of participating countries in the world economy</a:t>
            </a:r>
          </a:p>
          <a:p>
            <a:pPr>
              <a:spcBef>
                <a:spcPts val="2400"/>
              </a:spcBef>
            </a:pPr>
            <a:r>
              <a:rPr lang="en-US" altLang="ko-KR" sz="2400" b="1" dirty="0">
                <a:latin typeface="Book Antiqua" panose="02040602050305030304" pitchFamily="18" charset="0"/>
              </a:rPr>
              <a:t>Through</a:t>
            </a:r>
          </a:p>
          <a:p>
            <a:pPr lvl="1"/>
            <a:r>
              <a:rPr lang="en-US" altLang="ko-KR" dirty="0">
                <a:latin typeface="Book Antiqua" panose="02040602050305030304" pitchFamily="18" charset="0"/>
              </a:rPr>
              <a:t>Annual Ministerial sessions of the SPECA Economic Forum and Governing Council</a:t>
            </a:r>
          </a:p>
          <a:p>
            <a:pPr lvl="1"/>
            <a:r>
              <a:rPr lang="en-US" altLang="ko-KR" dirty="0">
                <a:latin typeface="Book Antiqua" panose="02040602050305030304" pitchFamily="18" charset="0"/>
              </a:rPr>
              <a:t>Six project working groups (PWGs) to support GC </a:t>
            </a:r>
          </a:p>
          <a:p>
            <a:pPr lvl="1"/>
            <a:r>
              <a:rPr lang="en-US" dirty="0">
                <a:latin typeface="Book Antiqua" panose="02040602050305030304" pitchFamily="18" charset="0"/>
              </a:rPr>
              <a:t>One is Working Group on Knowledge-based Development (WG-KBD)</a:t>
            </a:r>
          </a:p>
        </p:txBody>
      </p:sp>
    </p:spTree>
    <p:extLst>
      <p:ext uri="{BB962C8B-B14F-4D97-AF65-F5344CB8AC3E}">
        <p14:creationId xmlns:p14="http://schemas.microsoft.com/office/powerpoint/2010/main" val="22230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341784"/>
            <a:ext cx="10983686" cy="798516"/>
          </a:xfrm>
        </p:spPr>
        <p:txBody>
          <a:bodyPr>
            <a:noAutofit/>
          </a:bodyPr>
          <a:lstStyle/>
          <a:p>
            <a:r>
              <a:rPr lang="en-US" sz="4000" b="1" dirty="0">
                <a:latin typeface="Book Antiqua" panose="02040602050305030304" pitchFamily="18" charset="0"/>
              </a:rPr>
              <a:t>Institutional structure of SPECA</a:t>
            </a:r>
          </a:p>
        </p:txBody>
      </p:sp>
      <p:sp>
        <p:nvSpPr>
          <p:cNvPr id="24" name="Content Placeholder 23"/>
          <p:cNvSpPr>
            <a:spLocks noGrp="1"/>
          </p:cNvSpPr>
          <p:nvPr>
            <p:ph idx="1"/>
          </p:nvPr>
        </p:nvSpPr>
        <p:spPr>
          <a:xfrm>
            <a:off x="391886" y="1268760"/>
            <a:ext cx="11332028" cy="5435258"/>
          </a:xfrm>
        </p:spPr>
        <p:txBody>
          <a:bodyPr/>
          <a:lstStyle/>
          <a:p>
            <a:endParaRPr lang="en-US" dirty="0"/>
          </a:p>
        </p:txBody>
      </p:sp>
      <p:sp>
        <p:nvSpPr>
          <p:cNvPr id="37" name="Rectangle 36"/>
          <p:cNvSpPr/>
          <p:nvPr/>
        </p:nvSpPr>
        <p:spPr>
          <a:xfrm>
            <a:off x="5016000" y="1594142"/>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SPECA </a:t>
            </a:r>
          </a:p>
          <a:p>
            <a:pPr algn="ctr"/>
            <a:r>
              <a:rPr lang="en-US" dirty="0">
                <a:solidFill>
                  <a:sysClr val="windowText" lastClr="000000"/>
                </a:solidFill>
              </a:rPr>
              <a:t>Governing Council</a:t>
            </a:r>
          </a:p>
          <a:p>
            <a:pPr algn="ctr"/>
            <a:r>
              <a:rPr lang="en-US" dirty="0">
                <a:solidFill>
                  <a:sysClr val="windowText" lastClr="000000"/>
                </a:solidFill>
              </a:rPr>
              <a:t>(GC)</a:t>
            </a:r>
          </a:p>
        </p:txBody>
      </p:sp>
      <p:sp>
        <p:nvSpPr>
          <p:cNvPr id="39" name="Rectangle 38"/>
          <p:cNvSpPr/>
          <p:nvPr/>
        </p:nvSpPr>
        <p:spPr>
          <a:xfrm>
            <a:off x="2495600" y="2708920"/>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US" dirty="0">
                <a:solidFill>
                  <a:sysClr val="windowText" lastClr="000000"/>
                </a:solidFill>
              </a:rPr>
              <a:t>Representatives of interested </a:t>
            </a:r>
          </a:p>
          <a:p>
            <a:pPr algn="ctr" latinLnBrk="0"/>
            <a:r>
              <a:rPr lang="en-US" dirty="0">
                <a:solidFill>
                  <a:sysClr val="windowText" lastClr="000000"/>
                </a:solidFill>
              </a:rPr>
              <a:t>non-SPECA Governments </a:t>
            </a:r>
          </a:p>
        </p:txBody>
      </p:sp>
      <p:sp>
        <p:nvSpPr>
          <p:cNvPr id="40" name="Rectangle 39"/>
          <p:cNvSpPr/>
          <p:nvPr/>
        </p:nvSpPr>
        <p:spPr>
          <a:xfrm>
            <a:off x="7536160" y="2708920"/>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ESCAP and UNECE secretariats</a:t>
            </a:r>
          </a:p>
        </p:txBody>
      </p:sp>
      <p:sp>
        <p:nvSpPr>
          <p:cNvPr id="42" name="Rectangle 41"/>
          <p:cNvSpPr/>
          <p:nvPr/>
        </p:nvSpPr>
        <p:spPr>
          <a:xfrm>
            <a:off x="2496000" y="4402454"/>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US" dirty="0">
                <a:solidFill>
                  <a:sysClr val="windowText" lastClr="000000"/>
                </a:solidFill>
              </a:rPr>
              <a:t>Representatives of UNDP, International and Regional Org., IFIs and donors</a:t>
            </a:r>
          </a:p>
        </p:txBody>
      </p:sp>
      <p:sp>
        <p:nvSpPr>
          <p:cNvPr id="45" name="Rectangle 44"/>
          <p:cNvSpPr/>
          <p:nvPr/>
        </p:nvSpPr>
        <p:spPr>
          <a:xfrm>
            <a:off x="7536000" y="4402454"/>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US" dirty="0">
                <a:solidFill>
                  <a:sysClr val="windowText" lastClr="000000"/>
                </a:solidFill>
              </a:rPr>
              <a:t>SPECA Network</a:t>
            </a:r>
          </a:p>
          <a:p>
            <a:pPr algn="ctr" latinLnBrk="0"/>
            <a:r>
              <a:rPr lang="en-US" dirty="0">
                <a:solidFill>
                  <a:sysClr val="windowText" lastClr="000000"/>
                </a:solidFill>
              </a:rPr>
              <a:t>(Coordinators, Focal Points)</a:t>
            </a:r>
          </a:p>
        </p:txBody>
      </p:sp>
      <p:sp>
        <p:nvSpPr>
          <p:cNvPr id="46" name="Rectangle 45"/>
          <p:cNvSpPr>
            <a:spLocks noChangeAspect="1"/>
          </p:cNvSpPr>
          <p:nvPr/>
        </p:nvSpPr>
        <p:spPr>
          <a:xfrm>
            <a:off x="5285910" y="3717128"/>
            <a:ext cx="1620180" cy="864000"/>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0"/>
            <a:r>
              <a:rPr lang="en-US" dirty="0">
                <a:solidFill>
                  <a:sysClr val="windowText" lastClr="000000"/>
                </a:solidFill>
              </a:rPr>
              <a:t>SPECA</a:t>
            </a:r>
          </a:p>
          <a:p>
            <a:pPr algn="ctr" latinLnBrk="0"/>
            <a:r>
              <a:rPr lang="en-US" dirty="0">
                <a:solidFill>
                  <a:sysClr val="windowText" lastClr="000000"/>
                </a:solidFill>
              </a:rPr>
              <a:t>Economic Forum</a:t>
            </a:r>
          </a:p>
        </p:txBody>
      </p:sp>
      <p:sp>
        <p:nvSpPr>
          <p:cNvPr id="47" name="Rectangle 46"/>
          <p:cNvSpPr/>
          <p:nvPr/>
        </p:nvSpPr>
        <p:spPr>
          <a:xfrm>
            <a:off x="5016000" y="5517232"/>
            <a:ext cx="2160240" cy="1186786"/>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Working Groups </a:t>
            </a:r>
          </a:p>
          <a:p>
            <a:pPr algn="ctr"/>
            <a:r>
              <a:rPr lang="en-US" dirty="0">
                <a:solidFill>
                  <a:srgbClr val="FF0000"/>
                </a:solidFill>
              </a:rPr>
              <a:t>(WGs)</a:t>
            </a:r>
          </a:p>
        </p:txBody>
      </p:sp>
      <p:cxnSp>
        <p:nvCxnSpPr>
          <p:cNvPr id="50" name="Curved Connector 49"/>
          <p:cNvCxnSpPr>
            <a:stCxn id="39" idx="0"/>
            <a:endCxn id="37" idx="1"/>
          </p:cNvCxnSpPr>
          <p:nvPr/>
        </p:nvCxnSpPr>
        <p:spPr>
          <a:xfrm rot="5400000" flipH="1" flipV="1">
            <a:off x="4035169" y="1728088"/>
            <a:ext cx="521385" cy="1440280"/>
          </a:xfrm>
          <a:prstGeom prst="curvedConnector2">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Curved Connector 51"/>
          <p:cNvCxnSpPr>
            <a:stCxn id="37" idx="3"/>
            <a:endCxn id="40" idx="0"/>
          </p:cNvCxnSpPr>
          <p:nvPr/>
        </p:nvCxnSpPr>
        <p:spPr>
          <a:xfrm>
            <a:off x="7176240" y="2187536"/>
            <a:ext cx="1440040" cy="521385"/>
          </a:xfrm>
          <a:prstGeom prst="curvedConnector2">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Curved Connector 60"/>
          <p:cNvCxnSpPr>
            <a:stCxn id="40" idx="2"/>
            <a:endCxn id="45" idx="0"/>
          </p:cNvCxnSpPr>
          <p:nvPr/>
        </p:nvCxnSpPr>
        <p:spPr>
          <a:xfrm rot="5400000">
            <a:off x="8362826" y="4149000"/>
            <a:ext cx="506748" cy="160"/>
          </a:xfrm>
          <a:prstGeom prst="curvedConnector3">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5" name="Elbow Connector 1024"/>
          <p:cNvCxnSpPr>
            <a:stCxn id="39" idx="2"/>
            <a:endCxn id="42" idx="0"/>
          </p:cNvCxnSpPr>
          <p:nvPr/>
        </p:nvCxnSpPr>
        <p:spPr>
          <a:xfrm rot="16200000" flipH="1">
            <a:off x="3322546" y="4148880"/>
            <a:ext cx="506748" cy="400"/>
          </a:xfrm>
          <a:prstGeom prst="bentConnector3">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8" name="Curved Connector 1027"/>
          <p:cNvCxnSpPr>
            <a:stCxn id="42" idx="2"/>
            <a:endCxn id="47" idx="1"/>
          </p:cNvCxnSpPr>
          <p:nvPr/>
        </p:nvCxnSpPr>
        <p:spPr>
          <a:xfrm rot="16200000" flipH="1">
            <a:off x="4035369" y="5129992"/>
            <a:ext cx="521385" cy="1439880"/>
          </a:xfrm>
          <a:prstGeom prst="curvedConnector2">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0" name="Curved Connector 1029"/>
          <p:cNvCxnSpPr>
            <a:stCxn id="47" idx="3"/>
            <a:endCxn id="45" idx="2"/>
          </p:cNvCxnSpPr>
          <p:nvPr/>
        </p:nvCxnSpPr>
        <p:spPr>
          <a:xfrm flipV="1">
            <a:off x="7176240" y="5589241"/>
            <a:ext cx="1439880" cy="521385"/>
          </a:xfrm>
          <a:prstGeom prst="curvedConnector2">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4" name="Straight Arrow Connector 1033"/>
          <p:cNvCxnSpPr>
            <a:stCxn id="39" idx="3"/>
          </p:cNvCxnSpPr>
          <p:nvPr/>
        </p:nvCxnSpPr>
        <p:spPr>
          <a:xfrm>
            <a:off x="4655840" y="3302314"/>
            <a:ext cx="630070" cy="414815"/>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6" name="Straight Arrow Connector 1035"/>
          <p:cNvCxnSpPr>
            <a:stCxn id="42" idx="3"/>
          </p:cNvCxnSpPr>
          <p:nvPr/>
        </p:nvCxnSpPr>
        <p:spPr>
          <a:xfrm flipV="1">
            <a:off x="4656240" y="4581129"/>
            <a:ext cx="629670" cy="414719"/>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8" name="Straight Arrow Connector 1037"/>
          <p:cNvCxnSpPr>
            <a:stCxn id="37" idx="2"/>
            <a:endCxn id="46" idx="0"/>
          </p:cNvCxnSpPr>
          <p:nvPr/>
        </p:nvCxnSpPr>
        <p:spPr>
          <a:xfrm flipH="1">
            <a:off x="6096000" y="2780928"/>
            <a:ext cx="120" cy="936200"/>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4" name="Straight Arrow Connector 1043"/>
          <p:cNvCxnSpPr>
            <a:stCxn id="46" idx="2"/>
            <a:endCxn id="47" idx="0"/>
          </p:cNvCxnSpPr>
          <p:nvPr/>
        </p:nvCxnSpPr>
        <p:spPr>
          <a:xfrm>
            <a:off x="6096000" y="4581128"/>
            <a:ext cx="120" cy="936104"/>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6" name="Straight Arrow Connector 1045"/>
          <p:cNvCxnSpPr>
            <a:stCxn id="45" idx="1"/>
          </p:cNvCxnSpPr>
          <p:nvPr/>
        </p:nvCxnSpPr>
        <p:spPr>
          <a:xfrm flipH="1" flipV="1">
            <a:off x="6906090" y="4581129"/>
            <a:ext cx="629910" cy="414719"/>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8" name="Straight Arrow Connector 1047"/>
          <p:cNvCxnSpPr>
            <a:stCxn id="40" idx="1"/>
          </p:cNvCxnSpPr>
          <p:nvPr/>
        </p:nvCxnSpPr>
        <p:spPr>
          <a:xfrm flipH="1">
            <a:off x="6906090" y="3302314"/>
            <a:ext cx="630070" cy="414815"/>
          </a:xfrm>
          <a:prstGeom prst="straightConnector1">
            <a:avLst/>
          </a:prstGeom>
          <a:ln w="190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35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77B8-C6C3-4618-80F6-3B462B63429B}"/>
              </a:ext>
            </a:extLst>
          </p:cNvPr>
          <p:cNvSpPr>
            <a:spLocks noGrp="1"/>
          </p:cNvSpPr>
          <p:nvPr>
            <p:ph type="title"/>
          </p:nvPr>
        </p:nvSpPr>
        <p:spPr>
          <a:xfrm>
            <a:off x="714632" y="310698"/>
            <a:ext cx="10515600" cy="734332"/>
          </a:xfrm>
        </p:spPr>
        <p:txBody>
          <a:bodyPr>
            <a:normAutofit/>
          </a:bodyPr>
          <a:lstStyle/>
          <a:p>
            <a:r>
              <a:rPr lang="en-US" sz="4000" b="1" dirty="0">
                <a:latin typeface="Book Antiqua" panose="02040602050305030304" pitchFamily="18" charset="0"/>
              </a:rPr>
              <a:t>Structure of Two Events </a:t>
            </a:r>
          </a:p>
        </p:txBody>
      </p:sp>
      <p:sp>
        <p:nvSpPr>
          <p:cNvPr id="3" name="Content Placeholder 2">
            <a:extLst>
              <a:ext uri="{FF2B5EF4-FFF2-40B4-BE49-F238E27FC236}">
                <a16:creationId xmlns:a16="http://schemas.microsoft.com/office/drawing/2014/main" id="{C9613EFF-978E-4F78-AFA1-DADD2D9C1148}"/>
              </a:ext>
            </a:extLst>
          </p:cNvPr>
          <p:cNvSpPr>
            <a:spLocks noGrp="1"/>
          </p:cNvSpPr>
          <p:nvPr>
            <p:ph idx="1"/>
          </p:nvPr>
        </p:nvSpPr>
        <p:spPr>
          <a:xfrm>
            <a:off x="544286" y="1328057"/>
            <a:ext cx="10874828" cy="5029200"/>
          </a:xfrm>
        </p:spPr>
        <p:txBody>
          <a:bodyPr>
            <a:noAutofit/>
          </a:bodyPr>
          <a:lstStyle/>
          <a:p>
            <a:pPr marL="514350" lvl="0" indent="-514350" latinLnBrk="0">
              <a:lnSpc>
                <a:spcPct val="120000"/>
              </a:lnSpc>
              <a:spcBef>
                <a:spcPts val="0"/>
              </a:spcBef>
              <a:buFont typeface="+mj-lt"/>
              <a:buAutoNum type="arabicPeriod"/>
            </a:pPr>
            <a:r>
              <a:rPr lang="en-US" sz="2400" dirty="0">
                <a:latin typeface="Book Antiqua" panose="02040602050305030304" pitchFamily="18" charset="0"/>
              </a:rPr>
              <a:t>Key Objectives</a:t>
            </a:r>
          </a:p>
          <a:p>
            <a:pPr lvl="1" latinLnBrk="0">
              <a:lnSpc>
                <a:spcPct val="120000"/>
              </a:lnSpc>
              <a:spcBef>
                <a:spcPts val="0"/>
              </a:spcBef>
            </a:pPr>
            <a:r>
              <a:rPr lang="en-US" dirty="0">
                <a:latin typeface="Book Antiqua" panose="02040602050305030304" pitchFamily="18" charset="0"/>
              </a:rPr>
              <a:t>To enhance our knowledge and capacity on innovation and frontier technology for implementation of SDGs</a:t>
            </a:r>
          </a:p>
          <a:p>
            <a:pPr lvl="1" latinLnBrk="0">
              <a:lnSpc>
                <a:spcPct val="120000"/>
              </a:lnSpc>
              <a:spcBef>
                <a:spcPts val="0"/>
              </a:spcBef>
            </a:pPr>
            <a:r>
              <a:rPr lang="en-US" dirty="0">
                <a:latin typeface="Book Antiqua" panose="02040602050305030304" pitchFamily="18" charset="0"/>
              </a:rPr>
              <a:t>To enrich SPECA Governing Council meeting</a:t>
            </a:r>
          </a:p>
          <a:p>
            <a:pPr lvl="1" latinLnBrk="0">
              <a:lnSpc>
                <a:spcPct val="120000"/>
              </a:lnSpc>
              <a:spcBef>
                <a:spcPts val="0"/>
              </a:spcBef>
            </a:pPr>
            <a:r>
              <a:rPr lang="en-US" dirty="0">
                <a:latin typeface="Book Antiqua" panose="02040602050305030304" pitchFamily="18" charset="0"/>
              </a:rPr>
              <a:t>To strengthen regional cooperation and partnerships</a:t>
            </a:r>
          </a:p>
          <a:p>
            <a:pPr marL="514350" indent="-514350" latinLnBrk="0">
              <a:lnSpc>
                <a:spcPct val="120000"/>
              </a:lnSpc>
              <a:spcBef>
                <a:spcPts val="2400"/>
              </a:spcBef>
              <a:buFont typeface="+mj-lt"/>
              <a:buAutoNum type="arabicPeriod"/>
            </a:pPr>
            <a:r>
              <a:rPr lang="en-US" sz="2400" dirty="0">
                <a:latin typeface="Book Antiqua" panose="02040602050305030304" pitchFamily="18" charset="0"/>
              </a:rPr>
              <a:t>Three key themes</a:t>
            </a:r>
          </a:p>
          <a:p>
            <a:pPr lvl="1" latinLnBrk="0">
              <a:lnSpc>
                <a:spcPct val="120000"/>
              </a:lnSpc>
              <a:spcBef>
                <a:spcPts val="0"/>
              </a:spcBef>
            </a:pPr>
            <a:r>
              <a:rPr lang="en-US" altLang="ko-KR" dirty="0">
                <a:latin typeface="Book Antiqua" panose="02040602050305030304" pitchFamily="18" charset="0"/>
              </a:rPr>
              <a:t>Innovation policy and strategy for the SDGs, led by ECE</a:t>
            </a:r>
          </a:p>
          <a:p>
            <a:pPr lvl="1" latinLnBrk="0">
              <a:lnSpc>
                <a:spcPct val="120000"/>
              </a:lnSpc>
              <a:spcBef>
                <a:spcPts val="0"/>
              </a:spcBef>
            </a:pPr>
            <a:r>
              <a:rPr lang="en-US" altLang="ko-KR" dirty="0">
                <a:latin typeface="Book Antiqua" panose="02040602050305030304" pitchFamily="18" charset="0"/>
              </a:rPr>
              <a:t>Innovative technology applications for SDGs, led by ESCAP</a:t>
            </a:r>
          </a:p>
          <a:p>
            <a:pPr lvl="1">
              <a:lnSpc>
                <a:spcPct val="120000"/>
              </a:lnSpc>
              <a:spcBef>
                <a:spcPts val="0"/>
              </a:spcBef>
            </a:pPr>
            <a:r>
              <a:rPr lang="en-US" altLang="ko-KR" dirty="0">
                <a:latin typeface="Book Antiqua" panose="02040602050305030304" pitchFamily="18" charset="0"/>
              </a:rPr>
              <a:t>Look into the possibility for ad-hoc working groups (task forces) on KBD to strengthen regional coordination for SDGs. </a:t>
            </a:r>
            <a:endParaRPr lang="en-US" dirty="0"/>
          </a:p>
        </p:txBody>
      </p:sp>
    </p:spTree>
    <p:extLst>
      <p:ext uri="{BB962C8B-B14F-4D97-AF65-F5344CB8AC3E}">
        <p14:creationId xmlns:p14="http://schemas.microsoft.com/office/powerpoint/2010/main" val="2653536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04CC-EBDE-422D-8F8D-03BA7913E419}"/>
              </a:ext>
            </a:extLst>
          </p:cNvPr>
          <p:cNvSpPr>
            <a:spLocks noGrp="1"/>
          </p:cNvSpPr>
          <p:nvPr>
            <p:ph type="title"/>
          </p:nvPr>
        </p:nvSpPr>
        <p:spPr>
          <a:xfrm>
            <a:off x="838200" y="365126"/>
            <a:ext cx="10515600" cy="669018"/>
          </a:xfrm>
        </p:spPr>
        <p:txBody>
          <a:bodyPr>
            <a:normAutofit fontScale="90000"/>
          </a:bodyPr>
          <a:lstStyle/>
          <a:p>
            <a:r>
              <a:rPr lang="en-US" altLang="ko-KR" b="1" dirty="0">
                <a:latin typeface="Book Antiqua" panose="02040602050305030304" pitchFamily="18" charset="0"/>
              </a:rPr>
              <a:t>Structure of Two Events </a:t>
            </a:r>
            <a:endParaRPr lang="ko-KR" altLang="en-US" b="1" dirty="0"/>
          </a:p>
        </p:txBody>
      </p:sp>
      <p:graphicFrame>
        <p:nvGraphicFramePr>
          <p:cNvPr id="4" name="Content Placeholder 3">
            <a:extLst>
              <a:ext uri="{FF2B5EF4-FFF2-40B4-BE49-F238E27FC236}">
                <a16:creationId xmlns:a16="http://schemas.microsoft.com/office/drawing/2014/main" id="{F69D169D-69D1-4221-855B-AF8D0A2686B3}"/>
              </a:ext>
            </a:extLst>
          </p:cNvPr>
          <p:cNvGraphicFramePr>
            <a:graphicFrameLocks noGrp="1"/>
          </p:cNvGraphicFramePr>
          <p:nvPr>
            <p:ph idx="1"/>
            <p:extLst>
              <p:ext uri="{D42A27DB-BD31-4B8C-83A1-F6EECF244321}">
                <p14:modId xmlns:p14="http://schemas.microsoft.com/office/powerpoint/2010/main" val="2247154111"/>
              </p:ext>
            </p:extLst>
          </p:nvPr>
        </p:nvGraphicFramePr>
        <p:xfrm>
          <a:off x="598715" y="1303111"/>
          <a:ext cx="10885714" cy="4923518"/>
        </p:xfrm>
        <a:graphic>
          <a:graphicData uri="http://schemas.openxmlformats.org/drawingml/2006/table">
            <a:tbl>
              <a:tblPr firstRow="1" bandRow="1">
                <a:tableStyleId>{5C22544A-7EE6-4342-B048-85BDC9FD1C3A}</a:tableStyleId>
              </a:tblPr>
              <a:tblGrid>
                <a:gridCol w="5442857">
                  <a:extLst>
                    <a:ext uri="{9D8B030D-6E8A-4147-A177-3AD203B41FA5}">
                      <a16:colId xmlns:a16="http://schemas.microsoft.com/office/drawing/2014/main" val="2532615045"/>
                    </a:ext>
                  </a:extLst>
                </a:gridCol>
                <a:gridCol w="5442857">
                  <a:extLst>
                    <a:ext uri="{9D8B030D-6E8A-4147-A177-3AD203B41FA5}">
                      <a16:colId xmlns:a16="http://schemas.microsoft.com/office/drawing/2014/main" val="2291845090"/>
                    </a:ext>
                  </a:extLst>
                </a:gridCol>
              </a:tblGrid>
              <a:tr h="828163">
                <a:tc>
                  <a:txBody>
                    <a:bodyPr/>
                    <a:lstStyle/>
                    <a:p>
                      <a:pPr algn="ctr" latinLnBrk="1"/>
                      <a:r>
                        <a:rPr lang="en-US" altLang="ko-KR" sz="2400" dirty="0">
                          <a:latin typeface="Book Antiqua" panose="02040602050305030304" pitchFamily="18" charset="0"/>
                        </a:rPr>
                        <a:t>1</a:t>
                      </a:r>
                      <a:r>
                        <a:rPr lang="en-US" altLang="ko-KR" sz="2400" baseline="30000" dirty="0">
                          <a:latin typeface="Book Antiqua" panose="02040602050305030304" pitchFamily="18" charset="0"/>
                        </a:rPr>
                        <a:t>st</a:t>
                      </a:r>
                      <a:r>
                        <a:rPr lang="en-US" altLang="ko-KR" sz="2400" dirty="0">
                          <a:latin typeface="Book Antiqua" panose="02040602050305030304" pitchFamily="18" charset="0"/>
                        </a:rPr>
                        <a:t> day</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2400" dirty="0">
                          <a:latin typeface="Book Antiqua" panose="02040602050305030304" pitchFamily="18" charset="0"/>
                        </a:rPr>
                        <a:t>2</a:t>
                      </a:r>
                      <a:r>
                        <a:rPr lang="en-US" altLang="ko-KR" sz="2400" baseline="30000" dirty="0">
                          <a:latin typeface="Book Antiqua" panose="02040602050305030304" pitchFamily="18" charset="0"/>
                        </a:rPr>
                        <a:t>nd</a:t>
                      </a:r>
                      <a:r>
                        <a:rPr lang="en-US" altLang="ko-KR" sz="2400" dirty="0">
                          <a:latin typeface="Book Antiqua" panose="02040602050305030304" pitchFamily="18" charset="0"/>
                        </a:rPr>
                        <a:t> Day</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3742753"/>
                  </a:ext>
                </a:extLst>
              </a:tr>
              <a:tr h="2055238">
                <a:tc>
                  <a:txBody>
                    <a:bodyPr/>
                    <a:lstStyle/>
                    <a:p>
                      <a:pPr latinLnBrk="1">
                        <a:spcBef>
                          <a:spcPts val="600"/>
                        </a:spcBef>
                      </a:pPr>
                      <a:r>
                        <a:rPr lang="en-US" altLang="ko-KR" sz="2400" dirty="0">
                          <a:latin typeface="Book Antiqua" panose="02040602050305030304" pitchFamily="18" charset="0"/>
                        </a:rPr>
                        <a:t>Opening</a:t>
                      </a:r>
                    </a:p>
                    <a:p>
                      <a:pPr latinLnBrk="1">
                        <a:spcBef>
                          <a:spcPts val="600"/>
                        </a:spcBef>
                      </a:pPr>
                      <a:endParaRPr lang="en-US" altLang="ko-KR" sz="2400" dirty="0">
                        <a:latin typeface="Book Antiqua" panose="02040602050305030304" pitchFamily="18" charset="0"/>
                      </a:endParaRPr>
                    </a:p>
                    <a:p>
                      <a:pPr latinLnBrk="1">
                        <a:spcBef>
                          <a:spcPts val="600"/>
                        </a:spcBef>
                      </a:pPr>
                      <a:r>
                        <a:rPr lang="en-US" altLang="ko-KR" sz="2400" dirty="0">
                          <a:latin typeface="Book Antiqua" panose="02040602050305030304" pitchFamily="18" charset="0"/>
                        </a:rPr>
                        <a:t>Innovation Strategy</a:t>
                      </a:r>
                    </a:p>
                    <a:p>
                      <a:pPr latinLnBrk="1">
                        <a:spcBef>
                          <a:spcPts val="600"/>
                        </a:spcBef>
                      </a:pPr>
                      <a:r>
                        <a:rPr lang="en-US" altLang="ko-KR" sz="2400" dirty="0">
                          <a:latin typeface="Book Antiqua" panose="02040602050305030304" pitchFamily="18" charset="0"/>
                        </a:rPr>
                        <a:t>- Country and Expert PPTs</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spcBef>
                          <a:spcPts val="600"/>
                        </a:spcBef>
                      </a:pPr>
                      <a:r>
                        <a:rPr lang="en-US" altLang="ko-KR" sz="2400" dirty="0">
                          <a:latin typeface="Book Antiqua" panose="02040602050305030304" pitchFamily="18" charset="0"/>
                        </a:rPr>
                        <a:t>Innovative Technology Applications</a:t>
                      </a:r>
                    </a:p>
                    <a:p>
                      <a:pPr latinLnBrk="1">
                        <a:spcBef>
                          <a:spcPts val="600"/>
                        </a:spcBef>
                      </a:pPr>
                      <a:endParaRPr lang="en-US" altLang="ko-KR" sz="2400" dirty="0">
                        <a:latin typeface="Book Antiqua" panose="02040602050305030304" pitchFamily="18" charset="0"/>
                      </a:endParaRPr>
                    </a:p>
                    <a:p>
                      <a:pPr latinLnBrk="1">
                        <a:spcBef>
                          <a:spcPts val="600"/>
                        </a:spcBef>
                      </a:pPr>
                      <a:r>
                        <a:rPr lang="en-US" altLang="ko-KR" sz="2400" dirty="0">
                          <a:latin typeface="Book Antiqua" panose="02040602050305030304" pitchFamily="18" charset="0"/>
                        </a:rPr>
                        <a:t>Discussions on task force for regional coordination</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2346136"/>
                  </a:ext>
                </a:extLst>
              </a:tr>
              <a:tr h="2040117">
                <a:tc>
                  <a:txBody>
                    <a:bodyPr/>
                    <a:lstStyle/>
                    <a:p>
                      <a:pPr latinLnBrk="1">
                        <a:spcBef>
                          <a:spcPts val="600"/>
                        </a:spcBef>
                      </a:pPr>
                      <a:r>
                        <a:rPr lang="en-US" altLang="ko-KR" sz="2400" dirty="0">
                          <a:latin typeface="Book Antiqua" panose="02040602050305030304" pitchFamily="18" charset="0"/>
                        </a:rPr>
                        <a:t>Innovation Strategy</a:t>
                      </a:r>
                    </a:p>
                    <a:p>
                      <a:pPr latinLnBrk="1">
                        <a:spcBef>
                          <a:spcPts val="600"/>
                        </a:spcBef>
                      </a:pPr>
                      <a:endParaRPr lang="en-US" altLang="ko-KR" sz="2400" dirty="0">
                        <a:latin typeface="Book Antiqua" panose="02040602050305030304" pitchFamily="18" charset="0"/>
                      </a:endParaRPr>
                    </a:p>
                    <a:p>
                      <a:pPr latinLnBrk="1">
                        <a:spcBef>
                          <a:spcPts val="600"/>
                        </a:spcBef>
                      </a:pPr>
                      <a:r>
                        <a:rPr lang="en-US" altLang="ko-KR" sz="2400" dirty="0">
                          <a:latin typeface="Book Antiqua" panose="02040602050305030304" pitchFamily="18" charset="0"/>
                        </a:rPr>
                        <a:t>Innovative Technology Applications</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spcBef>
                          <a:spcPts val="600"/>
                        </a:spcBef>
                      </a:pPr>
                      <a:r>
                        <a:rPr lang="en-US" altLang="ko-KR" sz="2400" dirty="0">
                          <a:latin typeface="Book Antiqua" panose="02040602050305030304" pitchFamily="18" charset="0"/>
                        </a:rPr>
                        <a:t>SPECA WG on KBD</a:t>
                      </a:r>
                    </a:p>
                    <a:p>
                      <a:pPr marL="342900" indent="-342900" latinLnBrk="1">
                        <a:spcBef>
                          <a:spcPts val="600"/>
                        </a:spcBef>
                        <a:buFontTx/>
                        <a:buChar char="-"/>
                      </a:pPr>
                      <a:r>
                        <a:rPr lang="en-US" altLang="ko-KR" sz="2400" dirty="0">
                          <a:latin typeface="Book Antiqua" panose="02040602050305030304" pitchFamily="18" charset="0"/>
                        </a:rPr>
                        <a:t>Review on progress 2017-2018</a:t>
                      </a:r>
                    </a:p>
                    <a:p>
                      <a:pPr marL="342900" indent="-342900" latinLnBrk="1">
                        <a:spcBef>
                          <a:spcPts val="600"/>
                        </a:spcBef>
                        <a:buFontTx/>
                        <a:buChar char="-"/>
                      </a:pPr>
                      <a:r>
                        <a:rPr lang="en-US" altLang="ko-KR" sz="2400" dirty="0">
                          <a:latin typeface="Book Antiqua" panose="02040602050305030304" pitchFamily="18" charset="0"/>
                        </a:rPr>
                        <a:t>Review on plan 2018-2019</a:t>
                      </a:r>
                      <a:endParaRPr lang="ko-KR" altLang="en-US" sz="2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732007"/>
                  </a:ext>
                </a:extLst>
              </a:tr>
            </a:tbl>
          </a:graphicData>
        </a:graphic>
      </p:graphicFrame>
    </p:spTree>
    <p:extLst>
      <p:ext uri="{BB962C8B-B14F-4D97-AF65-F5344CB8AC3E}">
        <p14:creationId xmlns:p14="http://schemas.microsoft.com/office/powerpoint/2010/main" val="265048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77B8-C6C3-4618-80F6-3B462B63429B}"/>
              </a:ext>
            </a:extLst>
          </p:cNvPr>
          <p:cNvSpPr>
            <a:spLocks noGrp="1"/>
          </p:cNvSpPr>
          <p:nvPr>
            <p:ph type="title"/>
          </p:nvPr>
        </p:nvSpPr>
        <p:spPr>
          <a:xfrm>
            <a:off x="714632" y="310698"/>
            <a:ext cx="10515600" cy="734332"/>
          </a:xfrm>
        </p:spPr>
        <p:txBody>
          <a:bodyPr>
            <a:normAutofit/>
          </a:bodyPr>
          <a:lstStyle/>
          <a:p>
            <a:r>
              <a:rPr lang="en-US" altLang="ko-KR" sz="4000" b="1" dirty="0">
                <a:latin typeface="Book Antiqua" panose="02040602050305030304" pitchFamily="18" charset="0"/>
              </a:rPr>
              <a:t>Regional Coordination Platform for SDGs </a:t>
            </a:r>
            <a:endParaRPr lang="en-US" sz="4000" b="1"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C9613EFF-978E-4F78-AFA1-DADD2D9C1148}"/>
              </a:ext>
            </a:extLst>
          </p:cNvPr>
          <p:cNvSpPr>
            <a:spLocks noGrp="1"/>
          </p:cNvSpPr>
          <p:nvPr>
            <p:ph idx="1"/>
          </p:nvPr>
        </p:nvSpPr>
        <p:spPr>
          <a:xfrm>
            <a:off x="714632" y="1328057"/>
            <a:ext cx="10357022" cy="4713969"/>
          </a:xfrm>
        </p:spPr>
        <p:txBody>
          <a:bodyPr>
            <a:noAutofit/>
          </a:bodyPr>
          <a:lstStyle/>
          <a:p>
            <a:pPr lvl="0">
              <a:lnSpc>
                <a:spcPct val="100000"/>
              </a:lnSpc>
              <a:buFont typeface="Wingdings" panose="05000000000000000000" pitchFamily="2" charset="2"/>
              <a:buChar char="Ø"/>
            </a:pPr>
            <a:r>
              <a:rPr lang="en-US" altLang="ko-KR" sz="2400" dirty="0">
                <a:latin typeface="Book Antiqua" panose="02040602050305030304" pitchFamily="18" charset="0"/>
              </a:rPr>
              <a:t>  SPECA expert meeting, Almaty, 11-12 June 2018 </a:t>
            </a:r>
            <a:endParaRPr lang="ko-KR" altLang="ko-KR" sz="2400" dirty="0">
              <a:latin typeface="Book Antiqua" panose="02040602050305030304" pitchFamily="18" charset="0"/>
            </a:endParaRPr>
          </a:p>
          <a:p>
            <a:pPr lvl="0">
              <a:lnSpc>
                <a:spcPct val="100000"/>
              </a:lnSpc>
              <a:spcBef>
                <a:spcPts val="2400"/>
              </a:spcBef>
              <a:buFont typeface="Wingdings" panose="05000000000000000000" pitchFamily="2" charset="2"/>
              <a:buChar char="Ø"/>
            </a:pPr>
            <a:r>
              <a:rPr lang="en-US" altLang="ko-KR" sz="2400" dirty="0">
                <a:latin typeface="Book Antiqua" panose="02040602050305030304" pitchFamily="18" charset="0"/>
              </a:rPr>
              <a:t>  Recommendations</a:t>
            </a:r>
            <a:endParaRPr lang="ko-KR" altLang="ko-KR" sz="2400" dirty="0">
              <a:latin typeface="Book Antiqua" panose="02040602050305030304" pitchFamily="18" charset="0"/>
            </a:endParaRPr>
          </a:p>
          <a:p>
            <a:pPr lvl="1">
              <a:lnSpc>
                <a:spcPct val="100000"/>
              </a:lnSpc>
            </a:pPr>
            <a:r>
              <a:rPr lang="en-US" altLang="ko-KR" dirty="0">
                <a:latin typeface="Book Antiqua" panose="02040602050305030304" pitchFamily="18" charset="0"/>
              </a:rPr>
              <a:t>Strengthen regional coordination for the implementation of the SDGs. </a:t>
            </a:r>
            <a:endParaRPr lang="ko-KR" altLang="ko-KR" dirty="0">
              <a:latin typeface="Book Antiqua" panose="02040602050305030304" pitchFamily="18" charset="0"/>
            </a:endParaRPr>
          </a:p>
          <a:p>
            <a:pPr lvl="1">
              <a:lnSpc>
                <a:spcPct val="100000"/>
              </a:lnSpc>
            </a:pPr>
            <a:r>
              <a:rPr lang="en-US" altLang="ko-KR" dirty="0">
                <a:latin typeface="Book Antiqua" panose="02040602050305030304" pitchFamily="18" charset="0"/>
              </a:rPr>
              <a:t>Explore possibility for ad hoc working groups (task forces) on KBD, </a:t>
            </a:r>
          </a:p>
          <a:p>
            <a:pPr marL="914400" lvl="2" indent="0">
              <a:lnSpc>
                <a:spcPct val="100000"/>
              </a:lnSpc>
              <a:buNone/>
            </a:pPr>
            <a:r>
              <a:rPr lang="en-US" altLang="ko-KR" sz="2400" dirty="0">
                <a:latin typeface="Book Antiqua" panose="02040602050305030304" pitchFamily="18" charset="0"/>
              </a:rPr>
              <a:t>- such as innovation strategy or disaster management. </a:t>
            </a:r>
            <a:endParaRPr lang="ko-KR" altLang="ko-KR" sz="2400" dirty="0">
              <a:latin typeface="Book Antiqua" panose="02040602050305030304" pitchFamily="18" charset="0"/>
            </a:endParaRPr>
          </a:p>
          <a:p>
            <a:pPr lvl="1">
              <a:lnSpc>
                <a:spcPct val="100000"/>
              </a:lnSpc>
            </a:pPr>
            <a:r>
              <a:rPr lang="en-US" altLang="ko-KR" dirty="0">
                <a:latin typeface="Book Antiqua" panose="02040602050305030304" pitchFamily="18" charset="0"/>
              </a:rPr>
              <a:t>Each country should review the necessity to continue work of these thematic working groups or reform them in a more flexible.</a:t>
            </a:r>
          </a:p>
          <a:p>
            <a:pPr>
              <a:lnSpc>
                <a:spcPct val="100000"/>
              </a:lnSpc>
              <a:spcBef>
                <a:spcPts val="2400"/>
              </a:spcBef>
              <a:buFont typeface="Wingdings" panose="05000000000000000000" pitchFamily="2" charset="2"/>
              <a:buChar char="Ø"/>
            </a:pPr>
            <a:r>
              <a:rPr lang="en-US" altLang="ko-KR" sz="2400" dirty="0">
                <a:latin typeface="Book Antiqua" panose="02040602050305030304" pitchFamily="18" charset="0"/>
              </a:rPr>
              <a:t>  Group discussions on 5 July</a:t>
            </a:r>
            <a:endParaRPr lang="ko-KR" altLang="ko-KR" sz="2400" dirty="0">
              <a:latin typeface="Book Antiqua" panose="02040602050305030304" pitchFamily="18" charset="0"/>
            </a:endParaRPr>
          </a:p>
        </p:txBody>
      </p:sp>
    </p:spTree>
    <p:extLst>
      <p:ext uri="{BB962C8B-B14F-4D97-AF65-F5344CB8AC3E}">
        <p14:creationId xmlns:p14="http://schemas.microsoft.com/office/powerpoint/2010/main" val="387631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7"/>
            <a:ext cx="10515600" cy="821418"/>
          </a:xfrm>
        </p:spPr>
        <p:txBody>
          <a:bodyPr>
            <a:normAutofit/>
          </a:bodyPr>
          <a:lstStyle/>
          <a:p>
            <a:r>
              <a:rPr lang="en-US" sz="3600" b="1">
                <a:latin typeface="Book Antiqua" panose="02040602050305030304" pitchFamily="18" charset="0"/>
              </a:rPr>
              <a:t>SPECA Strength</a:t>
            </a:r>
            <a:endParaRPr lang="en-US" sz="3600" b="1" dirty="0">
              <a:latin typeface="Book Antiqua" panose="02040602050305030304" pitchFamily="18" charset="0"/>
            </a:endParaRPr>
          </a:p>
        </p:txBody>
      </p:sp>
      <p:sp>
        <p:nvSpPr>
          <p:cNvPr id="3" name="Content Placeholder 2"/>
          <p:cNvSpPr>
            <a:spLocks noGrp="1"/>
          </p:cNvSpPr>
          <p:nvPr>
            <p:ph idx="1"/>
          </p:nvPr>
        </p:nvSpPr>
        <p:spPr>
          <a:xfrm>
            <a:off x="598713" y="1240971"/>
            <a:ext cx="10874829" cy="5148943"/>
          </a:xfrm>
        </p:spPr>
        <p:txBody>
          <a:bodyPr>
            <a:normAutofit fontScale="70000" lnSpcReduction="20000"/>
          </a:bodyPr>
          <a:lstStyle/>
          <a:p>
            <a:pPr>
              <a:lnSpc>
                <a:spcPct val="120000"/>
              </a:lnSpc>
              <a:spcBef>
                <a:spcPts val="2400"/>
              </a:spcBef>
            </a:pPr>
            <a:r>
              <a:rPr lang="en-US" dirty="0">
                <a:latin typeface="Book Antiqua" panose="02040602050305030304" pitchFamily="18" charset="0"/>
              </a:rPr>
              <a:t>Establishment at Summit level and GA mandate have high political relevance </a:t>
            </a:r>
          </a:p>
          <a:p>
            <a:pPr>
              <a:lnSpc>
                <a:spcPct val="120000"/>
              </a:lnSpc>
              <a:spcBef>
                <a:spcPts val="2400"/>
              </a:spcBef>
            </a:pPr>
            <a:r>
              <a:rPr lang="en-US" dirty="0">
                <a:latin typeface="Book Antiqua" panose="02040602050305030304" pitchFamily="18" charset="0"/>
              </a:rPr>
              <a:t>Serviced by two UN regional commissions </a:t>
            </a:r>
          </a:p>
          <a:p>
            <a:pPr>
              <a:lnSpc>
                <a:spcPct val="120000"/>
              </a:lnSpc>
              <a:spcBef>
                <a:spcPts val="2400"/>
              </a:spcBef>
            </a:pPr>
            <a:r>
              <a:rPr lang="en-US" dirty="0">
                <a:latin typeface="Book Antiqua" panose="02040602050305030304" pitchFamily="18" charset="0"/>
              </a:rPr>
              <a:t>Clear geographic focus</a:t>
            </a:r>
          </a:p>
          <a:p>
            <a:pPr>
              <a:lnSpc>
                <a:spcPct val="120000"/>
              </a:lnSpc>
              <a:spcBef>
                <a:spcPts val="2400"/>
              </a:spcBef>
            </a:pPr>
            <a:r>
              <a:rPr lang="en-US" dirty="0">
                <a:latin typeface="Book Antiqua" panose="02040602050305030304" pitchFamily="18" charset="0"/>
              </a:rPr>
              <a:t>Clear organizational structure provides ESCAP and ECE with a  framework for coordination, monitoring and evaluation of programme implementation </a:t>
            </a:r>
          </a:p>
          <a:p>
            <a:pPr>
              <a:lnSpc>
                <a:spcPct val="120000"/>
              </a:lnSpc>
              <a:spcBef>
                <a:spcPts val="2400"/>
              </a:spcBef>
            </a:pPr>
            <a:r>
              <a:rPr lang="en-US" dirty="0">
                <a:latin typeface="Book Antiqua" panose="02040602050305030304" pitchFamily="18" charset="0"/>
              </a:rPr>
              <a:t>ESCAP established Sub-Regional Office (SRO) </a:t>
            </a:r>
          </a:p>
          <a:p>
            <a:pPr>
              <a:lnSpc>
                <a:spcPct val="120000"/>
              </a:lnSpc>
              <a:spcBef>
                <a:spcPts val="2400"/>
              </a:spcBef>
            </a:pPr>
            <a:r>
              <a:rPr lang="en-US" dirty="0">
                <a:latin typeface="Book Antiqua" panose="02040602050305030304" pitchFamily="18" charset="0"/>
              </a:rPr>
              <a:t>SG’s Statement in Dushanbe, Tajikistan, 9 June 2015:</a:t>
            </a:r>
          </a:p>
          <a:p>
            <a:pPr lvl="1" latinLnBrk="0">
              <a:lnSpc>
                <a:spcPct val="120000"/>
              </a:lnSpc>
              <a:spcBef>
                <a:spcPts val="600"/>
              </a:spcBef>
            </a:pPr>
            <a:r>
              <a:rPr lang="en-US" sz="2800" dirty="0">
                <a:latin typeface="Book Antiqua" panose="02040602050305030304" pitchFamily="18" charset="0"/>
              </a:rPr>
              <a:t>“The United Nations is committed to supporting Central Asian countries find durable and sustainable solutions…including through the UN Special Programme for the Economies of Central Asia, supported by UNECE and UNESCAP.” </a:t>
            </a:r>
            <a:endParaRPr lang="en-US" dirty="0"/>
          </a:p>
        </p:txBody>
      </p:sp>
    </p:spTree>
    <p:extLst>
      <p:ext uri="{BB962C8B-B14F-4D97-AF65-F5344CB8AC3E}">
        <p14:creationId xmlns:p14="http://schemas.microsoft.com/office/powerpoint/2010/main" val="236783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1" y="262541"/>
            <a:ext cx="10515600" cy="625475"/>
          </a:xfrm>
        </p:spPr>
        <p:txBody>
          <a:bodyPr>
            <a:noAutofit/>
          </a:bodyPr>
          <a:lstStyle/>
          <a:p>
            <a:r>
              <a:rPr lang="en-US" sz="3600" b="1" dirty="0">
                <a:latin typeface="Book Antiqua" panose="02040602050305030304" pitchFamily="18" charset="0"/>
              </a:rPr>
              <a:t>SPECA Weakness</a:t>
            </a:r>
          </a:p>
        </p:txBody>
      </p:sp>
      <p:sp>
        <p:nvSpPr>
          <p:cNvPr id="3" name="Content Placeholder 2"/>
          <p:cNvSpPr>
            <a:spLocks noGrp="1"/>
          </p:cNvSpPr>
          <p:nvPr>
            <p:ph idx="1"/>
          </p:nvPr>
        </p:nvSpPr>
        <p:spPr>
          <a:xfrm>
            <a:off x="631371" y="1153886"/>
            <a:ext cx="10863943" cy="5371458"/>
          </a:xfrm>
        </p:spPr>
        <p:txBody>
          <a:bodyPr>
            <a:normAutofit/>
          </a:bodyPr>
          <a:lstStyle/>
          <a:p>
            <a:pPr latinLnBrk="0">
              <a:lnSpc>
                <a:spcPct val="100000"/>
              </a:lnSpc>
              <a:spcBef>
                <a:spcPts val="2400"/>
              </a:spcBef>
            </a:pPr>
            <a:r>
              <a:rPr lang="en-US" sz="2400" dirty="0">
                <a:latin typeface="Book Antiqua" panose="02040602050305030304" pitchFamily="18" charset="0"/>
              </a:rPr>
              <a:t>Lack of tangible outputs/results</a:t>
            </a:r>
          </a:p>
          <a:p>
            <a:pPr latinLnBrk="0">
              <a:lnSpc>
                <a:spcPct val="100000"/>
              </a:lnSpc>
              <a:spcBef>
                <a:spcPts val="2400"/>
              </a:spcBef>
            </a:pPr>
            <a:r>
              <a:rPr lang="en-US" sz="2400" dirty="0">
                <a:latin typeface="Book Antiqua" panose="02040602050305030304" pitchFamily="18" charset="0"/>
              </a:rPr>
              <a:t>Unclear to its compliance with relevant international legal instruments, norms, guidelines, standards and recommendations</a:t>
            </a:r>
          </a:p>
          <a:p>
            <a:pPr latinLnBrk="0">
              <a:lnSpc>
                <a:spcPct val="100000"/>
              </a:lnSpc>
              <a:spcBef>
                <a:spcPts val="2400"/>
              </a:spcBef>
            </a:pPr>
            <a:r>
              <a:rPr lang="en-US" sz="2400" dirty="0">
                <a:latin typeface="Book Antiqua" panose="02040602050305030304" pitchFamily="18" charset="0"/>
              </a:rPr>
              <a:t>Mostly focused on exchange of best national practices among SPECA countries</a:t>
            </a:r>
          </a:p>
          <a:p>
            <a:pPr latinLnBrk="0">
              <a:lnSpc>
                <a:spcPct val="100000"/>
              </a:lnSpc>
              <a:spcBef>
                <a:spcPts val="2400"/>
              </a:spcBef>
            </a:pPr>
            <a:r>
              <a:rPr lang="en-US" sz="2400" dirty="0">
                <a:latin typeface="Book Antiqua" panose="02040602050305030304" pitchFamily="18" charset="0"/>
              </a:rPr>
              <a:t>Institutional fatigue</a:t>
            </a:r>
          </a:p>
          <a:p>
            <a:pPr latinLnBrk="0">
              <a:lnSpc>
                <a:spcPct val="100000"/>
              </a:lnSpc>
              <a:spcBef>
                <a:spcPts val="2400"/>
              </a:spcBef>
            </a:pPr>
            <a:r>
              <a:rPr lang="en-US" sz="2400" dirty="0">
                <a:latin typeface="Book Antiqua" panose="02040602050305030304" pitchFamily="18" charset="0"/>
              </a:rPr>
              <a:t>Insufficient funds from multilateral and bilateral donors</a:t>
            </a:r>
          </a:p>
          <a:p>
            <a:pPr lvl="1" latinLnBrk="0">
              <a:lnSpc>
                <a:spcPct val="100000"/>
              </a:lnSpc>
              <a:spcBef>
                <a:spcPts val="600"/>
              </a:spcBef>
            </a:pPr>
            <a:r>
              <a:rPr lang="en-US" dirty="0">
                <a:latin typeface="Book Antiqua" panose="02040602050305030304" pitchFamily="18" charset="0"/>
              </a:rPr>
              <a:t>ECE: European Commission (Brussels), Nordic countries</a:t>
            </a:r>
          </a:p>
          <a:p>
            <a:pPr lvl="1" latinLnBrk="0">
              <a:lnSpc>
                <a:spcPct val="100000"/>
              </a:lnSpc>
              <a:spcBef>
                <a:spcPts val="600"/>
              </a:spcBef>
            </a:pPr>
            <a:r>
              <a:rPr lang="en-US" dirty="0">
                <a:latin typeface="Book Antiqua" panose="02040602050305030304" pitchFamily="18" charset="0"/>
              </a:rPr>
              <a:t>ESCAP: Russian Federation</a:t>
            </a:r>
          </a:p>
          <a:p>
            <a:pPr lvl="1" latinLnBrk="0">
              <a:lnSpc>
                <a:spcPct val="100000"/>
              </a:lnSpc>
              <a:spcBef>
                <a:spcPts val="600"/>
              </a:spcBef>
            </a:pPr>
            <a:r>
              <a:rPr lang="en-US" dirty="0">
                <a:latin typeface="Book Antiqua" panose="02040602050305030304" pitchFamily="18" charset="0"/>
              </a:rPr>
              <a:t>ECE and ESCAP: Development Account</a:t>
            </a:r>
          </a:p>
          <a:p>
            <a:endParaRPr lang="en-US" dirty="0"/>
          </a:p>
        </p:txBody>
      </p:sp>
    </p:spTree>
    <p:extLst>
      <p:ext uri="{BB962C8B-B14F-4D97-AF65-F5344CB8AC3E}">
        <p14:creationId xmlns:p14="http://schemas.microsoft.com/office/powerpoint/2010/main" val="84126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0E4F8AD-FD7E-4DC1-A1F5-8E4DD17A800D}"/>
              </a:ext>
            </a:extLst>
          </p:cNvPr>
          <p:cNvSpPr>
            <a:spLocks noGrp="1"/>
          </p:cNvSpPr>
          <p:nvPr>
            <p:ph type="title"/>
          </p:nvPr>
        </p:nvSpPr>
        <p:spPr>
          <a:xfrm>
            <a:off x="1761379" y="1189439"/>
            <a:ext cx="8495070" cy="3720017"/>
          </a:xfrm>
        </p:spPr>
        <p:txBody>
          <a:bodyPr vert="horz" lIns="91440" tIns="45720" rIns="91440" bIns="45720" rtlCol="0" anchor="b">
            <a:normAutofit/>
          </a:bodyPr>
          <a:lstStyle/>
          <a:p>
            <a:pPr latinLnBrk="0"/>
            <a:r>
              <a:rPr lang="en-US" altLang="ko-KR" sz="3000" kern="1200" dirty="0">
                <a:latin typeface="Book Antiqua" panose="02040602050305030304" pitchFamily="18" charset="0"/>
              </a:rPr>
              <a:t>Thank you very much!</a:t>
            </a:r>
            <a:br>
              <a:rPr lang="en-US" altLang="ko-KR" sz="3000" kern="1200" dirty="0">
                <a:latin typeface="Book Antiqua" panose="02040602050305030304" pitchFamily="18" charset="0"/>
              </a:rPr>
            </a:br>
            <a:br>
              <a:rPr lang="en-US" altLang="ko-KR" sz="3000" kern="1200" dirty="0">
                <a:latin typeface="Book Antiqua" panose="02040602050305030304" pitchFamily="18" charset="0"/>
              </a:rPr>
            </a:br>
            <a:r>
              <a:rPr lang="en-US" altLang="ko-KR" sz="3000" kern="1200" dirty="0">
                <a:latin typeface="Book Antiqua" panose="02040602050305030304" pitchFamily="18" charset="0"/>
              </a:rPr>
              <a:t>IDD/ESCAP</a:t>
            </a:r>
            <a:br>
              <a:rPr lang="en-US" altLang="ko-KR" sz="3000" kern="1200" dirty="0">
                <a:latin typeface="Book Antiqua" panose="02040602050305030304" pitchFamily="18" charset="0"/>
              </a:rPr>
            </a:br>
            <a:br>
              <a:rPr lang="en-US" altLang="ko-KR" sz="3000" kern="1200" dirty="0">
                <a:latin typeface="Book Antiqua" panose="02040602050305030304" pitchFamily="18" charset="0"/>
              </a:rPr>
            </a:br>
            <a:r>
              <a:rPr lang="en-US" altLang="ko-KR" sz="3000" kern="1200" dirty="0">
                <a:latin typeface="Book Antiqua" panose="02040602050305030304" pitchFamily="18" charset="0"/>
              </a:rPr>
              <a:t>Tae Hyung KIM</a:t>
            </a:r>
            <a:br>
              <a:rPr lang="en-US" altLang="ko-KR" sz="3000" kern="1200" dirty="0">
                <a:latin typeface="Book Antiqua" panose="02040602050305030304" pitchFamily="18" charset="0"/>
              </a:rPr>
            </a:br>
            <a:br>
              <a:rPr lang="en-US" altLang="ko-KR" sz="3000" kern="1200" dirty="0">
                <a:latin typeface="Book Antiqua" panose="02040602050305030304" pitchFamily="18" charset="0"/>
              </a:rPr>
            </a:br>
            <a:r>
              <a:rPr lang="en-US" altLang="ko-KR" sz="3000" dirty="0">
                <a:latin typeface="Book Antiqua" panose="02040602050305030304" pitchFamily="18" charset="0"/>
              </a:rPr>
              <a:t>kimt@un.org</a:t>
            </a:r>
            <a:r>
              <a:rPr lang="en-US" altLang="ko-KR" sz="3000" kern="1200" dirty="0">
                <a:latin typeface="Book Antiqua" panose="02040602050305030304" pitchFamily="18" charset="0"/>
              </a:rPr>
              <a:t> </a:t>
            </a:r>
          </a:p>
        </p:txBody>
      </p:sp>
    </p:spTree>
    <p:extLst>
      <p:ext uri="{BB962C8B-B14F-4D97-AF65-F5344CB8AC3E}">
        <p14:creationId xmlns:p14="http://schemas.microsoft.com/office/powerpoint/2010/main" val="234908869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3834</TotalTime>
  <Words>503</Words>
  <Application>Microsoft Office PowerPoint</Application>
  <PresentationFormat>Widescreen</PresentationFormat>
  <Paragraphs>84</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Thai</vt:lpstr>
      <vt:lpstr>맑은 고딕</vt:lpstr>
      <vt:lpstr>Arial</vt:lpstr>
      <vt:lpstr>Book Antiqua</vt:lpstr>
      <vt:lpstr>Wingdings</vt:lpstr>
      <vt:lpstr>Office 테마</vt:lpstr>
      <vt:lpstr>Structure of SPECA Regional Workshop  &amp; Working Group</vt:lpstr>
      <vt:lpstr>What is SPECA? </vt:lpstr>
      <vt:lpstr>Institutional structure of SPECA</vt:lpstr>
      <vt:lpstr>Structure of Two Events </vt:lpstr>
      <vt:lpstr>Structure of Two Events </vt:lpstr>
      <vt:lpstr>Regional Coordination Platform for SDGs </vt:lpstr>
      <vt:lpstr>SPECA Strength</vt:lpstr>
      <vt:lpstr>SPECA Weakness</vt:lpstr>
      <vt:lpstr>Thank you very much!  IDD/ESCAP  Tae Hyung KIM  kimt@un.org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정민정</dc:creator>
  <cp:lastModifiedBy>Tae Hyung Kim</cp:lastModifiedBy>
  <cp:revision>267</cp:revision>
  <cp:lastPrinted>2018-06-25T08:57:08Z</cp:lastPrinted>
  <dcterms:created xsi:type="dcterms:W3CDTF">2018-03-20T03:58:33Z</dcterms:created>
  <dcterms:modified xsi:type="dcterms:W3CDTF">2018-06-29T06:28:08Z</dcterms:modified>
</cp:coreProperties>
</file>