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heme/theme2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1"/>
  </p:notesMasterIdLst>
  <p:sldIdLst>
    <p:sldId id="256" r:id="rId2"/>
    <p:sldId id="294" r:id="rId3"/>
    <p:sldId id="284" r:id="rId4"/>
    <p:sldId id="312" r:id="rId5"/>
    <p:sldId id="313" r:id="rId6"/>
    <p:sldId id="314" r:id="rId7"/>
    <p:sldId id="315" r:id="rId8"/>
    <p:sldId id="316" r:id="rId9"/>
    <p:sldId id="301" r:id="rId10"/>
  </p:sldIdLst>
  <p:sldSz cx="9144000" cy="6858000" type="screen4x3"/>
  <p:notesSz cx="6738938" cy="9869488"/>
  <p:custDataLst>
    <p:tags r:id="rId12"/>
  </p:custData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6666FF"/>
    <a:srgbClr val="CCCCFF"/>
    <a:srgbClr val="00FF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yle moyen 1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6" autoAdjust="0"/>
    <p:restoredTop sz="94671" autoAdjust="0"/>
  </p:normalViewPr>
  <p:slideViewPr>
    <p:cSldViewPr>
      <p:cViewPr varScale="1">
        <p:scale>
          <a:sx n="108" d="100"/>
          <a:sy n="108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7172" y="0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D324DB-82CF-4A99-93A1-97318DDE2051}" type="datetimeFigureOut">
              <a:rPr kumimoji="1" lang="ja-JP" altLang="en-US" smtClean="0"/>
              <a:t>2019/10/2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39775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4" y="4688007"/>
            <a:ext cx="5391150" cy="444127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7172" y="9374301"/>
            <a:ext cx="2920206" cy="49347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E92C2-FE68-4557-965C-556BB6C4EB9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1094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7E92C2-FE68-4557-965C-556BB6C4EB93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6289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46AAE-E62E-4615-B6FD-23EFF162837F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6496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F731C-CFA5-4AE8-B1EA-B87E8A14DF44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3882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E1A73-6C3A-444A-8827-1A10F032311F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65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777687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0" name="think-cell Folie" r:id="rId4" imgW="493" imgH="493" progId="TCLayout.ActiveDocument.1">
                  <p:embed/>
                </p:oleObj>
              </mc:Choice>
              <mc:Fallback>
                <p:oleObj name="think-cell Folie" r:id="rId4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02119-C271-44F5-9D5E-A576701CEBA5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77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FFDDB-8FB2-4C49-A6E7-DC318DBBC169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974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EEF0A-E870-4B0A-9F91-D0CB075B1967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4294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573C1-B549-41E3-B7A6-734780ABE747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287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EBBAD-2A1F-4B46-993D-4B8C70860F06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290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A558-D9AA-4E93-B8C0-3FAB12457AEB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653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77EC1B-E2AC-4129-943E-B9AC20FC19C8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8162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4A303F-813C-44AB-A188-3EEB54391537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371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kt 6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298468452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6" name="think-cell Folie" r:id="rId15" imgW="493" imgH="493" progId="TCLayout.ActiveDocument.1">
                  <p:embed/>
                </p:oleObj>
              </mc:Choice>
              <mc:Fallback>
                <p:oleObj name="think-cell Folie" r:id="rId15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B446FD-D62F-4F2E-8C6A-9DABF211BB28}" type="datetime1">
              <a:rPr kumimoji="1" lang="ja-JP" altLang="fr-FR" smtClean="0"/>
              <a:t>2019/10/2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AC0D15-F965-4AF5-930F-AAC5B3CB5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8341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7" Type="http://schemas.openxmlformats.org/officeDocument/2006/relationships/image" Target="../media/image1.emf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3794002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think-cell Folie" r:id="rId6" imgW="493" imgH="493" progId="TCLayout.ActiveDocument.1">
                  <p:embed/>
                </p:oleObj>
              </mc:Choice>
              <mc:Fallback>
                <p:oleObj name="think-cell Folie" r:id="rId6" imgW="493" imgH="493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hteck 1" hidden="1"/>
          <p:cNvSpPr/>
          <p:nvPr>
            <p:custDataLst>
              <p:tags r:id="rId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GB" sz="2400" b="1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436096" y="116632"/>
            <a:ext cx="34563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Informal document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GRSG-117-11</a:t>
            </a:r>
            <a:endParaRPr lang="en-US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(117</a:t>
            </a:r>
            <a:r>
              <a:rPr lang="en-US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GRSG, 8-11 October 2019, agenda item 13) </a:t>
            </a:r>
          </a:p>
        </p:txBody>
      </p:sp>
      <p:sp>
        <p:nvSpPr>
          <p:cNvPr id="10" name="ZoneTexte 3"/>
          <p:cNvSpPr txBox="1"/>
          <p:nvPr/>
        </p:nvSpPr>
        <p:spPr>
          <a:xfrm>
            <a:off x="251520" y="179348"/>
            <a:ext cx="33843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Submitted by the expert of TF-EMC</a:t>
            </a:r>
          </a:p>
        </p:txBody>
      </p:sp>
      <p:sp>
        <p:nvSpPr>
          <p:cNvPr id="11" name="Titre 1"/>
          <p:cNvSpPr>
            <a:spLocks noGrp="1"/>
          </p:cNvSpPr>
          <p:nvPr>
            <p:ph type="ctrTitle"/>
          </p:nvPr>
        </p:nvSpPr>
        <p:spPr>
          <a:xfrm>
            <a:off x="395536" y="1052736"/>
            <a:ext cx="8496944" cy="4464496"/>
          </a:xfrm>
        </p:spPr>
        <p:txBody>
          <a:bodyPr/>
          <a:lstStyle/>
          <a:p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Task Force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Electro-Magnetic Compatibility 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(TF-EMC)</a:t>
            </a:r>
            <a:br>
              <a:rPr lang="en-GB" sz="3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Status report to GRSG-117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Proposal for updated R116 EMC annexes</a:t>
            </a:r>
            <a:br>
              <a:rPr lang="en-GB" sz="3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Thurs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GB" sz="2400" b="1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October 2018</a:t>
            </a:r>
          </a:p>
        </p:txBody>
      </p:sp>
    </p:spTree>
    <p:extLst>
      <p:ext uri="{BB962C8B-B14F-4D97-AF65-F5344CB8AC3E}">
        <p14:creationId xmlns:p14="http://schemas.microsoft.com/office/powerpoint/2010/main" val="1334979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7" name="Text Box 4"/>
          <p:cNvSpPr txBox="1">
            <a:spLocks noChangeArrowheads="1"/>
          </p:cNvSpPr>
          <p:nvPr/>
        </p:nvSpPr>
        <p:spPr bwMode="auto">
          <a:xfrm>
            <a:off x="323528" y="1060951"/>
            <a:ext cx="8667750" cy="496855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292100" indent="-2921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GRE TF-EMC has been asked by WP29 to support GRSG work on new UN R116 draft Regulations for the EMC topic.</a:t>
            </a:r>
          </a:p>
          <a:p>
            <a:pPr>
              <a:spcAft>
                <a:spcPts val="1200"/>
              </a:spcAft>
            </a:pPr>
            <a:r>
              <a:rPr lang="en-US" sz="2000" dirty="0">
                <a:latin typeface="+mn-lt"/>
                <a:cs typeface="Arial" panose="020B0604020202020204" pitchFamily="34" charset="0"/>
              </a:rPr>
              <a:t>TF-EMC has analyzed the EMC annex 9 of previous UN R116 and issued some proposals for revision of EMC annexes of :</a:t>
            </a:r>
          </a:p>
          <a:p>
            <a:pPr lvl="1">
              <a:spcAft>
                <a:spcPts val="1200"/>
              </a:spcAft>
            </a:pPr>
            <a:r>
              <a:rPr lang="en-US" sz="1800" b="1" dirty="0">
                <a:latin typeface="+mn-lt"/>
              </a:rPr>
              <a:t>ECE/TRANS/WP.29/GRSG/2019/20 </a:t>
            </a:r>
            <a:r>
              <a:rPr lang="en-US" sz="1800" dirty="0">
                <a:latin typeface="+mn-lt"/>
              </a:rPr>
              <a:t>- (OICA) Proposal for a draft new UN Regulation on Devices Against Unauthorized Use</a:t>
            </a:r>
          </a:p>
          <a:p>
            <a:pPr lvl="1">
              <a:spcAft>
                <a:spcPts val="1200"/>
              </a:spcAft>
            </a:pPr>
            <a:r>
              <a:rPr lang="en-US" sz="1800" b="1" dirty="0">
                <a:latin typeface="+mn-lt"/>
              </a:rPr>
              <a:t>ECE/TRANS/WP.29/GRSG/2019/21 </a:t>
            </a:r>
            <a:r>
              <a:rPr lang="en-US" sz="1800" dirty="0">
                <a:latin typeface="+mn-lt"/>
              </a:rPr>
              <a:t>- (OICA) Proposal for a new UN Regulation on uniform technical prescriptions concerning approval of immobilizers and approval of a vehicle with regard to its immobilizer</a:t>
            </a:r>
          </a:p>
          <a:p>
            <a:pPr lvl="1">
              <a:spcAft>
                <a:spcPts val="1200"/>
              </a:spcAft>
            </a:pPr>
            <a:r>
              <a:rPr lang="en-US" sz="1800" b="1" dirty="0">
                <a:latin typeface="+mn-lt"/>
              </a:rPr>
              <a:t>ECE/TRANS/WP.29/GRSG/2019/22 </a:t>
            </a:r>
            <a:r>
              <a:rPr lang="en-US" sz="1800" dirty="0">
                <a:latin typeface="+mn-lt"/>
              </a:rPr>
              <a:t>- (OICA) Proposal for a draft new UN Regulation on Uniform provisions concerning the approval of vehicle alarm system and approval of a vehicle with regard to its vehicle alarm system</a:t>
            </a:r>
            <a:r>
              <a:rPr lang="en-US" sz="1800" dirty="0">
                <a:latin typeface="+mn-lt"/>
                <a:cs typeface="Arial" panose="020B0604020202020204" pitchFamily="34" charset="0"/>
              </a:rPr>
              <a:t>.</a:t>
            </a:r>
          </a:p>
          <a:p>
            <a:pPr lvl="1"/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  <a:p>
            <a:endParaRPr lang="en-US" sz="20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 bwMode="auto">
          <a:xfrm>
            <a:off x="0" y="11219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 TF-EMC Status Report – UN R116 Development</a:t>
            </a:r>
          </a:p>
        </p:txBody>
      </p:sp>
    </p:spTree>
    <p:extLst>
      <p:ext uri="{BB962C8B-B14F-4D97-AF65-F5344CB8AC3E}">
        <p14:creationId xmlns:p14="http://schemas.microsoft.com/office/powerpoint/2010/main" val="411286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0" y="11219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 TF-EMC Status Report – UN R116 Development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Flèche vers le bas 1"/>
          <p:cNvSpPr/>
          <p:nvPr/>
        </p:nvSpPr>
        <p:spPr>
          <a:xfrm>
            <a:off x="741061" y="2038951"/>
            <a:ext cx="576064" cy="398497"/>
          </a:xfrm>
          <a:prstGeom prst="downArrow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323528" y="875823"/>
            <a:ext cx="8568952" cy="1041009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UN R116 EMC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annex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9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included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two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alternatives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methods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:</a:t>
            </a:r>
            <a:endParaRPr lang="en-US" sz="1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1"/>
            <a:r>
              <a:rPr 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“Method ISO”</a:t>
            </a:r>
          </a:p>
          <a:p>
            <a:pPr lvl="1"/>
            <a:r>
              <a:rPr 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“Method IEC</a:t>
            </a:r>
            <a:r>
              <a:rPr lang="en-US" dirty="0">
                <a:solidFill>
                  <a:schemeClr val="tx1"/>
                </a:solidFill>
                <a:cs typeface="Arial" panose="020B0604020202020204" pitchFamily="34" charset="0"/>
              </a:rPr>
              <a:t>”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325744" y="2564904"/>
            <a:ext cx="8599502" cy="1883848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Proposal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that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EMC annexes of the 3 new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regulations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include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a single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method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(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based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on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previous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Method ISO)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GB" sz="1900" i="1" dirty="0">
                <a:solidFill>
                  <a:srgbClr val="3333CC"/>
                </a:solidFill>
                <a:cs typeface="Arial" panose="020B0604020202020204" pitchFamily="34" charset="0"/>
              </a:rPr>
              <a:t>Justification : Deletion of the alternative « Method IEC » due to the fact that test described in this part were either a duplication of those in “Method ISO” or reference to test which are no more state of the art.</a:t>
            </a:r>
            <a:endParaRPr lang="fr-FR" sz="1900" i="1" dirty="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5777" y="4744708"/>
            <a:ext cx="3661023" cy="1846711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23" y="4819952"/>
            <a:ext cx="3776302" cy="176378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 flipV="1">
            <a:off x="5318896" y="4786172"/>
            <a:ext cx="3131379" cy="17633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5220072" y="4786172"/>
            <a:ext cx="3257770" cy="17633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735469" y="4842263"/>
            <a:ext cx="3522282" cy="2545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/>
        </p:nvCxnSpPr>
        <p:spPr>
          <a:xfrm flipV="1">
            <a:off x="685411" y="4842263"/>
            <a:ext cx="3572340" cy="254561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94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re 1"/>
          <p:cNvSpPr txBox="1">
            <a:spLocks/>
          </p:cNvSpPr>
          <p:nvPr/>
        </p:nvSpPr>
        <p:spPr bwMode="auto">
          <a:xfrm>
            <a:off x="0" y="11219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 TF-EMC Status Report – UN R116 Development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3528" y="875823"/>
            <a:ext cx="8568952" cy="680969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UN R116 EMC : </a:t>
            </a:r>
            <a:r>
              <a:rPr 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“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Immunity against disturbances conducted along supply lines”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2204864"/>
            <a:ext cx="8568952" cy="1489620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Proposal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to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simplify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wording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(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reference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to UN R10.06) and to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be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up-to-date (suppression of pulse 5)</a:t>
            </a:r>
          </a:p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en-GB" sz="1900" i="1" dirty="0">
                <a:solidFill>
                  <a:srgbClr val="3333CC"/>
                </a:solidFill>
                <a:cs typeface="Arial" panose="020B0604020202020204" pitchFamily="34" charset="0"/>
              </a:rPr>
              <a:t>Justification : same test is described in UN R10 annex 10 and in UN R10 which is considered as the EMC state of the art pulse 5 is not required.</a:t>
            </a:r>
            <a:endParaRPr lang="fr-FR" sz="1900" i="1" dirty="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4132" y="4657415"/>
            <a:ext cx="5322769" cy="1147849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9318" y="3865812"/>
            <a:ext cx="3306445" cy="2659532"/>
          </a:xfrm>
          <a:prstGeom prst="rect">
            <a:avLst/>
          </a:prstGeom>
        </p:spPr>
      </p:pic>
      <p:cxnSp>
        <p:nvCxnSpPr>
          <p:cNvPr id="15" name="Connecteur droit 14"/>
          <p:cNvCxnSpPr/>
          <p:nvPr/>
        </p:nvCxnSpPr>
        <p:spPr>
          <a:xfrm flipV="1">
            <a:off x="439092" y="3950309"/>
            <a:ext cx="3046893" cy="24905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524208" y="3950309"/>
            <a:ext cx="2876660" cy="249053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lèche vers le bas 18"/>
          <p:cNvSpPr/>
          <p:nvPr/>
        </p:nvSpPr>
        <p:spPr>
          <a:xfrm>
            <a:off x="741061" y="1662351"/>
            <a:ext cx="576064" cy="398497"/>
          </a:xfrm>
          <a:prstGeom prst="downArrow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1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532" y="4242973"/>
            <a:ext cx="5432693" cy="2112714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 bwMode="auto">
          <a:xfrm>
            <a:off x="0" y="11219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 TF-EMC Status Report – UN R116 Development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3528" y="875823"/>
            <a:ext cx="8568952" cy="680969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UN R116 EMC : </a:t>
            </a:r>
            <a:r>
              <a:rPr 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“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Immunity against disturbances coupled on signal lines”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2155404"/>
            <a:ext cx="8568952" cy="1489620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Proposal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to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suppress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this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test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which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is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not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required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in UN R10</a:t>
            </a:r>
          </a:p>
          <a:p>
            <a:pPr lvl="0"/>
            <a:r>
              <a:rPr lang="en-GB" sz="1900" i="1" dirty="0">
                <a:solidFill>
                  <a:srgbClr val="3333CC"/>
                </a:solidFill>
                <a:cs typeface="Arial" panose="020B0604020202020204" pitchFamily="34" charset="0"/>
              </a:rPr>
              <a:t>Justification : this test of immunity against disturbance coupled on signal lines is not representative of a real misuse-case (in terms of coupling device used in vehicle and/or discrimination of signal lines in whole vehicle harnesses).</a:t>
            </a:r>
            <a:endParaRPr lang="fr-FR" sz="1900" i="1" dirty="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839132" y="4242310"/>
            <a:ext cx="5029012" cy="1989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826271" y="4242310"/>
            <a:ext cx="5041873" cy="1989636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vers le bas 16"/>
          <p:cNvSpPr/>
          <p:nvPr/>
        </p:nvSpPr>
        <p:spPr>
          <a:xfrm>
            <a:off x="741061" y="1662351"/>
            <a:ext cx="576064" cy="398497"/>
          </a:xfrm>
          <a:prstGeom prst="downArrow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8865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307" y="4092504"/>
            <a:ext cx="4320480" cy="734311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 bwMode="auto">
          <a:xfrm>
            <a:off x="0" y="11219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 TF-EMC Status Report – UN R116 Development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3528" y="875823"/>
            <a:ext cx="8568952" cy="680969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UN R116 EMC : </a:t>
            </a:r>
            <a:r>
              <a:rPr 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“I</a:t>
            </a:r>
            <a:r>
              <a:rPr lang="en-GB" sz="1900" dirty="0" err="1">
                <a:solidFill>
                  <a:schemeClr val="tx1"/>
                </a:solidFill>
                <a:cs typeface="Arial" panose="020B0604020202020204" pitchFamily="34" charset="0"/>
              </a:rPr>
              <a:t>mmunity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 against radiated high frequency disturbances”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2155404"/>
            <a:ext cx="8568952" cy="1705644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Proposal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to update UN R10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reference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(to UN R10.06) and to 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add a table with precision on operating conditions and failure criteria (both for vehicle and bench test).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en-GB" sz="1900" i="1" dirty="0">
                <a:solidFill>
                  <a:srgbClr val="3333CC"/>
                </a:solidFill>
                <a:cs typeface="Arial" panose="020B0604020202020204" pitchFamily="34" charset="0"/>
              </a:rPr>
              <a:t>Justification : to be in line with last UN R10 and to allow more consistency between the technical services regarding test conditions and failure criteria.</a:t>
            </a:r>
            <a:endParaRPr lang="fr-FR" sz="1900" i="1" dirty="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252307" y="4092504"/>
            <a:ext cx="4248472" cy="8191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275709" y="4092504"/>
            <a:ext cx="4225070" cy="81915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Imag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2307" y="5195128"/>
            <a:ext cx="4032448" cy="1216893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8600" y="4024048"/>
            <a:ext cx="3629199" cy="2622111"/>
          </a:xfrm>
          <a:prstGeom prst="rect">
            <a:avLst/>
          </a:prstGeom>
        </p:spPr>
      </p:pic>
      <p:sp>
        <p:nvSpPr>
          <p:cNvPr id="17" name="Flèche vers le bas 16"/>
          <p:cNvSpPr/>
          <p:nvPr/>
        </p:nvSpPr>
        <p:spPr>
          <a:xfrm>
            <a:off x="741061" y="1662351"/>
            <a:ext cx="576064" cy="398497"/>
          </a:xfrm>
          <a:prstGeom prst="downArrow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0692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821" y="4123103"/>
            <a:ext cx="4002055" cy="568292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 bwMode="auto">
          <a:xfrm>
            <a:off x="0" y="11219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 TF-EMC Status Report – UN R116 Development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3528" y="875823"/>
            <a:ext cx="8568952" cy="680969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UN R116 EMC : </a:t>
            </a:r>
            <a:r>
              <a:rPr 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“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Electrical disturbance from electrostatic discharges”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2132856"/>
            <a:ext cx="8568952" cy="1705644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Proposal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to update to last version of ISO 10605 (2008) and to 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add a table with precision on test conditions, test levels and operating conditions and failure criteria (both for vehicle and bench test).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en-GB" sz="1900" i="1" dirty="0">
                <a:solidFill>
                  <a:srgbClr val="3333CC"/>
                </a:solidFill>
                <a:cs typeface="Arial" panose="020B0604020202020204" pitchFamily="34" charset="0"/>
              </a:rPr>
              <a:t>Justification : to be in line with last ISO standard and to allow more consistency between the technical services regarding test conditions (levels and criteria).</a:t>
            </a:r>
            <a:endParaRPr lang="fr-FR" sz="1900" i="1" dirty="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313007" y="4052750"/>
            <a:ext cx="3721014" cy="72362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13007" y="4052750"/>
            <a:ext cx="3865030" cy="723627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ag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5060980"/>
            <a:ext cx="4004270" cy="931226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5732" y="3940423"/>
            <a:ext cx="4042692" cy="2727229"/>
          </a:xfrm>
          <a:prstGeom prst="rect">
            <a:avLst/>
          </a:prstGeom>
        </p:spPr>
      </p:pic>
      <p:sp>
        <p:nvSpPr>
          <p:cNvPr id="21" name="Flèche vers le bas 20"/>
          <p:cNvSpPr/>
          <p:nvPr/>
        </p:nvSpPr>
        <p:spPr>
          <a:xfrm>
            <a:off x="741061" y="1662351"/>
            <a:ext cx="576064" cy="398497"/>
          </a:xfrm>
          <a:prstGeom prst="downArrow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998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4174146"/>
            <a:ext cx="5480818" cy="906191"/>
          </a:xfrm>
          <a:prstGeom prst="rect">
            <a:avLst/>
          </a:prstGeom>
        </p:spPr>
      </p:pic>
      <p:sp>
        <p:nvSpPr>
          <p:cNvPr id="12" name="Titre 1"/>
          <p:cNvSpPr txBox="1">
            <a:spLocks/>
          </p:cNvSpPr>
          <p:nvPr/>
        </p:nvSpPr>
        <p:spPr bwMode="auto">
          <a:xfrm>
            <a:off x="0" y="11219"/>
            <a:ext cx="9144000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/>
            <a:r>
              <a:rPr lang="en-GB" sz="2800" b="1" kern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 TF-EMC Status Report – UN R116 Development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fld>
            <a:endParaRPr kumimoji="1" lang="ja-JP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323528" y="875823"/>
            <a:ext cx="8568952" cy="680969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R116 EMC : </a:t>
            </a:r>
            <a:r>
              <a:rPr lang="en-US" sz="1900" dirty="0">
                <a:solidFill>
                  <a:schemeClr val="tx1"/>
                </a:solidFill>
                <a:cs typeface="Arial" panose="020B0604020202020204" pitchFamily="34" charset="0"/>
              </a:rPr>
              <a:t>“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Radiated emissions”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323528" y="2155404"/>
            <a:ext cx="8568952" cy="1705644"/>
          </a:xfrm>
          <a:prstGeom prst="roundRect">
            <a:avLst/>
          </a:prstGeom>
          <a:gradFill>
            <a:gsLst>
              <a:gs pos="0">
                <a:srgbClr val="CCCCFF"/>
              </a:gs>
              <a:gs pos="53000">
                <a:schemeClr val="bg1"/>
              </a:gs>
              <a:gs pos="100000">
                <a:srgbClr val="CCCCFF"/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0000"/>
              </a:lnSpc>
              <a:spcBef>
                <a:spcPts val="900"/>
              </a:spcBef>
            </a:pP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Proposal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to update UN R10 </a:t>
            </a:r>
            <a:r>
              <a:rPr lang="fr-FR" sz="1900" dirty="0" err="1">
                <a:solidFill>
                  <a:schemeClr val="tx1"/>
                </a:solidFill>
                <a:cs typeface="Arial" panose="020B0604020202020204" pitchFamily="34" charset="0"/>
              </a:rPr>
              <a:t>reference</a:t>
            </a:r>
            <a:r>
              <a:rPr lang="fr-FR" sz="1900" dirty="0">
                <a:solidFill>
                  <a:schemeClr val="tx1"/>
                </a:solidFill>
                <a:cs typeface="Arial" panose="020B0604020202020204" pitchFamily="34" charset="0"/>
              </a:rPr>
              <a:t> (to UN R10.06) and to </a:t>
            </a:r>
            <a:r>
              <a:rPr lang="en-GB" sz="1900" dirty="0">
                <a:solidFill>
                  <a:schemeClr val="tx1"/>
                </a:solidFill>
                <a:cs typeface="Arial" panose="020B0604020202020204" pitchFamily="34" charset="0"/>
              </a:rPr>
              <a:t>add a sentence with precision on operating conditions.</a:t>
            </a:r>
            <a:endParaRPr lang="fr-FR" sz="190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lvl="0"/>
            <a:r>
              <a:rPr lang="en-GB" sz="1900" i="1" dirty="0">
                <a:solidFill>
                  <a:srgbClr val="3333CC"/>
                </a:solidFill>
                <a:cs typeface="Arial" panose="020B0604020202020204" pitchFamily="34" charset="0"/>
              </a:rPr>
              <a:t>Justification : to be in line with last ISO standard and to allow more consistency between the technical services regarding test levels and test conditions.</a:t>
            </a:r>
            <a:endParaRPr lang="fr-FR" sz="1900" i="1" dirty="0">
              <a:solidFill>
                <a:srgbClr val="3333CC"/>
              </a:solidFill>
              <a:cs typeface="Arial" panose="020B0604020202020204" pitchFamily="34" charset="0"/>
            </a:endParaRPr>
          </a:p>
        </p:txBody>
      </p:sp>
      <p:cxnSp>
        <p:nvCxnSpPr>
          <p:cNvPr id="15" name="Connecteur droit 14"/>
          <p:cNvCxnSpPr/>
          <p:nvPr/>
        </p:nvCxnSpPr>
        <p:spPr>
          <a:xfrm flipV="1">
            <a:off x="346930" y="4383310"/>
            <a:ext cx="5207978" cy="7738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/>
        </p:nvCxnSpPr>
        <p:spPr>
          <a:xfrm>
            <a:off x="370332" y="4202578"/>
            <a:ext cx="5137772" cy="87775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5311579"/>
            <a:ext cx="4330448" cy="1141757"/>
          </a:xfrm>
          <a:prstGeom prst="rect">
            <a:avLst/>
          </a:prstGeom>
        </p:spPr>
      </p:pic>
      <p:sp>
        <p:nvSpPr>
          <p:cNvPr id="17" name="Flèche vers le bas 16"/>
          <p:cNvSpPr/>
          <p:nvPr/>
        </p:nvSpPr>
        <p:spPr>
          <a:xfrm>
            <a:off x="741061" y="1662351"/>
            <a:ext cx="576064" cy="398497"/>
          </a:xfrm>
          <a:prstGeom prst="downArrow">
            <a:avLst/>
          </a:prstGeom>
          <a:solidFill>
            <a:srgbClr val="CCC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5699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43314" y="2852936"/>
            <a:ext cx="8229600" cy="1143000"/>
          </a:xfrm>
        </p:spPr>
        <p:txBody>
          <a:bodyPr/>
          <a:lstStyle/>
          <a:p>
            <a:r>
              <a:rPr lang="en-GB" dirty="0"/>
              <a:t>Thank you for your attention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AC0D15-F965-4AF5-930F-AAC5B3CB5B3D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9793061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PI_T8aLaQFuWPAz4qsxqwA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</TotalTime>
  <Words>525</Words>
  <Application>Microsoft Office PowerPoint</Application>
  <PresentationFormat>On-screen Show (4:3)</PresentationFormat>
  <Paragraphs>47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Office ​​テーマ</vt:lpstr>
      <vt:lpstr>think-cell Folie</vt:lpstr>
      <vt:lpstr>Task Force  on Electro-Magnetic Compatibility  (TF-EMC)  Status report to GRSG-117 Proposal for updated R116 EMC annexes Thursday, 8th of October 2018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 for your attention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 on Electro-Magnetic Compatibility  (TF-EMC)  Status report to GRSG-117 Proposal for updated R116 EMC annexes Thursday, 8th of October 2018</dc:title>
  <dc:creator>jsae</dc:creator>
  <cp:lastModifiedBy>Heini Amanda SALONEN</cp:lastModifiedBy>
  <cp:revision>443</cp:revision>
  <cp:lastPrinted>2016-10-19T06:28:33Z</cp:lastPrinted>
  <dcterms:created xsi:type="dcterms:W3CDTF">2014-08-07T00:59:03Z</dcterms:created>
  <dcterms:modified xsi:type="dcterms:W3CDTF">2019-10-02T05:54:55Z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