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9"/>
  </p:notesMasterIdLst>
  <p:sldIdLst>
    <p:sldId id="278" r:id="rId3"/>
    <p:sldId id="257" r:id="rId4"/>
    <p:sldId id="282" r:id="rId5"/>
    <p:sldId id="303" r:id="rId6"/>
    <p:sldId id="304" r:id="rId7"/>
    <p:sldId id="302" r:id="rId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E5F3"/>
    <a:srgbClr val="DBE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121" tIns="45561" rIns="91121" bIns="45561" rtlCol="0"/>
          <a:lstStyle>
            <a:lvl1pPr algn="r">
              <a:defRPr sz="1200"/>
            </a:lvl1pPr>
          </a:lstStyle>
          <a:p>
            <a:fld id="{0AD753B5-8B5C-4220-B1D1-AE63B5B6F73B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1" tIns="45561" rIns="91121" bIns="4556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6"/>
          </a:xfrm>
          <a:prstGeom prst="rect">
            <a:avLst/>
          </a:prstGeom>
        </p:spPr>
        <p:txBody>
          <a:bodyPr vert="horz" lIns="91121" tIns="45561" rIns="91121" bIns="455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121" tIns="45561" rIns="91121" bIns="45561" rtlCol="0" anchor="b"/>
          <a:lstStyle>
            <a:lvl1pPr algn="r">
              <a:defRPr sz="1200"/>
            </a:lvl1pPr>
          </a:lstStyle>
          <a:p>
            <a:fld id="{93C26318-8B2F-481E-8A8E-F8A3CB9A3F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297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1338">
              <a:defRPr/>
            </a:pPr>
            <a:fld id="{089A1F9D-A974-40DB-A999-1BCB87B07587}" type="slidenum">
              <a:rPr lang="ru-RU" sz="1700">
                <a:solidFill>
                  <a:prstClr val="black"/>
                </a:solidFill>
                <a:latin typeface="Calibri" panose="020F0502020204030204"/>
              </a:rPr>
              <a:pPr defTabSz="661338">
                <a:defRPr/>
              </a:pPr>
              <a:t>3</a:t>
            </a:fld>
            <a:endParaRPr lang="ru-RU" sz="17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0F86-54C0-47C7-8399-A1B5B9E0C13E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5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DD9-E489-40ED-87E2-7723B3E3A0A3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79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BDA-9E22-470F-BAD2-7018AF2A0281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96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 anchor="ctr"/>
          <a:lstStyle>
            <a:lvl1pPr algn="r">
              <a:defRPr sz="16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31330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07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0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87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044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0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7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B58-ACE3-4D4B-B8CC-CA100F1B0859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969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2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50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69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60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18B0-4F9B-4ED9-A23E-6A37B117D3E9}" type="datetime1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67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5611-2CB5-4C75-9DA7-537316430097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49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3AC9-282D-47E5-8956-074EDF2FCA8A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9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0D4F-1919-4A23-8A99-3ABA9A93CC34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1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A6B3-3CCA-45A5-BCCC-E3D35E5F18C4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56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D2F3-14FD-490E-9984-D8548A942203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77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A7F1-7685-4704-9450-C9759646962C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5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6EF-12CE-41BF-A512-17AAFFBBF028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4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AA95-D71E-4778-9218-BAA852019A45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4ADA-4D0D-4A78-945D-19A6119AB2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6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D9D3-9904-8C48-8E03-01760A1D8F8D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9076-EACD-6F48-A38F-1CEDAE6B1D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96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/>
          <p:nvPr/>
        </p:nvSpPr>
        <p:spPr>
          <a:xfrm>
            <a:off x="330546" y="258650"/>
            <a:ext cx="11540178" cy="661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0521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END-TO-END DIGITAL SERVICES AND ELECTRONIC DOCUMENT FLOW ON THE ROUTES OF INTERNATIONAL TRANSPORT CORRIDORS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CONDITIONS OF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r>
              <a:rPr lang="en-US" i="1" dirty="0" err="1"/>
              <a:t>Alevtina</a:t>
            </a:r>
            <a:r>
              <a:rPr lang="en-US" i="1" dirty="0"/>
              <a:t> </a:t>
            </a:r>
            <a:r>
              <a:rPr lang="en-US" i="1" dirty="0" err="1"/>
              <a:t>Kirillova</a:t>
            </a:r>
            <a:r>
              <a:rPr lang="en-US" i="1" dirty="0"/>
              <a:t>,</a:t>
            </a:r>
          </a:p>
          <a:p>
            <a:r>
              <a:rPr lang="en-US" i="1" dirty="0"/>
              <a:t>Head of the export logistics development project</a:t>
            </a:r>
          </a:p>
          <a:p>
            <a:r>
              <a:rPr lang="en-US" i="1" dirty="0"/>
              <a:t>JSC "Russian Export Center",</a:t>
            </a:r>
          </a:p>
          <a:p>
            <a:r>
              <a:rPr lang="en-US" i="1" dirty="0"/>
              <a:t>Doctor of technical sciences, professor</a:t>
            </a:r>
          </a:p>
          <a:p>
            <a:endParaRPr lang="ru-RU" i="1" dirty="0"/>
          </a:p>
          <a:p>
            <a:r>
              <a:rPr lang="en-US" i="1" dirty="0" smtClean="0"/>
              <a:t>Natalia </a:t>
            </a:r>
            <a:r>
              <a:rPr lang="en-US" i="1" smtClean="0"/>
              <a:t>Ignatieva</a:t>
            </a:r>
            <a:endParaRPr lang="en-US" i="1" dirty="0" smtClean="0"/>
          </a:p>
          <a:p>
            <a:r>
              <a:rPr lang="en-US" dirty="0" smtClean="0"/>
              <a:t>D</a:t>
            </a:r>
            <a:r>
              <a:rPr lang="ru-RU" dirty="0" err="1" smtClean="0"/>
              <a:t>eputy</a:t>
            </a:r>
            <a:r>
              <a:rPr lang="ru-RU" dirty="0" smtClean="0"/>
              <a:t> </a:t>
            </a:r>
            <a:r>
              <a:rPr lang="ru-RU" dirty="0" err="1" smtClean="0"/>
              <a:t>division</a:t>
            </a:r>
            <a:r>
              <a:rPr lang="ru-RU" dirty="0" smtClean="0"/>
              <a:t> </a:t>
            </a:r>
            <a:r>
              <a:rPr lang="ru-RU" dirty="0" err="1" smtClean="0"/>
              <a:t>chief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Department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analysis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statistics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JSC</a:t>
            </a:r>
            <a:r>
              <a:rPr lang="ru-RU" dirty="0" smtClean="0"/>
              <a:t> «</a:t>
            </a:r>
            <a:r>
              <a:rPr lang="ru-RU" dirty="0" err="1" smtClean="0"/>
              <a:t>Russian</a:t>
            </a:r>
            <a:r>
              <a:rPr lang="ru-RU" dirty="0" smtClean="0"/>
              <a:t> </a:t>
            </a:r>
            <a:r>
              <a:rPr lang="ru-RU" dirty="0" err="1" smtClean="0"/>
              <a:t>Railways</a:t>
            </a:r>
            <a:r>
              <a:rPr lang="ru-RU" dirty="0" smtClean="0"/>
              <a:t>»</a:t>
            </a:r>
            <a:endParaRPr lang="ru-RU" dirty="0" smtClean="0"/>
          </a:p>
          <a:p>
            <a:endParaRPr lang="en-US" i="1" dirty="0" smtClean="0"/>
          </a:p>
          <a:p>
            <a:r>
              <a:rPr lang="en-US" i="1" dirty="0" smtClean="0"/>
              <a:t>Alexey </a:t>
            </a:r>
            <a:r>
              <a:rPr lang="en-US" i="1" dirty="0" err="1"/>
              <a:t>Volodin</a:t>
            </a:r>
            <a:r>
              <a:rPr lang="ru-RU" i="1" dirty="0"/>
              <a:t>, </a:t>
            </a:r>
            <a:endParaRPr lang="ru-RU" dirty="0"/>
          </a:p>
          <a:p>
            <a:r>
              <a:rPr lang="en-US" i="1" dirty="0"/>
              <a:t>Ph.D., Associate Professor, Director of the Academy of Water Transport</a:t>
            </a:r>
            <a:endParaRPr lang="ru-RU" dirty="0"/>
          </a:p>
          <a:p>
            <a:r>
              <a:rPr lang="en-US" i="1" dirty="0"/>
              <a:t>Russian University of Transport (RUT-MIIT)</a:t>
            </a:r>
            <a:endParaRPr lang="ru-RU" dirty="0"/>
          </a:p>
          <a:p>
            <a:endParaRPr lang="ru-RU" i="1" dirty="0" smtClean="0"/>
          </a:p>
          <a:p>
            <a:r>
              <a:rPr lang="en-US" i="1" dirty="0" err="1" smtClean="0"/>
              <a:t>Pyotr</a:t>
            </a:r>
            <a:r>
              <a:rPr lang="ru-RU" i="1" dirty="0" smtClean="0"/>
              <a:t> </a:t>
            </a:r>
            <a:r>
              <a:rPr lang="en-US" i="1" dirty="0" err="1" smtClean="0"/>
              <a:t>Kurenkov</a:t>
            </a:r>
            <a:r>
              <a:rPr lang="ru-RU" i="1" dirty="0" smtClean="0"/>
              <a:t>,</a:t>
            </a:r>
            <a:r>
              <a:rPr lang="en-US" i="1" dirty="0" smtClean="0"/>
              <a:t> </a:t>
            </a:r>
            <a:endParaRPr lang="ru-RU" dirty="0"/>
          </a:p>
          <a:p>
            <a:r>
              <a:rPr lang="en-US" i="1" dirty="0"/>
              <a:t>Doctor of Economics, Professor of the Department </a:t>
            </a:r>
            <a:r>
              <a:rPr lang="ru-RU" i="1" dirty="0" smtClean="0"/>
              <a:t>«</a:t>
            </a:r>
            <a:r>
              <a:rPr lang="en-US" i="1" dirty="0" smtClean="0"/>
              <a:t>Transport </a:t>
            </a:r>
            <a:r>
              <a:rPr lang="en-US" i="1" dirty="0"/>
              <a:t>Management and Intelligent </a:t>
            </a:r>
            <a:r>
              <a:rPr lang="en-US" i="1" dirty="0" smtClean="0"/>
              <a:t>Systems</a:t>
            </a:r>
            <a:r>
              <a:rPr lang="ru-RU" i="1" dirty="0" smtClean="0"/>
              <a:t>»</a:t>
            </a:r>
            <a:endParaRPr lang="ru-RU" dirty="0"/>
          </a:p>
          <a:p>
            <a:r>
              <a:rPr lang="en-US" i="1" dirty="0"/>
              <a:t>Russian University of Transport (RUT-MIIT)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521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r>
              <a:rPr lang="en-US" i="1" dirty="0" smtClean="0"/>
              <a:t>Sergey</a:t>
            </a:r>
            <a:r>
              <a:rPr lang="ru-RU" i="1" dirty="0" smtClean="0"/>
              <a:t> </a:t>
            </a:r>
            <a:r>
              <a:rPr lang="en-US" i="1" dirty="0" err="1" smtClean="0"/>
              <a:t>Filipchenko</a:t>
            </a:r>
            <a:r>
              <a:rPr lang="en-US" i="1" dirty="0" smtClean="0"/>
              <a:t>,</a:t>
            </a:r>
            <a:endParaRPr lang="ru-RU" dirty="0"/>
          </a:p>
          <a:p>
            <a:r>
              <a:rPr lang="en-US" i="1" dirty="0"/>
              <a:t>Ph.D. - head of the scientific and technical </a:t>
            </a:r>
            <a:r>
              <a:rPr lang="en-US" i="1" dirty="0" smtClean="0"/>
              <a:t>complex</a:t>
            </a:r>
            <a:r>
              <a:rPr lang="ru-RU" dirty="0"/>
              <a:t> </a:t>
            </a:r>
            <a:r>
              <a:rPr lang="en-US" i="1" dirty="0" smtClean="0"/>
              <a:t>OJSC </a:t>
            </a:r>
            <a:r>
              <a:rPr lang="ru-RU" i="1" dirty="0" smtClean="0"/>
              <a:t>«</a:t>
            </a:r>
            <a:r>
              <a:rPr lang="en-US" i="1" dirty="0" smtClean="0"/>
              <a:t>NIIAS</a:t>
            </a:r>
            <a:r>
              <a:rPr lang="ru-RU" i="1" dirty="0" smtClean="0"/>
              <a:t>»</a:t>
            </a:r>
            <a:endParaRPr lang="ru-RU" dirty="0"/>
          </a:p>
          <a:p>
            <a:r>
              <a:rPr lang="en-US" i="1" dirty="0"/>
              <a:t>Moscow, </a:t>
            </a:r>
            <a:r>
              <a:rPr lang="en-US" i="1" dirty="0" smtClean="0"/>
              <a:t>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125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Box 536"/>
          <p:cNvSpPr txBox="1"/>
          <p:nvPr/>
        </p:nvSpPr>
        <p:spPr>
          <a:xfrm>
            <a:off x="6636937" y="4385310"/>
            <a:ext cx="1577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CHINA</a:t>
            </a:r>
            <a:endParaRPr kumimoji="0" lang="ru-RU" sz="40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6970971" y="3703057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MONGOLIA</a:t>
            </a:r>
            <a:endParaRPr kumimoji="0" lang="ru-RU" sz="14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3765791" y="518233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ИРАН</a:t>
            </a:r>
            <a:endParaRPr kumimoji="0" lang="ru-RU" sz="1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3024689" y="4315809"/>
            <a:ext cx="52523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GEORGIA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589695" y="3899057"/>
            <a:ext cx="5741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6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ROMANIA</a:t>
            </a:r>
            <a:endParaRPr kumimoji="0" lang="ru-RU" sz="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801185" y="3000030"/>
            <a:ext cx="6303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7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BELARUS</a:t>
            </a:r>
            <a:endParaRPr kumimoji="0" lang="ru-RU" sz="7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744953" y="2610762"/>
            <a:ext cx="4523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LATVIA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640311" y="2329508"/>
            <a:ext cx="5100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5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ESTONIA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1551912" y="2787178"/>
            <a:ext cx="58541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5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LITHUANIA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1704406" y="1698751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7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FINLAND</a:t>
            </a:r>
            <a:endParaRPr kumimoji="0" lang="ru-RU" sz="7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510604" y="3270353"/>
            <a:ext cx="5950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spc="100" dirty="0" smtClean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GERMANY</a:t>
            </a:r>
            <a:endParaRPr kumimoji="0" lang="ru-RU" sz="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2103908" y="4541111"/>
            <a:ext cx="113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TURKEY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961852" y="5143426"/>
            <a:ext cx="1212859" cy="307777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TCM branch:</a:t>
            </a:r>
          </a:p>
          <a:p>
            <a:r>
              <a:rPr lang="en-US" sz="700" b="1" dirty="0">
                <a:latin typeface="Arial Narrow" panose="020B0606020202030204" pitchFamily="34" charset="0"/>
              </a:rPr>
              <a:t>Moscow - Kiev (railway, car</a:t>
            </a:r>
            <a:r>
              <a:rPr lang="ru-RU" sz="700" b="1" dirty="0" smtClean="0">
                <a:latin typeface="Arial Narrow" panose="020B0606020202030204" pitchFamily="34" charset="0"/>
              </a:rPr>
              <a:t>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sp>
        <p:nvSpPr>
          <p:cNvPr id="486" name="Полилиния 485"/>
          <p:cNvSpPr/>
          <p:nvPr/>
        </p:nvSpPr>
        <p:spPr>
          <a:xfrm>
            <a:off x="3499739" y="3100620"/>
            <a:ext cx="265087" cy="196581"/>
          </a:xfrm>
          <a:custGeom>
            <a:avLst/>
            <a:gdLst>
              <a:gd name="connsiteX0" fmla="*/ 0 w 265087"/>
              <a:gd name="connsiteY0" fmla="*/ 196581 h 196581"/>
              <a:gd name="connsiteX1" fmla="*/ 265087 w 265087"/>
              <a:gd name="connsiteY1" fmla="*/ 0 h 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87" h="196581">
                <a:moveTo>
                  <a:pt x="0" y="196581"/>
                </a:moveTo>
                <a:cubicBezTo>
                  <a:pt x="21346" y="117650"/>
                  <a:pt x="42692" y="38720"/>
                  <a:pt x="26508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2" name="Полилиния 471"/>
          <p:cNvSpPr/>
          <p:nvPr/>
        </p:nvSpPr>
        <p:spPr>
          <a:xfrm>
            <a:off x="2296834" y="2829627"/>
            <a:ext cx="3146230" cy="700093"/>
          </a:xfrm>
          <a:custGeom>
            <a:avLst/>
            <a:gdLst>
              <a:gd name="connsiteX0" fmla="*/ 0 w 3146230"/>
              <a:gd name="connsiteY0" fmla="*/ 624291 h 700093"/>
              <a:gd name="connsiteX1" fmla="*/ 342358 w 3146230"/>
              <a:gd name="connsiteY1" fmla="*/ 697964 h 700093"/>
              <a:gd name="connsiteX2" fmla="*/ 680383 w 3146230"/>
              <a:gd name="connsiteY2" fmla="*/ 550619 h 700093"/>
              <a:gd name="connsiteX3" fmla="*/ 1118082 w 3146230"/>
              <a:gd name="connsiteY3" fmla="*/ 299268 h 700093"/>
              <a:gd name="connsiteX4" fmla="*/ 1469107 w 3146230"/>
              <a:gd name="connsiteY4" fmla="*/ 273266 h 700093"/>
              <a:gd name="connsiteX5" fmla="*/ 1902472 w 3146230"/>
              <a:gd name="connsiteY5" fmla="*/ 138923 h 700093"/>
              <a:gd name="connsiteX6" fmla="*/ 2262165 w 3146230"/>
              <a:gd name="connsiteY6" fmla="*/ 56583 h 700093"/>
              <a:gd name="connsiteX7" fmla="*/ 2500516 w 3146230"/>
              <a:gd name="connsiteY7" fmla="*/ 246 h 700093"/>
              <a:gd name="connsiteX8" fmla="*/ 2920880 w 3146230"/>
              <a:gd name="connsiteY8" fmla="*/ 78252 h 700093"/>
              <a:gd name="connsiteX9" fmla="*/ 3146230 w 3146230"/>
              <a:gd name="connsiteY9" fmla="*/ 99920 h 7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230" h="700093">
                <a:moveTo>
                  <a:pt x="0" y="624291"/>
                </a:moveTo>
                <a:cubicBezTo>
                  <a:pt x="114480" y="667267"/>
                  <a:pt x="228961" y="710243"/>
                  <a:pt x="342358" y="697964"/>
                </a:cubicBezTo>
                <a:cubicBezTo>
                  <a:pt x="455755" y="685685"/>
                  <a:pt x="551096" y="617068"/>
                  <a:pt x="680383" y="550619"/>
                </a:cubicBezTo>
                <a:cubicBezTo>
                  <a:pt x="809670" y="484170"/>
                  <a:pt x="986628" y="345493"/>
                  <a:pt x="1118082" y="299268"/>
                </a:cubicBezTo>
                <a:cubicBezTo>
                  <a:pt x="1249536" y="253042"/>
                  <a:pt x="1338375" y="299990"/>
                  <a:pt x="1469107" y="273266"/>
                </a:cubicBezTo>
                <a:cubicBezTo>
                  <a:pt x="1599839" y="246542"/>
                  <a:pt x="1770296" y="175037"/>
                  <a:pt x="1902472" y="138923"/>
                </a:cubicBezTo>
                <a:cubicBezTo>
                  <a:pt x="2034648" y="102809"/>
                  <a:pt x="2262165" y="56583"/>
                  <a:pt x="2262165" y="56583"/>
                </a:cubicBezTo>
                <a:cubicBezTo>
                  <a:pt x="2361839" y="33470"/>
                  <a:pt x="2390730" y="-3365"/>
                  <a:pt x="2500516" y="246"/>
                </a:cubicBezTo>
                <a:cubicBezTo>
                  <a:pt x="2610302" y="3857"/>
                  <a:pt x="2813261" y="61640"/>
                  <a:pt x="2920880" y="78252"/>
                </a:cubicBezTo>
                <a:cubicBezTo>
                  <a:pt x="3028499" y="94864"/>
                  <a:pt x="3087364" y="97392"/>
                  <a:pt x="3146230" y="9992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олилиния 83"/>
          <p:cNvSpPr/>
          <p:nvPr/>
        </p:nvSpPr>
        <p:spPr>
          <a:xfrm>
            <a:off x="3739487" y="4540155"/>
            <a:ext cx="1778758" cy="2006221"/>
          </a:xfrm>
          <a:custGeom>
            <a:avLst/>
            <a:gdLst>
              <a:gd name="connsiteX0" fmla="*/ 1778758 w 1778758"/>
              <a:gd name="connsiteY0" fmla="*/ 2006221 h 2006221"/>
              <a:gd name="connsiteX1" fmla="*/ 241110 w 1778758"/>
              <a:gd name="connsiteY1" fmla="*/ 632346 h 2006221"/>
              <a:gd name="connsiteX2" fmla="*/ 0 w 1778758"/>
              <a:gd name="connsiteY2" fmla="*/ 0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758" h="2006221">
                <a:moveTo>
                  <a:pt x="1778758" y="2006221"/>
                </a:moveTo>
                <a:cubicBezTo>
                  <a:pt x="1158164" y="1486468"/>
                  <a:pt x="537570" y="966716"/>
                  <a:pt x="241110" y="632346"/>
                </a:cubicBezTo>
                <a:cubicBezTo>
                  <a:pt x="-55350" y="297976"/>
                  <a:pt x="164531" y="178937"/>
                  <a:pt x="0" y="0"/>
                </a:cubicBezTo>
              </a:path>
            </a:pathLst>
          </a:cu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7" name="Полилиния 496"/>
          <p:cNvSpPr/>
          <p:nvPr/>
        </p:nvSpPr>
        <p:spPr>
          <a:xfrm>
            <a:off x="5215095" y="2908998"/>
            <a:ext cx="1356527" cy="1220875"/>
          </a:xfrm>
          <a:custGeom>
            <a:avLst/>
            <a:gdLst>
              <a:gd name="connsiteX0" fmla="*/ 1356527 w 1356527"/>
              <a:gd name="connsiteY0" fmla="*/ 1220875 h 1220875"/>
              <a:gd name="connsiteX1" fmla="*/ 175846 w 1356527"/>
              <a:gd name="connsiteY1" fmla="*/ 477297 h 1220875"/>
              <a:gd name="connsiteX2" fmla="*/ 0 w 1356527"/>
              <a:gd name="connsiteY2" fmla="*/ 0 h 12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527" h="1220875">
                <a:moveTo>
                  <a:pt x="1356527" y="1220875"/>
                </a:moveTo>
                <a:cubicBezTo>
                  <a:pt x="879230" y="950825"/>
                  <a:pt x="401934" y="680776"/>
                  <a:pt x="175846" y="477297"/>
                </a:cubicBezTo>
                <a:cubicBezTo>
                  <a:pt x="-50242" y="273818"/>
                  <a:pt x="141514" y="83736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олилиния 72"/>
          <p:cNvSpPr/>
          <p:nvPr/>
        </p:nvSpPr>
        <p:spPr>
          <a:xfrm>
            <a:off x="8034789" y="3302101"/>
            <a:ext cx="739475" cy="1289777"/>
          </a:xfrm>
          <a:custGeom>
            <a:avLst/>
            <a:gdLst>
              <a:gd name="connsiteX0" fmla="*/ 739475 w 739475"/>
              <a:gd name="connsiteY0" fmla="*/ 1289777 h 1289777"/>
              <a:gd name="connsiteX1" fmla="*/ 51688 w 739475"/>
              <a:gd name="connsiteY1" fmla="*/ 558257 h 1289777"/>
              <a:gd name="connsiteX2" fmla="*/ 47712 w 739475"/>
              <a:gd name="connsiteY2" fmla="*/ 232254 h 1289777"/>
              <a:gd name="connsiteX3" fmla="*/ 35785 w 739475"/>
              <a:gd name="connsiteY3" fmla="*/ 5642 h 128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75" h="1289777">
                <a:moveTo>
                  <a:pt x="739475" y="1289777"/>
                </a:moveTo>
                <a:cubicBezTo>
                  <a:pt x="453228" y="1012144"/>
                  <a:pt x="166982" y="734511"/>
                  <a:pt x="51688" y="558257"/>
                </a:cubicBezTo>
                <a:cubicBezTo>
                  <a:pt x="-63606" y="382003"/>
                  <a:pt x="50362" y="324356"/>
                  <a:pt x="47712" y="232254"/>
                </a:cubicBezTo>
                <a:cubicBezTo>
                  <a:pt x="45062" y="140152"/>
                  <a:pt x="261735" y="-33452"/>
                  <a:pt x="35785" y="564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олилиния 70"/>
          <p:cNvSpPr/>
          <p:nvPr/>
        </p:nvSpPr>
        <p:spPr>
          <a:xfrm>
            <a:off x="6265628" y="2730652"/>
            <a:ext cx="3945977" cy="1571004"/>
          </a:xfrm>
          <a:custGeom>
            <a:avLst/>
            <a:gdLst>
              <a:gd name="connsiteX0" fmla="*/ 3685429 w 3945977"/>
              <a:gd name="connsiteY0" fmla="*/ 1571004 h 1571004"/>
              <a:gd name="connsiteX1" fmla="*/ 3912042 w 3945977"/>
              <a:gd name="connsiteY1" fmla="*/ 966705 h 1571004"/>
              <a:gd name="connsiteX2" fmla="*/ 3041374 w 3945977"/>
              <a:gd name="connsiteY2" fmla="*/ 314698 h 1571004"/>
              <a:gd name="connsiteX3" fmla="*/ 2309854 w 3945977"/>
              <a:gd name="connsiteY3" fmla="*/ 561188 h 1571004"/>
              <a:gd name="connsiteX4" fmla="*/ 1812897 w 3945977"/>
              <a:gd name="connsiteY4" fmla="*/ 573115 h 1571004"/>
              <a:gd name="connsiteX5" fmla="*/ 1526650 w 3945977"/>
              <a:gd name="connsiteY5" fmla="*/ 684433 h 1571004"/>
              <a:gd name="connsiteX6" fmla="*/ 1490869 w 3945977"/>
              <a:gd name="connsiteY6" fmla="*/ 561188 h 1571004"/>
              <a:gd name="connsiteX7" fmla="*/ 1598212 w 3945977"/>
              <a:gd name="connsiteY7" fmla="*/ 429991 h 1571004"/>
              <a:gd name="connsiteX8" fmla="*/ 1335819 w 3945977"/>
              <a:gd name="connsiteY8" fmla="*/ 235185 h 1571004"/>
              <a:gd name="connsiteX9" fmla="*/ 711642 w 3945977"/>
              <a:gd name="connsiteY9" fmla="*/ 621 h 1571004"/>
              <a:gd name="connsiteX10" fmla="*/ 0 w 3945977"/>
              <a:gd name="connsiteY10" fmla="*/ 167598 h 15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977" h="1571004">
                <a:moveTo>
                  <a:pt x="3685429" y="1571004"/>
                </a:moveTo>
                <a:cubicBezTo>
                  <a:pt x="3852407" y="1373546"/>
                  <a:pt x="4019385" y="1176089"/>
                  <a:pt x="3912042" y="966705"/>
                </a:cubicBezTo>
                <a:cubicBezTo>
                  <a:pt x="3804700" y="757321"/>
                  <a:pt x="3308405" y="382284"/>
                  <a:pt x="3041374" y="314698"/>
                </a:cubicBezTo>
                <a:cubicBezTo>
                  <a:pt x="2774343" y="247112"/>
                  <a:pt x="2514600" y="518119"/>
                  <a:pt x="2309854" y="561188"/>
                </a:cubicBezTo>
                <a:cubicBezTo>
                  <a:pt x="2105108" y="604257"/>
                  <a:pt x="1943431" y="552574"/>
                  <a:pt x="1812897" y="573115"/>
                </a:cubicBezTo>
                <a:cubicBezTo>
                  <a:pt x="1682363" y="593656"/>
                  <a:pt x="1580321" y="686421"/>
                  <a:pt x="1526650" y="684433"/>
                </a:cubicBezTo>
                <a:cubicBezTo>
                  <a:pt x="1472979" y="682445"/>
                  <a:pt x="1478942" y="603595"/>
                  <a:pt x="1490869" y="561188"/>
                </a:cubicBezTo>
                <a:cubicBezTo>
                  <a:pt x="1502796" y="518781"/>
                  <a:pt x="1624054" y="484325"/>
                  <a:pt x="1598212" y="429991"/>
                </a:cubicBezTo>
                <a:cubicBezTo>
                  <a:pt x="1572370" y="375657"/>
                  <a:pt x="1483581" y="306747"/>
                  <a:pt x="1335819" y="235185"/>
                </a:cubicBezTo>
                <a:cubicBezTo>
                  <a:pt x="1188057" y="163623"/>
                  <a:pt x="934278" y="11885"/>
                  <a:pt x="711642" y="621"/>
                </a:cubicBezTo>
                <a:cubicBezTo>
                  <a:pt x="489005" y="-10644"/>
                  <a:pt x="256430" y="134468"/>
                  <a:pt x="0" y="16759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олилиния 74"/>
          <p:cNvSpPr/>
          <p:nvPr/>
        </p:nvSpPr>
        <p:spPr>
          <a:xfrm>
            <a:off x="8577016" y="3290001"/>
            <a:ext cx="1053548" cy="596379"/>
          </a:xfrm>
          <a:custGeom>
            <a:avLst/>
            <a:gdLst>
              <a:gd name="connsiteX0" fmla="*/ 1053548 w 1053548"/>
              <a:gd name="connsiteY0" fmla="*/ 596379 h 596379"/>
              <a:gd name="connsiteX1" fmla="*/ 318052 w 1053548"/>
              <a:gd name="connsiteY1" fmla="*/ 258449 h 596379"/>
              <a:gd name="connsiteX2" fmla="*/ 0 w 1053548"/>
              <a:gd name="connsiteY2" fmla="*/ 32 h 5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3548" h="596379">
                <a:moveTo>
                  <a:pt x="1053548" y="596379"/>
                </a:moveTo>
                <a:cubicBezTo>
                  <a:pt x="773595" y="477109"/>
                  <a:pt x="493643" y="357840"/>
                  <a:pt x="318052" y="258449"/>
                </a:cubicBezTo>
                <a:cubicBezTo>
                  <a:pt x="142461" y="159058"/>
                  <a:pt x="276308" y="-2618"/>
                  <a:pt x="0" y="3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олилиния 77"/>
          <p:cNvSpPr/>
          <p:nvPr/>
        </p:nvSpPr>
        <p:spPr>
          <a:xfrm>
            <a:off x="9676737" y="4227963"/>
            <a:ext cx="151075" cy="101522"/>
          </a:xfrm>
          <a:custGeom>
            <a:avLst/>
            <a:gdLst>
              <a:gd name="connsiteX0" fmla="*/ 151075 w 151075"/>
              <a:gd name="connsiteY0" fmla="*/ 101522 h 101522"/>
              <a:gd name="connsiteX1" fmla="*/ 0 w 151075"/>
              <a:gd name="connsiteY1" fmla="*/ 2131 h 1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075" h="101522">
                <a:moveTo>
                  <a:pt x="151075" y="101522"/>
                </a:moveTo>
                <a:cubicBezTo>
                  <a:pt x="120595" y="44869"/>
                  <a:pt x="90115" y="-11784"/>
                  <a:pt x="0" y="2131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олилиния 79"/>
          <p:cNvSpPr/>
          <p:nvPr/>
        </p:nvSpPr>
        <p:spPr>
          <a:xfrm>
            <a:off x="9633005" y="3892163"/>
            <a:ext cx="329979" cy="401541"/>
          </a:xfrm>
          <a:custGeom>
            <a:avLst/>
            <a:gdLst>
              <a:gd name="connsiteX0" fmla="*/ 329979 w 329979"/>
              <a:gd name="connsiteY0" fmla="*/ 401541 h 401541"/>
              <a:gd name="connsiteX1" fmla="*/ 302150 w 329979"/>
              <a:gd name="connsiteY1" fmla="*/ 298174 h 401541"/>
              <a:gd name="connsiteX2" fmla="*/ 298174 w 329979"/>
              <a:gd name="connsiteY2" fmla="*/ 194807 h 401541"/>
              <a:gd name="connsiteX3" fmla="*/ 246491 w 329979"/>
              <a:gd name="connsiteY3" fmla="*/ 135173 h 401541"/>
              <a:gd name="connsiteX4" fmla="*/ 0 w 329979"/>
              <a:gd name="connsiteY4" fmla="*/ 0 h 40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79" h="401541">
                <a:moveTo>
                  <a:pt x="329979" y="401541"/>
                </a:moveTo>
                <a:cubicBezTo>
                  <a:pt x="318715" y="367085"/>
                  <a:pt x="307451" y="332630"/>
                  <a:pt x="302150" y="298174"/>
                </a:cubicBezTo>
                <a:cubicBezTo>
                  <a:pt x="296849" y="263718"/>
                  <a:pt x="307450" y="221974"/>
                  <a:pt x="298174" y="194807"/>
                </a:cubicBezTo>
                <a:cubicBezTo>
                  <a:pt x="288898" y="167640"/>
                  <a:pt x="296187" y="167641"/>
                  <a:pt x="246491" y="135173"/>
                </a:cubicBezTo>
                <a:cubicBezTo>
                  <a:pt x="196795" y="102705"/>
                  <a:pt x="189506" y="88790"/>
                  <a:pt x="0" y="0"/>
                </a:cubicBezTo>
              </a:path>
            </a:pathLst>
          </a:cu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0" name="Полилиния 499"/>
          <p:cNvSpPr/>
          <p:nvPr/>
        </p:nvSpPr>
        <p:spPr>
          <a:xfrm>
            <a:off x="4506686" y="2567354"/>
            <a:ext cx="296426" cy="256233"/>
          </a:xfrm>
          <a:custGeom>
            <a:avLst/>
            <a:gdLst>
              <a:gd name="connsiteX0" fmla="*/ 0 w 296426"/>
              <a:gd name="connsiteY0" fmla="*/ 0 h 256233"/>
              <a:gd name="connsiteX1" fmla="*/ 296426 w 296426"/>
              <a:gd name="connsiteY1" fmla="*/ 256233 h 25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426" h="256233">
                <a:moveTo>
                  <a:pt x="0" y="0"/>
                </a:moveTo>
                <a:cubicBezTo>
                  <a:pt x="108438" y="56940"/>
                  <a:pt x="216877" y="113881"/>
                  <a:pt x="296426" y="25623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5" name="Полилиния 494"/>
          <p:cNvSpPr/>
          <p:nvPr/>
        </p:nvSpPr>
        <p:spPr>
          <a:xfrm>
            <a:off x="2888901" y="2808409"/>
            <a:ext cx="1311310" cy="155855"/>
          </a:xfrm>
          <a:custGeom>
            <a:avLst/>
            <a:gdLst>
              <a:gd name="connsiteX0" fmla="*/ 0 w 1311310"/>
              <a:gd name="connsiteY0" fmla="*/ 105 h 155855"/>
              <a:gd name="connsiteX1" fmla="*/ 813917 w 1311310"/>
              <a:gd name="connsiteY1" fmla="*/ 25226 h 155855"/>
              <a:gd name="connsiteX2" fmla="*/ 1311310 w 1311310"/>
              <a:gd name="connsiteY2" fmla="*/ 155855 h 1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310" h="155855">
                <a:moveTo>
                  <a:pt x="0" y="105"/>
                </a:moveTo>
                <a:cubicBezTo>
                  <a:pt x="297682" y="-314"/>
                  <a:pt x="595365" y="-732"/>
                  <a:pt x="813917" y="25226"/>
                </a:cubicBezTo>
                <a:cubicBezTo>
                  <a:pt x="1032469" y="51184"/>
                  <a:pt x="1019908" y="138270"/>
                  <a:pt x="1311310" y="15585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5" name="Полилиния 474"/>
          <p:cNvSpPr/>
          <p:nvPr/>
        </p:nvSpPr>
        <p:spPr>
          <a:xfrm>
            <a:off x="2916546" y="3631598"/>
            <a:ext cx="472368" cy="225350"/>
          </a:xfrm>
          <a:custGeom>
            <a:avLst/>
            <a:gdLst>
              <a:gd name="connsiteX0" fmla="*/ 0 w 472368"/>
              <a:gd name="connsiteY0" fmla="*/ 225350 h 225350"/>
              <a:gd name="connsiteX1" fmla="*/ 472368 w 472368"/>
              <a:gd name="connsiteY1" fmla="*/ 0 h 22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368" h="225350">
                <a:moveTo>
                  <a:pt x="0" y="225350"/>
                </a:moveTo>
                <a:cubicBezTo>
                  <a:pt x="187069" y="159984"/>
                  <a:pt x="374139" y="94618"/>
                  <a:pt x="472368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3" name="Полилиния 482"/>
          <p:cNvSpPr/>
          <p:nvPr/>
        </p:nvSpPr>
        <p:spPr>
          <a:xfrm>
            <a:off x="3377760" y="3293573"/>
            <a:ext cx="117008" cy="342359"/>
          </a:xfrm>
          <a:custGeom>
            <a:avLst/>
            <a:gdLst>
              <a:gd name="connsiteX0" fmla="*/ 117008 w 117008"/>
              <a:gd name="connsiteY0" fmla="*/ 0 h 342359"/>
              <a:gd name="connsiteX1" fmla="*/ 0 w 117008"/>
              <a:gd name="connsiteY1" fmla="*/ 342359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008" h="342359">
                <a:moveTo>
                  <a:pt x="117008" y="0"/>
                </a:moveTo>
                <a:cubicBezTo>
                  <a:pt x="109785" y="123509"/>
                  <a:pt x="102563" y="247019"/>
                  <a:pt x="0" y="34235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0" name="Полилиния 479"/>
          <p:cNvSpPr/>
          <p:nvPr/>
        </p:nvSpPr>
        <p:spPr>
          <a:xfrm>
            <a:off x="2994505" y="3631598"/>
            <a:ext cx="420364" cy="398696"/>
          </a:xfrm>
          <a:custGeom>
            <a:avLst/>
            <a:gdLst>
              <a:gd name="connsiteX0" fmla="*/ 420364 w 420364"/>
              <a:gd name="connsiteY0" fmla="*/ 0 h 398696"/>
              <a:gd name="connsiteX1" fmla="*/ 286021 w 420364"/>
              <a:gd name="connsiteY1" fmla="*/ 268687 h 398696"/>
              <a:gd name="connsiteX2" fmla="*/ 0 w 420364"/>
              <a:gd name="connsiteY2" fmla="*/ 398696 h 39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64" h="398696">
                <a:moveTo>
                  <a:pt x="420364" y="0"/>
                </a:moveTo>
                <a:cubicBezTo>
                  <a:pt x="388223" y="101119"/>
                  <a:pt x="356082" y="202238"/>
                  <a:pt x="286021" y="268687"/>
                </a:cubicBezTo>
                <a:cubicBezTo>
                  <a:pt x="215960" y="335136"/>
                  <a:pt x="65005" y="348859"/>
                  <a:pt x="0" y="39869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2" name="Полилиния 491"/>
          <p:cNvSpPr/>
          <p:nvPr/>
        </p:nvSpPr>
        <p:spPr>
          <a:xfrm>
            <a:off x="3401449" y="3648664"/>
            <a:ext cx="330614" cy="887594"/>
          </a:xfrm>
          <a:custGeom>
            <a:avLst/>
            <a:gdLst>
              <a:gd name="connsiteX0" fmla="*/ 330614 w 330614"/>
              <a:gd name="connsiteY0" fmla="*/ 887594 h 887594"/>
              <a:gd name="connsiteX1" fmla="*/ 235301 w 330614"/>
              <a:gd name="connsiteY1" fmla="*/ 744626 h 887594"/>
              <a:gd name="connsiteX2" fmla="*/ 163817 w 330614"/>
              <a:gd name="connsiteY2" fmla="*/ 396141 h 887594"/>
              <a:gd name="connsiteX3" fmla="*/ 232323 w 330614"/>
              <a:gd name="connsiteY3" fmla="*/ 300829 h 887594"/>
              <a:gd name="connsiteX4" fmla="*/ 0 w 330614"/>
              <a:gd name="connsiteY4" fmla="*/ 0 h 8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14" h="887594">
                <a:moveTo>
                  <a:pt x="330614" y="887594"/>
                </a:moveTo>
                <a:cubicBezTo>
                  <a:pt x="296857" y="857064"/>
                  <a:pt x="263100" y="826535"/>
                  <a:pt x="235301" y="744626"/>
                </a:cubicBezTo>
                <a:cubicBezTo>
                  <a:pt x="207502" y="662717"/>
                  <a:pt x="164313" y="470107"/>
                  <a:pt x="163817" y="396141"/>
                </a:cubicBezTo>
                <a:cubicBezTo>
                  <a:pt x="163321" y="322175"/>
                  <a:pt x="259626" y="366853"/>
                  <a:pt x="232323" y="300829"/>
                </a:cubicBezTo>
                <a:cubicBezTo>
                  <a:pt x="205020" y="234805"/>
                  <a:pt x="18864" y="110204"/>
                  <a:pt x="0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1" name="Полилиния 410"/>
          <p:cNvSpPr/>
          <p:nvPr/>
        </p:nvSpPr>
        <p:spPr>
          <a:xfrm>
            <a:off x="3407121" y="3299131"/>
            <a:ext cx="117008" cy="342359"/>
          </a:xfrm>
          <a:custGeom>
            <a:avLst/>
            <a:gdLst>
              <a:gd name="connsiteX0" fmla="*/ 117008 w 117008"/>
              <a:gd name="connsiteY0" fmla="*/ 0 h 342359"/>
              <a:gd name="connsiteX1" fmla="*/ 0 w 117008"/>
              <a:gd name="connsiteY1" fmla="*/ 342359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008" h="342359">
                <a:moveTo>
                  <a:pt x="117008" y="0"/>
                </a:moveTo>
                <a:cubicBezTo>
                  <a:pt x="109785" y="123509"/>
                  <a:pt x="102563" y="247019"/>
                  <a:pt x="0" y="342359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6" name="Полилиния 495"/>
          <p:cNvSpPr/>
          <p:nvPr/>
        </p:nvSpPr>
        <p:spPr>
          <a:xfrm>
            <a:off x="3712866" y="2511246"/>
            <a:ext cx="2567354" cy="440603"/>
          </a:xfrm>
          <a:custGeom>
            <a:avLst/>
            <a:gdLst>
              <a:gd name="connsiteX0" fmla="*/ 0 w 2567354"/>
              <a:gd name="connsiteY0" fmla="*/ 312336 h 440603"/>
              <a:gd name="connsiteX1" fmla="*/ 256233 w 2567354"/>
              <a:gd name="connsiteY1" fmla="*/ 111369 h 440603"/>
              <a:gd name="connsiteX2" fmla="*/ 502418 w 2567354"/>
              <a:gd name="connsiteY2" fmla="*/ 837 h 440603"/>
              <a:gd name="connsiteX3" fmla="*/ 818941 w 2567354"/>
              <a:gd name="connsiteY3" fmla="*/ 61127 h 440603"/>
              <a:gd name="connsiteX4" fmla="*/ 1245996 w 2567354"/>
              <a:gd name="connsiteY4" fmla="*/ 71176 h 440603"/>
              <a:gd name="connsiteX5" fmla="*/ 1738365 w 2567354"/>
              <a:gd name="connsiteY5" fmla="*/ 417844 h 440603"/>
              <a:gd name="connsiteX6" fmla="*/ 2567354 w 2567354"/>
              <a:gd name="connsiteY6" fmla="*/ 377650 h 4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7354" h="440603">
                <a:moveTo>
                  <a:pt x="0" y="312336"/>
                </a:moveTo>
                <a:cubicBezTo>
                  <a:pt x="86248" y="237810"/>
                  <a:pt x="172497" y="163285"/>
                  <a:pt x="256233" y="111369"/>
                </a:cubicBezTo>
                <a:cubicBezTo>
                  <a:pt x="339969" y="59453"/>
                  <a:pt x="408633" y="9211"/>
                  <a:pt x="502418" y="837"/>
                </a:cubicBezTo>
                <a:cubicBezTo>
                  <a:pt x="596203" y="-7537"/>
                  <a:pt x="695011" y="49404"/>
                  <a:pt x="818941" y="61127"/>
                </a:cubicBezTo>
                <a:cubicBezTo>
                  <a:pt x="942871" y="72850"/>
                  <a:pt x="1092759" y="11723"/>
                  <a:pt x="1245996" y="71176"/>
                </a:cubicBezTo>
                <a:cubicBezTo>
                  <a:pt x="1399233" y="130629"/>
                  <a:pt x="1518139" y="366765"/>
                  <a:pt x="1738365" y="417844"/>
                </a:cubicBezTo>
                <a:cubicBezTo>
                  <a:pt x="1958591" y="468923"/>
                  <a:pt x="2436725" y="424542"/>
                  <a:pt x="2567354" y="3776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1" name="Полилиния 510"/>
          <p:cNvSpPr/>
          <p:nvPr/>
        </p:nvSpPr>
        <p:spPr>
          <a:xfrm>
            <a:off x="2277315" y="586063"/>
            <a:ext cx="310684" cy="1662867"/>
          </a:xfrm>
          <a:custGeom>
            <a:avLst/>
            <a:gdLst>
              <a:gd name="connsiteX0" fmla="*/ 310684 w 310684"/>
              <a:gd name="connsiteY0" fmla="*/ 0 h 1662867"/>
              <a:gd name="connsiteX1" fmla="*/ 0 w 310684"/>
              <a:gd name="connsiteY1" fmla="*/ 1662867 h 166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84" h="1662867">
                <a:moveTo>
                  <a:pt x="310684" y="0"/>
                </a:moveTo>
                <a:cubicBezTo>
                  <a:pt x="187705" y="689625"/>
                  <a:pt x="64726" y="1379250"/>
                  <a:pt x="0" y="166286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2276475" y="2219172"/>
            <a:ext cx="1685925" cy="409728"/>
          </a:xfrm>
          <a:custGeom>
            <a:avLst/>
            <a:gdLst>
              <a:gd name="connsiteX0" fmla="*/ 1685925 w 1685925"/>
              <a:gd name="connsiteY0" fmla="*/ 409728 h 409728"/>
              <a:gd name="connsiteX1" fmla="*/ 1462088 w 1685925"/>
              <a:gd name="connsiteY1" fmla="*/ 223991 h 409728"/>
              <a:gd name="connsiteX2" fmla="*/ 657225 w 1685925"/>
              <a:gd name="connsiteY2" fmla="*/ 104928 h 409728"/>
              <a:gd name="connsiteX3" fmla="*/ 0 w 1685925"/>
              <a:gd name="connsiteY3" fmla="*/ 33491 h 4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409728">
                <a:moveTo>
                  <a:pt x="1685925" y="409728"/>
                </a:moveTo>
                <a:cubicBezTo>
                  <a:pt x="1659731" y="342259"/>
                  <a:pt x="1633538" y="274791"/>
                  <a:pt x="1462088" y="223991"/>
                </a:cubicBezTo>
                <a:cubicBezTo>
                  <a:pt x="1290638" y="173191"/>
                  <a:pt x="900906" y="136678"/>
                  <a:pt x="657225" y="104928"/>
                </a:cubicBezTo>
                <a:cubicBezTo>
                  <a:pt x="413544" y="73178"/>
                  <a:pt x="409575" y="-61759"/>
                  <a:pt x="0" y="3349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 64"/>
          <p:cNvSpPr/>
          <p:nvPr/>
        </p:nvSpPr>
        <p:spPr>
          <a:xfrm>
            <a:off x="2884420" y="1500463"/>
            <a:ext cx="127098" cy="1309817"/>
          </a:xfrm>
          <a:custGeom>
            <a:avLst/>
            <a:gdLst>
              <a:gd name="connsiteX0" fmla="*/ 127098 w 127098"/>
              <a:gd name="connsiteY0" fmla="*/ 0 h 1309817"/>
              <a:gd name="connsiteX1" fmla="*/ 45897 w 127098"/>
              <a:gd name="connsiteY1" fmla="*/ 812016 h 1309817"/>
              <a:gd name="connsiteX2" fmla="*/ 0 w 127098"/>
              <a:gd name="connsiteY2" fmla="*/ 1309817 h 13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98" h="1309817">
                <a:moveTo>
                  <a:pt x="127098" y="0"/>
                </a:moveTo>
                <a:cubicBezTo>
                  <a:pt x="97089" y="296856"/>
                  <a:pt x="67080" y="593713"/>
                  <a:pt x="45897" y="812016"/>
                </a:cubicBezTo>
                <a:cubicBezTo>
                  <a:pt x="24714" y="1030319"/>
                  <a:pt x="11768" y="1173304"/>
                  <a:pt x="0" y="130981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6" name="Полилиния 475"/>
          <p:cNvSpPr/>
          <p:nvPr/>
        </p:nvSpPr>
        <p:spPr>
          <a:xfrm>
            <a:off x="2873209" y="2812538"/>
            <a:ext cx="278436" cy="1204755"/>
          </a:xfrm>
          <a:custGeom>
            <a:avLst/>
            <a:gdLst>
              <a:gd name="connsiteX0" fmla="*/ 0 w 278436"/>
              <a:gd name="connsiteY0" fmla="*/ 0 h 1204755"/>
              <a:gd name="connsiteX1" fmla="*/ 169013 w 278436"/>
              <a:gd name="connsiteY1" fmla="*/ 208016 h 1204755"/>
              <a:gd name="connsiteX2" fmla="*/ 277354 w 278436"/>
              <a:gd name="connsiteY2" fmla="*/ 355360 h 1204755"/>
              <a:gd name="connsiteX3" fmla="*/ 104008 w 278436"/>
              <a:gd name="connsiteY3" fmla="*/ 563375 h 1204755"/>
              <a:gd name="connsiteX4" fmla="*/ 160346 w 278436"/>
              <a:gd name="connsiteY4" fmla="*/ 832061 h 1204755"/>
              <a:gd name="connsiteX5" fmla="*/ 47671 w 278436"/>
              <a:gd name="connsiteY5" fmla="*/ 1040076 h 1204755"/>
              <a:gd name="connsiteX6" fmla="*/ 91007 w 278436"/>
              <a:gd name="connsiteY6" fmla="*/ 1204755 h 120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36" h="1204755">
                <a:moveTo>
                  <a:pt x="0" y="0"/>
                </a:moveTo>
                <a:cubicBezTo>
                  <a:pt x="61393" y="74394"/>
                  <a:pt x="122787" y="148789"/>
                  <a:pt x="169013" y="208016"/>
                </a:cubicBezTo>
                <a:cubicBezTo>
                  <a:pt x="215239" y="267243"/>
                  <a:pt x="288188" y="296134"/>
                  <a:pt x="277354" y="355360"/>
                </a:cubicBezTo>
                <a:cubicBezTo>
                  <a:pt x="266520" y="414587"/>
                  <a:pt x="123509" y="483925"/>
                  <a:pt x="104008" y="563375"/>
                </a:cubicBezTo>
                <a:cubicBezTo>
                  <a:pt x="84507" y="642825"/>
                  <a:pt x="169735" y="752611"/>
                  <a:pt x="160346" y="832061"/>
                </a:cubicBezTo>
                <a:cubicBezTo>
                  <a:pt x="150957" y="911511"/>
                  <a:pt x="59228" y="977960"/>
                  <a:pt x="47671" y="1040076"/>
                </a:cubicBezTo>
                <a:cubicBezTo>
                  <a:pt x="36115" y="1102192"/>
                  <a:pt x="98952" y="1162141"/>
                  <a:pt x="91007" y="1204755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1" name="Полилиния 470"/>
          <p:cNvSpPr/>
          <p:nvPr/>
        </p:nvSpPr>
        <p:spPr>
          <a:xfrm>
            <a:off x="2964264" y="4016829"/>
            <a:ext cx="414494" cy="374301"/>
          </a:xfrm>
          <a:custGeom>
            <a:avLst/>
            <a:gdLst>
              <a:gd name="connsiteX0" fmla="*/ 0 w 414494"/>
              <a:gd name="connsiteY0" fmla="*/ 0 h 374301"/>
              <a:gd name="connsiteX1" fmla="*/ 160773 w 414494"/>
              <a:gd name="connsiteY1" fmla="*/ 123092 h 374301"/>
              <a:gd name="connsiteX2" fmla="*/ 361740 w 414494"/>
              <a:gd name="connsiteY2" fmla="*/ 165797 h 374301"/>
              <a:gd name="connsiteX3" fmla="*/ 386861 w 414494"/>
              <a:gd name="connsiteY3" fmla="*/ 258745 h 374301"/>
              <a:gd name="connsiteX4" fmla="*/ 414494 w 414494"/>
              <a:gd name="connsiteY4" fmla="*/ 374301 h 3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94" h="374301">
                <a:moveTo>
                  <a:pt x="0" y="0"/>
                </a:moveTo>
                <a:cubicBezTo>
                  <a:pt x="50241" y="47729"/>
                  <a:pt x="100483" y="95459"/>
                  <a:pt x="160773" y="123092"/>
                </a:cubicBezTo>
                <a:cubicBezTo>
                  <a:pt x="221063" y="150725"/>
                  <a:pt x="324059" y="143188"/>
                  <a:pt x="361740" y="165797"/>
                </a:cubicBezTo>
                <a:cubicBezTo>
                  <a:pt x="399421" y="188406"/>
                  <a:pt x="378069" y="223994"/>
                  <a:pt x="386861" y="258745"/>
                </a:cubicBezTo>
                <a:cubicBezTo>
                  <a:pt x="395653" y="293496"/>
                  <a:pt x="412819" y="364253"/>
                  <a:pt x="414494" y="374301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11935225" y="6475909"/>
            <a:ext cx="158054" cy="2462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9298" y="509512"/>
            <a:ext cx="767444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MAIN EXPORT CORRIDORS OF THE RUSSIAN FEDERATION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143806" y="365760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6798" y="293261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406857" y="289559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19851" y="255647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67450" y="279558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97019" y="2543534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76901" y="248709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24563" y="286162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81751" y="310621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2" name="Прямая соединительная линия 51"/>
          <p:cNvCxnSpPr/>
          <p:nvPr/>
        </p:nvCxnSpPr>
        <p:spPr>
          <a:xfrm flipH="1">
            <a:off x="2437485" y="2817750"/>
            <a:ext cx="429075" cy="153153"/>
          </a:xfrm>
          <a:prstGeom prst="straightConnector1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939151" y="270275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7836414" y="312529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22358" y="3067173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Berlin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43863" y="328196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8052543" y="381341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Овал 227"/>
          <p:cNvSpPr/>
          <p:nvPr/>
        </p:nvSpPr>
        <p:spPr>
          <a:xfrm>
            <a:off x="8867095" y="351718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Овал 228"/>
          <p:cNvSpPr/>
          <p:nvPr/>
        </p:nvSpPr>
        <p:spPr>
          <a:xfrm>
            <a:off x="8056215" y="350350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7" name="Прямая соединительная линия 51"/>
          <p:cNvCxnSpPr/>
          <p:nvPr/>
        </p:nvCxnSpPr>
        <p:spPr>
          <a:xfrm>
            <a:off x="3529298" y="3302673"/>
            <a:ext cx="228344" cy="80843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Овал 238"/>
          <p:cNvSpPr/>
          <p:nvPr/>
        </p:nvSpPr>
        <p:spPr>
          <a:xfrm>
            <a:off x="3723952" y="335965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Овал 243"/>
          <p:cNvSpPr/>
          <p:nvPr/>
        </p:nvSpPr>
        <p:spPr>
          <a:xfrm>
            <a:off x="5181712" y="287138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Овал 247"/>
          <p:cNvSpPr/>
          <p:nvPr/>
        </p:nvSpPr>
        <p:spPr>
          <a:xfrm>
            <a:off x="5353569" y="334751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Овал 248"/>
          <p:cNvSpPr/>
          <p:nvPr/>
        </p:nvSpPr>
        <p:spPr>
          <a:xfrm>
            <a:off x="6529815" y="409559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23689" y="2509839"/>
            <a:ext cx="3526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</a:rPr>
              <a:t>Tver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598881" y="2216661"/>
            <a:ext cx="4099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Tallinn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39063" y="286908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56764" y="3612354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Овал 337"/>
          <p:cNvSpPr/>
          <p:nvPr/>
        </p:nvSpPr>
        <p:spPr>
          <a:xfrm>
            <a:off x="3605346" y="391695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3542253" y="400830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Овал 321"/>
          <p:cNvSpPr/>
          <p:nvPr/>
        </p:nvSpPr>
        <p:spPr>
          <a:xfrm>
            <a:off x="3611025" y="435655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Овал 395"/>
          <p:cNvSpPr/>
          <p:nvPr/>
        </p:nvSpPr>
        <p:spPr>
          <a:xfrm>
            <a:off x="3943390" y="513594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Овал 396"/>
          <p:cNvSpPr/>
          <p:nvPr/>
        </p:nvSpPr>
        <p:spPr>
          <a:xfrm>
            <a:off x="5492117" y="651851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537812" y="326913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921223" y="425555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9899672" y="404604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9908462" y="415256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Овал 413"/>
          <p:cNvSpPr/>
          <p:nvPr/>
        </p:nvSpPr>
        <p:spPr>
          <a:xfrm>
            <a:off x="9654250" y="419888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Овал 414"/>
          <p:cNvSpPr/>
          <p:nvPr/>
        </p:nvSpPr>
        <p:spPr>
          <a:xfrm>
            <a:off x="9795822" y="429317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43184" y="4551255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9844248" y="399401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Овал 418"/>
          <p:cNvSpPr/>
          <p:nvPr/>
        </p:nvSpPr>
        <p:spPr>
          <a:xfrm>
            <a:off x="9606634" y="386105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8389511" y="4847914"/>
            <a:ext cx="3789133" cy="187743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" b="1" u="sng" kern="0" dirty="0">
                <a:solidFill>
                  <a:prstClr val="black"/>
                </a:solidFill>
                <a:latin typeface="Arial Narrow" panose="020B0606020202030204" pitchFamily="34" charset="0"/>
              </a:rPr>
              <a:t>Corridors passing through </a:t>
            </a:r>
            <a:r>
              <a:rPr lang="en-US" sz="800" b="1" u="sng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Russia</a:t>
            </a:r>
            <a:r>
              <a:rPr kumimoji="0" 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:</a:t>
            </a:r>
          </a:p>
          <a:p>
            <a:pPr marL="180975" lvl="0">
              <a:defRPr/>
            </a:pPr>
            <a:r>
              <a:rPr lang="en-US" sz="8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North-South - </a:t>
            </a:r>
            <a:r>
              <a:rPr lang="en-US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Countries of Eastern, Central Europe and Scandinavia - European part of Russia - Caspian Sea - Iran - India, Pakistan, etc</a:t>
            </a:r>
            <a:r>
              <a:rPr lang="en-US" sz="8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180975" lvl="0">
              <a:defRPr/>
            </a:pPr>
            <a:endParaRPr kumimoji="0" lang="ru-RU" sz="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lvl="0">
              <a:defRPr/>
            </a:pPr>
            <a:r>
              <a:rPr lang="en-US" sz="8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Transsib </a:t>
            </a:r>
            <a:r>
              <a:rPr lang="en-US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- Central Europe - Moscow - Yekaterinburg - Krasnoyarsk - Khabarovsk - Vladivostok / Nakhodka. Branch system: to St. Petersburg, Kiev, Novorossiysk, Kazakhstan, Mongolia, China and Korea. Interfacing with pan-European transport corridors </a:t>
            </a:r>
            <a:r>
              <a:rPr lang="ru-RU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№</a:t>
            </a:r>
            <a:r>
              <a:rPr lang="en-US" sz="8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8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2,3, </a:t>
            </a:r>
            <a:r>
              <a:rPr lang="en-US" sz="800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  <a:p>
            <a:pPr marL="180975" lvl="0"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lvl="0">
              <a:defRPr/>
            </a:pPr>
            <a:endParaRPr kumimoji="0" lang="ru-RU" sz="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lvl="0">
              <a:defRPr/>
            </a:pPr>
            <a:r>
              <a:rPr lang="en-US" sz="8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Primorye </a:t>
            </a:r>
            <a:r>
              <a:rPr lang="en-US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             </a:t>
            </a:r>
            <a:r>
              <a:rPr lang="en-US" sz="8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Primorye 2</a:t>
            </a: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 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Pan-European </a:t>
            </a:r>
            <a:r>
              <a:rPr lang="en-US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TC </a:t>
            </a:r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No. 1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8573040" y="6212520"/>
            <a:ext cx="34557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Pan-European TC </a:t>
            </a:r>
            <a:r>
              <a:rPr lang="en-US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No.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        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Pan-European </a:t>
            </a:r>
            <a:r>
              <a:rPr lang="en-US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TC </a:t>
            </a:r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No. 9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8" name="Овал 427"/>
          <p:cNvSpPr/>
          <p:nvPr/>
        </p:nvSpPr>
        <p:spPr>
          <a:xfrm>
            <a:off x="6014608" y="4067175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Овал 450"/>
          <p:cNvSpPr/>
          <p:nvPr/>
        </p:nvSpPr>
        <p:spPr>
          <a:xfrm>
            <a:off x="2989081" y="146457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Овал 453"/>
          <p:cNvSpPr/>
          <p:nvPr/>
        </p:nvSpPr>
        <p:spPr>
          <a:xfrm>
            <a:off x="2568140" y="56716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8596312" y="6487369"/>
            <a:ext cx="1110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Foreign hubs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59" name="Прямая соединительная линия 51"/>
          <p:cNvCxnSpPr/>
          <p:nvPr/>
        </p:nvCxnSpPr>
        <p:spPr>
          <a:xfrm flipH="1" flipV="1">
            <a:off x="8462046" y="5062186"/>
            <a:ext cx="139116" cy="136431"/>
          </a:xfrm>
          <a:prstGeom prst="straightConnector1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Прямая соединительная линия 51"/>
          <p:cNvCxnSpPr/>
          <p:nvPr/>
        </p:nvCxnSpPr>
        <p:spPr>
          <a:xfrm flipH="1" flipV="1">
            <a:off x="8462046" y="5519033"/>
            <a:ext cx="139116" cy="136431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Прямая соединительная линия 51"/>
          <p:cNvCxnSpPr/>
          <p:nvPr/>
        </p:nvCxnSpPr>
        <p:spPr>
          <a:xfrm flipH="1" flipV="1">
            <a:off x="8462046" y="5969469"/>
            <a:ext cx="139116" cy="136431"/>
          </a:xfrm>
          <a:prstGeom prst="straightConnector1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Прямая соединительная линия 51"/>
          <p:cNvCxnSpPr/>
          <p:nvPr/>
        </p:nvCxnSpPr>
        <p:spPr>
          <a:xfrm flipH="1" flipV="1">
            <a:off x="9618521" y="5979513"/>
            <a:ext cx="139116" cy="136431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Прямая соединительная линия 51"/>
          <p:cNvCxnSpPr/>
          <p:nvPr/>
        </p:nvCxnSpPr>
        <p:spPr>
          <a:xfrm flipH="1" flipV="1">
            <a:off x="10536293" y="5972775"/>
            <a:ext cx="139116" cy="136431"/>
          </a:xfrm>
          <a:prstGeom prst="straightConnector1">
            <a:avLst/>
          </a:prstGeom>
          <a:ln w="19050">
            <a:solidFill>
              <a:srgbClr val="9D2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Прямая соединительная линия 51"/>
          <p:cNvCxnSpPr/>
          <p:nvPr/>
        </p:nvCxnSpPr>
        <p:spPr>
          <a:xfrm flipH="1" flipV="1">
            <a:off x="8462046" y="6222787"/>
            <a:ext cx="139116" cy="136431"/>
          </a:xfrm>
          <a:prstGeom prst="straightConnector1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51"/>
          <p:cNvCxnSpPr/>
          <p:nvPr/>
        </p:nvCxnSpPr>
        <p:spPr>
          <a:xfrm flipH="1" flipV="1">
            <a:off x="9933903" y="6222787"/>
            <a:ext cx="139116" cy="136431"/>
          </a:xfrm>
          <a:prstGeom prst="straightConnector1">
            <a:avLst/>
          </a:prstGeom>
          <a:ln w="25400">
            <a:solidFill>
              <a:srgbClr val="042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Овал 466"/>
          <p:cNvSpPr/>
          <p:nvPr/>
        </p:nvSpPr>
        <p:spPr>
          <a:xfrm>
            <a:off x="8468835" y="6506292"/>
            <a:ext cx="149619" cy="15096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31606" y="307994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58872" y="292664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679930" y="279899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80897" y="2294965"/>
            <a:ext cx="549503" cy="677113"/>
          </a:xfrm>
          <a:custGeom>
            <a:avLst/>
            <a:gdLst>
              <a:gd name="connsiteX0" fmla="*/ 549503 w 549503"/>
              <a:gd name="connsiteY0" fmla="*/ 0 h 677113"/>
              <a:gd name="connsiteX1" fmla="*/ 435950 w 549503"/>
              <a:gd name="connsiteY1" fmla="*/ 334682 h 677113"/>
              <a:gd name="connsiteX2" fmla="*/ 190915 w 549503"/>
              <a:gd name="connsiteY2" fmla="*/ 621553 h 677113"/>
              <a:gd name="connsiteX3" fmla="*/ 17597 w 549503"/>
              <a:gd name="connsiteY3" fmla="*/ 675341 h 67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03" h="677113">
                <a:moveTo>
                  <a:pt x="549503" y="0"/>
                </a:moveTo>
                <a:cubicBezTo>
                  <a:pt x="522609" y="115545"/>
                  <a:pt x="495715" y="231090"/>
                  <a:pt x="435950" y="334682"/>
                </a:cubicBezTo>
                <a:cubicBezTo>
                  <a:pt x="376185" y="438274"/>
                  <a:pt x="260640" y="564777"/>
                  <a:pt x="190915" y="621553"/>
                </a:cubicBezTo>
                <a:cubicBezTo>
                  <a:pt x="121190" y="678329"/>
                  <a:pt x="-56113" y="680321"/>
                  <a:pt x="17597" y="675341"/>
                </a:cubicBezTo>
              </a:path>
            </a:pathLst>
          </a:cu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566274" y="287901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1355376" y="294916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1787268" y="262135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1907356" y="227490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818932" y="2133709"/>
            <a:ext cx="1059126" cy="668574"/>
          </a:xfrm>
          <a:custGeom>
            <a:avLst/>
            <a:gdLst>
              <a:gd name="connsiteX0" fmla="*/ 0 w 1059126"/>
              <a:gd name="connsiteY0" fmla="*/ 69938 h 668574"/>
              <a:gd name="connsiteX1" fmla="*/ 296029 w 1059126"/>
              <a:gd name="connsiteY1" fmla="*/ 865 h 668574"/>
              <a:gd name="connsiteX2" fmla="*/ 453911 w 1059126"/>
              <a:gd name="connsiteY2" fmla="*/ 112698 h 668574"/>
              <a:gd name="connsiteX3" fmla="*/ 789410 w 1059126"/>
              <a:gd name="connsiteY3" fmla="*/ 517270 h 668574"/>
              <a:gd name="connsiteX4" fmla="*/ 1059126 w 1059126"/>
              <a:gd name="connsiteY4" fmla="*/ 668574 h 6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26" h="668574">
                <a:moveTo>
                  <a:pt x="0" y="69938"/>
                </a:moveTo>
                <a:cubicBezTo>
                  <a:pt x="110188" y="31838"/>
                  <a:pt x="220377" y="-6262"/>
                  <a:pt x="296029" y="865"/>
                </a:cubicBezTo>
                <a:cubicBezTo>
                  <a:pt x="371681" y="7992"/>
                  <a:pt x="371681" y="26630"/>
                  <a:pt x="453911" y="112698"/>
                </a:cubicBezTo>
                <a:cubicBezTo>
                  <a:pt x="536141" y="198766"/>
                  <a:pt x="688541" y="424624"/>
                  <a:pt x="789410" y="517270"/>
                </a:cubicBezTo>
                <a:cubicBezTo>
                  <a:pt x="890279" y="609916"/>
                  <a:pt x="1024041" y="630200"/>
                  <a:pt x="1059126" y="66857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Полилиния 354"/>
          <p:cNvSpPr/>
          <p:nvPr/>
        </p:nvSpPr>
        <p:spPr>
          <a:xfrm>
            <a:off x="1808949" y="2161476"/>
            <a:ext cx="1059126" cy="668574"/>
          </a:xfrm>
          <a:custGeom>
            <a:avLst/>
            <a:gdLst>
              <a:gd name="connsiteX0" fmla="*/ 0 w 1059126"/>
              <a:gd name="connsiteY0" fmla="*/ 69938 h 668574"/>
              <a:gd name="connsiteX1" fmla="*/ 296029 w 1059126"/>
              <a:gd name="connsiteY1" fmla="*/ 865 h 668574"/>
              <a:gd name="connsiteX2" fmla="*/ 453911 w 1059126"/>
              <a:gd name="connsiteY2" fmla="*/ 112698 h 668574"/>
              <a:gd name="connsiteX3" fmla="*/ 789410 w 1059126"/>
              <a:gd name="connsiteY3" fmla="*/ 517270 h 668574"/>
              <a:gd name="connsiteX4" fmla="*/ 1059126 w 1059126"/>
              <a:gd name="connsiteY4" fmla="*/ 668574 h 6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26" h="668574">
                <a:moveTo>
                  <a:pt x="0" y="69938"/>
                </a:moveTo>
                <a:cubicBezTo>
                  <a:pt x="110188" y="31838"/>
                  <a:pt x="220377" y="-6262"/>
                  <a:pt x="296029" y="865"/>
                </a:cubicBezTo>
                <a:cubicBezTo>
                  <a:pt x="371681" y="7992"/>
                  <a:pt x="371681" y="26630"/>
                  <a:pt x="453911" y="112698"/>
                </a:cubicBezTo>
                <a:cubicBezTo>
                  <a:pt x="536141" y="198766"/>
                  <a:pt x="688541" y="424624"/>
                  <a:pt x="789410" y="517270"/>
                </a:cubicBezTo>
                <a:cubicBezTo>
                  <a:pt x="890279" y="609916"/>
                  <a:pt x="1024041" y="630200"/>
                  <a:pt x="1059126" y="668574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1802594" y="218112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2095548" y="211740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Овал 345"/>
          <p:cNvSpPr/>
          <p:nvPr/>
        </p:nvSpPr>
        <p:spPr>
          <a:xfrm>
            <a:off x="2584944" y="263844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Полилиния 448"/>
          <p:cNvSpPr/>
          <p:nvPr/>
        </p:nvSpPr>
        <p:spPr>
          <a:xfrm>
            <a:off x="2057972" y="2816646"/>
            <a:ext cx="850584" cy="1678881"/>
          </a:xfrm>
          <a:custGeom>
            <a:avLst/>
            <a:gdLst>
              <a:gd name="connsiteX0" fmla="*/ 806414 w 850584"/>
              <a:gd name="connsiteY0" fmla="*/ 0 h 1678881"/>
              <a:gd name="connsiteX1" fmla="*/ 839464 w 850584"/>
              <a:gd name="connsiteY1" fmla="*/ 62429 h 1678881"/>
              <a:gd name="connsiteX2" fmla="*/ 637488 w 850584"/>
              <a:gd name="connsiteY2" fmla="*/ 187287 h 1678881"/>
              <a:gd name="connsiteX3" fmla="*/ 464891 w 850584"/>
              <a:gd name="connsiteY3" fmla="*/ 352540 h 1678881"/>
              <a:gd name="connsiteX4" fmla="*/ 240881 w 850584"/>
              <a:gd name="connsiteY4" fmla="*/ 638978 h 1678881"/>
              <a:gd name="connsiteX5" fmla="*/ 97662 w 850584"/>
              <a:gd name="connsiteY5" fmla="*/ 1090670 h 1678881"/>
              <a:gd name="connsiteX6" fmla="*/ 5855 w 850584"/>
              <a:gd name="connsiteY6" fmla="*/ 1288973 h 1678881"/>
              <a:gd name="connsiteX7" fmla="*/ 24216 w 850584"/>
              <a:gd name="connsiteY7" fmla="*/ 1586429 h 1678881"/>
              <a:gd name="connsiteX8" fmla="*/ 145401 w 850584"/>
              <a:gd name="connsiteY8" fmla="*/ 1674564 h 167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84" h="1678881">
                <a:moveTo>
                  <a:pt x="806414" y="0"/>
                </a:moveTo>
                <a:cubicBezTo>
                  <a:pt x="837016" y="15607"/>
                  <a:pt x="867618" y="31215"/>
                  <a:pt x="839464" y="62429"/>
                </a:cubicBezTo>
                <a:cubicBezTo>
                  <a:pt x="811310" y="93644"/>
                  <a:pt x="699917" y="138935"/>
                  <a:pt x="637488" y="187287"/>
                </a:cubicBezTo>
                <a:cubicBezTo>
                  <a:pt x="575059" y="235639"/>
                  <a:pt x="530992" y="277258"/>
                  <a:pt x="464891" y="352540"/>
                </a:cubicBezTo>
                <a:cubicBezTo>
                  <a:pt x="398790" y="427822"/>
                  <a:pt x="302086" y="515956"/>
                  <a:pt x="240881" y="638978"/>
                </a:cubicBezTo>
                <a:cubicBezTo>
                  <a:pt x="179676" y="762000"/>
                  <a:pt x="136833" y="982338"/>
                  <a:pt x="97662" y="1090670"/>
                </a:cubicBezTo>
                <a:cubicBezTo>
                  <a:pt x="58491" y="1199003"/>
                  <a:pt x="18096" y="1206347"/>
                  <a:pt x="5855" y="1288973"/>
                </a:cubicBezTo>
                <a:cubicBezTo>
                  <a:pt x="-6386" y="1371599"/>
                  <a:pt x="958" y="1522164"/>
                  <a:pt x="24216" y="1586429"/>
                </a:cubicBezTo>
                <a:cubicBezTo>
                  <a:pt x="47474" y="1650694"/>
                  <a:pt x="131936" y="1692925"/>
                  <a:pt x="145401" y="1674564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2041930" y="408559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Овал 330"/>
          <p:cNvSpPr/>
          <p:nvPr/>
        </p:nvSpPr>
        <p:spPr>
          <a:xfrm>
            <a:off x="2134143" y="388552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Овал 331"/>
          <p:cNvSpPr/>
          <p:nvPr/>
        </p:nvSpPr>
        <p:spPr>
          <a:xfrm>
            <a:off x="2184008" y="447692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Овал 351"/>
          <p:cNvSpPr/>
          <p:nvPr/>
        </p:nvSpPr>
        <p:spPr>
          <a:xfrm>
            <a:off x="2264219" y="342394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Овал 350"/>
          <p:cNvSpPr/>
          <p:nvPr/>
        </p:nvSpPr>
        <p:spPr>
          <a:xfrm>
            <a:off x="2502256" y="314900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Овал 348"/>
          <p:cNvSpPr/>
          <p:nvPr/>
        </p:nvSpPr>
        <p:spPr>
          <a:xfrm>
            <a:off x="2677496" y="299060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3021660" y="299699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Овал 360"/>
          <p:cNvSpPr/>
          <p:nvPr/>
        </p:nvSpPr>
        <p:spPr>
          <a:xfrm>
            <a:off x="2942914" y="335420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Овал 361"/>
          <p:cNvSpPr/>
          <p:nvPr/>
        </p:nvSpPr>
        <p:spPr>
          <a:xfrm>
            <a:off x="3010776" y="362338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Полилиния 452"/>
          <p:cNvSpPr/>
          <p:nvPr/>
        </p:nvSpPr>
        <p:spPr>
          <a:xfrm>
            <a:off x="998863" y="2725619"/>
            <a:ext cx="2331903" cy="526950"/>
          </a:xfrm>
          <a:custGeom>
            <a:avLst/>
            <a:gdLst>
              <a:gd name="connsiteX0" fmla="*/ 0 w 2331903"/>
              <a:gd name="connsiteY0" fmla="*/ 488415 h 526950"/>
              <a:gd name="connsiteX1" fmla="*/ 609600 w 2331903"/>
              <a:gd name="connsiteY1" fmla="*/ 495759 h 526950"/>
              <a:gd name="connsiteX2" fmla="*/ 789542 w 2331903"/>
              <a:gd name="connsiteY2" fmla="*/ 517793 h 526950"/>
              <a:gd name="connsiteX3" fmla="*/ 1142082 w 2331903"/>
              <a:gd name="connsiteY3" fmla="*/ 326834 h 526950"/>
              <a:gd name="connsiteX4" fmla="*/ 1432192 w 2331903"/>
              <a:gd name="connsiteY4" fmla="*/ 231355 h 526950"/>
              <a:gd name="connsiteX5" fmla="*/ 1883884 w 2331903"/>
              <a:gd name="connsiteY5" fmla="*/ 73446 h 526950"/>
              <a:gd name="connsiteX6" fmla="*/ 2331903 w 2331903"/>
              <a:gd name="connsiteY6" fmla="*/ 0 h 5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903" h="526950">
                <a:moveTo>
                  <a:pt x="0" y="488415"/>
                </a:moveTo>
                <a:lnTo>
                  <a:pt x="609600" y="495759"/>
                </a:lnTo>
                <a:cubicBezTo>
                  <a:pt x="741190" y="500655"/>
                  <a:pt x="700795" y="545947"/>
                  <a:pt x="789542" y="517793"/>
                </a:cubicBezTo>
                <a:cubicBezTo>
                  <a:pt x="878289" y="489639"/>
                  <a:pt x="1034974" y="374574"/>
                  <a:pt x="1142082" y="326834"/>
                </a:cubicBezTo>
                <a:cubicBezTo>
                  <a:pt x="1249190" y="279094"/>
                  <a:pt x="1432192" y="231355"/>
                  <a:pt x="1432192" y="231355"/>
                </a:cubicBezTo>
                <a:cubicBezTo>
                  <a:pt x="1555826" y="189124"/>
                  <a:pt x="1733932" y="112005"/>
                  <a:pt x="1883884" y="73446"/>
                </a:cubicBezTo>
                <a:cubicBezTo>
                  <a:pt x="2033836" y="34887"/>
                  <a:pt x="2182869" y="17443"/>
                  <a:pt x="2331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Полилиния 367"/>
          <p:cNvSpPr/>
          <p:nvPr/>
        </p:nvSpPr>
        <p:spPr>
          <a:xfrm>
            <a:off x="1000982" y="2751316"/>
            <a:ext cx="2331903" cy="526950"/>
          </a:xfrm>
          <a:custGeom>
            <a:avLst/>
            <a:gdLst>
              <a:gd name="connsiteX0" fmla="*/ 0 w 2331903"/>
              <a:gd name="connsiteY0" fmla="*/ 488415 h 526950"/>
              <a:gd name="connsiteX1" fmla="*/ 609600 w 2331903"/>
              <a:gd name="connsiteY1" fmla="*/ 495759 h 526950"/>
              <a:gd name="connsiteX2" fmla="*/ 789542 w 2331903"/>
              <a:gd name="connsiteY2" fmla="*/ 517793 h 526950"/>
              <a:gd name="connsiteX3" fmla="*/ 1142082 w 2331903"/>
              <a:gd name="connsiteY3" fmla="*/ 326834 h 526950"/>
              <a:gd name="connsiteX4" fmla="*/ 1432192 w 2331903"/>
              <a:gd name="connsiteY4" fmla="*/ 231355 h 526950"/>
              <a:gd name="connsiteX5" fmla="*/ 1883884 w 2331903"/>
              <a:gd name="connsiteY5" fmla="*/ 73446 h 526950"/>
              <a:gd name="connsiteX6" fmla="*/ 2331903 w 2331903"/>
              <a:gd name="connsiteY6" fmla="*/ 0 h 5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903" h="526950">
                <a:moveTo>
                  <a:pt x="0" y="488415"/>
                </a:moveTo>
                <a:lnTo>
                  <a:pt x="609600" y="495759"/>
                </a:lnTo>
                <a:cubicBezTo>
                  <a:pt x="741190" y="500655"/>
                  <a:pt x="700795" y="545947"/>
                  <a:pt x="789542" y="517793"/>
                </a:cubicBezTo>
                <a:cubicBezTo>
                  <a:pt x="878289" y="489639"/>
                  <a:pt x="1034974" y="374574"/>
                  <a:pt x="1142082" y="326834"/>
                </a:cubicBezTo>
                <a:cubicBezTo>
                  <a:pt x="1249190" y="279094"/>
                  <a:pt x="1432192" y="231355"/>
                  <a:pt x="1432192" y="231355"/>
                </a:cubicBezTo>
                <a:cubicBezTo>
                  <a:pt x="1555826" y="189124"/>
                  <a:pt x="1733932" y="112005"/>
                  <a:pt x="1883884" y="73446"/>
                </a:cubicBezTo>
                <a:cubicBezTo>
                  <a:pt x="2033836" y="34887"/>
                  <a:pt x="2182869" y="17443"/>
                  <a:pt x="2331903" y="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Овал 373"/>
          <p:cNvSpPr/>
          <p:nvPr/>
        </p:nvSpPr>
        <p:spPr>
          <a:xfrm>
            <a:off x="1579060" y="319525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2100993" y="303544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Овал 383"/>
          <p:cNvSpPr/>
          <p:nvPr/>
        </p:nvSpPr>
        <p:spPr>
          <a:xfrm>
            <a:off x="2402384" y="294224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Полилиния 459"/>
          <p:cNvSpPr/>
          <p:nvPr/>
        </p:nvSpPr>
        <p:spPr>
          <a:xfrm>
            <a:off x="3330766" y="2431576"/>
            <a:ext cx="408478" cy="301128"/>
          </a:xfrm>
          <a:custGeom>
            <a:avLst/>
            <a:gdLst>
              <a:gd name="connsiteX0" fmla="*/ 403952 w 403952"/>
              <a:gd name="connsiteY0" fmla="*/ 0 h 301128"/>
              <a:gd name="connsiteX1" fmla="*/ 378246 w 403952"/>
              <a:gd name="connsiteY1" fmla="*/ 95480 h 301128"/>
              <a:gd name="connsiteX2" fmla="*/ 330506 w 403952"/>
              <a:gd name="connsiteY2" fmla="*/ 212993 h 301128"/>
              <a:gd name="connsiteX3" fmla="*/ 279094 w 403952"/>
              <a:gd name="connsiteY3" fmla="*/ 260733 h 301128"/>
              <a:gd name="connsiteX4" fmla="*/ 194632 w 403952"/>
              <a:gd name="connsiteY4" fmla="*/ 275422 h 301128"/>
              <a:gd name="connsiteX5" fmla="*/ 0 w 403952"/>
              <a:gd name="connsiteY5" fmla="*/ 301128 h 30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52" h="301128">
                <a:moveTo>
                  <a:pt x="403952" y="0"/>
                </a:moveTo>
                <a:cubicBezTo>
                  <a:pt x="397219" y="29990"/>
                  <a:pt x="390487" y="59981"/>
                  <a:pt x="378246" y="95480"/>
                </a:cubicBezTo>
                <a:cubicBezTo>
                  <a:pt x="366005" y="130979"/>
                  <a:pt x="347031" y="185451"/>
                  <a:pt x="330506" y="212993"/>
                </a:cubicBezTo>
                <a:cubicBezTo>
                  <a:pt x="313981" y="240535"/>
                  <a:pt x="301740" y="250328"/>
                  <a:pt x="279094" y="260733"/>
                </a:cubicBezTo>
                <a:cubicBezTo>
                  <a:pt x="256448" y="271138"/>
                  <a:pt x="241148" y="268690"/>
                  <a:pt x="194632" y="275422"/>
                </a:cubicBezTo>
                <a:cubicBezTo>
                  <a:pt x="148116" y="282154"/>
                  <a:pt x="9793" y="293172"/>
                  <a:pt x="0" y="30112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/>
          <p:nvPr/>
        </p:nvSpPr>
        <p:spPr>
          <a:xfrm>
            <a:off x="3310805" y="2703876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Овал 394"/>
          <p:cNvSpPr/>
          <p:nvPr/>
        </p:nvSpPr>
        <p:spPr>
          <a:xfrm>
            <a:off x="2893492" y="229213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3700496" y="241510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Овал 336"/>
          <p:cNvSpPr/>
          <p:nvPr/>
        </p:nvSpPr>
        <p:spPr>
          <a:xfrm>
            <a:off x="2240263" y="222502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Овал 399"/>
          <p:cNvSpPr/>
          <p:nvPr/>
        </p:nvSpPr>
        <p:spPr>
          <a:xfrm>
            <a:off x="3921516" y="259298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3302085" y="415963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3330631" y="424912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Овал 403"/>
          <p:cNvSpPr/>
          <p:nvPr/>
        </p:nvSpPr>
        <p:spPr>
          <a:xfrm>
            <a:off x="3354027" y="436632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7" name="Полилиния 476"/>
          <p:cNvSpPr/>
          <p:nvPr/>
        </p:nvSpPr>
        <p:spPr>
          <a:xfrm>
            <a:off x="2866495" y="4006673"/>
            <a:ext cx="91006" cy="99674"/>
          </a:xfrm>
          <a:custGeom>
            <a:avLst/>
            <a:gdLst>
              <a:gd name="connsiteX0" fmla="*/ 91006 w 91006"/>
              <a:gd name="connsiteY0" fmla="*/ 0 h 99674"/>
              <a:gd name="connsiteX1" fmla="*/ 0 w 91006"/>
              <a:gd name="connsiteY1" fmla="*/ 99674 h 9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6" h="99674">
                <a:moveTo>
                  <a:pt x="91006" y="0"/>
                </a:moveTo>
                <a:cubicBezTo>
                  <a:pt x="76922" y="48753"/>
                  <a:pt x="62838" y="97507"/>
                  <a:pt x="0" y="9967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Полилиния 405"/>
          <p:cNvSpPr/>
          <p:nvPr/>
        </p:nvSpPr>
        <p:spPr>
          <a:xfrm>
            <a:off x="2887220" y="4021604"/>
            <a:ext cx="91006" cy="99674"/>
          </a:xfrm>
          <a:custGeom>
            <a:avLst/>
            <a:gdLst>
              <a:gd name="connsiteX0" fmla="*/ 91006 w 91006"/>
              <a:gd name="connsiteY0" fmla="*/ 0 h 99674"/>
              <a:gd name="connsiteX1" fmla="*/ 0 w 91006"/>
              <a:gd name="connsiteY1" fmla="*/ 99674 h 9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6" h="99674">
                <a:moveTo>
                  <a:pt x="91006" y="0"/>
                </a:moveTo>
                <a:cubicBezTo>
                  <a:pt x="76922" y="48753"/>
                  <a:pt x="62838" y="97507"/>
                  <a:pt x="0" y="9967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Овал 352"/>
          <p:cNvSpPr/>
          <p:nvPr/>
        </p:nvSpPr>
        <p:spPr>
          <a:xfrm>
            <a:off x="2837927" y="2756524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Овал 443"/>
          <p:cNvSpPr/>
          <p:nvPr/>
        </p:nvSpPr>
        <p:spPr>
          <a:xfrm>
            <a:off x="977197" y="319363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2933341" y="3987896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Овал 362"/>
          <p:cNvSpPr/>
          <p:nvPr/>
        </p:nvSpPr>
        <p:spPr>
          <a:xfrm>
            <a:off x="2890590" y="382676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Овал 445"/>
          <p:cNvSpPr/>
          <p:nvPr/>
        </p:nvSpPr>
        <p:spPr>
          <a:xfrm>
            <a:off x="2620944" y="350872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Полилиния 489"/>
          <p:cNvSpPr/>
          <p:nvPr/>
        </p:nvSpPr>
        <p:spPr>
          <a:xfrm>
            <a:off x="3151596" y="3163042"/>
            <a:ext cx="383643" cy="142968"/>
          </a:xfrm>
          <a:custGeom>
            <a:avLst/>
            <a:gdLst>
              <a:gd name="connsiteX0" fmla="*/ 0 w 383643"/>
              <a:gd name="connsiteY0" fmla="*/ 0 h 142968"/>
              <a:gd name="connsiteX1" fmla="*/ 160839 w 383643"/>
              <a:gd name="connsiteY1" fmla="*/ 95312 h 142968"/>
              <a:gd name="connsiteX2" fmla="*/ 309764 w 383643"/>
              <a:gd name="connsiteY2" fmla="*/ 77441 h 142968"/>
              <a:gd name="connsiteX3" fmla="*/ 378270 w 383643"/>
              <a:gd name="connsiteY3" fmla="*/ 142968 h 1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3" h="142968">
                <a:moveTo>
                  <a:pt x="0" y="0"/>
                </a:moveTo>
                <a:cubicBezTo>
                  <a:pt x="54606" y="41202"/>
                  <a:pt x="109212" y="82405"/>
                  <a:pt x="160839" y="95312"/>
                </a:cubicBezTo>
                <a:cubicBezTo>
                  <a:pt x="212466" y="108219"/>
                  <a:pt x="273526" y="69498"/>
                  <a:pt x="309764" y="77441"/>
                </a:cubicBezTo>
                <a:cubicBezTo>
                  <a:pt x="346003" y="85384"/>
                  <a:pt x="401105" y="106233"/>
                  <a:pt x="378270" y="142968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Овал 358"/>
          <p:cNvSpPr/>
          <p:nvPr/>
        </p:nvSpPr>
        <p:spPr>
          <a:xfrm flipH="1">
            <a:off x="3130627" y="314800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76812" y="325754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3708872" y="451298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5889302" y="1267691"/>
            <a:ext cx="831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263512" y="2270599"/>
            <a:ext cx="427508" cy="51822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6560" y="2268708"/>
            <a:ext cx="1206950" cy="188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1097" y="1741372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Part of the Pan-European Transport Corridor No. 1: Kaliningrad - Riga, Gdansk - Sweden, Denmark</a:t>
            </a:r>
            <a:endParaRPr lang="ru-RU" sz="700" b="1" dirty="0"/>
          </a:p>
        </p:txBody>
      </p:sp>
      <p:cxnSp>
        <p:nvCxnSpPr>
          <p:cNvPr id="263" name="Прямая соединительная линия 262"/>
          <p:cNvCxnSpPr/>
          <p:nvPr/>
        </p:nvCxnSpPr>
        <p:spPr>
          <a:xfrm flipH="1">
            <a:off x="2168936" y="3483156"/>
            <a:ext cx="628246" cy="166027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flipH="1" flipV="1">
            <a:off x="963275" y="5143812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1561389" y="2551983"/>
            <a:ext cx="3307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Riga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60642" y="4411792"/>
            <a:ext cx="1212859" cy="63094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Part of the Pan-European Transport Corridor No. 9: Istanbul (Turkey) - Bryansk-Moscow-St. Petersburg-Vyborg - Helsinki (Finland)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77" name="Прямая соединительная линия 276"/>
          <p:cNvCxnSpPr>
            <a:stCxn id="449" idx="7"/>
          </p:cNvCxnSpPr>
          <p:nvPr/>
        </p:nvCxnSpPr>
        <p:spPr>
          <a:xfrm flipH="1">
            <a:off x="1267199" y="4403075"/>
            <a:ext cx="814989" cy="647175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H="1" flipV="1">
            <a:off x="60242" y="5049346"/>
            <a:ext cx="1206950" cy="1886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Прямоугольник 283"/>
          <p:cNvSpPr/>
          <p:nvPr/>
        </p:nvSpPr>
        <p:spPr>
          <a:xfrm>
            <a:off x="959091" y="5527067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TCM branch: Moscow - Moscow-Novorossiysk-Middle East, Africa, Asia, Europe, America (sea)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87" name="Прямая соединительная линия 286"/>
          <p:cNvCxnSpPr/>
          <p:nvPr/>
        </p:nvCxnSpPr>
        <p:spPr>
          <a:xfrm flipH="1" flipV="1">
            <a:off x="959091" y="5528390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H="1">
            <a:off x="2166663" y="3963751"/>
            <a:ext cx="968647" cy="15665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Овал 364"/>
          <p:cNvSpPr/>
          <p:nvPr/>
        </p:nvSpPr>
        <p:spPr>
          <a:xfrm>
            <a:off x="2843735" y="409441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2" name="Прямая соединительная линия 261"/>
          <p:cNvCxnSpPr/>
          <p:nvPr/>
        </p:nvCxnSpPr>
        <p:spPr>
          <a:xfrm flipH="1" flipV="1">
            <a:off x="1260452" y="1512809"/>
            <a:ext cx="693704" cy="637575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H="1" flipV="1">
            <a:off x="53500" y="1510918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Прямоугольник 266"/>
          <p:cNvSpPr/>
          <p:nvPr/>
        </p:nvSpPr>
        <p:spPr>
          <a:xfrm>
            <a:off x="48037" y="983582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 smtClean="0">
                <a:latin typeface="Arial Narrow" panose="020B0606020202030204" pitchFamily="34" charset="0"/>
              </a:rPr>
              <a:t>S-N </a:t>
            </a:r>
            <a:r>
              <a:rPr lang="en-US" sz="700" b="1" dirty="0">
                <a:latin typeface="Arial Narrow" panose="020B0606020202030204" pitchFamily="34" charset="0"/>
              </a:rPr>
              <a:t>Direction: European part of Russia - Eastern, Central Europe and Scandinavia (sea)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 flipH="1">
            <a:off x="3618375" y="4182482"/>
            <a:ext cx="932624" cy="124081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H="1" flipV="1">
            <a:off x="4546559" y="4183112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Прямоугольник 271"/>
          <p:cNvSpPr/>
          <p:nvPr/>
        </p:nvSpPr>
        <p:spPr>
          <a:xfrm>
            <a:off x="4540125" y="4187200"/>
            <a:ext cx="1212859" cy="41549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Direction </a:t>
            </a:r>
            <a:r>
              <a:rPr lang="en-US" sz="700" b="1" dirty="0" smtClean="0">
                <a:latin typeface="Arial Narrow" panose="020B0606020202030204" pitchFamily="34" charset="0"/>
              </a:rPr>
              <a:t>S-N:</a:t>
            </a:r>
            <a:endParaRPr lang="en-US" sz="700" b="1" dirty="0">
              <a:latin typeface="Arial Narrow" panose="020B0606020202030204" pitchFamily="34" charset="0"/>
            </a:endParaRPr>
          </a:p>
          <a:p>
            <a:r>
              <a:rPr lang="en-US" sz="700" b="1" dirty="0">
                <a:latin typeface="Arial Narrow" panose="020B0606020202030204" pitchFamily="34" charset="0"/>
              </a:rPr>
              <a:t>European part of Russia - Caspian Sea - Iran (sea)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53826" y="3464080"/>
            <a:ext cx="1212859" cy="73866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Part of the Pan-European Transport Corridor No. 2: Yekaterinburg -</a:t>
            </a:r>
          </a:p>
          <a:p>
            <a:r>
              <a:rPr lang="en-US" sz="700" b="1" dirty="0">
                <a:latin typeface="Arial Narrow" panose="020B0606020202030204" pitchFamily="34" charset="0"/>
              </a:rPr>
              <a:t>Nizhny Novgorod - Moscow - Smolensk - Brest,</a:t>
            </a:r>
          </a:p>
          <a:p>
            <a:r>
              <a:rPr lang="en-US" sz="700" b="1" dirty="0">
                <a:latin typeface="Arial Narrow" panose="020B0606020202030204" pitchFamily="34" charset="0"/>
              </a:rPr>
              <a:t>Minsk (Belarus) - EU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75" name="Прямая соединительная линия 274"/>
          <p:cNvCxnSpPr/>
          <p:nvPr/>
        </p:nvCxnSpPr>
        <p:spPr>
          <a:xfrm flipH="1">
            <a:off x="1261024" y="3252640"/>
            <a:ext cx="76320" cy="214011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H="1" flipV="1">
            <a:off x="55663" y="3467953"/>
            <a:ext cx="1206950" cy="1886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 flipH="1" flipV="1">
            <a:off x="3065987" y="4104494"/>
            <a:ext cx="35714" cy="1459172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H="1" flipV="1">
            <a:off x="3098766" y="5559578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 297"/>
          <p:cNvSpPr/>
          <p:nvPr/>
        </p:nvSpPr>
        <p:spPr>
          <a:xfrm>
            <a:off x="3092332" y="5568000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Direction </a:t>
            </a:r>
            <a:r>
              <a:rPr lang="en-US" sz="700" b="1" dirty="0" smtClean="0">
                <a:latin typeface="Arial Narrow" panose="020B0606020202030204" pitchFamily="34" charset="0"/>
              </a:rPr>
              <a:t>S-N: </a:t>
            </a:r>
            <a:r>
              <a:rPr lang="en-US" sz="700" b="1" dirty="0">
                <a:latin typeface="Arial Narrow" panose="020B0606020202030204" pitchFamily="34" charset="0"/>
              </a:rPr>
              <a:t>European part of Russia - Sea of Azov - Vladikavkaz, Georgia (railway and car)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5190886" y="4928113"/>
            <a:ext cx="1212859" cy="41549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Branch of TSM: Moscow - Samara, Ufa, Chelyabinsk-Kazakhstan (railway)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305" name="Прямая соединительная линия 304"/>
          <p:cNvCxnSpPr/>
          <p:nvPr/>
        </p:nvCxnSpPr>
        <p:spPr>
          <a:xfrm flipH="1" flipV="1">
            <a:off x="5190886" y="4929436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H="1">
            <a:off x="6398459" y="4053253"/>
            <a:ext cx="20046" cy="87813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Прямоугольник 317"/>
          <p:cNvSpPr/>
          <p:nvPr/>
        </p:nvSpPr>
        <p:spPr>
          <a:xfrm>
            <a:off x="6939061" y="5040202"/>
            <a:ext cx="1212859" cy="41549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TCM branch: Krasnoyarsk, Novosibirsk, Ulan-Ude - Mongolia, China (railway)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326" name="Прямая соединительная линия 325"/>
          <p:cNvCxnSpPr/>
          <p:nvPr/>
        </p:nvCxnSpPr>
        <p:spPr>
          <a:xfrm flipH="1" flipV="1">
            <a:off x="6939061" y="5041525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H="1">
            <a:off x="8146634" y="4385355"/>
            <a:ext cx="409448" cy="65811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Прямоугольник 327"/>
          <p:cNvSpPr/>
          <p:nvPr/>
        </p:nvSpPr>
        <p:spPr>
          <a:xfrm>
            <a:off x="10410882" y="1975173"/>
            <a:ext cx="1212859" cy="846386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en-US" sz="700" b="1" dirty="0">
                <a:latin typeface="Arial Narrow" panose="020B0606020202030204" pitchFamily="34" charset="0"/>
              </a:rPr>
              <a:t>TCM branch: Krasnoyarsk, Khabarovsk -</a:t>
            </a:r>
          </a:p>
          <a:p>
            <a:r>
              <a:rPr lang="en-US" sz="700" b="1" dirty="0">
                <a:latin typeface="Arial Narrow" panose="020B0606020202030204" pitchFamily="34" charset="0"/>
              </a:rPr>
              <a:t>Vladivostok / Nakhodka –</a:t>
            </a:r>
            <a:r>
              <a:rPr lang="en-US" sz="700" b="1" dirty="0" err="1">
                <a:latin typeface="Arial Narrow" panose="020B0606020202030204" pitchFamily="34" charset="0"/>
              </a:rPr>
              <a:t>Grodekovo</a:t>
            </a:r>
            <a:r>
              <a:rPr lang="en-US" sz="700" b="1" dirty="0">
                <a:latin typeface="Arial Narrow" panose="020B0606020202030204" pitchFamily="34" charset="0"/>
              </a:rPr>
              <a:t> –Harbin (China); </a:t>
            </a:r>
            <a:r>
              <a:rPr lang="en-US" sz="700" b="1" dirty="0" err="1">
                <a:latin typeface="Arial Narrow" panose="020B0606020202030204" pitchFamily="34" charset="0"/>
              </a:rPr>
              <a:t>Posyet</a:t>
            </a:r>
            <a:r>
              <a:rPr lang="en-US" sz="700" b="1" dirty="0">
                <a:latin typeface="Arial Narrow" panose="020B0606020202030204" pitchFamily="34" charset="0"/>
              </a:rPr>
              <a:t> / </a:t>
            </a:r>
            <a:r>
              <a:rPr lang="en-US" sz="700" b="1" dirty="0" err="1">
                <a:latin typeface="Arial Narrow" panose="020B0606020202030204" pitchFamily="34" charset="0"/>
              </a:rPr>
              <a:t>Zarubino</a:t>
            </a:r>
            <a:r>
              <a:rPr lang="en-US" sz="700" b="1" dirty="0">
                <a:latin typeface="Arial Narrow" panose="020B0606020202030204" pitchFamily="34" charset="0"/>
              </a:rPr>
              <a:t> -</a:t>
            </a:r>
          </a:p>
          <a:p>
            <a:r>
              <a:rPr lang="en-US" sz="700" b="1" dirty="0" err="1">
                <a:latin typeface="Arial Narrow" panose="020B0606020202030204" pitchFamily="34" charset="0"/>
              </a:rPr>
              <a:t>Kraskino</a:t>
            </a:r>
            <a:r>
              <a:rPr lang="en-US" sz="700" b="1" dirty="0">
                <a:latin typeface="Arial Narrow" panose="020B0606020202030204" pitchFamily="34" charset="0"/>
              </a:rPr>
              <a:t> - </a:t>
            </a:r>
            <a:r>
              <a:rPr lang="en-US" sz="700" b="1" dirty="0" err="1">
                <a:latin typeface="Arial Narrow" panose="020B0606020202030204" pitchFamily="34" charset="0"/>
              </a:rPr>
              <a:t>Hunchun</a:t>
            </a:r>
            <a:r>
              <a:rPr lang="en-US" sz="700" b="1" dirty="0">
                <a:latin typeface="Arial Narrow" panose="020B0606020202030204" pitchFamily="34" charset="0"/>
              </a:rPr>
              <a:t> (China) (sea, railway, car)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329" name="Прямая соединительная линия 328"/>
          <p:cNvCxnSpPr/>
          <p:nvPr/>
        </p:nvCxnSpPr>
        <p:spPr>
          <a:xfrm flipH="1" flipV="1">
            <a:off x="10410882" y="2820495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H="1">
            <a:off x="9999910" y="2817024"/>
            <a:ext cx="409448" cy="65811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1179042" y="3248886"/>
            <a:ext cx="617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POLAND</a:t>
            </a:r>
            <a:endParaRPr kumimoji="0" lang="ru-RU" sz="8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028288" y="3515470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100" dirty="0" smtClean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UKRAINE</a:t>
            </a:r>
            <a:endParaRPr kumimoji="0" lang="ru-RU" sz="10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1043379" y="2887116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Gdansk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121749" y="2802680"/>
            <a:ext cx="5213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Kaliningrad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369619" y="3069778"/>
            <a:ext cx="422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Warsaw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625123" y="3077465"/>
            <a:ext cx="3515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Brest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429016" y="2124404"/>
            <a:ext cx="4478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Helsinki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947626" y="1972468"/>
            <a:ext cx="4094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Vysotsk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2203112" y="2072249"/>
            <a:ext cx="6861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St. Petersburg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956596" y="2900818"/>
            <a:ext cx="37729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Minsk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1704859" y="4023898"/>
            <a:ext cx="4179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Bucharest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801136" y="3823193"/>
            <a:ext cx="4100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Kishinev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2049944" y="3337915"/>
            <a:ext cx="3141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Kiev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453737" y="3364739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Kharkov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2199208" y="3090768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Bryansk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2632041" y="2940541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Kaluga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2741764" y="1335507"/>
            <a:ext cx="557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Arkhangelsk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2375861" y="434555"/>
            <a:ext cx="4258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Murmansk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2616015" y="2622539"/>
            <a:ext cx="557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Moscow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3052386" y="2544414"/>
            <a:ext cx="5570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600" dirty="0">
                <a:solidFill>
                  <a:prstClr val="black"/>
                </a:solidFill>
                <a:latin typeface="Arial Narrow" panose="020B0606020202030204" pitchFamily="34" charset="0"/>
              </a:rPr>
              <a:t>N. Novgorod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2873058" y="2178816"/>
            <a:ext cx="4347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Vologda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3523489" y="2278892"/>
            <a:ext cx="4347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Kirov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4013195" y="2356616"/>
            <a:ext cx="38336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Permian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3856651" y="2614447"/>
            <a:ext cx="4306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Izhevsk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3519181" y="2837206"/>
            <a:ext cx="390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Kazan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3546507" y="2951357"/>
            <a:ext cx="4230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Samara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2002588" y="4488607"/>
            <a:ext cx="4179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Stambul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3194640" y="4372428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Tbilisi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3294847" y="4187958"/>
            <a:ext cx="5180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Vladikavkaz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3114696" y="4026721"/>
            <a:ext cx="458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Pyatigorsk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2375861" y="4046495"/>
            <a:ext cx="546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Novorossiysk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379032" y="3779569"/>
            <a:ext cx="5945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Rostov-on-Don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3358924" y="3572292"/>
            <a:ext cx="456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Volgograd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2716701" y="3560420"/>
            <a:ext cx="36790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Shahty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3380802" y="4499827"/>
            <a:ext cx="67061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AZERBAIJAN</a:t>
            </a:r>
            <a:endParaRPr kumimoji="0" lang="ru-RU" sz="4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3640115" y="4408033"/>
            <a:ext cx="3282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Baku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3557954" y="4299848"/>
            <a:ext cx="5175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Makhachkala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3891115" y="5081174"/>
            <a:ext cx="4414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Tehran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321875" y="3941849"/>
            <a:ext cx="3042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Olya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3585973" y="3862133"/>
            <a:ext cx="4506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Astrakhan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3570079" y="3227426"/>
            <a:ext cx="37476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Ozinki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3141820" y="3236071"/>
            <a:ext cx="4267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Saratov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4267455" y="2406658"/>
            <a:ext cx="5506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Yekaterinburg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4750948" y="2419566"/>
            <a:ext cx="3952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Tyumen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4690032" y="2667291"/>
            <a:ext cx="3952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Kurgan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4039648" y="2793810"/>
            <a:ext cx="3072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Ufa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4274385" y="2733113"/>
            <a:ext cx="4655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Chelyabinsk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3225818" y="2974241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Penza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835789" y="3082480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Tambov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2985413" y="2893391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Ryazan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4300684" y="3586691"/>
            <a:ext cx="147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1600" b="1" spc="100" dirty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KAZAKHSTAN</a:t>
            </a:r>
            <a:endParaRPr kumimoji="0" lang="ru-RU" sz="1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6014988" y="2722668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Novosibirsk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5331180" y="3286279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Nur</a:t>
            </a: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 Sultan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039036" y="3757709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Ulaanbaatar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7988979" y="3452755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Naushki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404583" y="3132065"/>
            <a:ext cx="3174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Chita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7850512" y="3136103"/>
            <a:ext cx="4401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Ulan-Ude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7508161" y="3063173"/>
            <a:ext cx="3901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Irkutsk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6717567" y="2560505"/>
            <a:ext cx="5001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Krasnoyarsk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7333311" y="2786028"/>
            <a:ext cx="5001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Taishet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5570194" y="593429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dirty="0" smtClean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INDIA</a:t>
            </a:r>
            <a:endParaRPr kumimoji="0" lang="ru-RU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5440392" y="6462297"/>
            <a:ext cx="4414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Mumbai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6366618" y="3936416"/>
            <a:ext cx="3872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Urumqi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5" name="TextBox 534"/>
          <p:cNvSpPr txBox="1"/>
          <p:nvPr/>
        </p:nvSpPr>
        <p:spPr>
          <a:xfrm>
            <a:off x="5850430" y="3932190"/>
            <a:ext cx="3872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Khorgos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8612732" y="4398944"/>
            <a:ext cx="3604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Beijing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8747522" y="3382012"/>
            <a:ext cx="5393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Zabaikalsk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9" name="TextBox 538"/>
          <p:cNvSpPr txBox="1"/>
          <p:nvPr/>
        </p:nvSpPr>
        <p:spPr>
          <a:xfrm>
            <a:off x="9462635" y="3719197"/>
            <a:ext cx="3706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Harbin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9634260" y="3850643"/>
            <a:ext cx="4687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Suifenhe</a:t>
            </a:r>
            <a:endParaRPr lang="en-US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9296293" y="4150517"/>
            <a:ext cx="4687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Hunchun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2" name="TextBox 541"/>
          <p:cNvSpPr txBox="1"/>
          <p:nvPr/>
        </p:nvSpPr>
        <p:spPr>
          <a:xfrm>
            <a:off x="9452561" y="4256224"/>
            <a:ext cx="424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Zarubino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5" name="TextBox 544"/>
          <p:cNvSpPr txBox="1"/>
          <p:nvPr/>
        </p:nvSpPr>
        <p:spPr>
          <a:xfrm>
            <a:off x="9897886" y="4251883"/>
            <a:ext cx="5283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Vladivostok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6" name="TextBox 545"/>
          <p:cNvSpPr txBox="1"/>
          <p:nvPr/>
        </p:nvSpPr>
        <p:spPr>
          <a:xfrm>
            <a:off x="9434541" y="4002307"/>
            <a:ext cx="5283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Pogranichniy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7" name="TextBox 546"/>
          <p:cNvSpPr txBox="1"/>
          <p:nvPr/>
        </p:nvSpPr>
        <p:spPr>
          <a:xfrm>
            <a:off x="9556970" y="4080152"/>
            <a:ext cx="4274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Ussuriysk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10112291" y="3599157"/>
            <a:ext cx="4774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  <a:latin typeface="Arial Narrow" panose="020B0606020202030204" pitchFamily="34" charset="0"/>
              </a:rPr>
              <a:t>Khabarovsk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2722202" y="3251627"/>
            <a:ext cx="325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Liski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4679687" y="2885295"/>
            <a:ext cx="6141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</a:rPr>
              <a:t>Petropavlovsk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5271369" y="2762443"/>
            <a:ext cx="3507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500" dirty="0">
                <a:solidFill>
                  <a:prstClr val="black"/>
                </a:solidFill>
              </a:rPr>
              <a:t>Omsk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9" name="Овал 558"/>
          <p:cNvSpPr/>
          <p:nvPr/>
        </p:nvSpPr>
        <p:spPr>
          <a:xfrm>
            <a:off x="1759053" y="3228881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34541" y="6505319"/>
            <a:ext cx="2743200" cy="365125"/>
          </a:xfrm>
        </p:spPr>
        <p:txBody>
          <a:bodyPr/>
          <a:lstStyle/>
          <a:p>
            <a:fld id="{55F04ADA-4D0D-4A78-945D-19A6119AB22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271662" y="265997"/>
            <a:ext cx="689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LIST OF EXPORT CORRIDORS OF THE RUSSIAN FEDERATION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30694" y="6112614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295219"/>
              </p:ext>
            </p:extLst>
          </p:nvPr>
        </p:nvGraphicFramePr>
        <p:xfrm>
          <a:off x="569164" y="798333"/>
          <a:ext cx="11392676" cy="583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7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524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46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Large corridor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Large corridor route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Export corridor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Checkpoints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North-South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Countries of Eastern, Central Europe and Scandinavia - European part of the Russian Federation - Caspian Sea - Iran - India, Pakistan and others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North-South corridor: the European part of Russia - Eastern, Central Europe and Scandinavia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Ust-Luga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North-South Corridor: European part of Russia - Caspian Sea - Iran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Astrakhan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North-South corridor: European part of Russia - Caspian Sea - Azerbaijan, Georgia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Derbent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Upper Lars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Branch of the North-South corridor: Murmansk - Arkhangelsk - EU countries, America, Africa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Murmansk (marine), Arkhangelsk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Trans-Siberian Railway (East-West)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Central Europe - Moscow - Yekaterinburg - Krasnoyarsk - Khabarovsk - Vladivostok / Nakhodka. Branch system: to St. Petersburg, Kiev, Novorossiysk, Kazakhstan, Mongolia, China and Korea. Interfacing with pan-European transport corridors Nos. 2,3, 9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Trans-Siberian Part: Moscow - Baltic States - Central Europe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Posin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Skangali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Pskov Pechora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Branch of the Trans-Siberian Railway: St. Petersburg - Central Europe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Ivangorod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St. Petersburg,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Vysotsk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Continuation of the Trans-Siberian branch: St. Petersburg - China, other Asia, America, the Middle East and Africa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St. Petersburg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Transsib branch: Moscow - Kiev (Ukraine)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Suzemka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Valuyki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(railway), Triple-breasted,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Nekhoteevka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9.1.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Transsib branch: Moscow - Novorossiysk - Middle East and Africa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Novorossiysk, Caucasus, Taman,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Tuapse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Rostov-on-Don (marine), Azov,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Yeysk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Taganrog, Sevastopol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9.2.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Transsib branch: Moscow - Novorossiysk - Asia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Caucasus, Novorossiysk,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Tuapse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Taman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9.3.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Transsib branch: Moscow - Novorossiysk - Europe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Novorossiysk,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Tuapse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Taman, Rostov-on-Don (marine),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Yeysk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the Caucasus, Azov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9.4.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Branch of the Trans-Siberian Railway: Moscow - Novorossiysk - America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Tuapse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Novorossiysk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Branches of the Trans-Siberian Railway: Moscow - Samara, Ufa, Chelyabinsk - Kazakhstan; Krasnoyarsk - Novosibirsk - Kazakhstan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External (border of Kazakhstan):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Saryagash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Beineu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Trans-Siberian Branch: Ulan-Ude - Mongolia, China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Nayshki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(railway)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37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Trans-Siberian Railway (East-West), Primorye-1, Primorye-2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Central Europe - Moscow - Ekaterinburg - Krasnoyarsk - Khabarovsk - Vladivostok/Nakhodka, 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Grodekovo</a:t>
                      </a: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- Harbin; 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Posiet</a:t>
                      </a: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Zarubino</a:t>
                      </a: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Kraskino</a:t>
                      </a: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Hunchun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Offshoot Of The TRANS-Siberian,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Primorye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Krasnoyarsk - Khabarovsk - Vladivostok/Nakhodka,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Grodekovo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Harbin (China);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Posiet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Zarubino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Kraskino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Hunchun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(China)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Zabaykalsk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(railway), Vladivostok, Nakhodka,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Vostochny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Primorsky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Krai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Pogranichniy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(railway,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Primorsky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Krai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Pogranichniy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(a / m,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Primorsky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Krai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Pan-European Transport Corridor No. 1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Helsinki - Tallinn - Riga - Kaunas and Klaipeda - Warsaw and Gdansk. Branch Riga - Kaliningrad - Gdansk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Pan-European Transport Corridor No. 1: Kaliningrad - Riga, Gdansk - Sweden, Denmark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Kaliningrad (marine)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Pan-European Transport Corridor No. 2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Berlin - Poznan - Warsaw - Brest - Minsk - Smolensk - Moscow - Nizhny Novgorod - Yekaterinburg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Pan-European Transport Corridor No. 2: Yekaterinburg - Nizhny Novgorod - Moscow - Smolensk - Brest, Minsk (Belarus) - EU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xternal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(border of Belarus):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Molodechno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(transfer station),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Kozlovichi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Bruzgi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Kamenny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Log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86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Pan-European Transport Corridor No. 9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Helsinki - Vyborg - St. Petersburg - Pskov - Moscow - Kaliningrad - Kiev -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Lyubashevka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Rozdilna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(Ukraine) - Chisinau - Bucharest -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Dimitrovgrad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Alexandropolis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Branches: Helsinki - St. Petersburg - Moscow (branch A); Kaliningrad - Kiev (branch B); Kaliningrad - Vilnius - Minsk (branch B). The section of the Pan-European transport corridor No. 9, the Finnish border - St. Petersburg - Moscow, is included in the North-South corridor.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 of the Pan-European Transport Corridor No. 9: Vyborg - Helsinki (Finland)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Buslovskaya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7" name="Номер слайда 7"/>
          <p:cNvSpPr txBox="1">
            <a:spLocks/>
          </p:cNvSpPr>
          <p:nvPr/>
        </p:nvSpPr>
        <p:spPr>
          <a:xfrm>
            <a:off x="9434541" y="6505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04ADA-4D0D-4A78-945D-19A6119AB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289304" y="886779"/>
            <a:ext cx="10506456" cy="5327520"/>
            <a:chOff x="0" y="0"/>
            <a:chExt cx="6013" cy="432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1" name="Picture 5" descr="Карта маршрутов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</p:spPr>
          </p:pic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2464" y="938"/>
                <a:ext cx="1096" cy="950"/>
              </a:xfrm>
              <a:custGeom>
                <a:avLst/>
                <a:gdLst/>
                <a:ahLst/>
                <a:cxnLst>
                  <a:cxn ang="0">
                    <a:pos x="1096" y="950"/>
                  </a:cxn>
                  <a:cxn ang="0">
                    <a:pos x="824" y="723"/>
                  </a:cxn>
                  <a:cxn ang="0">
                    <a:pos x="668" y="694"/>
                  </a:cxn>
                  <a:cxn ang="0">
                    <a:pos x="572" y="482"/>
                  </a:cxn>
                  <a:cxn ang="0">
                    <a:pos x="292" y="330"/>
                  </a:cxn>
                  <a:cxn ang="0">
                    <a:pos x="235" y="88"/>
                  </a:cxn>
                  <a:cxn ang="0">
                    <a:pos x="76" y="10"/>
                  </a:cxn>
                  <a:cxn ang="0">
                    <a:pos x="0" y="26"/>
                  </a:cxn>
                </a:cxnLst>
                <a:rect l="0" t="0" r="r" b="b"/>
                <a:pathLst>
                  <a:path w="1096" h="950">
                    <a:moveTo>
                      <a:pt x="1096" y="950"/>
                    </a:moveTo>
                    <a:cubicBezTo>
                      <a:pt x="997" y="855"/>
                      <a:pt x="895" y="766"/>
                      <a:pt x="824" y="723"/>
                    </a:cubicBezTo>
                    <a:cubicBezTo>
                      <a:pt x="753" y="680"/>
                      <a:pt x="710" y="734"/>
                      <a:pt x="668" y="694"/>
                    </a:cubicBezTo>
                    <a:cubicBezTo>
                      <a:pt x="626" y="654"/>
                      <a:pt x="635" y="543"/>
                      <a:pt x="572" y="482"/>
                    </a:cubicBezTo>
                    <a:cubicBezTo>
                      <a:pt x="509" y="421"/>
                      <a:pt x="348" y="396"/>
                      <a:pt x="292" y="330"/>
                    </a:cubicBezTo>
                    <a:cubicBezTo>
                      <a:pt x="236" y="264"/>
                      <a:pt x="271" y="141"/>
                      <a:pt x="235" y="88"/>
                    </a:cubicBezTo>
                    <a:cubicBezTo>
                      <a:pt x="199" y="35"/>
                      <a:pt x="115" y="20"/>
                      <a:pt x="76" y="10"/>
                    </a:cubicBezTo>
                    <a:cubicBezTo>
                      <a:pt x="37" y="0"/>
                      <a:pt x="16" y="23"/>
                      <a:pt x="0" y="2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192" y="1344"/>
                <a:ext cx="336" cy="816"/>
              </a:xfrm>
              <a:custGeom>
                <a:avLst/>
                <a:gdLst/>
                <a:ahLst/>
                <a:cxnLst>
                  <a:cxn ang="0">
                    <a:pos x="336" y="816"/>
                  </a:cxn>
                  <a:cxn ang="0">
                    <a:pos x="256" y="732"/>
                  </a:cxn>
                  <a:cxn ang="0">
                    <a:pos x="196" y="556"/>
                  </a:cxn>
                  <a:cxn ang="0">
                    <a:pos x="152" y="452"/>
                  </a:cxn>
                  <a:cxn ang="0">
                    <a:pos x="24" y="232"/>
                  </a:cxn>
                  <a:cxn ang="0">
                    <a:pos x="8" y="124"/>
                  </a:cxn>
                  <a:cxn ang="0">
                    <a:pos x="49" y="0"/>
                  </a:cxn>
                </a:cxnLst>
                <a:rect l="0" t="0" r="r" b="b"/>
                <a:pathLst>
                  <a:path w="336" h="816">
                    <a:moveTo>
                      <a:pt x="336" y="816"/>
                    </a:moveTo>
                    <a:cubicBezTo>
                      <a:pt x="323" y="802"/>
                      <a:pt x="279" y="775"/>
                      <a:pt x="256" y="732"/>
                    </a:cubicBezTo>
                    <a:cubicBezTo>
                      <a:pt x="233" y="689"/>
                      <a:pt x="213" y="603"/>
                      <a:pt x="196" y="556"/>
                    </a:cubicBezTo>
                    <a:cubicBezTo>
                      <a:pt x="179" y="509"/>
                      <a:pt x="181" y="506"/>
                      <a:pt x="152" y="452"/>
                    </a:cubicBezTo>
                    <a:cubicBezTo>
                      <a:pt x="123" y="398"/>
                      <a:pt x="48" y="287"/>
                      <a:pt x="24" y="232"/>
                    </a:cubicBezTo>
                    <a:cubicBezTo>
                      <a:pt x="0" y="177"/>
                      <a:pt x="4" y="163"/>
                      <a:pt x="8" y="124"/>
                    </a:cubicBezTo>
                    <a:cubicBezTo>
                      <a:pt x="12" y="85"/>
                      <a:pt x="41" y="26"/>
                      <a:pt x="4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4558" y="1480"/>
                <a:ext cx="227" cy="31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739" y="255"/>
                <a:ext cx="253" cy="617"/>
              </a:xfrm>
              <a:custGeom>
                <a:avLst/>
                <a:gdLst/>
                <a:ahLst/>
                <a:cxnLst>
                  <a:cxn ang="0">
                    <a:pos x="253" y="617"/>
                  </a:cxn>
                  <a:cxn ang="0">
                    <a:pos x="33" y="293"/>
                  </a:cxn>
                  <a:cxn ang="0">
                    <a:pos x="52" y="0"/>
                  </a:cxn>
                </a:cxnLst>
                <a:rect l="0" t="0" r="r" b="b"/>
                <a:pathLst>
                  <a:path w="253" h="617">
                    <a:moveTo>
                      <a:pt x="253" y="617"/>
                    </a:moveTo>
                    <a:cubicBezTo>
                      <a:pt x="217" y="563"/>
                      <a:pt x="66" y="396"/>
                      <a:pt x="33" y="293"/>
                    </a:cubicBezTo>
                    <a:cubicBezTo>
                      <a:pt x="0" y="190"/>
                      <a:pt x="48" y="61"/>
                      <a:pt x="52" y="0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480" y="928"/>
                <a:ext cx="856" cy="396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692" y="124"/>
                  </a:cxn>
                  <a:cxn ang="0">
                    <a:pos x="604" y="116"/>
                  </a:cxn>
                  <a:cxn ang="0">
                    <a:pos x="480" y="160"/>
                  </a:cxn>
                  <a:cxn ang="0">
                    <a:pos x="266" y="234"/>
                  </a:cxn>
                  <a:cxn ang="0">
                    <a:pos x="130" y="279"/>
                  </a:cxn>
                  <a:cxn ang="0">
                    <a:pos x="0" y="396"/>
                  </a:cxn>
                </a:cxnLst>
                <a:rect l="0" t="0" r="r" b="b"/>
                <a:pathLst>
                  <a:path w="856" h="396">
                    <a:moveTo>
                      <a:pt x="856" y="0"/>
                    </a:moveTo>
                    <a:cubicBezTo>
                      <a:pt x="829" y="20"/>
                      <a:pt x="734" y="105"/>
                      <a:pt x="692" y="124"/>
                    </a:cubicBezTo>
                    <a:cubicBezTo>
                      <a:pt x="650" y="143"/>
                      <a:pt x="639" y="110"/>
                      <a:pt x="604" y="116"/>
                    </a:cubicBezTo>
                    <a:cubicBezTo>
                      <a:pt x="569" y="122"/>
                      <a:pt x="536" y="140"/>
                      <a:pt x="480" y="160"/>
                    </a:cubicBezTo>
                    <a:cubicBezTo>
                      <a:pt x="424" y="180"/>
                      <a:pt x="324" y="214"/>
                      <a:pt x="266" y="234"/>
                    </a:cubicBezTo>
                    <a:cubicBezTo>
                      <a:pt x="208" y="254"/>
                      <a:pt x="174" y="252"/>
                      <a:pt x="130" y="279"/>
                    </a:cubicBezTo>
                    <a:cubicBezTo>
                      <a:pt x="86" y="306"/>
                      <a:pt x="27" y="372"/>
                      <a:pt x="0" y="396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429" y="1117"/>
                <a:ext cx="1315" cy="408"/>
              </a:xfrm>
              <a:custGeom>
                <a:avLst/>
                <a:gdLst/>
                <a:ahLst/>
                <a:cxnLst>
                  <a:cxn ang="0">
                    <a:pos x="1315" y="0"/>
                  </a:cxn>
                  <a:cxn ang="0">
                    <a:pos x="719" y="59"/>
                  </a:cxn>
                  <a:cxn ang="0">
                    <a:pos x="391" y="207"/>
                  </a:cxn>
                  <a:cxn ang="0">
                    <a:pos x="0" y="408"/>
                  </a:cxn>
                </a:cxnLst>
                <a:rect l="0" t="0" r="r" b="b"/>
                <a:pathLst>
                  <a:path w="1315" h="408">
                    <a:moveTo>
                      <a:pt x="1315" y="0"/>
                    </a:moveTo>
                    <a:cubicBezTo>
                      <a:pt x="1216" y="10"/>
                      <a:pt x="873" y="25"/>
                      <a:pt x="719" y="59"/>
                    </a:cubicBezTo>
                    <a:cubicBezTo>
                      <a:pt x="565" y="93"/>
                      <a:pt x="511" y="149"/>
                      <a:pt x="391" y="207"/>
                    </a:cubicBezTo>
                    <a:cubicBezTo>
                      <a:pt x="271" y="265"/>
                      <a:pt x="81" y="366"/>
                      <a:pt x="0" y="408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927" y="1496"/>
                <a:ext cx="1316" cy="456"/>
              </a:xfrm>
              <a:custGeom>
                <a:avLst/>
                <a:gdLst/>
                <a:ahLst/>
                <a:cxnLst>
                  <a:cxn ang="0">
                    <a:pos x="0" y="301"/>
                  </a:cxn>
                  <a:cxn ang="0">
                    <a:pos x="73" y="272"/>
                  </a:cxn>
                  <a:cxn ang="0">
                    <a:pos x="89" y="188"/>
                  </a:cxn>
                  <a:cxn ang="0">
                    <a:pos x="269" y="40"/>
                  </a:cxn>
                  <a:cxn ang="0">
                    <a:pos x="361" y="144"/>
                  </a:cxn>
                  <a:cxn ang="0">
                    <a:pos x="521" y="104"/>
                  </a:cxn>
                  <a:cxn ang="0">
                    <a:pos x="657" y="20"/>
                  </a:cxn>
                  <a:cxn ang="0">
                    <a:pos x="757" y="64"/>
                  </a:cxn>
                  <a:cxn ang="0">
                    <a:pos x="1001" y="404"/>
                  </a:cxn>
                  <a:cxn ang="0">
                    <a:pos x="1185" y="376"/>
                  </a:cxn>
                  <a:cxn ang="0">
                    <a:pos x="1316" y="392"/>
                  </a:cxn>
                </a:cxnLst>
                <a:rect l="0" t="0" r="r" b="b"/>
                <a:pathLst>
                  <a:path w="1316" h="456">
                    <a:moveTo>
                      <a:pt x="0" y="301"/>
                    </a:moveTo>
                    <a:cubicBezTo>
                      <a:pt x="12" y="296"/>
                      <a:pt x="58" y="291"/>
                      <a:pt x="73" y="272"/>
                    </a:cubicBezTo>
                    <a:cubicBezTo>
                      <a:pt x="88" y="253"/>
                      <a:pt x="56" y="227"/>
                      <a:pt x="89" y="188"/>
                    </a:cubicBezTo>
                    <a:cubicBezTo>
                      <a:pt x="122" y="149"/>
                      <a:pt x="224" y="47"/>
                      <a:pt x="269" y="40"/>
                    </a:cubicBezTo>
                    <a:cubicBezTo>
                      <a:pt x="314" y="33"/>
                      <a:pt x="319" y="133"/>
                      <a:pt x="361" y="144"/>
                    </a:cubicBezTo>
                    <a:cubicBezTo>
                      <a:pt x="403" y="155"/>
                      <a:pt x="472" y="125"/>
                      <a:pt x="521" y="104"/>
                    </a:cubicBezTo>
                    <a:cubicBezTo>
                      <a:pt x="570" y="83"/>
                      <a:pt x="618" y="27"/>
                      <a:pt x="657" y="20"/>
                    </a:cubicBezTo>
                    <a:cubicBezTo>
                      <a:pt x="696" y="13"/>
                      <a:pt x="700" y="0"/>
                      <a:pt x="757" y="64"/>
                    </a:cubicBezTo>
                    <a:cubicBezTo>
                      <a:pt x="814" y="128"/>
                      <a:pt x="930" y="352"/>
                      <a:pt x="1001" y="404"/>
                    </a:cubicBezTo>
                    <a:cubicBezTo>
                      <a:pt x="1072" y="456"/>
                      <a:pt x="1133" y="378"/>
                      <a:pt x="1185" y="376"/>
                    </a:cubicBezTo>
                    <a:cubicBezTo>
                      <a:pt x="1237" y="374"/>
                      <a:pt x="1289" y="389"/>
                      <a:pt x="1316" y="392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3" y="5"/>
              <a:ext cx="1686" cy="2397"/>
            </a:xfrm>
            <a:custGeom>
              <a:avLst/>
              <a:gdLst/>
              <a:ahLst/>
              <a:cxnLst>
                <a:cxn ang="0">
                  <a:pos x="1588" y="205"/>
                </a:cxn>
                <a:cxn ang="0">
                  <a:pos x="1633" y="704"/>
                </a:cxn>
                <a:cxn ang="0">
                  <a:pos x="1361" y="1112"/>
                </a:cxn>
                <a:cxn ang="0">
                  <a:pos x="1361" y="1339"/>
                </a:cxn>
                <a:cxn ang="0">
                  <a:pos x="1452" y="1565"/>
                </a:cxn>
                <a:cxn ang="0">
                  <a:pos x="1588" y="1656"/>
                </a:cxn>
                <a:cxn ang="0">
                  <a:pos x="1633" y="1883"/>
                </a:cxn>
                <a:cxn ang="0">
                  <a:pos x="1270" y="2382"/>
                </a:cxn>
                <a:cxn ang="0">
                  <a:pos x="635" y="1974"/>
                </a:cxn>
                <a:cxn ang="0">
                  <a:pos x="91" y="2064"/>
                </a:cxn>
                <a:cxn ang="0">
                  <a:pos x="91" y="1656"/>
                </a:cxn>
                <a:cxn ang="0">
                  <a:pos x="544" y="613"/>
                </a:cxn>
                <a:cxn ang="0">
                  <a:pos x="1452" y="68"/>
                </a:cxn>
                <a:cxn ang="0">
                  <a:pos x="1588" y="205"/>
                </a:cxn>
              </a:cxnLst>
              <a:rect l="0" t="0" r="r" b="b"/>
              <a:pathLst>
                <a:path w="1686" h="2397">
                  <a:moveTo>
                    <a:pt x="1588" y="205"/>
                  </a:moveTo>
                  <a:cubicBezTo>
                    <a:pt x="1618" y="311"/>
                    <a:pt x="1671" y="553"/>
                    <a:pt x="1633" y="704"/>
                  </a:cubicBezTo>
                  <a:cubicBezTo>
                    <a:pt x="1595" y="855"/>
                    <a:pt x="1406" y="1006"/>
                    <a:pt x="1361" y="1112"/>
                  </a:cubicBezTo>
                  <a:cubicBezTo>
                    <a:pt x="1316" y="1218"/>
                    <a:pt x="1346" y="1264"/>
                    <a:pt x="1361" y="1339"/>
                  </a:cubicBezTo>
                  <a:cubicBezTo>
                    <a:pt x="1376" y="1414"/>
                    <a:pt x="1414" y="1512"/>
                    <a:pt x="1452" y="1565"/>
                  </a:cubicBezTo>
                  <a:cubicBezTo>
                    <a:pt x="1490" y="1618"/>
                    <a:pt x="1558" y="1603"/>
                    <a:pt x="1588" y="1656"/>
                  </a:cubicBezTo>
                  <a:cubicBezTo>
                    <a:pt x="1618" y="1709"/>
                    <a:pt x="1686" y="1762"/>
                    <a:pt x="1633" y="1883"/>
                  </a:cubicBezTo>
                  <a:cubicBezTo>
                    <a:pt x="1580" y="2004"/>
                    <a:pt x="1436" y="2367"/>
                    <a:pt x="1270" y="2382"/>
                  </a:cubicBezTo>
                  <a:cubicBezTo>
                    <a:pt x="1104" y="2397"/>
                    <a:pt x="831" y="2027"/>
                    <a:pt x="635" y="1974"/>
                  </a:cubicBezTo>
                  <a:cubicBezTo>
                    <a:pt x="439" y="1921"/>
                    <a:pt x="182" y="2117"/>
                    <a:pt x="91" y="2064"/>
                  </a:cubicBezTo>
                  <a:cubicBezTo>
                    <a:pt x="0" y="2011"/>
                    <a:pt x="16" y="1898"/>
                    <a:pt x="91" y="1656"/>
                  </a:cubicBezTo>
                  <a:cubicBezTo>
                    <a:pt x="166" y="1414"/>
                    <a:pt x="317" y="878"/>
                    <a:pt x="544" y="613"/>
                  </a:cubicBezTo>
                  <a:cubicBezTo>
                    <a:pt x="771" y="348"/>
                    <a:pt x="1278" y="136"/>
                    <a:pt x="1452" y="68"/>
                  </a:cubicBezTo>
                  <a:cubicBezTo>
                    <a:pt x="1626" y="0"/>
                    <a:pt x="1558" y="99"/>
                    <a:pt x="1588" y="205"/>
                  </a:cubicBezTo>
                  <a:close/>
                </a:path>
              </a:pathLst>
            </a:custGeom>
            <a:pattFill prst="lgGrid">
              <a:fgClr>
                <a:schemeClr val="accent1">
                  <a:alpha val="28000"/>
                </a:schemeClr>
              </a:fgClr>
              <a:bgClr>
                <a:schemeClr val="bg1">
                  <a:alpha val="28000"/>
                </a:schemeClr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489" y="97"/>
              <a:ext cx="4524" cy="3718"/>
            </a:xfrm>
            <a:custGeom>
              <a:avLst/>
              <a:gdLst/>
              <a:ahLst/>
              <a:cxnLst>
                <a:cxn ang="0">
                  <a:pos x="519" y="23"/>
                </a:cxn>
                <a:cxn ang="0">
                  <a:pos x="4023" y="327"/>
                </a:cxn>
                <a:cxn ang="0">
                  <a:pos x="3527" y="1983"/>
                </a:cxn>
                <a:cxn ang="0">
                  <a:pos x="3343" y="2175"/>
                </a:cxn>
                <a:cxn ang="0">
                  <a:pos x="3069" y="3333"/>
                </a:cxn>
                <a:cxn ang="0">
                  <a:pos x="2575" y="3711"/>
                </a:cxn>
                <a:cxn ang="0">
                  <a:pos x="2703" y="3375"/>
                </a:cxn>
                <a:cxn ang="0">
                  <a:pos x="2247" y="2719"/>
                </a:cxn>
                <a:cxn ang="0">
                  <a:pos x="1754" y="2562"/>
                </a:cxn>
                <a:cxn ang="0">
                  <a:pos x="1415" y="2087"/>
                </a:cxn>
                <a:cxn ang="0">
                  <a:pos x="1255" y="2244"/>
                </a:cxn>
                <a:cxn ang="0">
                  <a:pos x="1119" y="2831"/>
                </a:cxn>
                <a:cxn ang="0">
                  <a:pos x="775" y="2575"/>
                </a:cxn>
                <a:cxn ang="0">
                  <a:pos x="687" y="2111"/>
                </a:cxn>
                <a:cxn ang="0">
                  <a:pos x="529" y="1745"/>
                </a:cxn>
                <a:cxn ang="0">
                  <a:pos x="212" y="1609"/>
                </a:cxn>
                <a:cxn ang="0">
                  <a:pos x="30" y="1247"/>
                </a:cxn>
                <a:cxn ang="0">
                  <a:pos x="30" y="1020"/>
                </a:cxn>
                <a:cxn ang="0">
                  <a:pos x="212" y="748"/>
                </a:cxn>
                <a:cxn ang="0">
                  <a:pos x="302" y="385"/>
                </a:cxn>
                <a:cxn ang="0">
                  <a:pos x="255" y="103"/>
                </a:cxn>
                <a:cxn ang="0">
                  <a:pos x="519" y="23"/>
                </a:cxn>
              </a:cxnLst>
              <a:rect l="0" t="0" r="r" b="b"/>
              <a:pathLst>
                <a:path w="4524" h="3718">
                  <a:moveTo>
                    <a:pt x="519" y="23"/>
                  </a:moveTo>
                  <a:cubicBezTo>
                    <a:pt x="1147" y="60"/>
                    <a:pt x="3522" y="0"/>
                    <a:pt x="4023" y="327"/>
                  </a:cubicBezTo>
                  <a:cubicBezTo>
                    <a:pt x="4524" y="654"/>
                    <a:pt x="3640" y="1675"/>
                    <a:pt x="3527" y="1983"/>
                  </a:cubicBezTo>
                  <a:cubicBezTo>
                    <a:pt x="3414" y="2291"/>
                    <a:pt x="3419" y="1950"/>
                    <a:pt x="3343" y="2175"/>
                  </a:cubicBezTo>
                  <a:cubicBezTo>
                    <a:pt x="3267" y="2400"/>
                    <a:pt x="3197" y="3077"/>
                    <a:pt x="3069" y="3333"/>
                  </a:cubicBezTo>
                  <a:cubicBezTo>
                    <a:pt x="2941" y="3589"/>
                    <a:pt x="2636" y="3704"/>
                    <a:pt x="2575" y="3711"/>
                  </a:cubicBezTo>
                  <a:cubicBezTo>
                    <a:pt x="2514" y="3718"/>
                    <a:pt x="2758" y="3540"/>
                    <a:pt x="2703" y="3375"/>
                  </a:cubicBezTo>
                  <a:cubicBezTo>
                    <a:pt x="2648" y="3210"/>
                    <a:pt x="2405" y="2855"/>
                    <a:pt x="2247" y="2719"/>
                  </a:cubicBezTo>
                  <a:cubicBezTo>
                    <a:pt x="2089" y="2583"/>
                    <a:pt x="1893" y="2667"/>
                    <a:pt x="1754" y="2562"/>
                  </a:cubicBezTo>
                  <a:cubicBezTo>
                    <a:pt x="1615" y="2457"/>
                    <a:pt x="1498" y="2140"/>
                    <a:pt x="1415" y="2087"/>
                  </a:cubicBezTo>
                  <a:cubicBezTo>
                    <a:pt x="1332" y="2034"/>
                    <a:pt x="1304" y="2120"/>
                    <a:pt x="1255" y="2244"/>
                  </a:cubicBezTo>
                  <a:cubicBezTo>
                    <a:pt x="1206" y="2368"/>
                    <a:pt x="1199" y="2776"/>
                    <a:pt x="1119" y="2831"/>
                  </a:cubicBezTo>
                  <a:cubicBezTo>
                    <a:pt x="1039" y="2886"/>
                    <a:pt x="847" y="2695"/>
                    <a:pt x="775" y="2575"/>
                  </a:cubicBezTo>
                  <a:cubicBezTo>
                    <a:pt x="703" y="2455"/>
                    <a:pt x="728" y="2249"/>
                    <a:pt x="687" y="2111"/>
                  </a:cubicBezTo>
                  <a:cubicBezTo>
                    <a:pt x="646" y="1973"/>
                    <a:pt x="608" y="1829"/>
                    <a:pt x="529" y="1745"/>
                  </a:cubicBezTo>
                  <a:cubicBezTo>
                    <a:pt x="450" y="1661"/>
                    <a:pt x="295" y="1692"/>
                    <a:pt x="212" y="1609"/>
                  </a:cubicBezTo>
                  <a:cubicBezTo>
                    <a:pt x="129" y="1526"/>
                    <a:pt x="60" y="1345"/>
                    <a:pt x="30" y="1247"/>
                  </a:cubicBezTo>
                  <a:cubicBezTo>
                    <a:pt x="0" y="1149"/>
                    <a:pt x="0" y="1103"/>
                    <a:pt x="30" y="1020"/>
                  </a:cubicBezTo>
                  <a:cubicBezTo>
                    <a:pt x="60" y="937"/>
                    <a:pt x="167" y="854"/>
                    <a:pt x="212" y="748"/>
                  </a:cubicBezTo>
                  <a:cubicBezTo>
                    <a:pt x="257" y="642"/>
                    <a:pt x="295" y="492"/>
                    <a:pt x="302" y="385"/>
                  </a:cubicBezTo>
                  <a:cubicBezTo>
                    <a:pt x="309" y="278"/>
                    <a:pt x="219" y="163"/>
                    <a:pt x="255" y="103"/>
                  </a:cubicBezTo>
                  <a:cubicBezTo>
                    <a:pt x="291" y="43"/>
                    <a:pt x="464" y="40"/>
                    <a:pt x="519" y="23"/>
                  </a:cubicBezTo>
                  <a:close/>
                </a:path>
              </a:pathLst>
            </a:custGeom>
            <a:pattFill prst="lgGrid">
              <a:fgClr>
                <a:schemeClr val="accent1">
                  <a:alpha val="39999"/>
                </a:schemeClr>
              </a:fgClr>
              <a:bgClr>
                <a:schemeClr val="bg1">
                  <a:alpha val="39999"/>
                </a:schemeClr>
              </a:bgClr>
            </a:pattFill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12" y="1117"/>
              <a:ext cx="81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424" y="391"/>
              <a:ext cx="81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charset="-128"/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65903" y="145555"/>
            <a:ext cx="12031609" cy="7135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Area of freight East-West on a single transportation document CIM / SMGS </a:t>
            </a:r>
            <a:br>
              <a:rPr lang="en-US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need an electronic invoice in the format of CIM-SMGS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014690" y="6095616"/>
            <a:ext cx="813690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CIM/SMGS consignment note shall be issued for carriage by Railways applying different transport law</a:t>
            </a:r>
            <a:endParaRPr 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48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6"/>
          <p:cNvGraphicFramePr>
            <a:graphicFrameLocks/>
          </p:cNvGraphicFramePr>
          <p:nvPr>
            <p:extLst/>
          </p:nvPr>
        </p:nvGraphicFramePr>
        <p:xfrm>
          <a:off x="227301" y="564943"/>
          <a:ext cx="11557687" cy="6035040"/>
        </p:xfrm>
        <a:graphic>
          <a:graphicData uri="http://schemas.openxmlformats.org/drawingml/2006/table">
            <a:tbl>
              <a:tblPr/>
              <a:tblGrid>
                <a:gridCol w="11557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523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Now the transport market has a very difficult and unusual situation, in which we all find ourselves, and much now depends on our joint coordinated work, cooperation and mutual assistance.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We are now in a difficult period of the pandemic, we have seen problems in most delivery cases 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where people are involved.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Therefore, for the future, you need to: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strive for the most contactless delivery methods,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activate cargo containerization,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use rail transport for container and </a:t>
                      </a:r>
                      <a:r>
                        <a:rPr lang="en-US" sz="17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contrailer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transport.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Logistics terminals and warehouses must also be fully automated.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Loading/unloading facilities and reach stackers must also be unmanned.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More applied sectors of the information economy are actively developing: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collecting and processing commercial information,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user services,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creating content,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new automated production and logistics algorithms.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new intelligent solutions for supply chain management and transportation efficiency.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Logistics companies need to: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joining forces to survive in a crisis,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57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new tools to support teamwork in quarantine and beyond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mechanisms for supporting cargo owners (exporters, importers, traders and economic operators) in the context of changes in sales markets and logistics chains.</a:t>
                      </a:r>
                      <a:endParaRPr lang="ru-RU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ussianRail G Pro" pitchFamily="34" charset="-52"/>
                        <a:ea typeface="+mn-ea"/>
                        <a:cs typeface="+mn-cs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60B1E24-4878-4017-8FF8-952A3603F6FF}"/>
              </a:ext>
            </a:extLst>
          </p:cNvPr>
          <p:cNvSpPr/>
          <p:nvPr/>
        </p:nvSpPr>
        <p:spPr>
          <a:xfrm>
            <a:off x="2874397" y="135964"/>
            <a:ext cx="610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682"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main question is how do we work tomorrow?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5903" y="785746"/>
            <a:ext cx="1206843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i="1" dirty="0">
                <a:solidFill>
                  <a:srgbClr val="22228B"/>
                </a:solidFill>
                <a:latin typeface="Arial" pitchFamily="34" charset="0"/>
              </a:rPr>
              <a:t>Thank </a:t>
            </a:r>
            <a:r>
              <a:rPr lang="en-US" altLang="ru-RU" sz="2000" b="1" i="1" dirty="0">
                <a:solidFill>
                  <a:srgbClr val="FF0000"/>
                </a:solidFill>
                <a:latin typeface="Arial" pitchFamily="34" charset="0"/>
              </a:rPr>
              <a:t>you for your </a:t>
            </a:r>
            <a:r>
              <a:rPr lang="en-US" altLang="ru-RU" sz="2000" b="1" i="1" dirty="0">
                <a:solidFill>
                  <a:srgbClr val="22228B"/>
                </a:solidFill>
                <a:latin typeface="Arial" pitchFamily="34" charset="0"/>
              </a:rPr>
              <a:t>attention!</a:t>
            </a:r>
            <a:r>
              <a:rPr lang="ru-RU" altLang="ru-RU" sz="2000" b="1" i="1" dirty="0">
                <a:solidFill>
                  <a:srgbClr val="22228B"/>
                </a:solidFill>
                <a:latin typeface="Arial" pitchFamily="34" charset="0"/>
              </a:rPr>
              <a:t>  </a:t>
            </a:r>
            <a:r>
              <a:rPr lang="ru-RU" altLang="ru-RU" sz="2000" b="1" i="1" dirty="0" err="1" smtClean="0">
                <a:solidFill>
                  <a:srgbClr val="FF0000"/>
                </a:solidFill>
                <a:latin typeface="Arial" pitchFamily="34" charset="0"/>
              </a:rPr>
              <a:t>Merci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itchFamily="34" charset="0"/>
              </a:rPr>
              <a:t>pour</a:t>
            </a:r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>
                <a:solidFill>
                  <a:srgbClr val="FF0000"/>
                </a:solidFill>
                <a:latin typeface="Arial" pitchFamily="34" charset="0"/>
              </a:rPr>
              <a:t>votre</a:t>
            </a:r>
            <a:r>
              <a:rPr lang="en-US" altLang="ru-RU" sz="20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Arial" pitchFamily="34" charset="0"/>
              </a:rPr>
              <a:t>l'attention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Arial" pitchFamily="34" charset="0"/>
              </a:rPr>
              <a:t>!</a:t>
            </a:r>
            <a:r>
              <a:rPr lang="ru-RU" altLang="ru-RU" sz="2000" b="1" i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 smtClean="0">
                <a:latin typeface="Arial" pitchFamily="34" charset="0"/>
              </a:rPr>
              <a:t>Danke</a:t>
            </a:r>
            <a:r>
              <a:rPr lang="en-US" altLang="ru-RU" sz="2000" b="1" i="1" dirty="0" smtClean="0">
                <a:latin typeface="Arial" pitchFamily="34" charset="0"/>
              </a:rPr>
              <a:t> </a:t>
            </a:r>
            <a:r>
              <a:rPr lang="en-US" altLang="ru-RU" sz="2000" b="1" i="1" dirty="0" smtClean="0">
                <a:solidFill>
                  <a:srgbClr val="FF0000"/>
                </a:solidFill>
                <a:latin typeface="Arial" pitchFamily="34" charset="0"/>
              </a:rPr>
              <a:t>fur </a:t>
            </a:r>
            <a:r>
              <a:rPr lang="en-US" altLang="ru-RU" sz="2000" b="1" i="1" dirty="0" err="1">
                <a:solidFill>
                  <a:srgbClr val="FF0000"/>
                </a:solidFill>
                <a:latin typeface="Arial" pitchFamily="34" charset="0"/>
              </a:rPr>
              <a:t>Ihre</a:t>
            </a:r>
            <a:r>
              <a:rPr lang="en-US" altLang="ru-RU" sz="20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>
                <a:solidFill>
                  <a:srgbClr val="C00000"/>
                </a:solidFill>
                <a:latin typeface="Arial" pitchFamily="34" charset="0"/>
              </a:rPr>
              <a:t>Aufmerksamkeit</a:t>
            </a:r>
            <a:r>
              <a:rPr lang="ru-RU" altLang="ru-RU" sz="2000" b="1" i="1" dirty="0">
                <a:solidFill>
                  <a:srgbClr val="C00000"/>
                </a:solidFill>
                <a:latin typeface="Arial" pitchFamily="34" charset="0"/>
              </a:rPr>
              <a:t>!  </a:t>
            </a:r>
            <a:endParaRPr lang="ru-RU" altLang="ru-RU" sz="20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ru-RU" sz="2000" b="1" i="1" dirty="0" smtClean="0">
                <a:latin typeface="Arial" pitchFamily="34" charset="0"/>
              </a:rPr>
              <a:t>Dank </a:t>
            </a:r>
            <a:r>
              <a:rPr lang="nl-NL" altLang="ru-RU" sz="2000" b="1" i="1" dirty="0">
                <a:latin typeface="Arial" pitchFamily="34" charset="0"/>
              </a:rPr>
              <a:t>u voor </a:t>
            </a:r>
            <a:r>
              <a:rPr lang="nl-NL" altLang="ru-RU" sz="2000" b="1" i="1" dirty="0">
                <a:solidFill>
                  <a:srgbClr val="FF0000"/>
                </a:solidFill>
                <a:latin typeface="Arial" pitchFamily="34" charset="0"/>
              </a:rPr>
              <a:t>uw aandacht</a:t>
            </a:r>
            <a:r>
              <a:rPr lang="nl-NL" altLang="ru-RU" sz="2000" b="1" i="1" dirty="0" smtClean="0">
                <a:solidFill>
                  <a:srgbClr val="FF0000"/>
                </a:solidFill>
                <a:latin typeface="Arial" pitchFamily="34" charset="0"/>
              </a:rPr>
              <a:t>!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altLang="ru-RU" sz="2000" b="1" i="1" dirty="0" smtClean="0">
                <a:solidFill>
                  <a:srgbClr val="002060"/>
                </a:solidFill>
                <a:latin typeface="Arial" pitchFamily="34" charset="0"/>
              </a:rPr>
              <a:t>Tack</a:t>
            </a:r>
            <a:r>
              <a:rPr lang="en-US" altLang="ru-RU" sz="2000" b="1" i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>
                <a:solidFill>
                  <a:srgbClr val="C00000"/>
                </a:solidFill>
                <a:latin typeface="Arial" pitchFamily="34" charset="0"/>
              </a:rPr>
              <a:t>för</a:t>
            </a:r>
            <a:r>
              <a:rPr lang="en-US" altLang="ru-RU" sz="20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>
                <a:solidFill>
                  <a:srgbClr val="C00000"/>
                </a:solidFill>
                <a:latin typeface="Arial" pitchFamily="34" charset="0"/>
              </a:rPr>
              <a:t>er</a:t>
            </a:r>
            <a:r>
              <a:rPr lang="en-US" altLang="ru-RU" sz="2000" b="1" i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uppmärksamhet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n-US" alt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</a:t>
            </a:r>
            <a:r>
              <a:rPr lang="en-US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oppmerksomheten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for din opmærksomhed!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</a:t>
            </a:r>
            <a:r>
              <a:rPr lang="pt-PT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PT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vossa atenção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alt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fi-FI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huomiota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t-EE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Tänan </a:t>
            </a:r>
            <a:r>
              <a:rPr lang="et-EE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teid tähelepanu </a:t>
            </a:r>
            <a:r>
              <a:rPr lang="et-EE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eest!</a:t>
            </a:r>
            <a:r>
              <a:rPr lang="ru-RU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</a:t>
            </a:r>
            <a:r>
              <a:rPr lang="lv-LV" altLang="ru-RU" sz="2000" b="1" i="1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lv-LV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uzmanību!</a:t>
            </a: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Таны</a:t>
            </a:r>
            <a:r>
              <a:rPr lang="ru-RU" alt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анхаарлын</a:t>
            </a:r>
            <a:r>
              <a:rPr lang="ru-RU" alt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төвд</a:t>
            </a:r>
            <a:r>
              <a:rPr lang="ru-RU" alt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баярлалаа</a:t>
            </a:r>
            <a:r>
              <a:rPr lang="ru-RU" alt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рахмет</a:t>
            </a: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Ташаккур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барои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таваҷҷӯҳатон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Dėkojame </a:t>
            </a:r>
            <a:r>
              <a:rPr lang="lt-LT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 Jūsų </a:t>
            </a:r>
            <a:r>
              <a:rPr lang="lt-LT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dėmesį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pl-PL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</a:t>
            </a:r>
            <a:r>
              <a:rPr lang="pl-PL" altLang="ru-RU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uwagę</a:t>
            </a:r>
            <a:r>
              <a:rPr lang="ru-RU" altLang="ru-RU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n-US" altLang="ru-RU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b="1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 </a:t>
            </a:r>
            <a:r>
              <a:rPr lang="uk-UA" alt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увагу!  </a:t>
            </a:r>
            <a:r>
              <a:rPr lang="en-US" alt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Дзякуем </a:t>
            </a:r>
            <a:r>
              <a:rPr lang="be-BY" altLang="ru-RU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ўвагу</a:t>
            </a:r>
            <a:r>
              <a:rPr lang="be-BY" alt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vám </a:t>
            </a:r>
            <a:r>
              <a:rPr lang="sk-SK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pozornosť!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Dankie</a:t>
            </a:r>
            <a:r>
              <a:rPr lang="en-U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aandag</a:t>
            </a:r>
            <a:r>
              <a:rPr lang="en-U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sl-SI" altLang="ru-RU" sz="2000" b="1" i="1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vašo </a:t>
            </a:r>
            <a:r>
              <a:rPr lang="sl-SI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  <a:r>
              <a:rPr lang="sl-SI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 </a:t>
            </a:r>
            <a:r>
              <a:rPr lang="ro-RO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mulțumesc </a:t>
            </a:r>
            <a:r>
              <a:rPr lang="ro-RO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atenție!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bg-BG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вниманието! </a:t>
            </a:r>
            <a:r>
              <a:rPr lang="bg-BG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</a:t>
            </a:r>
            <a:r>
              <a:rPr lang="sr-Latn-C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sr-Latn-C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пажњи!</a:t>
            </a:r>
            <a:r>
              <a:rPr lang="ru-RU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hr-HR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pažnji!</a:t>
            </a:r>
            <a:r>
              <a:rPr lang="en-US" alt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благодариме </a:t>
            </a:r>
            <a:r>
              <a:rPr lang="mk-MK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вашето внимание!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altLang="ru-RU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2000" b="1" i="1" dirty="0" smtClean="0">
                <a:solidFill>
                  <a:srgbClr val="00B0F0"/>
                </a:solidFill>
                <a:latin typeface="Arial" pitchFamily="34" charset="0"/>
              </a:rPr>
              <a:t>Σας </a:t>
            </a:r>
            <a:r>
              <a:rPr lang="el-GR" altLang="ru-RU" sz="2000" b="1" i="1" dirty="0">
                <a:solidFill>
                  <a:srgbClr val="00B0F0"/>
                </a:solidFill>
                <a:latin typeface="Arial" pitchFamily="34" charset="0"/>
              </a:rPr>
              <a:t>ευχαριστώ για την προσοχή σας</a:t>
            </a:r>
            <a:r>
              <a:rPr lang="el-GR" altLang="ru-RU" sz="2000" b="1" i="1" dirty="0" smtClean="0">
                <a:solidFill>
                  <a:srgbClr val="00B0F0"/>
                </a:solidFill>
                <a:latin typeface="Arial" pitchFamily="34" charset="0"/>
              </a:rPr>
              <a:t>!</a:t>
            </a:r>
            <a:r>
              <a:rPr lang="ru-RU" altLang="ru-RU" sz="2000" b="1" i="1" dirty="0" smtClean="0">
                <a:solidFill>
                  <a:srgbClr val="00B0F0"/>
                </a:solidFill>
                <a:latin typeface="Arial" pitchFamily="34" charset="0"/>
              </a:rPr>
              <a:t>  </a:t>
            </a:r>
            <a:r>
              <a:rPr lang="ru-RU" altLang="ru-RU" sz="2000" b="1" i="1" dirty="0" err="1" smtClean="0">
                <a:solidFill>
                  <a:srgbClr val="00B050"/>
                </a:solidFill>
                <a:latin typeface="Arial" pitchFamily="34" charset="0"/>
              </a:rPr>
              <a:t>Игътибарыгызга</a:t>
            </a:r>
            <a:r>
              <a:rPr lang="ru-RU" altLang="ru-RU" sz="2000" b="1" i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altLang="ru-RU" sz="2000" b="1" i="1" dirty="0" err="1">
                <a:solidFill>
                  <a:srgbClr val="00B050"/>
                </a:solidFill>
                <a:latin typeface="Arial" pitchFamily="34" charset="0"/>
              </a:rPr>
              <a:t>рәхмәт</a:t>
            </a:r>
            <a:r>
              <a:rPr lang="ru-RU" altLang="ru-RU" sz="2000" b="1" i="1" dirty="0">
                <a:solidFill>
                  <a:srgbClr val="00B050"/>
                </a:solidFill>
                <a:latin typeface="Arial" pitchFamily="34" charset="0"/>
              </a:rPr>
              <a:t>!  </a:t>
            </a:r>
            <a:r>
              <a:rPr lang="tr-TR" altLang="ru-RU" sz="2000" b="1" i="1" dirty="0" smtClean="0">
                <a:solidFill>
                  <a:srgbClr val="002060"/>
                </a:solidFill>
                <a:latin typeface="Arial" pitchFamily="34" charset="0"/>
              </a:rPr>
              <a:t>İlginiz </a:t>
            </a:r>
            <a:r>
              <a:rPr lang="tr-TR" altLang="ru-RU" sz="2000" b="1" i="1" dirty="0">
                <a:solidFill>
                  <a:srgbClr val="002060"/>
                </a:solidFill>
                <a:latin typeface="Arial" pitchFamily="34" charset="0"/>
              </a:rPr>
              <a:t>için teşekkür ederiz!</a:t>
            </a:r>
            <a:endParaRPr lang="ru-RU" altLang="ru-RU" sz="2000" b="1" i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err="1">
                <a:solidFill>
                  <a:srgbClr val="002060"/>
                </a:solidFill>
                <a:latin typeface="Arial" pitchFamily="34" charset="0"/>
              </a:rPr>
              <a:t>תודה</a:t>
            </a:r>
            <a:r>
              <a:rPr lang="ru-RU" altLang="ru-RU" sz="2000" b="1" i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</a:rPr>
              <a:t>על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</a:rPr>
              <a:t>תשומת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</a:rPr>
              <a:t>הלב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</a:rPr>
              <a:t>שלך</a:t>
            </a:r>
            <a:r>
              <a:rPr lang="ru-RU" altLang="ru-RU" sz="2000" b="1" dirty="0" smtClean="0">
                <a:latin typeface="Arial" pitchFamily="34" charset="0"/>
              </a:rPr>
              <a:t>!  </a:t>
            </a:r>
            <a:r>
              <a:rPr lang="yi-Hebr" altLang="ru-RU" sz="2000" b="1" dirty="0" smtClean="0">
                <a:latin typeface="Arial" pitchFamily="34" charset="0"/>
              </a:rPr>
              <a:t>דאנק </a:t>
            </a:r>
            <a:r>
              <a:rPr lang="yi-Hebr" altLang="ru-RU" sz="2000" b="1" dirty="0">
                <a:latin typeface="Arial" pitchFamily="34" charset="0"/>
              </a:rPr>
              <a:t>איר פֿאַר אייער אכטונג!</a:t>
            </a:r>
            <a:r>
              <a:rPr lang="en-US" altLang="ru-RU" sz="2000" b="1" dirty="0">
                <a:latin typeface="Arial" pitchFamily="34" charset="0"/>
              </a:rPr>
              <a:t>  </a:t>
            </a:r>
            <a:r>
              <a:rPr lang="id-ID" altLang="ru-RU" sz="2000" b="1" i="1" dirty="0" smtClean="0">
                <a:solidFill>
                  <a:srgbClr val="D9370B"/>
                </a:solidFill>
                <a:latin typeface="Arial" pitchFamily="34" charset="0"/>
              </a:rPr>
              <a:t>Terima </a:t>
            </a:r>
            <a:r>
              <a:rPr lang="id-ID" altLang="ru-RU" sz="2000" b="1" i="1" dirty="0">
                <a:solidFill>
                  <a:srgbClr val="D9370B"/>
                </a:solidFill>
                <a:latin typeface="Arial" pitchFamily="34" charset="0"/>
              </a:rPr>
              <a:t>kasih atas perhatian Anda!</a:t>
            </a:r>
            <a:r>
              <a:rPr lang="en-US" altLang="ru-RU" sz="2000" b="1" i="1" dirty="0">
                <a:solidFill>
                  <a:srgbClr val="D9370B"/>
                </a:solidFill>
                <a:latin typeface="Arial" pitchFamily="34" charset="0"/>
              </a:rPr>
              <a:t>   </a:t>
            </a:r>
            <a:endParaRPr lang="ru-RU" altLang="ru-RU" sz="2000" b="1" i="1" dirty="0" smtClean="0">
              <a:solidFill>
                <a:srgbClr val="D9370B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Arial" pitchFamily="34" charset="0"/>
              </a:rPr>
              <a:t>感</a:t>
            </a:r>
            <a:r>
              <a:rPr lang="zh-TW" altLang="en-US" sz="2000" b="1" dirty="0">
                <a:solidFill>
                  <a:srgbClr val="FF0000"/>
                </a:solidFill>
                <a:latin typeface="Arial" pitchFamily="34" charset="0"/>
              </a:rPr>
              <a:t>謝您的關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itchFamily="34" charset="0"/>
              </a:rPr>
              <a:t>注！</a:t>
            </a:r>
            <a:r>
              <a:rPr lang="ru-RU" altLang="zh-TW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ar-AE" altLang="ru-RU" sz="2000" b="1" dirty="0" smtClean="0">
                <a:latin typeface="Arial" pitchFamily="34" charset="0"/>
              </a:rPr>
              <a:t>أشكركم </a:t>
            </a:r>
            <a:r>
              <a:rPr lang="ar-AE" altLang="ru-RU" sz="2000" b="1" dirty="0">
                <a:latin typeface="Arial" pitchFamily="34" charset="0"/>
              </a:rPr>
              <a:t>على اهتمامكم!</a:t>
            </a:r>
            <a:r>
              <a:rPr lang="en-US" altLang="ru-RU" sz="2000" b="1" dirty="0">
                <a:latin typeface="Arial" pitchFamily="34" charset="0"/>
              </a:rPr>
              <a:t>  </a:t>
            </a:r>
            <a:r>
              <a:rPr lang="ja-JP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ご</a:t>
            </a:r>
            <a:r>
              <a:rPr lang="ja-JP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清聴ありがとうございました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!  </a:t>
            </a:r>
            <a:r>
              <a:rPr lang="hi-IN" altLang="ru-RU" sz="2000" b="1" dirty="0" smtClean="0">
                <a:solidFill>
                  <a:srgbClr val="00B050"/>
                </a:solidFill>
                <a:latin typeface="Arial" pitchFamily="34" charset="0"/>
              </a:rPr>
              <a:t>आपका </a:t>
            </a:r>
            <a:r>
              <a:rPr lang="hi-IN" altLang="ru-RU" sz="2000" b="1" dirty="0">
                <a:solidFill>
                  <a:srgbClr val="00B050"/>
                </a:solidFill>
                <a:latin typeface="Arial" pitchFamily="34" charset="0"/>
              </a:rPr>
              <a:t>ध्यान के लिए </a:t>
            </a:r>
            <a:r>
              <a:rPr lang="hi-IN" altLang="ru-RU" sz="2000" b="1" dirty="0" smtClean="0">
                <a:solidFill>
                  <a:srgbClr val="00B050"/>
                </a:solidFill>
                <a:latin typeface="Arial" pitchFamily="34" charset="0"/>
              </a:rPr>
              <a:t>धन्यवाद!</a:t>
            </a:r>
            <a:r>
              <a:rPr lang="ru-RU" altLang="ru-RU" sz="2000" b="1" dirty="0" smtClean="0">
                <a:solidFill>
                  <a:srgbClr val="00B050"/>
                </a:solidFill>
                <a:latin typeface="Arial" pitchFamily="34" charset="0"/>
              </a:rPr>
              <a:t>   </a:t>
            </a:r>
            <a:r>
              <a:rPr lang="ko-KR" altLang="en-US" sz="2000" b="1" dirty="0">
                <a:solidFill>
                  <a:srgbClr val="002060"/>
                </a:solidFill>
                <a:latin typeface="Arial" pitchFamily="34" charset="0"/>
                <a:ea typeface="굴림" pitchFamily="34" charset="-127"/>
              </a:rPr>
              <a:t>당신의주의를 당신을 감사하십시오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굴림" pitchFamily="34" charset="-127"/>
              </a:rPr>
              <a:t>!</a:t>
            </a:r>
            <a:r>
              <a:rPr lang="ru-RU" altLang="ko-KR" sz="2000" b="1" dirty="0">
                <a:solidFill>
                  <a:srgbClr val="002060"/>
                </a:solidFill>
                <a:latin typeface="Arial" pitchFamily="34" charset="0"/>
                <a:cs typeface="HY신명조"/>
              </a:rPr>
              <a:t> 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th-TH" altLang="ru-RU" sz="2000" b="1" dirty="0" smtClean="0">
                <a:solidFill>
                  <a:srgbClr val="FF0000"/>
                </a:solidFill>
                <a:latin typeface="Arial" pitchFamily="34" charset="0"/>
              </a:rPr>
              <a:t>ขอบคุณ</a:t>
            </a:r>
            <a:r>
              <a:rPr lang="th-TH" altLang="ru-RU" sz="2000" b="1" dirty="0">
                <a:solidFill>
                  <a:srgbClr val="FF0000"/>
                </a:solidFill>
                <a:latin typeface="Arial" pitchFamily="34" charset="0"/>
              </a:rPr>
              <a:t>สำหรับความสนใจของคุณ</a:t>
            </a:r>
            <a:r>
              <a:rPr lang="th-TH" altLang="ru-RU" sz="2000" b="1" dirty="0" smtClean="0">
                <a:solidFill>
                  <a:srgbClr val="FF0000"/>
                </a:solidFill>
                <a:latin typeface="Arial" pitchFamily="34" charset="0"/>
              </a:rPr>
              <a:t>!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a-IR" altLang="ru-RU" sz="2000" b="1" dirty="0" smtClean="0">
                <a:solidFill>
                  <a:srgbClr val="002060"/>
                </a:solidFill>
                <a:latin typeface="Arial" pitchFamily="34" charset="0"/>
              </a:rPr>
              <a:t>ا </a:t>
            </a:r>
            <a:r>
              <a:rPr lang="fa-IR" altLang="ru-RU" sz="2000" b="1" dirty="0">
                <a:solidFill>
                  <a:srgbClr val="002060"/>
                </a:solidFill>
                <a:latin typeface="Arial" pitchFamily="34" charset="0"/>
              </a:rPr>
              <a:t>تشکر از توجه </a:t>
            </a:r>
            <a:r>
              <a:rPr lang="fa-IR" altLang="ru-RU" sz="2000" b="1" dirty="0" smtClean="0">
                <a:solidFill>
                  <a:srgbClr val="002060"/>
                </a:solidFill>
                <a:latin typeface="Arial" pitchFamily="34" charset="0"/>
              </a:rPr>
              <a:t>شما!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</a:rPr>
              <a:t>  </a:t>
            </a:r>
            <a:r>
              <a:rPr lang="hy-AM" altLang="ru-RU" sz="2000" b="1" dirty="0" smtClean="0">
                <a:solidFill>
                  <a:srgbClr val="C00000"/>
                </a:solidFill>
                <a:latin typeface="Arial" pitchFamily="34" charset="0"/>
              </a:rPr>
              <a:t>Շնորհակալություն </a:t>
            </a:r>
            <a:r>
              <a:rPr lang="hy-AM" altLang="ru-RU" sz="2000" b="1" dirty="0">
                <a:solidFill>
                  <a:srgbClr val="C00000"/>
                </a:solidFill>
                <a:latin typeface="Arial" pitchFamily="34" charset="0"/>
              </a:rPr>
              <a:t>ուշադրության </a:t>
            </a:r>
            <a:r>
              <a:rPr lang="hy-AM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համար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ka-GE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მადლობას გიხდით ყურადღებისთვის!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E'tiboringiz</a:t>
            </a:r>
            <a:r>
              <a:rPr lang="en-US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tashakkur</a:t>
            </a:r>
            <a:r>
              <a:rPr lang="en-US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Diqqət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təşəkkür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edirik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Terimakasih</a:t>
            </a:r>
            <a:r>
              <a:rPr lang="en-US" alt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perhatiannya</a:t>
            </a: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20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Конул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бурганын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рахмат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s-IN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আপনার </a:t>
            </a:r>
            <a:r>
              <a:rPr lang="as-IN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মনোযোগের জন্য আপনাকে ধন্যবাদ! </a:t>
            </a: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y-MM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ဂရုစိုက်တဲ့အတွက်ကျေးဇူးတင်ပါတယ်</a:t>
            </a:r>
            <a:r>
              <a:rPr lang="my-MM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alt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Üns </a:t>
            </a:r>
            <a:r>
              <a:rPr lang="da-DK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bereniňiz üçin sag boluň!</a:t>
            </a:r>
            <a:r>
              <a:rPr lang="ru-RU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AE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دىققەت قىلغىنىڭىزغا رەھمەت!</a:t>
            </a: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2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Eskerrik</a:t>
            </a:r>
            <a:r>
              <a:rPr lang="en-US" alt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asko</a:t>
            </a:r>
            <a:r>
              <a:rPr lang="en-US" alt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arretarengatik</a:t>
            </a:r>
            <a:r>
              <a:rPr lang="en-US" alt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Gràcies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l’atenció</a:t>
            </a:r>
            <a:r>
              <a:rPr lang="en-US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Salamat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atensyon</a:t>
            </a:r>
            <a:r>
              <a:rPr lang="en-US" alt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5787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1715</Words>
  <Application>Microsoft Office PowerPoint</Application>
  <PresentationFormat>Произвольный</PresentationFormat>
  <Paragraphs>258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Эрендженова Галина Санджиевна</dc:creator>
  <cp:lastModifiedBy>Игнатьева Наталья Викторовна</cp:lastModifiedBy>
  <cp:revision>215</cp:revision>
  <cp:lastPrinted>2019-08-13T13:59:06Z</cp:lastPrinted>
  <dcterms:created xsi:type="dcterms:W3CDTF">2019-04-11T14:50:06Z</dcterms:created>
  <dcterms:modified xsi:type="dcterms:W3CDTF">2020-06-04T16:13:04Z</dcterms:modified>
</cp:coreProperties>
</file>