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300" r:id="rId4"/>
    <p:sldId id="298" r:id="rId5"/>
    <p:sldId id="299" r:id="rId6"/>
    <p:sldId id="29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0F3D55-AC02-4D7D-A724-198E385A775B}">
          <p14:sldIdLst>
            <p14:sldId id="256"/>
            <p14:sldId id="261"/>
            <p14:sldId id="300"/>
            <p14:sldId id="298"/>
            <p14:sldId id="299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1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A7E"/>
    <a:srgbClr val="FFFF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5"/>
    <p:restoredTop sz="95306" autoAdjust="0"/>
  </p:normalViewPr>
  <p:slideViewPr>
    <p:cSldViewPr snapToGrid="0" snapToObjects="1">
      <p:cViewPr varScale="1">
        <p:scale>
          <a:sx n="84" d="100"/>
          <a:sy n="84" d="100"/>
        </p:scale>
        <p:origin x="624" y="96"/>
      </p:cViewPr>
      <p:guideLst>
        <p:guide orient="horz" pos="4065"/>
        <p:guide pos="2880"/>
        <p:guide orient="horz" pos="41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6B-4589-A93F-1E537319B41C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06B-4589-A93F-1E537319B41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Feb 29</c:v>
                </c:pt>
                <c:pt idx="1">
                  <c:v>May 29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20</c:v>
                </c:pt>
                <c:pt idx="1">
                  <c:v>88512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6B-4589-A93F-1E537319B4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84764568"/>
        <c:axId val="284757120"/>
      </c:barChart>
      <c:catAx>
        <c:axId val="284764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757120"/>
        <c:crosses val="autoZero"/>
        <c:auto val="1"/>
        <c:lblAlgn val="ctr"/>
        <c:lblOffset val="100"/>
        <c:noMultiLvlLbl val="0"/>
      </c:catAx>
      <c:valAx>
        <c:axId val="28475712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8476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>
                <a:innerShdw blurRad="114300">
                  <a:schemeClr val="accent6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90-4338-A362-A8CC4B178E9C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90-4338-A362-A8CC4B178E9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20</c:v>
                </c:pt>
                <c:pt idx="1">
                  <c:v>88512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90-4338-A362-A8CC4B178E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84761824"/>
        <c:axId val="284759864"/>
      </c:barChart>
      <c:catAx>
        <c:axId val="28476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759864"/>
        <c:crosses val="autoZero"/>
        <c:auto val="1"/>
        <c:lblAlgn val="ctr"/>
        <c:lblOffset val="100"/>
        <c:noMultiLvlLbl val="0"/>
      </c:catAx>
      <c:valAx>
        <c:axId val="284759864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28476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6D038A0-4A66-AD46-880C-828033E5C1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85FAA1-7185-D84D-B954-6CF358AC45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0A01C-2C12-804C-88B5-9896F19012E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53D3E8-DF6F-F14E-BEE2-9BCF9D7CCC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1D4BE8-358D-1544-B1D8-848CE765F8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34E14-3BDD-F047-9350-B9B421CB2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11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CB8EC-329E-2141-BBA4-35C3D867A29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C39CB-E1CB-9340-B0B7-F19980BF2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61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010DF-92C9-D745-A3CA-6B1713C25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842122"/>
            <a:ext cx="6858000" cy="113823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275" b="1" spc="75" baseline="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F005DD-11F8-9245-B26B-41D1F4F844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4161759"/>
            <a:ext cx="6858000" cy="384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 b="1" kern="4600" spc="75" baseline="0">
                <a:latin typeface="Arial MT Std" panose="020B0402020200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SUB-TITLE GOES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AF7FE24-A452-0441-B567-CCDDCB585D4D}"/>
              </a:ext>
            </a:extLst>
          </p:cNvPr>
          <p:cNvSpPr txBox="1">
            <a:spLocks/>
          </p:cNvSpPr>
          <p:nvPr userDrawn="1"/>
        </p:nvSpPr>
        <p:spPr>
          <a:xfrm>
            <a:off x="1143000" y="5698451"/>
            <a:ext cx="6858000" cy="38416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latin typeface="Gill Sans MT (Headings)"/>
              </a:rPr>
              <a:t>Delivering insight through data for a better Canada</a:t>
            </a:r>
            <a:endParaRPr lang="en-US" sz="1200" b="0" spc="0" baseline="0" dirty="0">
              <a:latin typeface="Gill Sans M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87795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185C0EB-557E-1645-91FD-31902787C3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38472" y="-226050"/>
            <a:ext cx="3005528" cy="1460500"/>
          </a:xfrm>
          <a:prstGeom prst="rect">
            <a:avLst/>
          </a:prstGeom>
        </p:spPr>
      </p:pic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561771-F5B0-B740-831B-001696BB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106449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200">
                <a:latin typeface="Arial MT Std" panose="020B0402020200020204" pitchFamily="34" charset="0"/>
              </a:defRPr>
            </a:lvl1pPr>
            <a:lvl2pPr>
              <a:defRPr sz="1050">
                <a:latin typeface="Arial MT Std" panose="020B0402020200020204" pitchFamily="34" charset="0"/>
              </a:defRPr>
            </a:lvl2pPr>
            <a:lvl3pPr>
              <a:defRPr sz="900">
                <a:latin typeface="Arial MT Std" panose="020B0402020200020204" pitchFamily="34" charset="0"/>
              </a:defRPr>
            </a:lvl3pPr>
            <a:lvl4pPr>
              <a:defRPr sz="825">
                <a:latin typeface="Arial MT Std" panose="020B0402020200020204" pitchFamily="34" charset="0"/>
              </a:defRPr>
            </a:lvl4pPr>
            <a:lvl5pPr>
              <a:defRPr sz="825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478D8594-770D-2F41-980E-F79D6542D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152144"/>
            <a:ext cx="78867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2F0AE7D4-08EF-754E-9708-5C9C6392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1126" y="5921009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FEA2062F-3764-B448-8D64-92E472DC98B1}"/>
              </a:ext>
            </a:extLst>
          </p:cNvPr>
          <p:cNvSpPr txBox="1">
            <a:spLocks/>
          </p:cNvSpPr>
          <p:nvPr userDrawn="1"/>
        </p:nvSpPr>
        <p:spPr>
          <a:xfrm>
            <a:off x="2807493" y="6455976"/>
            <a:ext cx="3529013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 dirty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642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9C42C0-1463-7D4C-A090-A7CB0034B9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38472" y="-226050"/>
            <a:ext cx="3005528" cy="14605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3286D1-A677-074D-8452-B6E481375AB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6543675" y="1078992"/>
            <a:ext cx="1971675" cy="4828830"/>
          </a:xfrm>
          <a:prstGeom prst="rect">
            <a:avLst/>
          </a:prstGeom>
        </p:spPr>
        <p:txBody>
          <a:bodyPr vert="eaVert" anchor="b">
            <a:norm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30B674-98A5-8743-BF78-6CC7D5E7B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078991"/>
            <a:ext cx="5800725" cy="4828831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200">
                <a:latin typeface="Arial MT Std" panose="020B0402020200020204" pitchFamily="34" charset="0"/>
              </a:defRPr>
            </a:lvl1pPr>
            <a:lvl2pPr>
              <a:defRPr sz="1050">
                <a:latin typeface="Arial MT Std" panose="020B0402020200020204" pitchFamily="34" charset="0"/>
              </a:defRPr>
            </a:lvl2pPr>
            <a:lvl3pPr>
              <a:defRPr sz="900">
                <a:latin typeface="Arial MT Std" panose="020B0402020200020204" pitchFamily="34" charset="0"/>
              </a:defRPr>
            </a:lvl3pPr>
            <a:lvl4pPr>
              <a:defRPr sz="825">
                <a:latin typeface="Arial MT Std" panose="020B0402020200020204" pitchFamily="34" charset="0"/>
              </a:defRPr>
            </a:lvl4pPr>
            <a:lvl5pPr>
              <a:defRPr sz="825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2421A01F-6CA4-7545-B86A-6EEE790D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1126" y="5921009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35470153-8F49-8344-92AA-9E7749E2F0B5}"/>
              </a:ext>
            </a:extLst>
          </p:cNvPr>
          <p:cNvSpPr txBox="1">
            <a:spLocks/>
          </p:cNvSpPr>
          <p:nvPr userDrawn="1"/>
        </p:nvSpPr>
        <p:spPr>
          <a:xfrm>
            <a:off x="2807493" y="6455976"/>
            <a:ext cx="3529013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 dirty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355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8042DF-D6CA-C54C-B4D1-49EAF075C1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38472" y="-226050"/>
            <a:ext cx="3005528" cy="146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190F8-0D08-1945-8123-F4A12E3B9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94410"/>
            <a:ext cx="7886700" cy="8950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 u="none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D0CB7B-8791-AE45-8FD2-E35F0392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03813"/>
            <a:ext cx="7886700" cy="36282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  <a:lvl2pPr>
              <a:defRPr sz="135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050">
                <a:latin typeface="Arial MT Std" panose="020B0402020200020204" pitchFamily="34" charset="0"/>
              </a:defRPr>
            </a:lvl4pPr>
            <a:lvl5pPr>
              <a:defRPr sz="105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698B9CE6-D98F-1843-B178-8BB7AD4DC082}"/>
              </a:ext>
            </a:extLst>
          </p:cNvPr>
          <p:cNvSpPr txBox="1">
            <a:spLocks/>
          </p:cNvSpPr>
          <p:nvPr userDrawn="1"/>
        </p:nvSpPr>
        <p:spPr>
          <a:xfrm>
            <a:off x="2807493" y="6455976"/>
            <a:ext cx="3529013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 dirty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0226A1F-D105-5543-88C8-44C54CF0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1126" y="5921009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0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0A6984-BC7F-D144-AF57-8FDCF0C865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38472" y="-226050"/>
            <a:ext cx="3005528" cy="146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85CE2-762B-9C4F-B29F-5D8A941A1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650105"/>
            <a:ext cx="78867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547A7C-2582-B94D-B0CA-CE72B9DC3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34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 MT Std" panose="020B0402020200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052701DC-7B2B-D54E-891F-CC187756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1126" y="5921009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BE097BAA-7985-8846-9CDB-5F90D22BA7BD}"/>
              </a:ext>
            </a:extLst>
          </p:cNvPr>
          <p:cNvSpPr txBox="1">
            <a:spLocks/>
          </p:cNvSpPr>
          <p:nvPr userDrawn="1"/>
        </p:nvSpPr>
        <p:spPr>
          <a:xfrm>
            <a:off x="2807493" y="6455976"/>
            <a:ext cx="3529013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 dirty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492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235FFA-E183-E64B-A48B-DBBE2E822A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38472" y="-226050"/>
            <a:ext cx="3005528" cy="146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D0AD4E-6AB3-214B-A4E4-E20A50DF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152144"/>
            <a:ext cx="78867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3BFCDB-AC25-4845-93D8-4FE6A2452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1141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MT Std" panose="020B0402020200020204" pitchFamily="34" charset="0"/>
              </a:defRPr>
            </a:lvl1pPr>
            <a:lvl2pPr>
              <a:defRPr sz="1050">
                <a:latin typeface="Arial MT Std" panose="020B0402020200020204" pitchFamily="34" charset="0"/>
              </a:defRPr>
            </a:lvl2pPr>
            <a:lvl3pPr>
              <a:defRPr sz="900">
                <a:latin typeface="Arial MT Std" panose="020B0402020200020204" pitchFamily="34" charset="0"/>
              </a:defRPr>
            </a:lvl3pPr>
            <a:lvl4pPr>
              <a:defRPr sz="825">
                <a:latin typeface="Arial MT Std" panose="020B0402020200020204" pitchFamily="34" charset="0"/>
              </a:defRPr>
            </a:lvl4pPr>
            <a:lvl5pPr>
              <a:defRPr sz="825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469439-F6DE-1C4F-BF69-06F3A410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1141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MT Std" panose="020B0402020200020204" pitchFamily="34" charset="0"/>
              </a:defRPr>
            </a:lvl1pPr>
            <a:lvl2pPr>
              <a:defRPr sz="1050">
                <a:latin typeface="Arial MT Std" panose="020B0402020200020204" pitchFamily="34" charset="0"/>
              </a:defRPr>
            </a:lvl2pPr>
            <a:lvl3pPr>
              <a:defRPr sz="900">
                <a:latin typeface="Arial MT Std" panose="020B0402020200020204" pitchFamily="34" charset="0"/>
              </a:defRPr>
            </a:lvl3pPr>
            <a:lvl4pPr>
              <a:defRPr sz="825">
                <a:latin typeface="Arial MT Std" panose="020B0402020200020204" pitchFamily="34" charset="0"/>
              </a:defRPr>
            </a:lvl4pPr>
            <a:lvl5pPr>
              <a:defRPr sz="825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906DD61B-D42A-2F4E-8796-F57BABF5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1126" y="5921009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B05CD447-7EEF-3041-9A9E-A01858D0019C}"/>
              </a:ext>
            </a:extLst>
          </p:cNvPr>
          <p:cNvSpPr txBox="1">
            <a:spLocks/>
          </p:cNvSpPr>
          <p:nvPr userDrawn="1"/>
        </p:nvSpPr>
        <p:spPr>
          <a:xfrm>
            <a:off x="2807493" y="6455976"/>
            <a:ext cx="3529013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 dirty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6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649C26-7612-444C-99FB-6885558067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38472" y="-226050"/>
            <a:ext cx="3005528" cy="1460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25CCEC-8CE8-A349-8EF6-399A8DC9DA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842" y="1817461"/>
            <a:ext cx="3868340" cy="68761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350" b="0">
                <a:latin typeface="Arial MT Std" panose="020B0402020200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B6288D-1486-174E-8027-9566C127E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423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MT Std" panose="020B0402020200020204" pitchFamily="34" charset="0"/>
              </a:defRPr>
            </a:lvl1pPr>
            <a:lvl2pPr>
              <a:defRPr sz="1050">
                <a:latin typeface="Arial MT Std" panose="020B0402020200020204" pitchFamily="34" charset="0"/>
              </a:defRPr>
            </a:lvl2pPr>
            <a:lvl3pPr>
              <a:defRPr sz="900">
                <a:latin typeface="Arial MT Std" panose="020B0402020200020204" pitchFamily="34" charset="0"/>
              </a:defRPr>
            </a:lvl3pPr>
            <a:lvl4pPr>
              <a:defRPr sz="825">
                <a:latin typeface="Arial MT Std" panose="020B0402020200020204" pitchFamily="34" charset="0"/>
              </a:defRPr>
            </a:lvl4pPr>
            <a:lvl5pPr>
              <a:defRPr sz="825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847CF6-9394-5B4B-8220-7B71F29DB8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817461"/>
            <a:ext cx="3887391" cy="68761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350" b="0">
                <a:latin typeface="Arial MT Std" panose="020B0402020200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D0A9809-9CAB-EB48-A314-EFB972167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4423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MT Std" panose="020B0402020200020204" pitchFamily="34" charset="0"/>
              </a:defRPr>
            </a:lvl1pPr>
            <a:lvl2pPr>
              <a:defRPr sz="1050">
                <a:latin typeface="Arial MT Std" panose="020B0402020200020204" pitchFamily="34" charset="0"/>
              </a:defRPr>
            </a:lvl2pPr>
            <a:lvl3pPr>
              <a:defRPr sz="900">
                <a:latin typeface="Arial MT Std" panose="020B0402020200020204" pitchFamily="34" charset="0"/>
              </a:defRPr>
            </a:lvl3pPr>
            <a:lvl4pPr>
              <a:defRPr sz="825">
                <a:latin typeface="Arial MT Std" panose="020B0402020200020204" pitchFamily="34" charset="0"/>
              </a:defRPr>
            </a:lvl4pPr>
            <a:lvl5pPr>
              <a:defRPr sz="825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85302A5-2089-074D-816D-EAD2D14CD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152144"/>
            <a:ext cx="78867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FC77CFC8-067E-DA4B-96A3-295B5CF9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1126" y="5921009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EB74D445-C25D-F243-ABB1-8AA29D1ED8F0}"/>
              </a:ext>
            </a:extLst>
          </p:cNvPr>
          <p:cNvSpPr txBox="1">
            <a:spLocks/>
          </p:cNvSpPr>
          <p:nvPr userDrawn="1"/>
        </p:nvSpPr>
        <p:spPr>
          <a:xfrm>
            <a:off x="2807493" y="6455976"/>
            <a:ext cx="3529013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 dirty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364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93E133-8C24-484A-8624-466193203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38472" y="-226050"/>
            <a:ext cx="3005528" cy="1460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F8929614-25E8-7C40-B3D8-97B8D703F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152144"/>
            <a:ext cx="78867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BA9B4C8D-BDB6-2043-9291-BD7FAA25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1126" y="5921009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297694BE-5E00-A347-8EFE-0EC9A8E1B1FB}"/>
              </a:ext>
            </a:extLst>
          </p:cNvPr>
          <p:cNvSpPr txBox="1">
            <a:spLocks/>
          </p:cNvSpPr>
          <p:nvPr userDrawn="1"/>
        </p:nvSpPr>
        <p:spPr>
          <a:xfrm>
            <a:off x="2807493" y="6455976"/>
            <a:ext cx="3529013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 dirty="0">
                <a:solidFill>
                  <a:schemeClr val="bg1"/>
                </a:solidFill>
                <a:latin typeface="Gill Sans MT (Headings)"/>
              </a:rPr>
              <a:t>Delivering insight through data for a better Canada</a:t>
            </a:r>
            <a:endParaRPr lang="en-US" sz="900" b="0" spc="0" baseline="0" dirty="0">
              <a:solidFill>
                <a:schemeClr val="bg1"/>
              </a:solidFill>
              <a:latin typeface="Gill Sans M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5197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5CD489-C97E-894B-8500-D10168503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38472" y="-226050"/>
            <a:ext cx="3005528" cy="14605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530FC22-43D0-C64D-82B5-B359DD23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1126" y="5921009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6110D53E-99AA-EF4C-BF64-D29544A07C5D}"/>
              </a:ext>
            </a:extLst>
          </p:cNvPr>
          <p:cNvSpPr txBox="1">
            <a:spLocks/>
          </p:cNvSpPr>
          <p:nvPr userDrawn="1"/>
        </p:nvSpPr>
        <p:spPr>
          <a:xfrm>
            <a:off x="2807493" y="6455976"/>
            <a:ext cx="3529013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 dirty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872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06E300-3473-574B-AEAC-B27BA195C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38472" y="-226050"/>
            <a:ext cx="3005528" cy="146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84D10-1CE3-4440-9E21-70C147100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987425"/>
            <a:ext cx="2949178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567A0D-A607-2A40-9D63-1E72C7863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AD4E7A-54D4-6645-A6AF-C4324CC7448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 MT Std" panose="020B0402020200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0DE7DE39-1E83-254A-8454-37527E85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1126" y="5921009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4F14E506-89BE-BE46-90A3-90DA89A5AE6F}"/>
              </a:ext>
            </a:extLst>
          </p:cNvPr>
          <p:cNvSpPr txBox="1">
            <a:spLocks/>
          </p:cNvSpPr>
          <p:nvPr userDrawn="1"/>
        </p:nvSpPr>
        <p:spPr>
          <a:xfrm>
            <a:off x="2807493" y="6455976"/>
            <a:ext cx="3529013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 dirty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735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0345D2D-B6FE-794B-ACCE-8EBB8D9EB1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38472" y="-226050"/>
            <a:ext cx="3005528" cy="14605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919A06-F4CD-CA4A-973D-80698169979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E297C46-D278-1B45-850B-6B2A1027B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987425"/>
            <a:ext cx="2949178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B52E6762-2574-764E-99AC-78507C80B6B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 MT Std" panose="020B0402020200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97374AA3-F4F7-844B-9252-3248168C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1126" y="5921009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501D2661-873E-DA4A-B614-9172187E9E01}"/>
              </a:ext>
            </a:extLst>
          </p:cNvPr>
          <p:cNvSpPr txBox="1">
            <a:spLocks/>
          </p:cNvSpPr>
          <p:nvPr userDrawn="1"/>
        </p:nvSpPr>
        <p:spPr>
          <a:xfrm>
            <a:off x="2807493" y="6455976"/>
            <a:ext cx="3529013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 dirty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464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92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8.sv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F6621C-6F45-B242-BB65-E51808238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03" y="617669"/>
            <a:ext cx="8986192" cy="960071"/>
          </a:xfrm>
        </p:spPr>
        <p:txBody>
          <a:bodyPr/>
          <a:lstStyle/>
          <a:p>
            <a:r>
              <a:rPr lang="en-CA" sz="3600" dirty="0">
                <a:latin typeface="Gill Sans MT (Headings)"/>
              </a:rPr>
              <a:t>COVID-19: </a:t>
            </a:r>
            <a:r>
              <a:rPr lang="en-CA" sz="3600" dirty="0" smtClean="0">
                <a:latin typeface="Gill Sans MT (Headings)"/>
              </a:rPr>
              <a:t/>
            </a:r>
            <a:br>
              <a:rPr lang="en-CA" sz="3600" dirty="0" smtClean="0">
                <a:latin typeface="Gill Sans MT (Headings)"/>
              </a:rPr>
            </a:br>
            <a:r>
              <a:rPr lang="en-CA" sz="3600" dirty="0" smtClean="0">
                <a:latin typeface="Gill Sans MT (Headings)"/>
              </a:rPr>
              <a:t>The </a:t>
            </a:r>
            <a:r>
              <a:rPr lang="en-CA" sz="3600" dirty="0">
                <a:latin typeface="Gill Sans MT (Headings)"/>
              </a:rPr>
              <a:t>Statistics Canada </a:t>
            </a:r>
            <a:r>
              <a:rPr lang="en-CA" sz="3600" dirty="0" smtClean="0">
                <a:latin typeface="Gill Sans MT (Headings)"/>
              </a:rPr>
              <a:t>Response</a:t>
            </a:r>
            <a:r>
              <a:rPr lang="en-US" sz="3600" dirty="0" smtClean="0">
                <a:latin typeface="Gill Sans MT (Headings)"/>
              </a:rPr>
              <a:t> </a:t>
            </a:r>
            <a:endParaRPr lang="en-US" sz="3600" dirty="0">
              <a:latin typeface="Gill Sans MT (Headings)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E707F7-BC74-7A48-A8B4-5834787C5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5245"/>
            <a:ext cx="6858000" cy="644298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Gill Sans MT (Headings)"/>
              </a:rPr>
              <a:t>Centre for Tourism and Transportation Statistics</a:t>
            </a:r>
            <a:endParaRPr lang="en-US" b="0" dirty="0">
              <a:latin typeface="Gill Sans MT (Headings)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99945A-AD1D-4754-AC07-7F0F822888DB}"/>
              </a:ext>
            </a:extLst>
          </p:cNvPr>
          <p:cNvSpPr/>
          <p:nvPr/>
        </p:nvSpPr>
        <p:spPr>
          <a:xfrm>
            <a:off x="1068149" y="3451340"/>
            <a:ext cx="684586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sz="2400" b="1" i="1" dirty="0" smtClean="0">
                <a:latin typeface="Gill Sans MT (Headings)"/>
              </a:rPr>
              <a:t>UNECE WP.6 </a:t>
            </a:r>
            <a:endParaRPr lang="en-CA" sz="2400" b="1" i="1" dirty="0" smtClean="0">
              <a:latin typeface="Gill Sans MT (Headings)"/>
            </a:endParaRPr>
          </a:p>
          <a:p>
            <a:pPr algn="ctr">
              <a:spcAft>
                <a:spcPts val="600"/>
              </a:spcAft>
            </a:pPr>
            <a:r>
              <a:rPr lang="en-CA" sz="2000" i="1" dirty="0" smtClean="0">
                <a:latin typeface="Gill Sans MT (Headings)"/>
              </a:rPr>
              <a:t>Transport and COVID-19: Responses and Resources </a:t>
            </a:r>
          </a:p>
          <a:p>
            <a:pPr algn="ctr">
              <a:spcAft>
                <a:spcPts val="600"/>
              </a:spcAft>
            </a:pPr>
            <a:r>
              <a:rPr lang="en-CA" sz="2000" i="1" dirty="0" smtClean="0">
                <a:latin typeface="Gill Sans MT (Headings)"/>
              </a:rPr>
              <a:t>June </a:t>
            </a:r>
            <a:r>
              <a:rPr lang="en-CA" sz="2000" i="1" dirty="0" smtClean="0">
                <a:latin typeface="Gill Sans MT (Headings)"/>
              </a:rPr>
              <a:t> </a:t>
            </a:r>
            <a:r>
              <a:rPr lang="en-CA" sz="2000" i="1" dirty="0">
                <a:latin typeface="Gill Sans MT (Headings)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4637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BDE14-FAB4-0C40-8C82-1F19E603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1" y="767401"/>
            <a:ext cx="7886700" cy="895042"/>
          </a:xfrm>
        </p:spPr>
        <p:txBody>
          <a:bodyPr anchor="ctr">
            <a:normAutofit/>
          </a:bodyPr>
          <a:lstStyle/>
          <a:p>
            <a:r>
              <a:rPr lang="en-US" sz="3600" b="1" i="1" spc="75" dirty="0" smtClean="0">
                <a:latin typeface="Gill Sans MT (Headings)"/>
              </a:rPr>
              <a:t>A rapidly evolving situation:</a:t>
            </a:r>
            <a:endParaRPr lang="en-US" sz="3600" b="1" i="1" spc="75" dirty="0">
              <a:latin typeface="Gill Sans MT (Headings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F68987-6612-A147-ABD4-604FC9F9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1126" y="5851436"/>
            <a:ext cx="333982" cy="254590"/>
          </a:xfrm>
        </p:spPr>
        <p:txBody>
          <a:bodyPr/>
          <a:lstStyle/>
          <a:p>
            <a:fld id="{EDB761FF-D525-D64B-8909-8CF25B3FD48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78A758-8139-4179-A104-9798AA1C5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1" y="1662443"/>
            <a:ext cx="8589744" cy="4233031"/>
          </a:xfrm>
        </p:spPr>
        <p:txBody>
          <a:bodyPr>
            <a:normAutofit/>
          </a:bodyPr>
          <a:lstStyle/>
          <a:p>
            <a:pPr marL="342900" indent="-342900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324F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CA" sz="2200" dirty="0" smtClean="0">
                <a:latin typeface="+mn-lt"/>
              </a:rPr>
              <a:t>On </a:t>
            </a:r>
            <a:r>
              <a:rPr lang="en-CA" sz="2200" u="sng" dirty="0">
                <a:latin typeface="+mn-lt"/>
              </a:rPr>
              <a:t>January 25</a:t>
            </a:r>
            <a:r>
              <a:rPr lang="en-CA" sz="2200" dirty="0">
                <a:latin typeface="+mn-lt"/>
              </a:rPr>
              <a:t>, </a:t>
            </a:r>
            <a:r>
              <a:rPr lang="en-CA" sz="2200" dirty="0" smtClean="0">
                <a:latin typeface="+mn-lt"/>
              </a:rPr>
              <a:t>a </a:t>
            </a:r>
            <a:r>
              <a:rPr lang="en-CA" sz="2200" dirty="0">
                <a:latin typeface="+mn-lt"/>
              </a:rPr>
              <a:t>man </a:t>
            </a:r>
            <a:r>
              <a:rPr lang="en-CA" sz="2200" dirty="0" smtClean="0">
                <a:latin typeface="+mn-lt"/>
              </a:rPr>
              <a:t>quarantined </a:t>
            </a:r>
            <a:r>
              <a:rPr lang="en-CA" sz="2200" dirty="0">
                <a:latin typeface="+mn-lt"/>
              </a:rPr>
              <a:t>in </a:t>
            </a:r>
            <a:r>
              <a:rPr lang="en-CA" sz="2200" dirty="0" smtClean="0">
                <a:latin typeface="+mn-lt"/>
              </a:rPr>
              <a:t>a Toronto hospital was confirmed as </a:t>
            </a:r>
            <a:r>
              <a:rPr lang="en-CA" sz="2200" dirty="0">
                <a:latin typeface="+mn-lt"/>
              </a:rPr>
              <a:t>Canada's first </a:t>
            </a:r>
            <a:r>
              <a:rPr lang="en-CA" sz="2200" dirty="0" smtClean="0">
                <a:latin typeface="+mn-lt"/>
              </a:rPr>
              <a:t>case </a:t>
            </a:r>
            <a:r>
              <a:rPr lang="en-CA" sz="2200" dirty="0">
                <a:latin typeface="+mn-lt"/>
              </a:rPr>
              <a:t>of the </a:t>
            </a:r>
            <a:r>
              <a:rPr lang="en-CA" sz="2200" dirty="0" smtClean="0">
                <a:latin typeface="+mn-lt"/>
              </a:rPr>
              <a:t>coronavirus</a:t>
            </a:r>
            <a:r>
              <a:rPr lang="en-US" sz="2200" dirty="0" smtClean="0">
                <a:latin typeface="+mn-lt"/>
              </a:rPr>
              <a:t>. </a:t>
            </a:r>
          </a:p>
          <a:p>
            <a:pPr marL="342900" indent="-342900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324F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200" dirty="0">
                <a:latin typeface="+mn-lt"/>
              </a:rPr>
              <a:t>On </a:t>
            </a:r>
            <a:r>
              <a:rPr lang="en-US" sz="2200" u="sng" dirty="0">
                <a:latin typeface="+mn-lt"/>
              </a:rPr>
              <a:t>February 14</a:t>
            </a:r>
            <a:r>
              <a:rPr lang="en-US" sz="2200" dirty="0">
                <a:latin typeface="+mn-lt"/>
              </a:rPr>
              <a:t>, the </a:t>
            </a:r>
            <a:r>
              <a:rPr lang="en-US" sz="2200" dirty="0" smtClean="0">
                <a:latin typeface="+mn-lt"/>
              </a:rPr>
              <a:t>agency set </a:t>
            </a:r>
            <a:r>
              <a:rPr lang="en-US" sz="2200" dirty="0">
                <a:latin typeface="+mn-lt"/>
              </a:rPr>
              <a:t>up a COVID-19 Working Group to assess impacts vis-à-vis </a:t>
            </a:r>
            <a:r>
              <a:rPr lang="en-US" sz="2200" dirty="0" smtClean="0">
                <a:latin typeface="+mn-lt"/>
              </a:rPr>
              <a:t>its data </a:t>
            </a:r>
            <a:r>
              <a:rPr lang="en-US" sz="2200" dirty="0">
                <a:latin typeface="+mn-lt"/>
              </a:rPr>
              <a:t>programs. </a:t>
            </a:r>
            <a:endParaRPr lang="en-US" sz="2200" dirty="0" smtClean="0">
              <a:latin typeface="+mn-lt"/>
            </a:endParaRPr>
          </a:p>
          <a:p>
            <a:pPr marL="342900" indent="-342900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324F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200" dirty="0">
                <a:latin typeface="+mn-lt"/>
              </a:rPr>
              <a:t>On </a:t>
            </a:r>
            <a:r>
              <a:rPr lang="en-US" sz="2200" u="sng" dirty="0">
                <a:latin typeface="+mn-lt"/>
              </a:rPr>
              <a:t>March 15</a:t>
            </a:r>
            <a:r>
              <a:rPr lang="en-US" sz="2200" dirty="0">
                <a:latin typeface="+mn-lt"/>
              </a:rPr>
              <a:t>, the agency </a:t>
            </a:r>
            <a:r>
              <a:rPr lang="en-US" sz="2200" dirty="0" err="1" smtClean="0">
                <a:latin typeface="+mn-lt"/>
              </a:rPr>
              <a:t>focussed</a:t>
            </a:r>
            <a:r>
              <a:rPr lang="en-US" sz="2200" dirty="0" smtClean="0">
                <a:latin typeface="+mn-lt"/>
              </a:rPr>
              <a:t> on mission critical data (LFS, CPI, Trade) with all employees working </a:t>
            </a:r>
            <a:r>
              <a:rPr lang="en-US" sz="2200" dirty="0">
                <a:latin typeface="+mn-lt"/>
              </a:rPr>
              <a:t>from home. </a:t>
            </a:r>
          </a:p>
          <a:p>
            <a:pPr marL="342900" indent="-342900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324F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endParaRPr lang="en-US" sz="2200" dirty="0">
              <a:latin typeface="+mn-lt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xmlns="" id="{FB569E6D-C698-4042-B197-782DDBF631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7776812"/>
              </p:ext>
            </p:extLst>
          </p:nvPr>
        </p:nvGraphicFramePr>
        <p:xfrm>
          <a:off x="3077109" y="4383506"/>
          <a:ext cx="4345118" cy="1820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xmlns="" id="{F4D487F9-123C-4F7C-9B5A-76D8DD740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6160754"/>
              </p:ext>
            </p:extLst>
          </p:nvPr>
        </p:nvGraphicFramePr>
        <p:xfrm>
          <a:off x="3078827" y="3964696"/>
          <a:ext cx="4343400" cy="205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6" name="Graphic 25" descr="Arrow Slight curve">
            <a:extLst>
              <a:ext uri="{FF2B5EF4-FFF2-40B4-BE49-F238E27FC236}">
                <a16:creationId xmlns:a16="http://schemas.microsoft.com/office/drawing/2014/main" xmlns="" id="{8FA53C00-8F1D-4B96-981F-06A4DDD371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9309931">
            <a:off x="4578865" y="5015381"/>
            <a:ext cx="1364411" cy="793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914" y="4381233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i="1" dirty="0" smtClean="0"/>
              <a:t>Confirmed COVID-19 Cases in Canada:</a:t>
            </a:r>
            <a:endParaRPr lang="en-CA" sz="2000" i="1" dirty="0"/>
          </a:p>
        </p:txBody>
      </p:sp>
    </p:spTree>
    <p:extLst>
      <p:ext uri="{BB962C8B-B14F-4D97-AF65-F5344CB8AC3E}">
        <p14:creationId xmlns:p14="http://schemas.microsoft.com/office/powerpoint/2010/main" val="38650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3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BDE14-FAB4-0C40-8C82-1F19E603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1" y="767401"/>
            <a:ext cx="7886700" cy="895042"/>
          </a:xfrm>
        </p:spPr>
        <p:txBody>
          <a:bodyPr anchor="ctr">
            <a:normAutofit/>
          </a:bodyPr>
          <a:lstStyle/>
          <a:p>
            <a:r>
              <a:rPr lang="en-US" sz="3600" b="1" i="1" spc="75" dirty="0" smtClean="0">
                <a:latin typeface="Gill Sans MT (Headings)"/>
              </a:rPr>
              <a:t>A multi-faceted response:</a:t>
            </a:r>
            <a:endParaRPr lang="en-US" sz="4000" b="1" i="1" spc="75" dirty="0">
              <a:latin typeface="Gill Sans MT (Headings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F68987-6612-A147-ABD4-604FC9F9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1126" y="5851436"/>
            <a:ext cx="333982" cy="254590"/>
          </a:xfrm>
        </p:spPr>
        <p:txBody>
          <a:bodyPr/>
          <a:lstStyle/>
          <a:p>
            <a:fld id="{EDB761FF-D525-D64B-8909-8CF25B3FD4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78A758-8139-4179-A104-9798AA1C5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459" y="1596571"/>
            <a:ext cx="8648846" cy="4298903"/>
          </a:xfrm>
        </p:spPr>
        <p:txBody>
          <a:bodyPr>
            <a:normAutofit/>
          </a:bodyPr>
          <a:lstStyle/>
          <a:p>
            <a:pPr marL="342900" indent="-342900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324F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200" dirty="0">
                <a:latin typeface="+mn-lt"/>
              </a:rPr>
              <a:t>In </a:t>
            </a:r>
            <a:r>
              <a:rPr lang="en-US" sz="2200" u="sng" dirty="0">
                <a:latin typeface="+mn-lt"/>
              </a:rPr>
              <a:t>early March</a:t>
            </a:r>
            <a:r>
              <a:rPr lang="en-US" sz="2200" dirty="0">
                <a:latin typeface="+mn-lt"/>
              </a:rPr>
              <a:t>, </a:t>
            </a:r>
            <a:r>
              <a:rPr lang="en-US" sz="2200" b="1" dirty="0" smtClean="0">
                <a:solidFill>
                  <a:srgbClr val="0070C0"/>
                </a:solidFill>
                <a:latin typeface="+mn-lt"/>
              </a:rPr>
              <a:t>Project </a:t>
            </a:r>
            <a:r>
              <a:rPr lang="en-US" sz="2200" b="1" dirty="0">
                <a:solidFill>
                  <a:srgbClr val="0070C0"/>
                </a:solidFill>
                <a:latin typeface="+mn-lt"/>
              </a:rPr>
              <a:t>22 Steering Committee </a:t>
            </a:r>
            <a:r>
              <a:rPr lang="en-US" sz="2200" dirty="0" smtClean="0">
                <a:latin typeface="+mn-lt"/>
              </a:rPr>
              <a:t>formed to oversee the COVID-19 related work of the Economic</a:t>
            </a:r>
            <a:r>
              <a:rPr lang="en-US" sz="2200" dirty="0">
                <a:latin typeface="+mn-lt"/>
              </a:rPr>
              <a:t>, Geomatics, Social </a:t>
            </a:r>
            <a:r>
              <a:rPr lang="en-US" sz="2200" dirty="0" smtClean="0">
                <a:latin typeface="+mn-lt"/>
              </a:rPr>
              <a:t>and Modeling Working Groups.</a:t>
            </a:r>
            <a:endParaRPr lang="en-US" sz="2200" dirty="0">
              <a:latin typeface="+mn-lt"/>
            </a:endParaRPr>
          </a:p>
          <a:p>
            <a:pPr marL="342900" indent="-342900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324F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CA" sz="2200" dirty="0" smtClean="0">
                <a:latin typeface="+mn-lt"/>
              </a:rPr>
              <a:t>Since February, the </a:t>
            </a:r>
            <a:r>
              <a:rPr lang="en-CA" sz="2200" b="1" dirty="0" smtClean="0">
                <a:solidFill>
                  <a:srgbClr val="0070C0"/>
                </a:solidFill>
                <a:latin typeface="+mn-lt"/>
              </a:rPr>
              <a:t>COVID-19 Economic WG </a:t>
            </a:r>
            <a:r>
              <a:rPr lang="en-CA" sz="2200" dirty="0" smtClean="0">
                <a:latin typeface="+mn-lt"/>
              </a:rPr>
              <a:t>has initiated:</a:t>
            </a:r>
          </a:p>
          <a:p>
            <a:pPr marL="685800" lvl="1" indent="-342900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324F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CA" sz="2050" dirty="0" smtClean="0">
                <a:latin typeface="+mn-lt"/>
              </a:rPr>
              <a:t> </a:t>
            </a:r>
            <a:r>
              <a:rPr lang="en-CA" sz="2050" u="sng" dirty="0" smtClean="0">
                <a:latin typeface="+mn-lt"/>
              </a:rPr>
              <a:t>COVID-19 related-text</a:t>
            </a:r>
            <a:r>
              <a:rPr lang="en-CA" sz="2050" dirty="0" smtClean="0">
                <a:latin typeface="+mn-lt"/>
              </a:rPr>
              <a:t> in all </a:t>
            </a:r>
            <a:r>
              <a:rPr lang="en-CA" sz="2050" dirty="0">
                <a:latin typeface="+mn-lt"/>
              </a:rPr>
              <a:t>e</a:t>
            </a:r>
            <a:r>
              <a:rPr lang="en-CA" sz="2050" dirty="0" smtClean="0">
                <a:latin typeface="+mn-lt"/>
              </a:rPr>
              <a:t>conomic </a:t>
            </a:r>
            <a:r>
              <a:rPr lang="en-CA" sz="2050" dirty="0">
                <a:latin typeface="+mn-lt"/>
              </a:rPr>
              <a:t>d</a:t>
            </a:r>
            <a:r>
              <a:rPr lang="en-CA" sz="2050" dirty="0" smtClean="0">
                <a:latin typeface="+mn-lt"/>
              </a:rPr>
              <a:t>ata releases</a:t>
            </a:r>
          </a:p>
          <a:p>
            <a:pPr marL="685800" lvl="1" indent="-342900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324F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CA" sz="2050" dirty="0" smtClean="0">
                <a:latin typeface="+mn-lt"/>
              </a:rPr>
              <a:t>“</a:t>
            </a:r>
            <a:r>
              <a:rPr lang="en-CA" sz="2050" u="sng" dirty="0" smtClean="0">
                <a:latin typeface="+mn-lt"/>
              </a:rPr>
              <a:t>Fast Tract” modules </a:t>
            </a:r>
            <a:r>
              <a:rPr lang="en-CA" sz="2050" dirty="0" smtClean="0">
                <a:latin typeface="+mn-lt"/>
              </a:rPr>
              <a:t>on manufacturing, wholesale &amp; retail</a:t>
            </a:r>
          </a:p>
          <a:p>
            <a:pPr marL="685800" lvl="1" indent="-342900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324F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CA" sz="2050" dirty="0" smtClean="0">
                <a:latin typeface="+mn-lt"/>
              </a:rPr>
              <a:t> </a:t>
            </a:r>
            <a:r>
              <a:rPr lang="en-CA" sz="2050" u="sng" dirty="0" smtClean="0">
                <a:latin typeface="+mn-lt"/>
              </a:rPr>
              <a:t>Weekly indicators </a:t>
            </a:r>
            <a:r>
              <a:rPr lang="en-CA" sz="2050" dirty="0" smtClean="0">
                <a:latin typeface="+mn-lt"/>
              </a:rPr>
              <a:t>of aviation, rail and international travel</a:t>
            </a:r>
          </a:p>
          <a:p>
            <a:pPr marL="685800" lvl="1" indent="-342900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324F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CA" sz="2050" dirty="0" smtClean="0">
                <a:latin typeface="+mn-lt"/>
              </a:rPr>
              <a:t>“</a:t>
            </a:r>
            <a:r>
              <a:rPr lang="en-CA" sz="2050" u="sng" dirty="0" smtClean="0">
                <a:latin typeface="+mn-lt"/>
              </a:rPr>
              <a:t>Flash estimates</a:t>
            </a:r>
            <a:r>
              <a:rPr lang="en-CA" sz="2050" dirty="0" smtClean="0">
                <a:latin typeface="+mn-lt"/>
              </a:rPr>
              <a:t>” of prices and “</a:t>
            </a:r>
            <a:r>
              <a:rPr lang="en-CA" sz="2050" u="sng" dirty="0" err="1" smtClean="0">
                <a:latin typeface="+mn-lt"/>
              </a:rPr>
              <a:t>Nowcasting</a:t>
            </a:r>
            <a:r>
              <a:rPr lang="en-CA" sz="2050" dirty="0" smtClean="0">
                <a:latin typeface="+mn-lt"/>
              </a:rPr>
              <a:t>” of GDP</a:t>
            </a:r>
            <a:endParaRPr lang="en-US" sz="2050" dirty="0" smtClean="0">
              <a:latin typeface="+mn-lt"/>
            </a:endParaRPr>
          </a:p>
          <a:p>
            <a:pPr marL="342900" indent="-342900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324F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200" dirty="0" smtClean="0">
                <a:latin typeface="+mn-lt"/>
              </a:rPr>
              <a:t>On </a:t>
            </a:r>
            <a:r>
              <a:rPr lang="en-US" sz="2200" u="sng" dirty="0">
                <a:latin typeface="+mn-lt"/>
              </a:rPr>
              <a:t>March 25</a:t>
            </a:r>
            <a:r>
              <a:rPr lang="en-US" sz="2200" dirty="0">
                <a:latin typeface="+mn-lt"/>
              </a:rPr>
              <a:t>, the </a:t>
            </a:r>
            <a:r>
              <a:rPr lang="en-US" sz="2200" b="1" dirty="0" smtClean="0">
                <a:solidFill>
                  <a:srgbClr val="0070C0"/>
                </a:solidFill>
                <a:latin typeface="+mn-lt"/>
              </a:rPr>
              <a:t>COVID-19 &amp; </a:t>
            </a:r>
            <a:r>
              <a:rPr lang="en-US" sz="2200" b="1" dirty="0">
                <a:solidFill>
                  <a:srgbClr val="0070C0"/>
                </a:solidFill>
                <a:latin typeface="+mn-lt"/>
              </a:rPr>
              <a:t>Economy Dashboard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was launched with 16 </a:t>
            </a:r>
            <a:r>
              <a:rPr lang="en-US" sz="2200" dirty="0">
                <a:latin typeface="+mn-lt"/>
              </a:rPr>
              <a:t>indicators </a:t>
            </a:r>
            <a:r>
              <a:rPr lang="en-US" sz="2200" dirty="0" smtClean="0">
                <a:latin typeface="+mn-lt"/>
              </a:rPr>
              <a:t>(8 transport and travel-related) as well as analytical commentary updated weekly. </a:t>
            </a:r>
            <a:endParaRPr lang="en-US" sz="2200" dirty="0">
              <a:latin typeface="+mn-lt"/>
            </a:endParaRPr>
          </a:p>
          <a:p>
            <a:pPr marL="342900" indent="-342900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324F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endParaRPr lang="en-US" sz="22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</a:pPr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415664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837209"/>
            <a:ext cx="8316275" cy="490848"/>
          </a:xfrm>
        </p:spPr>
        <p:txBody>
          <a:bodyPr>
            <a:noAutofit/>
          </a:bodyPr>
          <a:lstStyle/>
          <a:p>
            <a:r>
              <a:rPr lang="en-CA" sz="3200" b="1" dirty="0" smtClean="0">
                <a:latin typeface="+mj-lt"/>
              </a:rPr>
              <a:t>Economic </a:t>
            </a:r>
            <a:r>
              <a:rPr lang="en-CA" sz="3200" b="1" dirty="0">
                <a:latin typeface="+mj-lt"/>
              </a:rPr>
              <a:t>Dashboard and COVID-19</a:t>
            </a:r>
            <a:endParaRPr lang="en-CA" sz="32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F68987-6612-A147-ABD4-604FC9F9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" y="1328057"/>
            <a:ext cx="7874681" cy="459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6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F68987-6612-A147-ABD4-604FC9F9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1126" y="5851436"/>
            <a:ext cx="333982" cy="254590"/>
          </a:xfrm>
        </p:spPr>
        <p:txBody>
          <a:bodyPr/>
          <a:lstStyle/>
          <a:p>
            <a:fld id="{EDB761FF-D525-D64B-8909-8CF25B3FD48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66" y="401508"/>
            <a:ext cx="8850783" cy="12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6" y="1624517"/>
            <a:ext cx="8062500" cy="3257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3" y="4702629"/>
            <a:ext cx="8062144" cy="12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BDE14-FAB4-0C40-8C82-1F19E603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1" y="767401"/>
            <a:ext cx="7886700" cy="895042"/>
          </a:xfrm>
        </p:spPr>
        <p:txBody>
          <a:bodyPr anchor="ctr"/>
          <a:lstStyle/>
          <a:p>
            <a:r>
              <a:rPr lang="en-US" sz="4000" b="1" spc="75" dirty="0" smtClean="0">
                <a:latin typeface="Gill Sans MT (Headings)"/>
              </a:rPr>
              <a:t>Summary</a:t>
            </a:r>
            <a:endParaRPr lang="en-US" sz="4000" b="1" spc="75" dirty="0">
              <a:latin typeface="Gill Sans MT (Headings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F68987-6612-A147-ABD4-604FC9F9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1126" y="5851436"/>
            <a:ext cx="333982" cy="254590"/>
          </a:xfrm>
        </p:spPr>
        <p:txBody>
          <a:bodyPr/>
          <a:lstStyle/>
          <a:p>
            <a:fld id="{EDB761FF-D525-D64B-8909-8CF25B3FD4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2B161BFC-E9E6-44EB-854A-644B834D22F6}"/>
              </a:ext>
            </a:extLst>
          </p:cNvPr>
          <p:cNvSpPr/>
          <p:nvPr/>
        </p:nvSpPr>
        <p:spPr>
          <a:xfrm>
            <a:off x="289560" y="1592300"/>
            <a:ext cx="87884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1F324F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endParaRPr lang="en-US" sz="1400" dirty="0"/>
          </a:p>
          <a:p>
            <a:pPr marL="342900" indent="-342900">
              <a:spcAft>
                <a:spcPts val="600"/>
              </a:spcAft>
              <a:buClr>
                <a:srgbClr val="1F324F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200" dirty="0"/>
              <a:t>Statistics Canada </a:t>
            </a:r>
            <a:r>
              <a:rPr lang="en-US" sz="2200" dirty="0" smtClean="0"/>
              <a:t>has responded </a:t>
            </a:r>
            <a:r>
              <a:rPr lang="en-US" sz="2200" dirty="0"/>
              <a:t>to the virus in </a:t>
            </a:r>
            <a:r>
              <a:rPr lang="en-US" sz="2200" dirty="0" smtClean="0"/>
              <a:t>many ways ranging from providing geomatics data to first responders</a:t>
            </a:r>
            <a:r>
              <a:rPr lang="en-US" sz="2200" dirty="0"/>
              <a:t> </a:t>
            </a:r>
            <a:r>
              <a:rPr lang="en-US" sz="2200" dirty="0" smtClean="0"/>
              <a:t>and creating weekly indicators to continuing its key data programs and increasing the use of modeling; and </a:t>
            </a:r>
          </a:p>
          <a:p>
            <a:pPr marL="342900" indent="-342900">
              <a:spcAft>
                <a:spcPts val="600"/>
              </a:spcAft>
              <a:buClr>
                <a:srgbClr val="1F324F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200" dirty="0" smtClean="0"/>
              <a:t>In addition, as </a:t>
            </a:r>
            <a:r>
              <a:rPr lang="en-US" sz="2200" dirty="0"/>
              <a:t>IT and HR resources </a:t>
            </a:r>
            <a:r>
              <a:rPr lang="en-US" sz="2200" dirty="0" smtClean="0"/>
              <a:t>allow the agency is now gradually re-introducing its regular programs including travel and </a:t>
            </a:r>
            <a:r>
              <a:rPr lang="en-US" sz="2200" smtClean="0"/>
              <a:t>transport-related data (e.g</a:t>
            </a:r>
            <a:r>
              <a:rPr lang="en-US" sz="2200" dirty="0" smtClean="0"/>
              <a:t>. Urban </a:t>
            </a:r>
            <a:r>
              <a:rPr lang="en-US" sz="2200" dirty="0"/>
              <a:t>T</a:t>
            </a:r>
            <a:r>
              <a:rPr lang="en-US" sz="2200" dirty="0" smtClean="0"/>
              <a:t>ransit, National Travel Survey, Canadian Freight Analysis Framework).</a:t>
            </a:r>
            <a:endParaRPr lang="en-US" sz="2200" dirty="0"/>
          </a:p>
          <a:p>
            <a:pPr marL="342900" indent="-342900">
              <a:spcAft>
                <a:spcPts val="600"/>
              </a:spcAft>
              <a:buClr>
                <a:srgbClr val="1F324F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CA" altLang="en-US" sz="2200" dirty="0">
                <a:solidFill>
                  <a:srgbClr val="1F324F"/>
                </a:solidFill>
                <a:ea typeface="Century Gothic" charset="0"/>
                <a:cs typeface="Century Gothic" charset="0"/>
              </a:rPr>
              <a:t>For more information, please contact: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altLang="en-US" sz="2200" dirty="0" smtClean="0">
                <a:solidFill>
                  <a:srgbClr val="1F324F"/>
                </a:solidFill>
                <a:ea typeface="Century Gothic" charset="0"/>
                <a:cs typeface="Century Gothic" charset="0"/>
              </a:rPr>
              <a:t>Michael Scrim</a:t>
            </a:r>
            <a:r>
              <a:rPr lang="en-CA" altLang="en-US" sz="2200" b="1" dirty="0">
                <a:solidFill>
                  <a:srgbClr val="1F324F"/>
                </a:solidFill>
                <a:ea typeface="Century Gothic" charset="0"/>
                <a:cs typeface="Century Gothic" charset="0"/>
              </a:rPr>
              <a:t>		</a:t>
            </a:r>
            <a:r>
              <a:rPr lang="en-CA" altLang="en-US" sz="2200" b="1" dirty="0" smtClean="0">
                <a:solidFill>
                  <a:srgbClr val="1F324F"/>
                </a:solidFill>
                <a:ea typeface="Century Gothic" charset="0"/>
                <a:cs typeface="Century Gothic" charset="0"/>
              </a:rPr>
              <a:t>	</a:t>
            </a:r>
            <a:r>
              <a:rPr lang="en-CA" altLang="en-US" sz="2200" u="sng" dirty="0" smtClean="0">
                <a:solidFill>
                  <a:srgbClr val="1F324F"/>
                </a:solidFill>
                <a:ea typeface="Century Gothic" charset="0"/>
                <a:cs typeface="Century Gothic" charset="0"/>
              </a:rPr>
              <a:t>michael.scrim@canada.ca</a:t>
            </a:r>
            <a:endParaRPr lang="en-US" sz="2200" dirty="0"/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altLang="en-US" sz="2200" dirty="0" smtClean="0">
                <a:solidFill>
                  <a:srgbClr val="1F324F"/>
                </a:solidFill>
                <a:ea typeface="Century Gothic" charset="0"/>
                <a:cs typeface="Century Gothic" charset="0"/>
              </a:rPr>
              <a:t>Lawrence McKeown 	</a:t>
            </a:r>
            <a:r>
              <a:rPr lang="en-CA" altLang="en-US" sz="2200" u="sng" dirty="0" smtClean="0">
                <a:solidFill>
                  <a:srgbClr val="1F324F"/>
                </a:solidFill>
                <a:ea typeface="Century Gothic" charset="0"/>
                <a:cs typeface="Century Gothic" charset="0"/>
              </a:rPr>
              <a:t>larry.mckeown@canada.ca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0374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d-20_029_01-eng.potx" id="{F68CFCF0-4846-4977-A70D-23FA1C3B16AA}" vid="{28AB358E-ECC9-4C1C-BF6F-6C776BD5E2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</TotalTime>
  <Words>299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MT Std</vt:lpstr>
      <vt:lpstr>Calibri</vt:lpstr>
      <vt:lpstr>Century Gothic</vt:lpstr>
      <vt:lpstr>Gill Sans MT</vt:lpstr>
      <vt:lpstr>Gill Sans MT (Headings)</vt:lpstr>
      <vt:lpstr>Wingdings</vt:lpstr>
      <vt:lpstr>Office Theme</vt:lpstr>
      <vt:lpstr>COVID-19:  The Statistics Canada Response </vt:lpstr>
      <vt:lpstr>A rapidly evolving situation:</vt:lpstr>
      <vt:lpstr>A multi-faceted response:</vt:lpstr>
      <vt:lpstr>Economic Dashboard and COVID-19</vt:lpstr>
      <vt:lpstr>PowerPoint Presentation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 Guindon</dc:creator>
  <cp:lastModifiedBy>Scrim, Michael - EETSD/DSEET</cp:lastModifiedBy>
  <cp:revision>127</cp:revision>
  <dcterms:created xsi:type="dcterms:W3CDTF">2019-10-17T18:17:15Z</dcterms:created>
  <dcterms:modified xsi:type="dcterms:W3CDTF">2020-06-16T14:40:13Z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776113907</vt:i4>
  </property>
  <property fmtid="{D5CDD505-2E9C-101B-9397-08002B2CF9AE}" pid="4" name="_EmailSubject">
    <vt:lpwstr>Presentations for tomorrow</vt:lpwstr>
  </property>
  <property fmtid="{D5CDD505-2E9C-101B-9397-08002B2CF9AE}" pid="5" name="_AuthorEmail">
    <vt:lpwstr>michael.scrim@canada.ca</vt:lpwstr>
  </property>
  <property fmtid="{D5CDD505-2E9C-101B-9397-08002B2CF9AE}" pid="6" name="_AuthorEmailDisplayName">
    <vt:lpwstr>Scrim, Michael (STATCAN)</vt:lpwstr>
  </property>
  <property fmtid="{D5CDD505-2E9C-101B-9397-08002B2CF9AE}" pid="7" name="_PreviousAdHocReviewCycleID">
    <vt:i4>-1188188486</vt:i4>
  </property>
</Properties>
</file>