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6" r:id="rId7"/>
    <p:sldId id="270" r:id="rId8"/>
    <p:sldId id="262" r:id="rId9"/>
    <p:sldId id="269" r:id="rId10"/>
    <p:sldId id="33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covid19\Collated%20road%20safety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Denmark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611800761385"/>
          <c:y val="4.5447761194029879E-2"/>
          <c:w val="0.81564869858461764"/>
          <c:h val="0.70027324009871905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graphs)'!$B$24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graphs)'!$C$23:$F$23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graphs)'!$C$24:$F$24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C-434F-8C52-F9FF5B24D458}"/>
            </c:ext>
          </c:extLst>
        </c:ser>
        <c:ser>
          <c:idx val="1"/>
          <c:order val="1"/>
          <c:tx>
            <c:strRef>
              <c:f>'For WP.6 (ind. graphs)'!$B$25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graphs)'!$C$23:$F$23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graphs)'!$C$25:$F$25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C-434F-8C52-F9FF5B24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25552"/>
        <c:axId val="615327848"/>
      </c:lineChart>
      <c:catAx>
        <c:axId val="6153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27848"/>
        <c:crosses val="autoZero"/>
        <c:auto val="1"/>
        <c:lblAlgn val="ctr"/>
        <c:lblOffset val="100"/>
        <c:noMultiLvlLbl val="0"/>
      </c:catAx>
      <c:valAx>
        <c:axId val="61532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2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Slovenia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9348998446242"/>
          <c:y val="6.8668493972033701E-2"/>
          <c:w val="0.81370496028350225"/>
          <c:h val="0.71398269294369854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graphs)'!$K$29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graphs)'!$L$28:$P$28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graphs)'!$L$29:$P$29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6-4AFC-B86D-BE724F1CC729}"/>
            </c:ext>
          </c:extLst>
        </c:ser>
        <c:ser>
          <c:idx val="1"/>
          <c:order val="1"/>
          <c:tx>
            <c:strRef>
              <c:f>'For WP.6 (ind. graphs)'!$K$30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graphs)'!$L$28:$P$28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graphs)'!$L$30:$P$30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6-4AFC-B86D-BE724F1C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95712"/>
        <c:axId val="726092104"/>
      </c:lineChart>
      <c:catAx>
        <c:axId val="7260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92104"/>
        <c:crosses val="autoZero"/>
        <c:auto val="1"/>
        <c:lblAlgn val="ctr"/>
        <c:lblOffset val="100"/>
        <c:noMultiLvlLbl val="0"/>
      </c:catAx>
      <c:valAx>
        <c:axId val="72609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0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96389104222667"/>
          <c:y val="0.85741188842968319"/>
          <c:w val="0.54007179843415987"/>
          <c:h val="0.12747953203851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Spain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46680340684884"/>
          <c:y val="6.2350674373795788E-2"/>
          <c:w val="0.7915175959198878"/>
          <c:h val="0.69816272965879267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graphs)'!$K$33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graphs)'!$L$32:$O$32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graphs)'!$L$33:$O$33</c:f>
              <c:numCache>
                <c:formatCode>General</c:formatCode>
                <c:ptCount val="4"/>
                <c:pt idx="0">
                  <c:v>68</c:v>
                </c:pt>
                <c:pt idx="1">
                  <c:v>73</c:v>
                </c:pt>
                <c:pt idx="2">
                  <c:v>91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B-4A6D-98C0-CA1C805B5FD8}"/>
            </c:ext>
          </c:extLst>
        </c:ser>
        <c:ser>
          <c:idx val="1"/>
          <c:order val="1"/>
          <c:tx>
            <c:strRef>
              <c:f>'For WP.6 (ind. graphs)'!$K$34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graphs)'!$L$32:$O$32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graphs)'!$L$34:$O$34</c:f>
              <c:numCache>
                <c:formatCode>General</c:formatCode>
                <c:ptCount val="4"/>
                <c:pt idx="0">
                  <c:v>73</c:v>
                </c:pt>
                <c:pt idx="1">
                  <c:v>74</c:v>
                </c:pt>
                <c:pt idx="2">
                  <c:v>47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B-4A6D-98C0-CA1C805B5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817128"/>
        <c:axId val="770813520"/>
      </c:lineChart>
      <c:catAx>
        <c:axId val="7708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3520"/>
        <c:crosses val="autoZero"/>
        <c:auto val="1"/>
        <c:lblAlgn val="ctr"/>
        <c:lblOffset val="100"/>
        <c:noMultiLvlLbl val="0"/>
      </c:catAx>
      <c:valAx>
        <c:axId val="7708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66415362630727"/>
          <c:y val="0.86994128624095401"/>
          <c:w val="0.53467169274738546"/>
          <c:h val="0.13005871375904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Sweden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6842986133776"/>
          <c:y val="4.6756238003838796E-2"/>
          <c:w val="0.81417919815228579"/>
          <c:h val="0.73003158674263602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graphs)'!$K$37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graphs)'!$L$36:$O$36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graphs)'!$L$37:$O$37</c:f>
              <c:numCache>
                <c:formatCode>General</c:formatCode>
                <c:ptCount val="4"/>
                <c:pt idx="0">
                  <c:v>27</c:v>
                </c:pt>
                <c:pt idx="1">
                  <c:v>17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3E-4849-A088-C9C98AE4830C}"/>
            </c:ext>
          </c:extLst>
        </c:ser>
        <c:ser>
          <c:idx val="1"/>
          <c:order val="1"/>
          <c:tx>
            <c:strRef>
              <c:f>'For WP.6 (ind. graphs)'!$K$38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graphs)'!$L$36:$O$36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graphs)'!$L$38:$O$38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3E-4849-A088-C9C98AE4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428600"/>
        <c:axId val="611428928"/>
      </c:lineChart>
      <c:catAx>
        <c:axId val="6114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28928"/>
        <c:crosses val="autoZero"/>
        <c:auto val="1"/>
        <c:lblAlgn val="ctr"/>
        <c:lblOffset val="100"/>
        <c:noMultiLvlLbl val="0"/>
      </c:catAx>
      <c:valAx>
        <c:axId val="6114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2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5130252136001"/>
          <c:y val="0.86276300875058565"/>
          <c:w val="0.53869697654373672"/>
          <c:h val="0.12955944806323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United States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36209796378324"/>
          <c:y val="4.1890651708902722E-2"/>
          <c:w val="0.76367645910578663"/>
          <c:h val="0.73513700645450553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graphs)'!$K$41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graphs)'!$L$40:$N$40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graphs)'!$L$41:$N$41</c:f>
              <c:numCache>
                <c:formatCode>General</c:formatCode>
                <c:ptCount val="3"/>
                <c:pt idx="0">
                  <c:v>2830</c:v>
                </c:pt>
                <c:pt idx="1">
                  <c:v>2590</c:v>
                </c:pt>
                <c:pt idx="2">
                  <c:v>2910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E7-4625-82A6-1BA39BF9770C}"/>
            </c:ext>
          </c:extLst>
        </c:ser>
        <c:ser>
          <c:idx val="1"/>
          <c:order val="1"/>
          <c:tx>
            <c:strRef>
              <c:f>'For WP.6 (ind. graphs)'!$K$42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graphs)'!$L$40:$N$40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graphs)'!$L$42:$N$42</c:f>
              <c:numCache>
                <c:formatCode>General</c:formatCode>
                <c:ptCount val="3"/>
                <c:pt idx="0">
                  <c:v>2900</c:v>
                </c:pt>
                <c:pt idx="1">
                  <c:v>2870</c:v>
                </c:pt>
                <c:pt idx="2">
                  <c:v>2690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E7-4625-82A6-1BA39BF97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812208"/>
        <c:axId val="770821720"/>
      </c:lineChart>
      <c:catAx>
        <c:axId val="7708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21720"/>
        <c:crosses val="autoZero"/>
        <c:auto val="1"/>
        <c:lblAlgn val="ctr"/>
        <c:lblOffset val="100"/>
        <c:noMultiLvlLbl val="0"/>
      </c:catAx>
      <c:valAx>
        <c:axId val="77082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057131823352"/>
          <c:y val="0.86005469049198091"/>
          <c:w val="0.54338857363532955"/>
          <c:h val="0.12511676023053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03086510169087"/>
          <c:y val="6.0148698884758392E-2"/>
          <c:w val="0.81467167932977536"/>
          <c:h val="0.67908263325820328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graphs)'!$B$28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graphs)'!$C$27:$F$27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graphs)'!$C$28:$F$28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E-4123-9F3B-EE0A1D9D32C4}"/>
            </c:ext>
          </c:extLst>
        </c:ser>
        <c:ser>
          <c:idx val="1"/>
          <c:order val="1"/>
          <c:tx>
            <c:strRef>
              <c:f>'For WP.6 (ind. graphs)'!$B$29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graphs)'!$C$27:$F$27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graphs)'!$C$29:$F$29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E-4123-9F3B-EE0A1D9D3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497096"/>
        <c:axId val="722495784"/>
      </c:lineChart>
      <c:catAx>
        <c:axId val="72249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95784"/>
        <c:crosses val="autoZero"/>
        <c:auto val="1"/>
        <c:lblAlgn val="ctr"/>
        <c:lblOffset val="100"/>
        <c:noMultiLvlLbl val="0"/>
      </c:catAx>
      <c:valAx>
        <c:axId val="7224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9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France</a:t>
            </a:r>
          </a:p>
        </c:rich>
      </c:tx>
      <c:layout>
        <c:manualLayout>
          <c:xMode val="edge"/>
          <c:yMode val="edge"/>
          <c:x val="0.21061659650283537"/>
          <c:y val="0.32330827067669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6022390854241"/>
          <c:y val="6.5037593984962394E-2"/>
          <c:w val="0.81529266461912542"/>
          <c:h val="0.66685927416967616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graphs)'!$B$32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graphs)'!$C$31:$F$31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graphs)'!$C$32:$F$32</c:f>
              <c:numCache>
                <c:formatCode>General</c:formatCode>
                <c:ptCount val="4"/>
                <c:pt idx="0">
                  <c:v>237</c:v>
                </c:pt>
                <c:pt idx="1">
                  <c:v>254</c:v>
                </c:pt>
                <c:pt idx="2">
                  <c:v>250</c:v>
                </c:pt>
                <c:pt idx="3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6-48DB-B5D8-44A474896FA8}"/>
            </c:ext>
          </c:extLst>
        </c:ser>
        <c:ser>
          <c:idx val="1"/>
          <c:order val="1"/>
          <c:tx>
            <c:strRef>
              <c:f>'For WP.6 (ind. graphs)'!$B$33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graphs)'!$C$31:$F$31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graphs)'!$C$33:$F$33</c:f>
              <c:numCache>
                <c:formatCode>General</c:formatCode>
                <c:ptCount val="4"/>
                <c:pt idx="0">
                  <c:v>260</c:v>
                </c:pt>
                <c:pt idx="1">
                  <c:v>222</c:v>
                </c:pt>
                <c:pt idx="2">
                  <c:v>154</c:v>
                </c:pt>
                <c:pt idx="3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6-48DB-B5D8-44A47489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363416"/>
        <c:axId val="608361120"/>
      </c:lineChart>
      <c:catAx>
        <c:axId val="6083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61120"/>
        <c:crosses val="autoZero"/>
        <c:auto val="1"/>
        <c:lblAlgn val="ctr"/>
        <c:lblOffset val="100"/>
        <c:noMultiLvlLbl val="0"/>
      </c:catAx>
      <c:valAx>
        <c:axId val="6083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36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Germany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96797473656299"/>
          <c:y val="4.1297091590679541E-2"/>
          <c:w val="0.78389533374572384"/>
          <c:h val="0.73561395344982128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graphs)'!$B$36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graphs)'!$C$35:$E$35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graphs)'!$C$36:$E$36</c:f>
              <c:numCache>
                <c:formatCode>General</c:formatCode>
                <c:ptCount val="3"/>
                <c:pt idx="0">
                  <c:v>212</c:v>
                </c:pt>
                <c:pt idx="1">
                  <c:v>195</c:v>
                </c:pt>
                <c:pt idx="2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E-415F-82C2-4A60600900BF}"/>
            </c:ext>
          </c:extLst>
        </c:ser>
        <c:ser>
          <c:idx val="1"/>
          <c:order val="1"/>
          <c:tx>
            <c:strRef>
              <c:f>'For WP.6 (ind. graphs)'!$B$37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graphs)'!$C$35:$E$35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graphs)'!$C$37:$E$37</c:f>
              <c:numCache>
                <c:formatCode>General</c:formatCode>
                <c:ptCount val="3"/>
                <c:pt idx="0">
                  <c:v>206</c:v>
                </c:pt>
                <c:pt idx="1">
                  <c:v>184</c:v>
                </c:pt>
                <c:pt idx="2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6E-415F-82C2-4A6060090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110312"/>
        <c:axId val="728106376"/>
      </c:lineChart>
      <c:catAx>
        <c:axId val="72811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06376"/>
        <c:crosses val="autoZero"/>
        <c:auto val="1"/>
        <c:lblAlgn val="ctr"/>
        <c:lblOffset val="100"/>
        <c:noMultiLvlLbl val="0"/>
      </c:catAx>
      <c:valAx>
        <c:axId val="72810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1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89016853340082"/>
          <c:y val="0.88815713911889271"/>
          <c:w val="0.55421966293319835"/>
          <c:h val="6.6730132342510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Greece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29149218807948"/>
          <c:y val="6.7983828937721424E-2"/>
          <c:w val="0.81283252078571"/>
          <c:h val="0.72205618649133296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graphs)'!$B$40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graphs)'!$C$39:$E$39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graphs)'!$C$40:$E$40</c:f>
              <c:numCache>
                <c:formatCode>General</c:formatCode>
                <c:ptCount val="3"/>
                <c:pt idx="0">
                  <c:v>44</c:v>
                </c:pt>
                <c:pt idx="1">
                  <c:v>39</c:v>
                </c:pt>
                <c:pt idx="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2-4B86-AD54-E77009D89E79}"/>
            </c:ext>
          </c:extLst>
        </c:ser>
        <c:ser>
          <c:idx val="1"/>
          <c:order val="1"/>
          <c:tx>
            <c:strRef>
              <c:f>'For WP.6 (ind. graphs)'!$B$41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graphs)'!$C$39:$E$39</c:f>
              <c:strCache>
                <c:ptCount val="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</c:strCache>
            </c:strRef>
          </c:cat>
          <c:val>
            <c:numRef>
              <c:f>'For WP.6 (ind. graphs)'!$C$41:$E$41</c:f>
              <c:numCache>
                <c:formatCode>General</c:formatCode>
                <c:ptCount val="3"/>
                <c:pt idx="0">
                  <c:v>49</c:v>
                </c:pt>
                <c:pt idx="1">
                  <c:v>47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D2-4B86-AD54-E77009D89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820640"/>
        <c:axId val="729818016"/>
      </c:lineChart>
      <c:catAx>
        <c:axId val="7298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18016"/>
        <c:crosses val="autoZero"/>
        <c:auto val="1"/>
        <c:lblAlgn val="ctr"/>
        <c:lblOffset val="100"/>
        <c:noMultiLvlLbl val="0"/>
      </c:catAx>
      <c:valAx>
        <c:axId val="7298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69928320487665"/>
          <c:y val="0.89622842067139941"/>
          <c:w val="0.54260101214438394"/>
          <c:h val="5.8897764848256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Ireland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851895193976"/>
          <c:y val="6.0148698884758392E-2"/>
          <c:w val="0.81661547050436234"/>
          <c:h val="0.73905863068231714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graphs)'!$C$43:$G$43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graphs)'!$C$44:$G$44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E-4FA5-A950-CC52AD507712}"/>
            </c:ext>
          </c:extLst>
        </c:ser>
        <c:ser>
          <c:idx val="1"/>
          <c:order val="1"/>
          <c:tx>
            <c:strRef>
              <c:f>'For WP.6 (ind. graphs)'!$B$45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graphs)'!$C$43:$G$43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'For WP.6 (ind. graphs)'!$C$45:$G$45</c:f>
              <c:numCache>
                <c:formatCode>General</c:formatCode>
                <c:ptCount val="5"/>
                <c:pt idx="0">
                  <c:v>9</c:v>
                </c:pt>
                <c:pt idx="1">
                  <c:v>20</c:v>
                </c:pt>
                <c:pt idx="2">
                  <c:v>18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E-4FA5-A950-CC52AD507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7193728"/>
        <c:axId val="727196024"/>
      </c:lineChart>
      <c:catAx>
        <c:axId val="7271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96024"/>
        <c:crosses val="autoZero"/>
        <c:auto val="1"/>
        <c:lblAlgn val="ctr"/>
        <c:lblOffset val="100"/>
        <c:noMultiLvlLbl val="0"/>
      </c:catAx>
      <c:valAx>
        <c:axId val="72719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1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2708748411776"/>
          <c:y val="0.87453443784210994"/>
          <c:w val="0.53163419058516403"/>
          <c:h val="0.12546556215789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Israel</a:t>
            </a:r>
          </a:p>
        </c:rich>
      </c:tx>
      <c:layout>
        <c:manualLayout>
          <c:xMode val="edge"/>
          <c:yMode val="edge"/>
          <c:x val="0.6423586818225141"/>
          <c:y val="0.12686567164179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9513763999465"/>
          <c:y val="4.0988952873428137E-2"/>
          <c:w val="0.81516148003001643"/>
          <c:h val="0.75251204606886823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graphs)'!$B$48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graphs)'!$C$47:$F$47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graphs)'!$C$48:$F$48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9-4E27-BE9B-C3E212B618C9}"/>
            </c:ext>
          </c:extLst>
        </c:ser>
        <c:ser>
          <c:idx val="1"/>
          <c:order val="1"/>
          <c:tx>
            <c:strRef>
              <c:f>'For WP.6 (ind. graphs)'!$B$49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graphs)'!$C$47:$F$47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graphs)'!$C$49:$F$49</c:f>
              <c:numCache>
                <c:formatCode>General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9-4E27-BE9B-C3E212B61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734544"/>
        <c:axId val="723987712"/>
      </c:lineChart>
      <c:catAx>
        <c:axId val="7297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87712"/>
        <c:crosses val="autoZero"/>
        <c:auto val="1"/>
        <c:lblAlgn val="ctr"/>
        <c:lblOffset val="100"/>
        <c:noMultiLvlLbl val="0"/>
      </c:catAx>
      <c:valAx>
        <c:axId val="7239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7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88685763944526"/>
          <c:y val="0.86815430720413678"/>
          <c:w val="0.51022586851937479"/>
          <c:h val="0.11692031966153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Italy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82301013036851"/>
          <c:y val="6.86037735849057E-2"/>
          <c:w val="0.81205707674247163"/>
          <c:h val="0.7044272767790819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graphs)'!$B$52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graphs)'!$C$51:$F$51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graphs)'!$C$52:$F$52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61-401E-A5A5-9CB568EE11CC}"/>
            </c:ext>
          </c:extLst>
        </c:ser>
        <c:ser>
          <c:idx val="1"/>
          <c:order val="1"/>
          <c:tx>
            <c:strRef>
              <c:f>'For WP.6 (ind. graphs)'!$B$53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graphs)'!$C$51:$F$51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graphs)'!$C$53:$F$53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61-401E-A5A5-9CB568EE1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683144"/>
        <c:axId val="718681832"/>
      </c:lineChart>
      <c:catAx>
        <c:axId val="71868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681832"/>
        <c:crosses val="autoZero"/>
        <c:auto val="1"/>
        <c:lblAlgn val="ctr"/>
        <c:lblOffset val="100"/>
        <c:noMultiLvlLbl val="0"/>
      </c:catAx>
      <c:valAx>
        <c:axId val="71868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68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4610904640471"/>
          <c:y val="0.87264061803595305"/>
          <c:w val="0.54484903474151858"/>
          <c:h val="0.12735938196404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Norway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23754892871309"/>
          <c:y val="4.2743343852446457E-2"/>
          <c:w val="0.80999337277721706"/>
          <c:h val="0.74191917644535677"/>
        </c:manualLayout>
      </c:layout>
      <c:lineChart>
        <c:grouping val="standard"/>
        <c:varyColors val="0"/>
        <c:ser>
          <c:idx val="0"/>
          <c:order val="0"/>
          <c:tx>
            <c:strRef>
              <c:f>'For WP.6 (ind. graphs)'!$K$25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graphs)'!$L$24:$O$24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graphs)'!$L$25:$O$25</c:f>
              <c:numCache>
                <c:formatCode>0</c:formatCode>
                <c:ptCount val="4"/>
                <c:pt idx="0">
                  <c:v>7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F-4ED7-BE4C-3254A6450F72}"/>
            </c:ext>
          </c:extLst>
        </c:ser>
        <c:ser>
          <c:idx val="1"/>
          <c:order val="1"/>
          <c:tx>
            <c:strRef>
              <c:f>'For WP.6 (ind. graphs)'!$K$26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'For WP.6 (ind. graphs)'!$L$24:$O$24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'For WP.6 (ind. graphs)'!$L$26:$O$26</c:f>
              <c:numCache>
                <c:formatCode>0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F-4ED7-BE4C-3254A645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0747008"/>
        <c:axId val="730749304"/>
      </c:lineChart>
      <c:catAx>
        <c:axId val="7307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49304"/>
        <c:crosses val="autoZero"/>
        <c:auto val="1"/>
        <c:lblAlgn val="ctr"/>
        <c:lblOffset val="100"/>
        <c:noMultiLvlLbl val="0"/>
      </c:catAx>
      <c:valAx>
        <c:axId val="73074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32031091900199"/>
          <c:y val="0.87807530867980021"/>
          <c:w val="0.52449184517883451"/>
          <c:h val="0.1219246913201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61FA-1E8B-4503-961C-E18C4FABB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36919-1D08-4705-A077-0E7C64C9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A2F8-46AE-4A59-8A87-0BE655DE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FDA3-B51A-4323-B3EA-D45BC8EB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33B3-79E3-4D3F-9187-E6A71307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F22F-74B6-4119-8A79-5823C47F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9F91-7873-49DB-A483-64F5FD8D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480E-9344-41C4-B252-03B5E426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A3F7-B36C-404F-9336-5F3E5423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AF6A-8C54-42E2-BB94-BD0DE525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6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2D1CD-0890-43D7-97AC-7D60C9E35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31ECF-6615-4EA9-8BAC-4FFBD2BC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9B8C1-B360-4933-A784-BF0E8691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8C8D-7013-4DBC-ACC5-D225C129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BE58-1503-4E6F-977D-97C1A59B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187-35AE-4590-87DD-97092F8B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9EA9-6A85-491A-A5A6-1394C59D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2763-CACC-40EB-B534-38BB172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5D55-3793-4835-BCA6-B40C7EA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6CEC-B8BC-45C3-AB4C-4A8D88D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EB92-80B0-4F77-B5CA-A8F96959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41135-554D-4654-A982-AC5FE280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EC0B-7F9A-46DE-8A5E-3033E61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49C8-976E-42CD-A6B2-A9B5F7F8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160BC-B608-4089-B883-6F381B4C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BDD2-712D-4AAF-92D0-A1E39C5D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CA92-EBCE-4155-8B86-861DB82E3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1B143-4885-4617-AA7E-30D96FEEC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03ED4-E297-49A2-A23F-962C1360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1F835-EE90-4C14-8C75-CA061F41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AC9F-7455-4BA0-855A-007A4E11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C3B3-1181-4A71-8A8E-14011FB1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423D-E7CE-427B-AE74-4C522B97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E72B-F82D-4637-BAB8-A1EA1CAAC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15551-DB4B-43A1-A4AB-44637013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56EFF-B98D-4EDE-8B63-8EE939462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E34C3-4D8A-4E29-BB9A-484B844E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3EA1-FA37-4700-AF9F-6F991CBC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EEC2-D747-42AF-92A2-61968983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9CBF-7A51-4482-A138-B07026CA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02299-31A4-4F7E-9D52-A0F14923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1272-EA75-47A4-945C-F218236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AB02-F090-4816-B2F3-55ADB367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3B52A-B9C2-49FD-B1C8-B5CCB4F4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055F9-7B69-4770-A238-49F34BDC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05C5-5380-42BE-B1D9-0BA71159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9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0F57-783A-4709-B1C0-1F1F1128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3B01-CC4D-42C7-AD0C-9F56B7AC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846F6-726A-4807-AE9E-6E368500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162E2-6637-43B2-83F0-F080C516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48FC-3746-4A88-9E06-FFE69B91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03D75-7CBA-49A1-B382-DC53DB57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5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D3B-A343-4650-B9B9-68D84F12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B3EA-DA2E-465B-BF93-5A535807C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AD3F2-C38C-4207-9070-858D87AA0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8C728-FFF0-40E1-8EFE-A6B58F0F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33863-B2EC-4DB7-A6F7-370473C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50AE-BDAC-4075-A906-4EA73EA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7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53766-8D6E-4FE2-A8E7-948D8212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51FF4-28EF-4BC2-ABE6-4C3DE44B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300EB-9F5A-47DE-BFC0-683966CBF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3156-1832-49E1-A15B-FB2CB941633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632CC-EAC4-417C-B88B-ADD1BFB8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0FADC-A648-49FB-AE4C-285BA7829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BBD9-3A07-41BB-BC31-D18E54106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poll.com/r?XDbzPBd3ixYqg8zrQInEiYTQV4kPv6eAxP3GfL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display/DSOCIOT/Data+Sources+on+Coronavirus+impact+on+transp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info/media/executive-secretary-blog/2020/time-to-rethink-the-way-we-work-and-travel/doc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866F-8F16-48A9-8552-8493E2A8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381" y="483074"/>
            <a:ext cx="6946084" cy="769442"/>
          </a:xfrm>
        </p:spPr>
        <p:txBody>
          <a:bodyPr>
            <a:normAutofit/>
          </a:bodyPr>
          <a:lstStyle/>
          <a:p>
            <a:r>
              <a:rPr lang="en-US" sz="4400" dirty="0"/>
              <a:t>COVID19 Transport Data</a:t>
            </a:r>
            <a:endParaRPr lang="en-GB" sz="4400" dirty="0"/>
          </a:p>
        </p:txBody>
      </p:sp>
      <p:pic>
        <p:nvPicPr>
          <p:cNvPr id="1026" name="Picture 2" descr="https://wiki.unece.org/download/attachments/101549380/COVID19_RESPONSE_LOGO_HORIZONTAL_APRIL_2020.jpg?version=1&amp;modificationDate=1587561077124&amp;api=v2">
            <a:extLst>
              <a:ext uri="{FF2B5EF4-FFF2-40B4-BE49-F238E27FC236}">
                <a16:creationId xmlns:a16="http://schemas.microsoft.com/office/drawing/2014/main" id="{840557D9-D27B-4D8B-B3AE-95F0FCBD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07" y="289881"/>
            <a:ext cx="3241042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Nations Economic Commission for Europe (UNECE) | Green ...">
            <a:extLst>
              <a:ext uri="{FF2B5EF4-FFF2-40B4-BE49-F238E27FC236}">
                <a16:creationId xmlns:a16="http://schemas.microsoft.com/office/drawing/2014/main" id="{655E6EBA-3C27-4593-AAA4-30D5D7AA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887538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raphic 4" descr="Speech">
            <a:extLst>
              <a:ext uri="{FF2B5EF4-FFF2-40B4-BE49-F238E27FC236}">
                <a16:creationId xmlns:a16="http://schemas.microsoft.com/office/drawing/2014/main" id="{3B788934-D6EF-4D23-AE18-44087235569F}"/>
              </a:ext>
            </a:extLst>
          </p:cNvPr>
          <p:cNvSpPr/>
          <p:nvPr/>
        </p:nvSpPr>
        <p:spPr>
          <a:xfrm>
            <a:off x="5732208" y="3668455"/>
            <a:ext cx="6305550" cy="3258854"/>
          </a:xfrm>
          <a:custGeom>
            <a:avLst/>
            <a:gdLst>
              <a:gd name="connsiteX0" fmla="*/ 2823612 w 2972223"/>
              <a:gd name="connsiteY0" fmla="*/ 0 h 2709968"/>
              <a:gd name="connsiteX1" fmla="*/ 148611 w 2972223"/>
              <a:gd name="connsiteY1" fmla="*/ 0 h 2709968"/>
              <a:gd name="connsiteX2" fmla="*/ 0 w 2972223"/>
              <a:gd name="connsiteY2" fmla="*/ 148611 h 2709968"/>
              <a:gd name="connsiteX3" fmla="*/ 0 w 2972223"/>
              <a:gd name="connsiteY3" fmla="*/ 1953800 h 2709968"/>
              <a:gd name="connsiteX4" fmla="*/ 148611 w 2972223"/>
              <a:gd name="connsiteY4" fmla="*/ 2102411 h 2709968"/>
              <a:gd name="connsiteX5" fmla="*/ 1783334 w 2972223"/>
              <a:gd name="connsiteY5" fmla="*/ 2102411 h 2709968"/>
              <a:gd name="connsiteX6" fmla="*/ 2377779 w 2972223"/>
              <a:gd name="connsiteY6" fmla="*/ 2709968 h 2709968"/>
              <a:gd name="connsiteX7" fmla="*/ 2377779 w 2972223"/>
              <a:gd name="connsiteY7" fmla="*/ 2106782 h 2709968"/>
              <a:gd name="connsiteX8" fmla="*/ 2823612 w 2972223"/>
              <a:gd name="connsiteY8" fmla="*/ 2106782 h 2709968"/>
              <a:gd name="connsiteX9" fmla="*/ 2972223 w 2972223"/>
              <a:gd name="connsiteY9" fmla="*/ 1958171 h 2709968"/>
              <a:gd name="connsiteX10" fmla="*/ 2972223 w 2972223"/>
              <a:gd name="connsiteY10" fmla="*/ 152982 h 2709968"/>
              <a:gd name="connsiteX11" fmla="*/ 2823612 w 2972223"/>
              <a:gd name="connsiteY11" fmla="*/ 0 h 270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2223" h="2709968">
                <a:moveTo>
                  <a:pt x="2823612" y="0"/>
                </a:moveTo>
                <a:lnTo>
                  <a:pt x="148611" y="0"/>
                </a:lnTo>
                <a:cubicBezTo>
                  <a:pt x="65564" y="0"/>
                  <a:pt x="0" y="69935"/>
                  <a:pt x="0" y="148611"/>
                </a:cubicBezTo>
                <a:lnTo>
                  <a:pt x="0" y="1953800"/>
                </a:lnTo>
                <a:cubicBezTo>
                  <a:pt x="0" y="2036847"/>
                  <a:pt x="65564" y="2102411"/>
                  <a:pt x="148611" y="2102411"/>
                </a:cubicBezTo>
                <a:lnTo>
                  <a:pt x="1783334" y="2102411"/>
                </a:lnTo>
                <a:lnTo>
                  <a:pt x="2377779" y="2709968"/>
                </a:lnTo>
                <a:lnTo>
                  <a:pt x="2377779" y="2106782"/>
                </a:lnTo>
                <a:lnTo>
                  <a:pt x="2823612" y="2106782"/>
                </a:lnTo>
                <a:cubicBezTo>
                  <a:pt x="2906660" y="2106782"/>
                  <a:pt x="2972223" y="2036847"/>
                  <a:pt x="2972223" y="1958171"/>
                </a:cubicBezTo>
                <a:lnTo>
                  <a:pt x="2972223" y="152982"/>
                </a:lnTo>
                <a:cubicBezTo>
                  <a:pt x="2972223" y="69935"/>
                  <a:pt x="2906660" y="0"/>
                  <a:pt x="282361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3656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en-US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“Need data? Can you wait until Autumn 2021?”</a:t>
            </a:r>
            <a:endParaRPr lang="en-GB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32C72-5206-4460-A5A0-9198DC034696}"/>
              </a:ext>
            </a:extLst>
          </p:cNvPr>
          <p:cNvSpPr/>
          <p:nvPr/>
        </p:nvSpPr>
        <p:spPr>
          <a:xfrm>
            <a:off x="330253" y="5143560"/>
            <a:ext cx="467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http://etc.ch/UMyg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929847-78A4-44C3-9DCD-3FF8CFE4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3" y="2509356"/>
            <a:ext cx="2441011" cy="24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B71610-0E61-4D6B-83AA-FC962554D6FC}"/>
              </a:ext>
            </a:extLst>
          </p:cNvPr>
          <p:cNvSpPr/>
          <p:nvPr/>
        </p:nvSpPr>
        <p:spPr>
          <a:xfrm>
            <a:off x="3293806" y="191875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Please keep your microphone muted</a:t>
            </a:r>
          </a:p>
          <a:p>
            <a:r>
              <a:rPr lang="en-GB" sz="2800" b="1" dirty="0" err="1"/>
              <a:t>Veuillez</a:t>
            </a:r>
            <a:r>
              <a:rPr lang="en-GB" sz="2800" b="1" dirty="0"/>
              <a:t> </a:t>
            </a:r>
            <a:r>
              <a:rPr lang="en-GB" sz="2800" b="1" dirty="0" err="1"/>
              <a:t>désactiver</a:t>
            </a:r>
            <a:r>
              <a:rPr lang="en-GB" sz="2800" b="1" dirty="0"/>
              <a:t> </a:t>
            </a:r>
            <a:r>
              <a:rPr lang="en-GB" sz="2800" b="1" dirty="0" err="1"/>
              <a:t>votre</a:t>
            </a:r>
            <a:r>
              <a:rPr lang="en-GB" sz="2800" b="1" dirty="0"/>
              <a:t> microphone</a:t>
            </a:r>
          </a:p>
          <a:p>
            <a:r>
              <a:rPr lang="ru-RU" sz="2800" b="1" dirty="0"/>
              <a:t>Пожалуйста, отключите микрофон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957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9D15-C6A0-4D68-B434-D82A950C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89" y="0"/>
            <a:ext cx="9306886" cy="822121"/>
          </a:xfrm>
        </p:spPr>
        <p:txBody>
          <a:bodyPr>
            <a:normAutofit fontScale="90000"/>
          </a:bodyPr>
          <a:lstStyle/>
          <a:p>
            <a:r>
              <a:rPr lang="en-US" dirty="0"/>
              <a:t>Road accidents: What’s Happening in 2020?</a:t>
            </a:r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FCE99A-254A-452B-8083-7A335BC464AD}"/>
              </a:ext>
            </a:extLst>
          </p:cNvPr>
          <p:cNvGraphicFramePr>
            <a:graphicFrameLocks/>
          </p:cNvGraphicFramePr>
          <p:nvPr/>
        </p:nvGraphicFramePr>
        <p:xfrm>
          <a:off x="84636" y="711977"/>
          <a:ext cx="2513251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7F7D18-E367-4E70-AA66-7D4D91EB49D8}"/>
              </a:ext>
            </a:extLst>
          </p:cNvPr>
          <p:cNvGraphicFramePr>
            <a:graphicFrameLocks/>
          </p:cNvGraphicFramePr>
          <p:nvPr/>
        </p:nvGraphicFramePr>
        <p:xfrm>
          <a:off x="2494217" y="763874"/>
          <a:ext cx="2500002" cy="17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BF2323-5BE1-4576-959E-54FD74DBE9EC}"/>
              </a:ext>
            </a:extLst>
          </p:cNvPr>
          <p:cNvGraphicFramePr>
            <a:graphicFrameLocks/>
          </p:cNvGraphicFramePr>
          <p:nvPr/>
        </p:nvGraphicFramePr>
        <p:xfrm>
          <a:off x="4988538" y="798785"/>
          <a:ext cx="2485096" cy="16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64C614-2611-4B8C-8285-23BDB0CB4290}"/>
              </a:ext>
            </a:extLst>
          </p:cNvPr>
          <p:cNvGraphicFramePr>
            <a:graphicFrameLocks/>
          </p:cNvGraphicFramePr>
          <p:nvPr/>
        </p:nvGraphicFramePr>
        <p:xfrm>
          <a:off x="7422897" y="822121"/>
          <a:ext cx="2423541" cy="168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8AA6C9-C36C-46F8-8F38-D04896375CC7}"/>
              </a:ext>
            </a:extLst>
          </p:cNvPr>
          <p:cNvGraphicFramePr>
            <a:graphicFrameLocks/>
          </p:cNvGraphicFramePr>
          <p:nvPr/>
        </p:nvGraphicFramePr>
        <p:xfrm>
          <a:off x="9632055" y="817624"/>
          <a:ext cx="2475436" cy="169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C5EF59-DF86-4C62-8AB4-3736688EC09E}"/>
              </a:ext>
            </a:extLst>
          </p:cNvPr>
          <p:cNvGraphicFramePr>
            <a:graphicFrameLocks/>
          </p:cNvGraphicFramePr>
          <p:nvPr/>
        </p:nvGraphicFramePr>
        <p:xfrm>
          <a:off x="2512616" y="2558516"/>
          <a:ext cx="2513252" cy="17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2E337D-9ACE-4C68-B4E1-0CC1E69A8EBB}"/>
              </a:ext>
            </a:extLst>
          </p:cNvPr>
          <p:cNvGraphicFramePr>
            <a:graphicFrameLocks/>
          </p:cNvGraphicFramePr>
          <p:nvPr/>
        </p:nvGraphicFramePr>
        <p:xfrm>
          <a:off x="90091" y="2558580"/>
          <a:ext cx="2493482" cy="171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0BCD46-5500-4EFF-8E40-50985A255134}"/>
              </a:ext>
            </a:extLst>
          </p:cNvPr>
          <p:cNvGraphicFramePr>
            <a:graphicFrameLocks/>
          </p:cNvGraphicFramePr>
          <p:nvPr/>
        </p:nvGraphicFramePr>
        <p:xfrm>
          <a:off x="4960540" y="2571472"/>
          <a:ext cx="2452295" cy="16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4CDB60-833D-4FEE-8D51-6A9CD155618B}"/>
              </a:ext>
            </a:extLst>
          </p:cNvPr>
          <p:cNvGraphicFramePr>
            <a:graphicFrameLocks/>
          </p:cNvGraphicFramePr>
          <p:nvPr/>
        </p:nvGraphicFramePr>
        <p:xfrm>
          <a:off x="7360576" y="2565634"/>
          <a:ext cx="2425660" cy="164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94D221-772B-4CCD-ADA2-57928D746A86}"/>
              </a:ext>
            </a:extLst>
          </p:cNvPr>
          <p:cNvGraphicFramePr>
            <a:graphicFrameLocks/>
          </p:cNvGraphicFramePr>
          <p:nvPr/>
        </p:nvGraphicFramePr>
        <p:xfrm>
          <a:off x="9718012" y="2557199"/>
          <a:ext cx="2473987" cy="169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7B266B5-D444-4410-9669-C41C3D152757}"/>
              </a:ext>
            </a:extLst>
          </p:cNvPr>
          <p:cNvGraphicFramePr>
            <a:graphicFrameLocks/>
          </p:cNvGraphicFramePr>
          <p:nvPr/>
        </p:nvGraphicFramePr>
        <p:xfrm>
          <a:off x="126602" y="4498198"/>
          <a:ext cx="2573449" cy="184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A9842DE-D87A-45F2-9C59-5DAF54EA3D3D}"/>
              </a:ext>
            </a:extLst>
          </p:cNvPr>
          <p:cNvGraphicFramePr>
            <a:graphicFrameLocks/>
          </p:cNvGraphicFramePr>
          <p:nvPr/>
        </p:nvGraphicFramePr>
        <p:xfrm>
          <a:off x="2565531" y="4491848"/>
          <a:ext cx="2554219" cy="185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E3870A-C156-4247-BFC0-EA1BCF75C5A6}"/>
              </a:ext>
            </a:extLst>
          </p:cNvPr>
          <p:cNvGraphicFramePr>
            <a:graphicFrameLocks/>
          </p:cNvGraphicFramePr>
          <p:nvPr/>
        </p:nvGraphicFramePr>
        <p:xfrm>
          <a:off x="4991231" y="4464860"/>
          <a:ext cx="2532166" cy="19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67075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DD7B-B590-4191-BF05-6A66AEFF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monitor transport changes in post-COVID world?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E3C7-2ADD-4714-9C8E-A6DFDD58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825625"/>
            <a:ext cx="1152525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SDG indicators are a great place to start</a:t>
            </a:r>
          </a:p>
          <a:p>
            <a:r>
              <a:rPr lang="en-US" sz="3200" dirty="0"/>
              <a:t>3.6.1 Road safety</a:t>
            </a:r>
          </a:p>
          <a:p>
            <a:r>
              <a:rPr lang="en-US" sz="3200" dirty="0"/>
              <a:t>11.2.1: public transport access. Perhaps it is more relevant than ever to track use in the short term?</a:t>
            </a:r>
          </a:p>
          <a:p>
            <a:r>
              <a:rPr lang="en-US" sz="3200" dirty="0"/>
              <a:t>9.1.2: ideal instrument for tracking change in transport habits. How can we integrate walking and cycling into this? What additional indicators might be useful?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467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1414-E0E4-4946-BA17-54E0F27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79" y="1"/>
            <a:ext cx="10515600" cy="822960"/>
          </a:xfrm>
        </p:spPr>
        <p:txBody>
          <a:bodyPr/>
          <a:lstStyle/>
          <a:p>
            <a:r>
              <a:rPr lang="en-US" dirty="0"/>
              <a:t>Questions to Participants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F327-DE6A-4E68-8194-E14482CD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961"/>
            <a:ext cx="11960941" cy="5710575"/>
          </a:xfrm>
        </p:spPr>
        <p:txBody>
          <a:bodyPr>
            <a:normAutofit/>
          </a:bodyPr>
          <a:lstStyle/>
          <a:p>
            <a:r>
              <a:rPr lang="en-US" dirty="0"/>
              <a:t>How is your statistics work evolving to track </a:t>
            </a:r>
            <a:r>
              <a:rPr lang="en-US" dirty="0" err="1"/>
              <a:t>covid</a:t>
            </a:r>
            <a:r>
              <a:rPr lang="en-US" dirty="0"/>
              <a:t>? COVID data hubs, prioritizing short-term data, new releases of monthly/weekly/daily data, </a:t>
            </a:r>
            <a:r>
              <a:rPr lang="en-US" b="1" dirty="0"/>
              <a:t>new indicators</a:t>
            </a:r>
            <a:r>
              <a:rPr lang="en-US" dirty="0"/>
              <a:t>?</a:t>
            </a:r>
          </a:p>
          <a:p>
            <a:r>
              <a:rPr lang="en-US" dirty="0"/>
              <a:t>How is COVID affecting your regular statistics production activities? Resource management issues? Coping strategies for 2020 surveys/censuses? </a:t>
            </a:r>
          </a:p>
          <a:p>
            <a:r>
              <a:rPr lang="en-US" dirty="0"/>
              <a:t>How are you balancing timeliness versus accuracy?</a:t>
            </a:r>
          </a:p>
          <a:p>
            <a:r>
              <a:rPr lang="en-US" dirty="0"/>
              <a:t>Has it made you rethink your publication timelines? Many countries publish provisional monthly road fatality numbers a few weeks after the reference month, can you?</a:t>
            </a:r>
          </a:p>
          <a:p>
            <a:r>
              <a:rPr lang="en-US" b="1" dirty="0"/>
              <a:t>What should UNECE/other international </a:t>
            </a:r>
            <a:r>
              <a:rPr lang="en-US" b="1" dirty="0" err="1"/>
              <a:t>organisations</a:t>
            </a:r>
            <a:r>
              <a:rPr lang="en-US" b="1" dirty="0"/>
              <a:t> do? </a:t>
            </a:r>
            <a:r>
              <a:rPr lang="en-US" dirty="0"/>
              <a:t>Is it desirable to try to publish a few top-level, easy-to-produce indicators with a shorter time-lag?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9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9399-1548-41DD-820E-A442C19F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17475"/>
            <a:ext cx="6172200" cy="1325563"/>
          </a:xfrm>
        </p:spPr>
        <p:txBody>
          <a:bodyPr/>
          <a:lstStyle/>
          <a:p>
            <a:r>
              <a:rPr lang="en-US" dirty="0" err="1"/>
              <a:t>DirectPoll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B5AD5-5FC7-4875-877C-2DF8702BB6E7}"/>
              </a:ext>
            </a:extLst>
          </p:cNvPr>
          <p:cNvSpPr/>
          <p:nvPr/>
        </p:nvSpPr>
        <p:spPr>
          <a:xfrm>
            <a:off x="3292152" y="1520309"/>
            <a:ext cx="467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http://etc.ch/UMyg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050AA8-068F-4905-91D4-8403E5F3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289750"/>
            <a:ext cx="3901500" cy="39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67FBA7-4EDB-40CE-8E61-64FECF3FDAA5}"/>
              </a:ext>
            </a:extLst>
          </p:cNvPr>
          <p:cNvSpPr/>
          <p:nvPr/>
        </p:nvSpPr>
        <p:spPr>
          <a:xfrm>
            <a:off x="4774210" y="59971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https://directpoll.com/r?XDbzPBd3ixYqg8zrQInEiYTQV4kPv6eAxP3GfLfM</a:t>
            </a:r>
            <a:r>
              <a:rPr lang="en-GB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87C289-BCEB-4A28-A382-A7569B92E315}"/>
              </a:ext>
            </a:extLst>
          </p:cNvPr>
          <p:cNvSpPr txBox="1">
            <a:spLocks/>
          </p:cNvSpPr>
          <p:nvPr/>
        </p:nvSpPr>
        <p:spPr>
          <a:xfrm>
            <a:off x="838200" y="5997179"/>
            <a:ext cx="6096000" cy="64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DirectPoll</a:t>
            </a:r>
            <a:r>
              <a:rPr lang="en-US" sz="2400" dirty="0"/>
              <a:t> 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26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A5D0-F090-404E-ABF1-7449AFCC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1325563"/>
          </a:xfrm>
        </p:spPr>
        <p:txBody>
          <a:bodyPr/>
          <a:lstStyle/>
          <a:p>
            <a:r>
              <a:rPr lang="en-US" dirty="0"/>
              <a:t>UNECE Actions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2D8E-4AD2-49E6-8B7B-D1120926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39686"/>
            <a:ext cx="11297266" cy="4637277"/>
          </a:xfrm>
        </p:spPr>
        <p:txBody>
          <a:bodyPr/>
          <a:lstStyle/>
          <a:p>
            <a:r>
              <a:rPr lang="en-US" dirty="0"/>
              <a:t>Much internal and external interest in short-term statistics. </a:t>
            </a:r>
          </a:p>
          <a:p>
            <a:r>
              <a:rPr lang="en-US" dirty="0"/>
              <a:t>We did not think that a new short-term questionnaire would have been welcomed(!)</a:t>
            </a:r>
          </a:p>
          <a:p>
            <a:r>
              <a:rPr lang="en-US" dirty="0"/>
              <a:t>So we trawled national sites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80B71-4EEB-489A-8D14-484B3F52DE64}"/>
              </a:ext>
            </a:extLst>
          </p:cNvPr>
          <p:cNvSpPr/>
          <p:nvPr/>
        </p:nvSpPr>
        <p:spPr>
          <a:xfrm>
            <a:off x="634181" y="4001294"/>
            <a:ext cx="1043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https://wiki.unece.org/display/DSOCIOT/Data+Sources+on+Coronavirus+impact+on+transport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987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9516F-5454-493D-A806-EE170380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" y="5535"/>
            <a:ext cx="5703387" cy="4709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C004D-5E7B-4AF0-9F94-D24C960B9A09}"/>
              </a:ext>
            </a:extLst>
          </p:cNvPr>
          <p:cNvSpPr/>
          <p:nvPr/>
        </p:nvSpPr>
        <p:spPr>
          <a:xfrm>
            <a:off x="0" y="6076552"/>
            <a:ext cx="577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https://www.unece.org/info/media/executive-secretary-blog/2020/time-to-rethink-the-way-we-work-and-travel/doc.html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B9B7E-8095-4EB1-B026-9585E6338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96" b="-3541"/>
          <a:stretch/>
        </p:blipFill>
        <p:spPr>
          <a:xfrm>
            <a:off x="5837261" y="165513"/>
            <a:ext cx="6161905" cy="2305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E4C596-AFA9-42C6-BA93-37B6652E5C3B}"/>
              </a:ext>
            </a:extLst>
          </p:cNvPr>
          <p:cNvSpPr/>
          <p:nvPr/>
        </p:nvSpPr>
        <p:spPr>
          <a:xfrm>
            <a:off x="5837261" y="2471375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En France, </a:t>
            </a:r>
            <a:r>
              <a:rPr lang="en-GB" b="1" i="1" dirty="0" err="1"/>
              <a:t>celle</a:t>
            </a:r>
            <a:r>
              <a:rPr lang="en-GB" b="1" i="1" dirty="0"/>
              <a:t>-ci a </a:t>
            </a:r>
            <a:r>
              <a:rPr lang="en-GB" b="1" i="1" dirty="0" err="1"/>
              <a:t>chuté</a:t>
            </a:r>
            <a:r>
              <a:rPr lang="en-GB" b="1" i="1" dirty="0"/>
              <a:t> de 40%. 40% </a:t>
            </a:r>
            <a:r>
              <a:rPr lang="en-GB" b="1" i="1" dirty="0" err="1"/>
              <a:t>seulement</a:t>
            </a:r>
            <a:r>
              <a:rPr lang="en-GB" b="1" i="1" dirty="0"/>
              <a:t> </a:t>
            </a:r>
            <a:r>
              <a:rPr lang="en-GB" b="1" i="1" dirty="0" err="1"/>
              <a:t>si</a:t>
            </a:r>
            <a:r>
              <a:rPr lang="en-GB" b="1" i="1" dirty="0"/>
              <a:t> </a:t>
            </a:r>
            <a:r>
              <a:rPr lang="en-GB" b="1" i="1" dirty="0" err="1"/>
              <a:t>j'ose</a:t>
            </a:r>
            <a:r>
              <a:rPr lang="en-GB" b="1" i="1" dirty="0"/>
              <a:t> dire, car je </a:t>
            </a:r>
            <a:r>
              <a:rPr lang="en-GB" b="1" i="1" dirty="0" err="1"/>
              <a:t>m'attendais</a:t>
            </a:r>
            <a:r>
              <a:rPr lang="en-GB" b="1" i="1" dirty="0"/>
              <a:t> à </a:t>
            </a:r>
            <a:r>
              <a:rPr lang="en-GB" b="1" i="1" dirty="0" err="1"/>
              <a:t>ce</a:t>
            </a:r>
            <a:r>
              <a:rPr lang="en-GB" b="1" i="1" dirty="0"/>
              <a:t> que les </a:t>
            </a:r>
            <a:r>
              <a:rPr lang="en-GB" b="1" i="1" dirty="0" err="1"/>
              <a:t>chiffres</a:t>
            </a:r>
            <a:r>
              <a:rPr lang="en-GB" b="1" i="1" dirty="0"/>
              <a:t> </a:t>
            </a:r>
            <a:r>
              <a:rPr lang="en-GB" b="1" i="1" dirty="0" err="1"/>
              <a:t>soient</a:t>
            </a:r>
            <a:r>
              <a:rPr lang="en-GB" b="1" i="1" dirty="0"/>
              <a:t> encore </a:t>
            </a:r>
            <a:r>
              <a:rPr lang="en-GB" b="1" i="1" dirty="0" err="1"/>
              <a:t>meilleurs</a:t>
            </a:r>
            <a:r>
              <a:rPr lang="en-GB" b="1" i="1" dirty="0"/>
              <a:t> </a:t>
            </a:r>
            <a:r>
              <a:rPr lang="en-GB" b="1" i="1" dirty="0" err="1"/>
              <a:t>tant</a:t>
            </a:r>
            <a:r>
              <a:rPr lang="en-GB" b="1" i="1" dirty="0"/>
              <a:t> les </a:t>
            </a:r>
            <a:r>
              <a:rPr lang="en-GB" b="1" i="1" dirty="0" err="1"/>
              <a:t>déplacements</a:t>
            </a:r>
            <a:r>
              <a:rPr lang="en-GB" b="1" i="1" dirty="0"/>
              <a:t> en </a:t>
            </a:r>
            <a:r>
              <a:rPr lang="en-GB" b="1" i="1" dirty="0" err="1"/>
              <a:t>véhicule</a:t>
            </a:r>
            <a:r>
              <a:rPr lang="en-GB" b="1" i="1" dirty="0"/>
              <a:t> </a:t>
            </a:r>
            <a:r>
              <a:rPr lang="en-GB" b="1" i="1" dirty="0" err="1"/>
              <a:t>individuel</a:t>
            </a:r>
            <a:r>
              <a:rPr lang="en-GB" b="1" i="1" dirty="0"/>
              <a:t> </a:t>
            </a:r>
            <a:r>
              <a:rPr lang="en-GB" b="1" i="1" dirty="0" err="1"/>
              <a:t>ont</a:t>
            </a:r>
            <a:r>
              <a:rPr lang="en-GB" b="1" i="1" dirty="0"/>
              <a:t> </a:t>
            </a:r>
            <a:r>
              <a:rPr lang="en-GB" b="1" i="1" dirty="0" err="1"/>
              <a:t>été</a:t>
            </a:r>
            <a:r>
              <a:rPr lang="en-GB" b="1" i="1" dirty="0"/>
              <a:t> </a:t>
            </a:r>
            <a:r>
              <a:rPr lang="en-GB" b="1" i="1" dirty="0" err="1"/>
              <a:t>très</a:t>
            </a:r>
            <a:r>
              <a:rPr lang="en-GB" b="1" i="1" dirty="0"/>
              <a:t> </a:t>
            </a:r>
            <a:r>
              <a:rPr lang="en-GB" b="1" i="1" dirty="0" err="1"/>
              <a:t>réduits</a:t>
            </a:r>
            <a:r>
              <a:rPr lang="en-GB" b="1" i="1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9E558-5F0B-4B2D-8512-EBA9D13C4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35" y="4875867"/>
            <a:ext cx="5382055" cy="5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1170-35C1-4710-B973-F402BCCB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18255"/>
            <a:ext cx="10515600" cy="1164593"/>
          </a:xfrm>
        </p:spPr>
        <p:txBody>
          <a:bodyPr/>
          <a:lstStyle/>
          <a:p>
            <a:r>
              <a:rPr lang="en-US" dirty="0"/>
              <a:t>The Available Data were often: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B1E3-6CFC-4102-AA8B-9297BB79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1182848"/>
            <a:ext cx="11044084" cy="4994115"/>
          </a:xfrm>
        </p:spPr>
        <p:txBody>
          <a:bodyPr>
            <a:normAutofit/>
          </a:bodyPr>
          <a:lstStyle/>
          <a:p>
            <a:r>
              <a:rPr lang="en-US" sz="3200" dirty="0"/>
              <a:t>Vehicle registrations (admin data)</a:t>
            </a:r>
          </a:p>
          <a:p>
            <a:r>
              <a:rPr lang="en-US" sz="3200" dirty="0"/>
              <a:t>Road safety (provisional, top-level data often directly from police databases)</a:t>
            </a:r>
          </a:p>
          <a:p>
            <a:pPr lvl="1"/>
            <a:r>
              <a:rPr lang="en-US" sz="2800" dirty="0"/>
              <a:t>Interesting proxies, like traffic camera fine data indicating increased speeding</a:t>
            </a:r>
          </a:p>
          <a:p>
            <a:r>
              <a:rPr lang="en-US" sz="3200" dirty="0"/>
              <a:t>Traffic (at specific points, rather than vehicle-km)</a:t>
            </a:r>
          </a:p>
          <a:p>
            <a:r>
              <a:rPr lang="en-US" sz="3200" dirty="0"/>
              <a:t>Indexes of different modes</a:t>
            </a:r>
          </a:p>
          <a:p>
            <a:r>
              <a:rPr lang="en-US" sz="3200" dirty="0"/>
              <a:t>New flash/experimental short-term indicators</a:t>
            </a:r>
          </a:p>
        </p:txBody>
      </p:sp>
    </p:spTree>
    <p:extLst>
      <p:ext uri="{BB962C8B-B14F-4D97-AF65-F5344CB8AC3E}">
        <p14:creationId xmlns:p14="http://schemas.microsoft.com/office/powerpoint/2010/main" val="351510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47C94-C884-4564-9419-608A2B51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8" y="0"/>
            <a:ext cx="3840905" cy="274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D1549-3F15-4E84-9AF8-AE565582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7" y="2870450"/>
            <a:ext cx="10723905" cy="36335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852FB3B-F028-457B-AC35-81F2FC52382C}"/>
              </a:ext>
            </a:extLst>
          </p:cNvPr>
          <p:cNvSpPr/>
          <p:nvPr/>
        </p:nvSpPr>
        <p:spPr>
          <a:xfrm>
            <a:off x="734047" y="5850864"/>
            <a:ext cx="2584340" cy="6531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68798-A0F3-49BC-B9B1-264A2A43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67" y="19021"/>
            <a:ext cx="7304233" cy="27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AA70-AB2E-4871-9A64-3FE0ED59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r>
              <a:rPr lang="en-US" dirty="0"/>
              <a:t>Questions to Consider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E66C3-0D5F-4BB5-9B6F-1714820B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85876"/>
            <a:ext cx="11794801" cy="4681538"/>
          </a:xfrm>
        </p:spPr>
        <p:txBody>
          <a:bodyPr>
            <a:normAutofit/>
          </a:bodyPr>
          <a:lstStyle/>
          <a:p>
            <a:r>
              <a:rPr lang="en-US" sz="3200" dirty="0"/>
              <a:t>Without burdening countries with further data requests, is there any way to increase timeliness of international road safety data? Very basic top-level data only, e.g. fatalities (not necessarily following international guidelines).</a:t>
            </a:r>
          </a:p>
          <a:p>
            <a:r>
              <a:rPr lang="en-US" sz="3200" dirty="0"/>
              <a:t>What possibilities exist (other than web trawling) for automated collation?</a:t>
            </a:r>
          </a:p>
          <a:p>
            <a:r>
              <a:rPr lang="en-US" sz="3200" dirty="0"/>
              <a:t>Do countries object to having a provisional, separate dataset published, possibly sourced from a non-official statistics source (like police data)?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744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9399-1548-41DD-820E-A442C19F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17475"/>
            <a:ext cx="6172200" cy="1325563"/>
          </a:xfrm>
        </p:spPr>
        <p:txBody>
          <a:bodyPr/>
          <a:lstStyle/>
          <a:p>
            <a:r>
              <a:rPr lang="en-US" dirty="0" err="1"/>
              <a:t>DirectPoll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B5AD5-5FC7-4875-877C-2DF8702BB6E7}"/>
              </a:ext>
            </a:extLst>
          </p:cNvPr>
          <p:cNvSpPr/>
          <p:nvPr/>
        </p:nvSpPr>
        <p:spPr>
          <a:xfrm>
            <a:off x="3292152" y="1520309"/>
            <a:ext cx="467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http://etc.ch/UMyg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050AA8-068F-4905-91D4-8403E5F3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289750"/>
            <a:ext cx="3901500" cy="39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8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522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COVID19 Transport Data</vt:lpstr>
      <vt:lpstr>Questions to Participants</vt:lpstr>
      <vt:lpstr>DirectPoll</vt:lpstr>
      <vt:lpstr>UNECE Actions</vt:lpstr>
      <vt:lpstr>PowerPoint Presentation</vt:lpstr>
      <vt:lpstr>The Available Data were often:</vt:lpstr>
      <vt:lpstr>PowerPoint Presentation</vt:lpstr>
      <vt:lpstr>Questions to Consider</vt:lpstr>
      <vt:lpstr>DirectPoll</vt:lpstr>
      <vt:lpstr>Road accidents: What’s Happening in 2020?</vt:lpstr>
      <vt:lpstr>How can we monitor transport changes in post-COVID world?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Informal Meeting of the Working Party on Transport Statistics: Housekeeping and Introduction</dc:title>
  <dc:creator>Alexander Blackburn</dc:creator>
  <cp:lastModifiedBy>Alexander Blackburn</cp:lastModifiedBy>
  <cp:revision>60</cp:revision>
  <dcterms:created xsi:type="dcterms:W3CDTF">2020-05-26T10:05:04Z</dcterms:created>
  <dcterms:modified xsi:type="dcterms:W3CDTF">2020-06-17T15:35:29Z</dcterms:modified>
</cp:coreProperties>
</file>