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4138" r:id="rId2"/>
  </p:sldMasterIdLst>
  <p:notesMasterIdLst>
    <p:notesMasterId r:id="rId17"/>
  </p:notesMasterIdLst>
  <p:sldIdLst>
    <p:sldId id="281" r:id="rId3"/>
    <p:sldId id="283" r:id="rId4"/>
    <p:sldId id="282" r:id="rId5"/>
    <p:sldId id="307" r:id="rId6"/>
    <p:sldId id="303" r:id="rId7"/>
    <p:sldId id="320" r:id="rId8"/>
    <p:sldId id="310" r:id="rId9"/>
    <p:sldId id="311" r:id="rId10"/>
    <p:sldId id="313" r:id="rId11"/>
    <p:sldId id="314" r:id="rId12"/>
    <p:sldId id="309" r:id="rId13"/>
    <p:sldId id="306" r:id="rId14"/>
    <p:sldId id="319" r:id="rId15"/>
    <p:sldId id="296"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652" autoAdjust="0"/>
  </p:normalViewPr>
  <p:slideViewPr>
    <p:cSldViewPr snapToGrid="0">
      <p:cViewPr varScale="1">
        <p:scale>
          <a:sx n="55" d="100"/>
          <a:sy n="55" d="100"/>
        </p:scale>
        <p:origin x="117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44E7F-540B-4657-B523-E85D8B4575F9}" type="datetimeFigureOut">
              <a:rPr kumimoji="1" lang="ja-JP" altLang="en-US" smtClean="0"/>
              <a:t>2020/2/12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24012-FBFD-417F-BC9F-563E3CD2931A}" type="slidenum">
              <a:rPr kumimoji="1" lang="ja-JP" altLang="en-US" smtClean="0"/>
              <a:t>‹#›</a:t>
            </a:fld>
            <a:endParaRPr kumimoji="1" lang="ja-JP" altLang="en-US"/>
          </a:p>
        </p:txBody>
      </p:sp>
    </p:spTree>
    <p:extLst>
      <p:ext uri="{BB962C8B-B14F-4D97-AF65-F5344CB8AC3E}">
        <p14:creationId xmlns:p14="http://schemas.microsoft.com/office/powerpoint/2010/main" val="38444048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1</a:t>
            </a:fld>
            <a:endParaRPr kumimoji="1" lang="ja-JP" altLang="en-US" dirty="0"/>
          </a:p>
        </p:txBody>
      </p:sp>
    </p:spTree>
    <p:extLst>
      <p:ext uri="{BB962C8B-B14F-4D97-AF65-F5344CB8AC3E}">
        <p14:creationId xmlns:p14="http://schemas.microsoft.com/office/powerpoint/2010/main" val="259853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11</a:t>
            </a:fld>
            <a:endParaRPr kumimoji="1" lang="ja-JP" altLang="en-US"/>
          </a:p>
        </p:txBody>
      </p:sp>
    </p:spTree>
    <p:extLst>
      <p:ext uri="{BB962C8B-B14F-4D97-AF65-F5344CB8AC3E}">
        <p14:creationId xmlns:p14="http://schemas.microsoft.com/office/powerpoint/2010/main" val="103587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sz="1200" b="0" i="0" u="none" strike="noStrike" kern="1200" dirty="0">
                <a:solidFill>
                  <a:schemeClr val="tx1"/>
                </a:solidFill>
                <a:effectLst/>
                <a:latin typeface="+mn-lt"/>
                <a:ea typeface="+mn-ea"/>
                <a:cs typeface="+mn-cs"/>
              </a:rPr>
            </a:br>
            <a:endParaRPr kumimoji="1" lang="en-US" altLang="ja-JP" baseline="0"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12</a:t>
            </a:fld>
            <a:endParaRPr kumimoji="1" lang="ja-JP" altLang="en-US"/>
          </a:p>
        </p:txBody>
      </p:sp>
    </p:spTree>
    <p:extLst>
      <p:ext uri="{BB962C8B-B14F-4D97-AF65-F5344CB8AC3E}">
        <p14:creationId xmlns:p14="http://schemas.microsoft.com/office/powerpoint/2010/main" val="153572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14</a:t>
            </a:fld>
            <a:endParaRPr kumimoji="1" lang="ja-JP" altLang="en-US"/>
          </a:p>
        </p:txBody>
      </p:sp>
    </p:spTree>
    <p:extLst>
      <p:ext uri="{BB962C8B-B14F-4D97-AF65-F5344CB8AC3E}">
        <p14:creationId xmlns:p14="http://schemas.microsoft.com/office/powerpoint/2010/main" val="191427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2</a:t>
            </a:fld>
            <a:endParaRPr kumimoji="1" lang="ja-JP" altLang="en-US" dirty="0"/>
          </a:p>
        </p:txBody>
      </p:sp>
    </p:spTree>
    <p:extLst>
      <p:ext uri="{BB962C8B-B14F-4D97-AF65-F5344CB8AC3E}">
        <p14:creationId xmlns:p14="http://schemas.microsoft.com/office/powerpoint/2010/main" val="85276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 </a:t>
            </a:r>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3</a:t>
            </a:fld>
            <a:endParaRPr kumimoji="1" lang="ja-JP" altLang="en-US" dirty="0"/>
          </a:p>
        </p:txBody>
      </p:sp>
    </p:spTree>
    <p:extLst>
      <p:ext uri="{BB962C8B-B14F-4D97-AF65-F5344CB8AC3E}">
        <p14:creationId xmlns:p14="http://schemas.microsoft.com/office/powerpoint/2010/main" val="162072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4</a:t>
            </a:fld>
            <a:endParaRPr kumimoji="1" lang="ja-JP" altLang="en-US" dirty="0"/>
          </a:p>
        </p:txBody>
      </p:sp>
    </p:spTree>
    <p:extLst>
      <p:ext uri="{BB962C8B-B14F-4D97-AF65-F5344CB8AC3E}">
        <p14:creationId xmlns:p14="http://schemas.microsoft.com/office/powerpoint/2010/main" val="125440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5</a:t>
            </a:fld>
            <a:endParaRPr kumimoji="1" lang="ja-JP" altLang="en-US"/>
          </a:p>
        </p:txBody>
      </p:sp>
    </p:spTree>
    <p:extLst>
      <p:ext uri="{BB962C8B-B14F-4D97-AF65-F5344CB8AC3E}">
        <p14:creationId xmlns:p14="http://schemas.microsoft.com/office/powerpoint/2010/main" val="311340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7</a:t>
            </a:fld>
            <a:endParaRPr kumimoji="1" lang="ja-JP" altLang="en-US"/>
          </a:p>
        </p:txBody>
      </p:sp>
    </p:spTree>
    <p:extLst>
      <p:ext uri="{BB962C8B-B14F-4D97-AF65-F5344CB8AC3E}">
        <p14:creationId xmlns:p14="http://schemas.microsoft.com/office/powerpoint/2010/main" val="427102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8</a:t>
            </a:fld>
            <a:endParaRPr kumimoji="1" lang="ja-JP" altLang="en-US"/>
          </a:p>
        </p:txBody>
      </p:sp>
    </p:spTree>
    <p:extLst>
      <p:ext uri="{BB962C8B-B14F-4D97-AF65-F5344CB8AC3E}">
        <p14:creationId xmlns:p14="http://schemas.microsoft.com/office/powerpoint/2010/main" val="2557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9</a:t>
            </a:fld>
            <a:endParaRPr kumimoji="1" lang="ja-JP" altLang="en-US"/>
          </a:p>
        </p:txBody>
      </p:sp>
    </p:spTree>
    <p:extLst>
      <p:ext uri="{BB962C8B-B14F-4D97-AF65-F5344CB8AC3E}">
        <p14:creationId xmlns:p14="http://schemas.microsoft.com/office/powerpoint/2010/main" val="69453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6F524012-FBFD-417F-BC9F-563E3CD2931A}" type="slidenum">
              <a:rPr kumimoji="1" lang="ja-JP" altLang="en-US" smtClean="0"/>
              <a:t>10</a:t>
            </a:fld>
            <a:endParaRPr kumimoji="1" lang="ja-JP" altLang="en-US"/>
          </a:p>
        </p:txBody>
      </p:sp>
    </p:spTree>
    <p:extLst>
      <p:ext uri="{BB962C8B-B14F-4D97-AF65-F5344CB8AC3E}">
        <p14:creationId xmlns:p14="http://schemas.microsoft.com/office/powerpoint/2010/main" val="314624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E9727B-679D-4922-879E-A51487129BB9}"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28854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8207D-A4F6-46AC-A98D-1B3470FB1196}"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6052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1C1A383-7A61-4BDE-A272-A72CBE7DD27C}"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69407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31B3A3-C04B-457B-B548-EAD6F805E3DA}"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10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97280" y="205323"/>
            <a:ext cx="10058400" cy="1450757"/>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1068387" y="1876214"/>
            <a:ext cx="1005840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04A1DB-B1B9-4699-8F44-59D366596EFC}"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29337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774328-B8A6-4BCC-B8EF-127BD5B0AE62}"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91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321FF2-AF9F-430D-AC48-3BC632117230}" type="datetime1">
              <a:rPr kumimoji="1" lang="ja-JP" altLang="en-US" smtClean="0"/>
              <a:t>2020/2/12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008188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260B64-647F-4EDC-8939-569667C4F55B}" type="datetime1">
              <a:rPr kumimoji="1" lang="ja-JP" altLang="en-US" smtClean="0"/>
              <a:t>2020/2/12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43284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E62472-AECC-466D-80D2-368BCF30907F}" type="datetime1">
              <a:rPr kumimoji="1" lang="ja-JP" altLang="en-US" smtClean="0"/>
              <a:t>2020/2/12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30443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CE0D8D-4849-4E53-AEB6-AB2EB10BEF63}" type="datetime1">
              <a:rPr kumimoji="1" lang="ja-JP" altLang="en-US" smtClean="0"/>
              <a:t>2020/2/12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59115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51CB71-5E17-44EC-8640-EEC5E69892D5}" type="datetime1">
              <a:rPr kumimoji="1" lang="ja-JP" altLang="en-US" smtClean="0"/>
              <a:t>2020/2/12</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26687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1AA31A-E4A5-4333-8473-235C72DA4FFF}"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960223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9ECCB5-F348-4F23-BCFC-5713AC1446D2}" type="datetime1">
              <a:rPr kumimoji="1" lang="ja-JP" altLang="en-US" smtClean="0"/>
              <a:t>2020/2/12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799934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6DAE57-2392-4AE1-8650-41AB18FD5059}"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419651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94A4B-2C4C-461F-8136-E27B9BE0C0CF}"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428274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DBAFAA-EF8B-40C9-96C1-5FB901643676}" type="datetime1">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58082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AE6FE1E-79EA-47E2-939D-B02C2E3E04BD}" type="datetime1">
              <a:rPr kumimoji="1" lang="ja-JP" altLang="en-US" smtClean="0"/>
              <a:t>2020/2/12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83544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306A374-EFAD-438C-A7F1-C658CC2E04E0}" type="datetime1">
              <a:rPr kumimoji="1" lang="ja-JP" altLang="en-US" smtClean="0"/>
              <a:t>2020/2/12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09384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D827A7-0D61-4C38-B1ED-A2213B149EA5}" type="datetime1">
              <a:rPr kumimoji="1" lang="ja-JP" altLang="en-US" smtClean="0"/>
              <a:t>2020/2/12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8126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FD5AC-060B-45E5-9E28-4738016F9993}" type="datetime1">
              <a:rPr kumimoji="1" lang="ja-JP" altLang="en-US" smtClean="0"/>
              <a:t>2020/2/12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56413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1C8FF3-722F-4841-9B21-CDC2BA8ADB22}" type="datetime1">
              <a:rPr kumimoji="1" lang="ja-JP" altLang="en-US" smtClean="0"/>
              <a:t>2020/2/12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01595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A18943-F2A4-4C4F-877E-5C63AB352277}" type="datetime1">
              <a:rPr kumimoji="1" lang="ja-JP" altLang="en-US" smtClean="0"/>
              <a:t>2020/2/12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46292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80E573C-88F2-481B-9D04-902DE2BB7073}" type="datetime1">
              <a:rPr kumimoji="1" lang="ja-JP" altLang="en-US" smtClean="0"/>
              <a:t>2020/2/12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99074789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3B58C93-FA00-4803-9BAA-2337245478F9}" type="datetime1">
              <a:rPr kumimoji="1" lang="ja-JP" altLang="en-US" smtClean="0"/>
              <a:t>2020/2/12</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1" y="6459785"/>
            <a:ext cx="426720" cy="365125"/>
          </a:xfrm>
          <a:prstGeom prst="rect">
            <a:avLst/>
          </a:prstGeom>
        </p:spPr>
        <p:txBody>
          <a:bodyPr vert="horz" lIns="91440" tIns="45720" rIns="91440" bIns="45720" rtlCol="0" anchor="ctr"/>
          <a:lstStyle>
            <a:lvl1pPr algn="r">
              <a:defRPr sz="1050">
                <a:solidFill>
                  <a:srgbClr val="FFFFFF"/>
                </a:solidFill>
              </a:defRPr>
            </a:lvl1p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624162145"/>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7988" y="1406769"/>
            <a:ext cx="10346891" cy="2257943"/>
          </a:xfrm>
        </p:spPr>
        <p:txBody>
          <a:bodyPr>
            <a:normAutofit fontScale="90000"/>
          </a:bodyPr>
          <a:lstStyle/>
          <a:p>
            <a:pPr algn="ctr"/>
            <a:r>
              <a:rPr kumimoji="1" lang="en-US" altLang="ja-JP" sz="6000" dirty="0">
                <a:latin typeface="Tahoma" panose="020B0604030504040204" pitchFamily="34" charset="0"/>
                <a:ea typeface="Tahoma" panose="020B0604030504040204" pitchFamily="34" charset="0"/>
                <a:cs typeface="Tahoma" panose="020B0604030504040204" pitchFamily="34" charset="0"/>
              </a:rPr>
              <a:t>Proposals from the </a:t>
            </a:r>
            <a:br>
              <a:rPr kumimoji="1" lang="en-US" altLang="ja-JP" sz="6000" dirty="0">
                <a:latin typeface="Tahoma" panose="020B0604030504040204" pitchFamily="34" charset="0"/>
                <a:ea typeface="Tahoma" panose="020B0604030504040204" pitchFamily="34" charset="0"/>
                <a:cs typeface="Tahoma" panose="020B0604030504040204" pitchFamily="34" charset="0"/>
              </a:rPr>
            </a:br>
            <a:r>
              <a:rPr kumimoji="1" lang="en-US" altLang="ja-JP" sz="6000" dirty="0">
                <a:latin typeface="Tahoma" panose="020B0604030504040204" pitchFamily="34" charset="0"/>
                <a:ea typeface="Tahoma" panose="020B0604030504040204" pitchFamily="34" charset="0"/>
                <a:cs typeface="Tahoma" panose="020B0604030504040204" pitchFamily="34" charset="0"/>
              </a:rPr>
              <a:t>Informal Working Group on AEBS to amend UN R. No. 152</a:t>
            </a:r>
            <a:endParaRPr kumimoji="1" lang="ja-JP" altLang="en-US" sz="6000" dirty="0">
              <a:latin typeface="Tahoma" panose="020B0604030504040204" pitchFamily="34" charset="0"/>
              <a:cs typeface="Tahoma" panose="020B0604030504040204" pitchFamily="34" charset="0"/>
            </a:endParaRPr>
          </a:p>
        </p:txBody>
      </p:sp>
      <p:sp>
        <p:nvSpPr>
          <p:cNvPr id="4" name="テキスト ボックス 3"/>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endPar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テキスト ボックス 4"/>
          <p:cNvSpPr txBox="1"/>
          <p:nvPr/>
        </p:nvSpPr>
        <p:spPr>
          <a:xfrm>
            <a:off x="8463280" y="0"/>
            <a:ext cx="3728720" cy="923330"/>
          </a:xfrm>
          <a:prstGeom prst="rect">
            <a:avLst/>
          </a:prstGeom>
          <a:solidFill>
            <a:schemeClr val="accent2"/>
          </a:solidFill>
        </p:spPr>
        <p:txBody>
          <a:bodyPr wrap="square" rtlCol="0">
            <a:spAutoFit/>
          </a:bodyPr>
          <a:lstStyle/>
          <a:p>
            <a:r>
              <a:rPr kumimoji="1" lang="en-US" altLang="ja-JP" u="sng"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u="sng" dirty="0">
                <a:solidFill>
                  <a:schemeClr val="bg1"/>
                </a:solidFill>
                <a:latin typeface="Tahoma" panose="020B0604030504040204" pitchFamily="34" charset="0"/>
                <a:cs typeface="Tahoma" panose="020B0604030504040204" pitchFamily="34" charset="0"/>
              </a:rPr>
              <a:t> </a:t>
            </a:r>
            <a:r>
              <a:rPr kumimoji="1" lang="en-US" altLang="ja-JP" u="sng" dirty="0">
                <a:solidFill>
                  <a:schemeClr val="bg1"/>
                </a:solidFill>
                <a:latin typeface="Tahoma" panose="020B0604030504040204" pitchFamily="34" charset="0"/>
                <a:ea typeface="Tahoma" panose="020B0604030504040204" pitchFamily="34" charset="0"/>
                <a:cs typeface="Tahoma" panose="020B0604030504040204" pitchFamily="34" charset="0"/>
              </a:rPr>
              <a:t>document</a:t>
            </a:r>
            <a:r>
              <a:rPr kumimoji="1" lang="ja-JP" altLang="en-US" u="sng" dirty="0">
                <a:solidFill>
                  <a:schemeClr val="bg1"/>
                </a:solidFill>
                <a:latin typeface="Tahoma" panose="020B0604030504040204" pitchFamily="34" charset="0"/>
                <a:cs typeface="Tahoma" panose="020B0604030504040204" pitchFamily="34" charset="0"/>
              </a:rPr>
              <a:t> </a:t>
            </a:r>
            <a:r>
              <a:rPr kumimoji="1" lang="en-US" altLang="ja-JP" b="1" dirty="0">
                <a:solidFill>
                  <a:schemeClr val="bg1"/>
                </a:solidFill>
                <a:latin typeface="Tahoma" panose="020B0604030504040204" pitchFamily="34" charset="0"/>
                <a:ea typeface="Tahoma" panose="020B0604030504040204" pitchFamily="34" charset="0"/>
                <a:cs typeface="Tahoma" panose="020B0604030504040204" pitchFamily="34" charset="0"/>
              </a:rPr>
              <a:t>GRVA-05-55</a:t>
            </a:r>
          </a:p>
          <a:p>
            <a:r>
              <a:rPr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5</a:t>
            </a:r>
            <a:r>
              <a:rPr lang="en-US" altLang="ja-JP"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 GRVA, 10-14 February 2020, </a:t>
            </a: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Agenda item </a:t>
            </a:r>
            <a:r>
              <a:rPr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7</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1249680" y="4641005"/>
            <a:ext cx="9855200" cy="1569660"/>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3200" dirty="0">
                <a:latin typeface="Tahoma" panose="020B0604030504040204" pitchFamily="34" charset="0"/>
                <a:ea typeface="Tahoma" panose="020B0604030504040204" pitchFamily="34" charset="0"/>
                <a:cs typeface="Tahoma" panose="020B0604030504040204" pitchFamily="34" charset="0"/>
              </a:rPr>
              <a:t>00 and 01 Series</a:t>
            </a:r>
            <a:r>
              <a:rPr lang="en-US" altLang="ja-JP" sz="3200" dirty="0">
                <a:latin typeface="Tahoma" panose="020B0604030504040204" pitchFamily="34" charset="0"/>
                <a:ea typeface="Tahoma" panose="020B0604030504040204" pitchFamily="34" charset="0"/>
                <a:cs typeface="Tahoma" panose="020B0604030504040204" pitchFamily="34" charset="0"/>
              </a:rPr>
              <a:t> </a:t>
            </a:r>
            <a:r>
              <a:rPr kumimoji="1" lang="en-US" altLang="ja-JP" sz="3200" dirty="0">
                <a:latin typeface="Tahoma" panose="020B0604030504040204" pitchFamily="34" charset="0"/>
                <a:ea typeface="Tahoma" panose="020B0604030504040204" pitchFamily="34" charset="0"/>
                <a:cs typeface="Tahoma" panose="020B0604030504040204" pitchFamily="34" charset="0"/>
              </a:rPr>
              <a:t>amendments of UN Regulation</a:t>
            </a:r>
          </a:p>
          <a:p>
            <a:pPr marL="457200" indent="-457200">
              <a:buFont typeface="Wingdings" panose="05000000000000000000" pitchFamily="2" charset="2"/>
              <a:buChar char="Ø"/>
            </a:pPr>
            <a:r>
              <a:rPr lang="en-US" altLang="ja-JP" sz="3200" dirty="0">
                <a:latin typeface="Tahoma" panose="020B0604030504040204" pitchFamily="34" charset="0"/>
                <a:ea typeface="Tahoma" panose="020B0604030504040204" pitchFamily="34" charset="0"/>
                <a:cs typeface="Tahoma" panose="020B0604030504040204" pitchFamily="34" charset="0"/>
              </a:rPr>
              <a:t>GRVA-2020-17 (Robustness of the system)</a:t>
            </a:r>
          </a:p>
          <a:p>
            <a:pPr marL="457200" indent="-457200">
              <a:buFont typeface="Wingdings" panose="05000000000000000000" pitchFamily="2" charset="2"/>
              <a:buChar char="Ø"/>
            </a:pPr>
            <a:r>
              <a:rPr kumimoji="1" lang="en-US" altLang="ja-JP" sz="3200" dirty="0">
                <a:latin typeface="Tahoma" panose="020B0604030504040204" pitchFamily="34" charset="0"/>
                <a:ea typeface="Tahoma" panose="020B0604030504040204" pitchFamily="34" charset="0"/>
                <a:cs typeface="Tahoma" panose="020B0604030504040204" pitchFamily="34" charset="0"/>
              </a:rPr>
              <a:t>GRVA-05-35 (Amendment of corrigendum)</a:t>
            </a:r>
            <a:endParaRPr kumimoji="1" lang="ja-JP" altLang="en-US" sz="3200" dirty="0">
              <a:latin typeface="Tahoma" panose="020B0604030504040204" pitchFamily="34" charset="0"/>
              <a:cs typeface="Tahoma" panose="020B0604030504040204" pitchFamily="34" charset="0"/>
            </a:endParaRPr>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スライド番号プレースホルダー 7"/>
          <p:cNvSpPr>
            <a:spLocks noGrp="1"/>
          </p:cNvSpPr>
          <p:nvPr>
            <p:ph type="sldNum" sz="quarter" idx="12"/>
          </p:nvPr>
        </p:nvSpPr>
        <p:spPr/>
        <p:txBody>
          <a:bodyPr/>
          <a:lstStyle/>
          <a:p>
            <a:fld id="{35A469A7-D8F0-4CD9-B84B-3A79413A6802}" type="slidenum">
              <a:rPr kumimoji="1" lang="ja-JP" altLang="en-US" smtClean="0"/>
              <a:t>1</a:t>
            </a:fld>
            <a:endParaRPr kumimoji="1" lang="ja-JP" altLang="en-US" dirty="0"/>
          </a:p>
        </p:txBody>
      </p:sp>
    </p:spTree>
    <p:extLst>
      <p:ext uri="{BB962C8B-B14F-4D97-AF65-F5344CB8AC3E}">
        <p14:creationId xmlns:p14="http://schemas.microsoft.com/office/powerpoint/2010/main" val="52824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10</a:t>
            </a:fld>
            <a:endParaRPr kumimoji="1" lang="ja-JP" altLang="en-US" dirty="0"/>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Supplement amendment of regulation</a:t>
            </a:r>
            <a:endPar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正方形/長方形 15"/>
          <p:cNvSpPr/>
          <p:nvPr/>
        </p:nvSpPr>
        <p:spPr>
          <a:xfrm>
            <a:off x="1068758" y="1883314"/>
            <a:ext cx="10716126" cy="1384995"/>
          </a:xfrm>
          <a:prstGeom prst="rect">
            <a:avLst/>
          </a:prstGeom>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During the assessment per Annex 3 (CEL), the manufacturer shall demonstrate via appropriate documentation that the system is capable of reliably delivering the required performances.</a:t>
            </a:r>
            <a:endParaRPr lang="ja-JP" altLang="en-US" sz="2800" dirty="0">
              <a:latin typeface="Tahoma" panose="020B0604030504040204" pitchFamily="34" charset="0"/>
              <a:cs typeface="Tahoma" panose="020B0604030504040204" pitchFamily="34" charset="0"/>
            </a:endParaRPr>
          </a:p>
        </p:txBody>
      </p:sp>
      <p:sp>
        <p:nvSpPr>
          <p:cNvPr id="17" name="テキスト ボックス 16"/>
          <p:cNvSpPr txBox="1"/>
          <p:nvPr/>
        </p:nvSpPr>
        <p:spPr>
          <a:xfrm>
            <a:off x="533672" y="1285937"/>
            <a:ext cx="8064365" cy="523220"/>
          </a:xfrm>
          <a:prstGeom prst="rect">
            <a:avLst/>
          </a:prstGeom>
          <a:noFill/>
        </p:spPr>
        <p:txBody>
          <a:bodyPr wrap="square" rtlCol="0">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Demonstration of system:</a:t>
            </a:r>
            <a:endParaRPr kumimoji="1" lang="ja-JP" altLang="en-US" sz="2800" b="1" dirty="0">
              <a:latin typeface="Tahoma" panose="020B0604030504040204" pitchFamily="34" charset="0"/>
              <a:cs typeface="Tahoma" panose="020B0604030504040204" pitchFamily="34" charset="0"/>
            </a:endParaRPr>
          </a:p>
        </p:txBody>
      </p:sp>
      <p:sp>
        <p:nvSpPr>
          <p:cNvPr id="18" name="正方形/長方形 17"/>
          <p:cNvSpPr/>
          <p:nvPr/>
        </p:nvSpPr>
        <p:spPr>
          <a:xfrm>
            <a:off x="533672" y="1290543"/>
            <a:ext cx="11134658" cy="213594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60006" y="100468"/>
            <a:ext cx="4027989" cy="707886"/>
          </a:xfrm>
          <a:prstGeom prst="rect">
            <a:avLst/>
          </a:prstGeom>
          <a:noFill/>
        </p:spPr>
        <p:txBody>
          <a:bodyPr wrap="square" rtlCol="0">
            <a:spAutoFit/>
          </a:bodyPr>
          <a:lstStyle/>
          <a:p>
            <a:pPr algn="ctr"/>
            <a:r>
              <a:rPr kumimoji="1" lang="en-US" altLang="ja-JP" sz="4000" b="1" dirty="0">
                <a:solidFill>
                  <a:srgbClr val="FFFF00"/>
                </a:solidFill>
                <a:latin typeface="Tahoma" panose="020B0604030504040204" pitchFamily="34" charset="0"/>
                <a:cs typeface="Tahoma" panose="020B0604030504040204" pitchFamily="34" charset="0"/>
              </a:rPr>
              <a:t>GRVA-2020-17</a:t>
            </a:r>
            <a:endParaRPr kumimoji="1" lang="ja-JP" altLang="en-US" sz="4000" b="1" dirty="0">
              <a:solidFill>
                <a:srgbClr val="FFFF00"/>
              </a:solidFill>
              <a:latin typeface="Tahoma" panose="020B0604030504040204" pitchFamily="34" charset="0"/>
              <a:cs typeface="Tahoma" panose="020B0604030504040204" pitchFamily="34" charset="0"/>
            </a:endParaRPr>
          </a:p>
        </p:txBody>
      </p:sp>
      <p:pic>
        <p:nvPicPr>
          <p:cNvPr id="5" name="Image 4" descr="Une image contenant herbe, extérieur, voiture, route&#10;&#10;Description générée automatiquement">
            <a:extLst>
              <a:ext uri="{FF2B5EF4-FFF2-40B4-BE49-F238E27FC236}">
                <a16:creationId xmlns:a16="http://schemas.microsoft.com/office/drawing/2014/main" id="{CE5DF029-43BD-43AC-A88E-8ABB8BB6A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229" y="3500646"/>
            <a:ext cx="4966101" cy="2885856"/>
          </a:xfrm>
          <a:prstGeom prst="rect">
            <a:avLst/>
          </a:prstGeom>
        </p:spPr>
      </p:pic>
      <p:sp>
        <p:nvSpPr>
          <p:cNvPr id="11" name="テキスト ボックス 10"/>
          <p:cNvSpPr txBox="1"/>
          <p:nvPr/>
        </p:nvSpPr>
        <p:spPr>
          <a:xfrm>
            <a:off x="9375430" y="1309612"/>
            <a:ext cx="2351177"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Para. 6.10.3</a:t>
            </a:r>
            <a:endParaRPr kumimoji="1" lang="ja-JP" altLang="en-US" sz="28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336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11</a:t>
            </a:fld>
            <a:endParaRPr kumimoji="1" lang="ja-JP" altLang="en-US" dirty="0"/>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p:txBody>
      </p:sp>
      <p:sp>
        <p:nvSpPr>
          <p:cNvPr id="8" name="テキスト ボックス 7"/>
          <p:cNvSpPr txBox="1"/>
          <p:nvPr/>
        </p:nvSpPr>
        <p:spPr>
          <a:xfrm>
            <a:off x="1367158" y="2741382"/>
            <a:ext cx="9245411" cy="923330"/>
          </a:xfrm>
          <a:prstGeom prst="rect">
            <a:avLst/>
          </a:prstGeom>
          <a:noFill/>
        </p:spPr>
        <p:txBody>
          <a:bodyPr wrap="square" rtlCol="0">
            <a:spAutoFit/>
          </a:bodyPr>
          <a:lstStyle/>
          <a:p>
            <a:pPr algn="ctr"/>
            <a:r>
              <a:rPr lang="en-GB" altLang="ja-JP" sz="5400" b="1" dirty="0">
                <a:latin typeface="Tahoma" panose="020B0604030504040204" pitchFamily="34" charset="0"/>
                <a:ea typeface="Tahoma" panose="020B0604030504040204" pitchFamily="34" charset="0"/>
                <a:cs typeface="Tahoma" panose="020B0604030504040204" pitchFamily="34" charset="0"/>
              </a:rPr>
              <a:t>Car to Bicycle scenario</a:t>
            </a:r>
          </a:p>
        </p:txBody>
      </p:sp>
    </p:spTree>
    <p:extLst>
      <p:ext uri="{BB962C8B-B14F-4D97-AF65-F5344CB8AC3E}">
        <p14:creationId xmlns:p14="http://schemas.microsoft.com/office/powerpoint/2010/main" val="90676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469A7-D8F0-4CD9-B84B-3A79413A6802}" type="slidenum">
              <a:rPr kumimoji="1" lang="ja-JP" altLang="en-US" sz="1050" b="0" i="0" u="none" strike="noStrike" kern="120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05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sz="1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8" name="テキスト ボックス 7"/>
          <p:cNvSpPr txBox="1"/>
          <p:nvPr/>
        </p:nvSpPr>
        <p:spPr>
          <a:xfrm>
            <a:off x="0" y="0"/>
            <a:ext cx="12192000" cy="954107"/>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Informal</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Working</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Group</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on</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AEBS</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Light</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Vehicles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Specifications - Car to Bicycle scenario</a:t>
            </a:r>
          </a:p>
        </p:txBody>
      </p:sp>
      <p:sp>
        <p:nvSpPr>
          <p:cNvPr id="9" name="正方形/長方形 8"/>
          <p:cNvSpPr/>
          <p:nvPr/>
        </p:nvSpPr>
        <p:spPr>
          <a:xfrm>
            <a:off x="426721" y="1239575"/>
            <a:ext cx="11431296" cy="2554545"/>
          </a:xfrm>
          <a:prstGeom prst="rect">
            <a:avLst/>
          </a:prstGeom>
          <a:ln w="31750">
            <a:solidFill>
              <a:srgbClr val="0070C0"/>
            </a:solidFill>
          </a:ln>
        </p:spPr>
        <p:txBody>
          <a:bodyPr wrap="square">
            <a:spAutoFit/>
          </a:bodyPr>
          <a:lstStyle/>
          <a:p>
            <a:pPr lvl="0"/>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The group still faces difficulty in agreeing on performance requirements for the car to bicycle collision given the lack of vehicles with this technology on the market. Consequently, the informal working group agreed to consider car-to-bicycle at a later stage, when more data is available.</a:t>
            </a:r>
            <a:endPar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テキスト ボックス 10"/>
          <p:cNvSpPr txBox="1"/>
          <p:nvPr/>
        </p:nvSpPr>
        <p:spPr>
          <a:xfrm>
            <a:off x="329444" y="4022440"/>
            <a:ext cx="38826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Proposal to GRVA</a:t>
            </a:r>
            <a:endParaRPr kumimoji="1" lang="ja-JP" altLang="en-US" sz="3200" b="1" i="0" u="none" strike="noStrike" kern="1200" cap="none" spc="0" normalizeH="0" baseline="0" noProof="0" dirty="0">
              <a:ln>
                <a:noFill/>
              </a:ln>
              <a:solidFill>
                <a:srgbClr val="0070C0"/>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2" name="正方形/長方形 1"/>
          <p:cNvSpPr/>
          <p:nvPr/>
        </p:nvSpPr>
        <p:spPr>
          <a:xfrm>
            <a:off x="426721" y="4607215"/>
            <a:ext cx="11431296" cy="1569660"/>
          </a:xfrm>
          <a:prstGeom prst="rect">
            <a:avLst/>
          </a:prstGeom>
          <a:ln w="34925">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“GRVA agreed the</a:t>
            </a:r>
            <a:r>
              <a:rPr kumimoji="1" lang="en-US" altLang="ja-JP" sz="3200" b="0"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extension of mandate to adequately address Car to Bicycle scenario (</a:t>
            </a:r>
            <a:r>
              <a:rPr kumimoji="1" lang="en-US" altLang="ja-JP"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e.g. </a:t>
            </a:r>
            <a:r>
              <a:rPr lang="en-US" altLang="ja-JP" sz="3200" dirty="0">
                <a:latin typeface="Tahoma" panose="020B0604030504040204" pitchFamily="34" charset="0"/>
                <a:ea typeface="Tahoma" panose="020B0604030504040204" pitchFamily="34" charset="0"/>
                <a:cs typeface="Tahoma" panose="020B0604030504040204" pitchFamily="34" charset="0"/>
              </a:rPr>
              <a:t>7</a:t>
            </a:r>
            <a:r>
              <a:rPr kumimoji="1" lang="en-US" altLang="ja-JP" sz="3200" b="0" i="0" u="none" strike="noStrike" kern="1200" cap="none" spc="0" normalizeH="0" baseline="3000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th</a:t>
            </a:r>
            <a:r>
              <a:rPr kumimoji="1" lang="en-US" altLang="ja-JP"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GRVA - </a:t>
            </a:r>
            <a:r>
              <a:rPr lang="en-US" altLang="ja-JP" sz="3200" dirty="0">
                <a:latin typeface="Tahoma" panose="020B0604030504040204" pitchFamily="34" charset="0"/>
                <a:ea typeface="Tahoma" panose="020B0604030504040204" pitchFamily="34" charset="0"/>
                <a:cs typeface="Tahoma" panose="020B0604030504040204" pitchFamily="34" charset="0"/>
              </a:rPr>
              <a:t>September</a:t>
            </a:r>
            <a:r>
              <a:rPr kumimoji="1" lang="en-US" altLang="ja-JP"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2020</a:t>
            </a: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when more data is available.”</a:t>
            </a: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p:txBody>
      </p:sp>
      <p:sp>
        <p:nvSpPr>
          <p:cNvPr id="10" name="テキスト ボックス 9"/>
          <p:cNvSpPr txBox="1"/>
          <p:nvPr/>
        </p:nvSpPr>
        <p:spPr>
          <a:xfrm>
            <a:off x="8073189" y="100468"/>
            <a:ext cx="3906608" cy="707886"/>
          </a:xfrm>
          <a:prstGeom prst="rect">
            <a:avLst/>
          </a:prstGeom>
          <a:noFill/>
        </p:spPr>
        <p:txBody>
          <a:bodyPr wrap="square" rtlCol="0">
            <a:spAutoFit/>
          </a:bodyPr>
          <a:lstStyle/>
          <a:p>
            <a:pPr algn="ctr"/>
            <a:r>
              <a:rPr kumimoji="1" lang="en-US" altLang="ja-JP" sz="4000" b="1" dirty="0">
                <a:solidFill>
                  <a:srgbClr val="FFFF00"/>
                </a:solidFill>
                <a:latin typeface="Tahoma" panose="020B0604030504040204" pitchFamily="34" charset="0"/>
                <a:ea typeface="Tahoma" panose="020B0604030504040204" pitchFamily="34" charset="0"/>
                <a:cs typeface="Tahoma" panose="020B0604030504040204" pitchFamily="34" charset="0"/>
              </a:rPr>
              <a:t>Last GRVA </a:t>
            </a:r>
            <a:r>
              <a:rPr kumimoji="1" lang="en-US" altLang="ja-JP" sz="2400" b="1" dirty="0">
                <a:solidFill>
                  <a:srgbClr val="FFFF00"/>
                </a:solidFill>
                <a:latin typeface="Tahoma" panose="020B0604030504040204" pitchFamily="34" charset="0"/>
                <a:ea typeface="Tahoma" panose="020B0604030504040204" pitchFamily="34" charset="0"/>
                <a:cs typeface="Tahoma" panose="020B0604030504040204" pitchFamily="34" charset="0"/>
              </a:rPr>
              <a:t>(4</a:t>
            </a:r>
            <a:r>
              <a:rPr kumimoji="1" lang="en-US" altLang="ja-JP" sz="24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th</a:t>
            </a:r>
            <a:r>
              <a:rPr kumimoji="1" lang="en-US" altLang="ja-JP" sz="2400" b="1"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kumimoji="1" lang="ja-JP" altLang="en-US" sz="2400" b="1" dirty="0">
              <a:solidFill>
                <a:srgbClr val="FFFF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585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13</a:t>
            </a:fld>
            <a:endParaRPr kumimoji="1" lang="ja-JP" altLang="en-US"/>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sz="1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Informal</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Working</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Group</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on</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AEBS</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Light</a:t>
            </a:r>
            <a:r>
              <a:rPr kumimoji="1" lang="ja-JP" altLang="en-US" sz="2800" b="0" i="0" u="none" strike="noStrike" kern="1200" cap="none" spc="0" normalizeH="0" baseline="0" noProof="0" dirty="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rPr>
              <a:t> </a:t>
            </a: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Vehicles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Specifications - Car to Bicycle scenario</a:t>
            </a:r>
          </a:p>
        </p:txBody>
      </p:sp>
      <p:sp>
        <p:nvSpPr>
          <p:cNvPr id="8" name="正方形/長方形 7"/>
          <p:cNvSpPr/>
          <p:nvPr/>
        </p:nvSpPr>
        <p:spPr>
          <a:xfrm>
            <a:off x="369291" y="1123167"/>
            <a:ext cx="6971275" cy="3046988"/>
          </a:xfrm>
          <a:prstGeom prst="rect">
            <a:avLst/>
          </a:prstGeom>
          <a:ln w="31750">
            <a:solidFill>
              <a:srgbClr val="0070C0"/>
            </a:solidFill>
          </a:ln>
        </p:spPr>
        <p:txBody>
          <a:bodyPr wrap="square">
            <a:spAutoFit/>
          </a:bodyPr>
          <a:lstStyle/>
          <a:p>
            <a:pPr marL="457200" lvl="0" indent="-457200">
              <a:buFont typeface="Wingdings" panose="05000000000000000000" pitchFamily="2" charset="2"/>
              <a:buChar char="Ø"/>
            </a:pP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Scenario</a:t>
            </a:r>
            <a:r>
              <a:rPr kumimoji="1" lang="ja-JP" alt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a:t>
            </a:r>
            <a:r>
              <a:rPr kumimoji="1" lang="ja-JP" alt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C2B</a:t>
            </a:r>
          </a:p>
          <a:p>
            <a:pPr marL="457200" lvl="0" indent="-457200">
              <a:buFont typeface="Wingdings" panose="05000000000000000000" pitchFamily="2" charset="2"/>
              <a:buChar char="Ø"/>
            </a:pPr>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Accident</a:t>
            </a:r>
            <a:r>
              <a:rPr lang="ja-JP" alt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data</a:t>
            </a:r>
          </a:p>
          <a:p>
            <a:pPr marL="457200" lvl="0" indent="-457200">
              <a:buFont typeface="Wingdings" panose="05000000000000000000" pitchFamily="2" charset="2"/>
              <a:buChar char="Ø"/>
            </a:pPr>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Euro</a:t>
            </a:r>
            <a:r>
              <a:rPr lang="ja-JP" alt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NCAP</a:t>
            </a:r>
          </a:p>
          <a:p>
            <a:pPr marL="457200" lvl="0" indent="-457200">
              <a:buFont typeface="Wingdings" panose="05000000000000000000" pitchFamily="2" charset="2"/>
              <a:buChar char="Ø"/>
            </a:pP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Lower</a:t>
            </a:r>
            <a:r>
              <a:rPr lang="ja-JP" alt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Speed (LS) </a:t>
            </a: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a:t>
            </a:r>
            <a:r>
              <a:rPr kumimoji="1" lang="ja-JP" alt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Ego</a:t>
            </a:r>
            <a:r>
              <a:rPr kumimoji="1" lang="ja-JP" alt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vehicle</a:t>
            </a:r>
          </a:p>
          <a:p>
            <a:pPr lvl="0"/>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         LS = 20 km/h, LS = 35 km/h</a:t>
            </a:r>
          </a:p>
          <a:p>
            <a:pPr marL="457200" lvl="0" indent="-457200">
              <a:buFont typeface="Wingdings" panose="05000000000000000000" pitchFamily="2" charset="2"/>
              <a:buChar char="Ø"/>
            </a:pPr>
            <a:r>
              <a:rPr lang="en-US" altLang="ja-JP" sz="3200" dirty="0">
                <a:solidFill>
                  <a:prstClr val="black"/>
                </a:solidFill>
                <a:latin typeface="Tahoma" panose="020B0604030504040204" pitchFamily="34" charset="0"/>
                <a:ea typeface="Tahoma" panose="020B0604030504040204" pitchFamily="34" charset="0"/>
                <a:cs typeface="Tahoma" panose="020B0604030504040204" pitchFamily="34" charset="0"/>
              </a:rPr>
              <a:t>Reference point for requirements </a:t>
            </a:r>
            <a:endParaRPr kumimoji="1" lang="en-US" altLang="ja-JP"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5" name="グループ化 94"/>
          <p:cNvGrpSpPr/>
          <p:nvPr/>
        </p:nvGrpSpPr>
        <p:grpSpPr>
          <a:xfrm>
            <a:off x="7851329" y="1085850"/>
            <a:ext cx="2328622" cy="4902135"/>
            <a:chOff x="0" y="1440404"/>
            <a:chExt cx="2062513" cy="4679564"/>
          </a:xfrm>
        </p:grpSpPr>
        <p:sp>
          <p:nvSpPr>
            <p:cNvPr id="96" name="ホームベース 95"/>
            <p:cNvSpPr/>
            <p:nvPr/>
          </p:nvSpPr>
          <p:spPr>
            <a:xfrm rot="16200000">
              <a:off x="-356396" y="4647562"/>
              <a:ext cx="1749426" cy="1036634"/>
            </a:xfrm>
            <a:prstGeom prst="homePlate">
              <a:avLst/>
            </a:prstGeom>
            <a:solidFill>
              <a:srgbClr val="8064A2">
                <a:lumMod val="20000"/>
                <a:lumOff val="80000"/>
              </a:srgbClr>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cxnSp>
          <p:nvCxnSpPr>
            <p:cNvPr id="97" name="直線コネクタ 96"/>
            <p:cNvCxnSpPr/>
            <p:nvPr/>
          </p:nvCxnSpPr>
          <p:spPr>
            <a:xfrm>
              <a:off x="7930" y="2495529"/>
              <a:ext cx="0" cy="3605389"/>
            </a:xfrm>
            <a:prstGeom prst="line">
              <a:avLst/>
            </a:prstGeom>
            <a:noFill/>
            <a:ln w="9525" cap="flat" cmpd="sng" algn="ctr">
              <a:solidFill>
                <a:srgbClr val="FF0000"/>
              </a:solidFill>
              <a:prstDash val="lgDash"/>
            </a:ln>
            <a:effectLst/>
          </p:spPr>
        </p:cxnSp>
        <p:cxnSp>
          <p:nvCxnSpPr>
            <p:cNvPr id="98" name="直線コネクタ 97"/>
            <p:cNvCxnSpPr/>
            <p:nvPr/>
          </p:nvCxnSpPr>
          <p:spPr>
            <a:xfrm>
              <a:off x="1010710" y="1854289"/>
              <a:ext cx="19571" cy="4246630"/>
            </a:xfrm>
            <a:prstGeom prst="line">
              <a:avLst/>
            </a:prstGeom>
            <a:noFill/>
            <a:ln w="9525" cap="flat" cmpd="sng" algn="ctr">
              <a:solidFill>
                <a:srgbClr val="FF0000"/>
              </a:solidFill>
              <a:prstDash val="dash"/>
            </a:ln>
            <a:effectLst/>
          </p:spPr>
        </p:cxnSp>
        <p:cxnSp>
          <p:nvCxnSpPr>
            <p:cNvPr id="99" name="直線コネクタ 98"/>
            <p:cNvCxnSpPr/>
            <p:nvPr/>
          </p:nvCxnSpPr>
          <p:spPr>
            <a:xfrm>
              <a:off x="544505" y="1440404"/>
              <a:ext cx="0" cy="4679564"/>
            </a:xfrm>
            <a:prstGeom prst="line">
              <a:avLst/>
            </a:prstGeom>
            <a:noFill/>
            <a:ln w="9525" cap="flat" cmpd="sng" algn="ctr">
              <a:solidFill>
                <a:sysClr val="windowText" lastClr="000000"/>
              </a:solidFill>
              <a:prstDash val="dash"/>
            </a:ln>
            <a:effectLst/>
          </p:spPr>
        </p:cxnSp>
        <p:sp>
          <p:nvSpPr>
            <p:cNvPr id="100" name="テキスト ボックス 28"/>
            <p:cNvSpPr txBox="1"/>
            <p:nvPr/>
          </p:nvSpPr>
          <p:spPr>
            <a:xfrm>
              <a:off x="507004" y="2160978"/>
              <a:ext cx="564329" cy="43664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1m</a:t>
              </a:r>
              <a:endParaRPr kumimoji="0" lang="ja-JP" altLang="en-US" sz="1400" b="0" i="0" u="none" strike="noStrike" kern="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01" name="テキスト ボックス 30"/>
            <p:cNvSpPr txBox="1"/>
            <p:nvPr/>
          </p:nvSpPr>
          <p:spPr>
            <a:xfrm>
              <a:off x="1178518" y="2150261"/>
              <a:ext cx="883995" cy="53867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0.75m</a:t>
              </a:r>
              <a:endParaRPr kumimoji="0" lang="ja-JP" altLang="en-US" sz="1400" b="0" i="0" u="none" strike="noStrike" kern="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cxnSp>
          <p:nvCxnSpPr>
            <p:cNvPr id="102" name="直線コネクタ 101"/>
            <p:cNvCxnSpPr/>
            <p:nvPr/>
          </p:nvCxnSpPr>
          <p:spPr>
            <a:xfrm>
              <a:off x="539676" y="2523753"/>
              <a:ext cx="485774" cy="0"/>
            </a:xfrm>
            <a:prstGeom prst="line">
              <a:avLst/>
            </a:prstGeom>
            <a:noFill/>
            <a:ln w="9525" cap="flat" cmpd="sng" algn="ctr">
              <a:solidFill>
                <a:sysClr val="windowText" lastClr="000000"/>
              </a:solidFill>
              <a:prstDash val="solid"/>
              <a:headEnd type="stealth"/>
              <a:tailEnd type="stealth"/>
            </a:ln>
            <a:effectLst/>
          </p:spPr>
        </p:cxnSp>
        <p:cxnSp>
          <p:nvCxnSpPr>
            <p:cNvPr id="103" name="直線コネクタ 102"/>
            <p:cNvCxnSpPr/>
            <p:nvPr/>
          </p:nvCxnSpPr>
          <p:spPr>
            <a:xfrm>
              <a:off x="1232580" y="2523753"/>
              <a:ext cx="485774" cy="0"/>
            </a:xfrm>
            <a:prstGeom prst="line">
              <a:avLst/>
            </a:prstGeom>
            <a:noFill/>
            <a:ln w="9525" cap="flat" cmpd="sng" algn="ctr">
              <a:solidFill>
                <a:sysClr val="windowText" lastClr="000000"/>
              </a:solidFill>
              <a:prstDash val="solid"/>
              <a:headEnd type="stealth"/>
              <a:tailEnd type="none"/>
            </a:ln>
            <a:effectLst/>
          </p:spPr>
        </p:cxnSp>
        <p:cxnSp>
          <p:nvCxnSpPr>
            <p:cNvPr id="104" name="直線コネクタ 103"/>
            <p:cNvCxnSpPr/>
            <p:nvPr/>
          </p:nvCxnSpPr>
          <p:spPr>
            <a:xfrm>
              <a:off x="1046376" y="2523753"/>
              <a:ext cx="203200" cy="0"/>
            </a:xfrm>
            <a:prstGeom prst="line">
              <a:avLst/>
            </a:prstGeom>
            <a:noFill/>
            <a:ln w="9525" cap="flat" cmpd="sng" algn="ctr">
              <a:solidFill>
                <a:sysClr val="windowText" lastClr="000000"/>
              </a:solidFill>
              <a:prstDash val="solid"/>
              <a:headEnd type="none"/>
              <a:tailEnd type="none"/>
            </a:ln>
            <a:effectLst/>
          </p:spPr>
        </p:cxnSp>
      </p:grpSp>
      <p:grpSp>
        <p:nvGrpSpPr>
          <p:cNvPr id="105" name="グループ化 104"/>
          <p:cNvGrpSpPr/>
          <p:nvPr/>
        </p:nvGrpSpPr>
        <p:grpSpPr>
          <a:xfrm>
            <a:off x="8227216" y="810288"/>
            <a:ext cx="3512545" cy="5174366"/>
            <a:chOff x="287330" y="1177344"/>
            <a:chExt cx="3111135" cy="4939442"/>
          </a:xfrm>
        </p:grpSpPr>
        <p:sp>
          <p:nvSpPr>
            <p:cNvPr id="106" name="左矢印 105"/>
            <p:cNvSpPr/>
            <p:nvPr/>
          </p:nvSpPr>
          <p:spPr>
            <a:xfrm>
              <a:off x="2417229" y="3487885"/>
              <a:ext cx="295275" cy="177800"/>
            </a:xfrm>
            <a:prstGeom prst="leftArrow">
              <a:avLst/>
            </a:prstGeom>
            <a:solidFill>
              <a:srgbClr val="4F81BD"/>
            </a:solidFill>
            <a:ln w="25400" cap="flat" cmpd="sng" algn="ctr">
              <a:solidFill>
                <a:srgbClr val="4F81BD">
                  <a:shade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07" name="テキスト ボックス 2"/>
            <p:cNvSpPr txBox="1"/>
            <p:nvPr/>
          </p:nvSpPr>
          <p:spPr>
            <a:xfrm>
              <a:off x="2211266" y="3710289"/>
              <a:ext cx="985666" cy="32694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15km/h</a:t>
              </a:r>
              <a:endParaRPr kumimoji="0" lang="ja-JP" altLang="en-US" sz="1400" b="0" i="0" u="none" strike="noStrike" kern="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cxnSp>
          <p:nvCxnSpPr>
            <p:cNvPr id="108" name="直線コネクタ 107"/>
            <p:cNvCxnSpPr/>
            <p:nvPr/>
          </p:nvCxnSpPr>
          <p:spPr>
            <a:xfrm>
              <a:off x="287330" y="3103710"/>
              <a:ext cx="1846700" cy="0"/>
            </a:xfrm>
            <a:prstGeom prst="line">
              <a:avLst/>
            </a:prstGeom>
            <a:noFill/>
            <a:ln w="6350" cap="flat" cmpd="sng" algn="ctr">
              <a:solidFill>
                <a:srgbClr val="00B050"/>
              </a:solidFill>
              <a:prstDash val="dash"/>
            </a:ln>
            <a:effectLst/>
          </p:spPr>
        </p:cxnSp>
        <p:cxnSp>
          <p:nvCxnSpPr>
            <p:cNvPr id="109" name="直線コネクタ 108"/>
            <p:cNvCxnSpPr/>
            <p:nvPr/>
          </p:nvCxnSpPr>
          <p:spPr>
            <a:xfrm flipV="1">
              <a:off x="1197404" y="1314633"/>
              <a:ext cx="0" cy="4802153"/>
            </a:xfrm>
            <a:prstGeom prst="line">
              <a:avLst/>
            </a:prstGeom>
            <a:noFill/>
            <a:ln w="9525" cap="flat" cmpd="sng" algn="ctr">
              <a:solidFill>
                <a:srgbClr val="0000FF"/>
              </a:solidFill>
              <a:prstDash val="solid"/>
            </a:ln>
            <a:effectLst/>
          </p:spPr>
        </p:cxnSp>
        <p:cxnSp>
          <p:nvCxnSpPr>
            <p:cNvPr id="110" name="直線コネクタ 109"/>
            <p:cNvCxnSpPr/>
            <p:nvPr/>
          </p:nvCxnSpPr>
          <p:spPr>
            <a:xfrm>
              <a:off x="2379992" y="1314633"/>
              <a:ext cx="0" cy="3093646"/>
            </a:xfrm>
            <a:prstGeom prst="line">
              <a:avLst/>
            </a:prstGeom>
            <a:noFill/>
            <a:ln w="9525" cap="flat" cmpd="sng" algn="ctr">
              <a:solidFill>
                <a:sysClr val="windowText" lastClr="000000"/>
              </a:solidFill>
              <a:prstDash val="dash"/>
            </a:ln>
            <a:effectLst/>
          </p:spPr>
        </p:cxnSp>
        <p:cxnSp>
          <p:nvCxnSpPr>
            <p:cNvPr id="111" name="直線コネクタ 110"/>
            <p:cNvCxnSpPr/>
            <p:nvPr/>
          </p:nvCxnSpPr>
          <p:spPr>
            <a:xfrm>
              <a:off x="2043368" y="3101659"/>
              <a:ext cx="1355097" cy="0"/>
            </a:xfrm>
            <a:prstGeom prst="line">
              <a:avLst/>
            </a:prstGeom>
            <a:noFill/>
            <a:ln w="9525" cap="flat" cmpd="sng" algn="ctr">
              <a:solidFill>
                <a:srgbClr val="4F81BD">
                  <a:shade val="95000"/>
                  <a:satMod val="105000"/>
                </a:srgbClr>
              </a:solidFill>
              <a:prstDash val="solid"/>
            </a:ln>
            <a:effectLst/>
          </p:spPr>
        </p:cxnSp>
        <p:sp>
          <p:nvSpPr>
            <p:cNvPr id="112" name="テキスト ボックス 53"/>
            <p:cNvSpPr txBox="1"/>
            <p:nvPr/>
          </p:nvSpPr>
          <p:spPr>
            <a:xfrm>
              <a:off x="1180744" y="1177344"/>
              <a:ext cx="1332023" cy="991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Margin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(Proposed by 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=3.65m</a:t>
              </a:r>
            </a:p>
          </p:txBody>
        </p:sp>
        <p:cxnSp>
          <p:nvCxnSpPr>
            <p:cNvPr id="113" name="直線コネクタ 112"/>
            <p:cNvCxnSpPr/>
            <p:nvPr/>
          </p:nvCxnSpPr>
          <p:spPr>
            <a:xfrm flipV="1">
              <a:off x="984764" y="2078754"/>
              <a:ext cx="1432465" cy="12031"/>
            </a:xfrm>
            <a:prstGeom prst="line">
              <a:avLst/>
            </a:prstGeom>
            <a:noFill/>
            <a:ln w="9525" cap="flat" cmpd="sng" algn="ctr">
              <a:solidFill>
                <a:sysClr val="windowText" lastClr="000000"/>
              </a:solidFill>
              <a:prstDash val="solid"/>
              <a:headEnd type="stealth"/>
              <a:tailEnd type="stealth"/>
            </a:ln>
            <a:effectLst/>
          </p:spPr>
        </p:cxnSp>
      </p:grpSp>
      <p:grpSp>
        <p:nvGrpSpPr>
          <p:cNvPr id="114" name="グループ化 113"/>
          <p:cNvGrpSpPr/>
          <p:nvPr/>
        </p:nvGrpSpPr>
        <p:grpSpPr>
          <a:xfrm>
            <a:off x="10111017" y="2646661"/>
            <a:ext cx="973054" cy="394301"/>
            <a:chOff x="2419538" y="2400965"/>
            <a:chExt cx="700260" cy="275227"/>
          </a:xfrm>
        </p:grpSpPr>
        <p:cxnSp>
          <p:nvCxnSpPr>
            <p:cNvPr id="115" name="直線コネクタ 114"/>
            <p:cNvCxnSpPr/>
            <p:nvPr/>
          </p:nvCxnSpPr>
          <p:spPr>
            <a:xfrm flipV="1">
              <a:off x="2631639" y="2420483"/>
              <a:ext cx="95270" cy="22860"/>
            </a:xfrm>
            <a:prstGeom prst="lin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16" name="直線コネクタ 115"/>
            <p:cNvCxnSpPr/>
            <p:nvPr/>
          </p:nvCxnSpPr>
          <p:spPr>
            <a:xfrm>
              <a:off x="2629944" y="2630471"/>
              <a:ext cx="95270" cy="22860"/>
            </a:xfrm>
            <a:prstGeom prst="lin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cxnSp>
        <p:sp>
          <p:nvSpPr>
            <p:cNvPr id="117" name="角丸四角形 116"/>
            <p:cNvSpPr/>
            <p:nvPr/>
          </p:nvSpPr>
          <p:spPr>
            <a:xfrm>
              <a:off x="2684028" y="2400965"/>
              <a:ext cx="160251" cy="45719"/>
            </a:xfrm>
            <a:prstGeom prst="roundRect">
              <a:avLst/>
            </a:prstGeom>
            <a:solidFill>
              <a:srgbClr val="1F497D">
                <a:lumMod val="60000"/>
                <a:lumOff val="40000"/>
              </a:srgbClr>
            </a:solid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18" name="角丸四角形 117"/>
            <p:cNvSpPr/>
            <p:nvPr/>
          </p:nvSpPr>
          <p:spPr>
            <a:xfrm>
              <a:off x="2684028" y="2630472"/>
              <a:ext cx="160251" cy="45719"/>
            </a:xfrm>
            <a:prstGeom prst="roundRect">
              <a:avLst/>
            </a:prstGeom>
            <a:solidFill>
              <a:srgbClr val="1F497D">
                <a:lumMod val="60000"/>
                <a:lumOff val="40000"/>
              </a:srgbClr>
            </a:solid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19" name="角丸四角形 118"/>
            <p:cNvSpPr/>
            <p:nvPr/>
          </p:nvSpPr>
          <p:spPr>
            <a:xfrm>
              <a:off x="2419538" y="2515227"/>
              <a:ext cx="700260" cy="45719"/>
            </a:xfrm>
            <a:prstGeom prst="roundRect">
              <a:avLst/>
            </a:prstGeom>
            <a:solidFill>
              <a:sysClr val="windowText" lastClr="000000">
                <a:lumMod val="50000"/>
                <a:lumOff val="50000"/>
              </a:sysClr>
            </a:solidFill>
            <a:ln w="6350"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20" name="角丸四角形 119"/>
            <p:cNvSpPr/>
            <p:nvPr/>
          </p:nvSpPr>
          <p:spPr>
            <a:xfrm>
              <a:off x="2795763" y="2400966"/>
              <a:ext cx="94346" cy="275226"/>
            </a:xfrm>
            <a:prstGeom prst="roundRect">
              <a:avLst/>
            </a:prstGeom>
            <a:solidFill>
              <a:srgbClr val="1F497D">
                <a:lumMod val="60000"/>
                <a:lumOff val="40000"/>
              </a:srgbClr>
            </a:solid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21" name="円/楕円 36"/>
            <p:cNvSpPr/>
            <p:nvPr/>
          </p:nvSpPr>
          <p:spPr>
            <a:xfrm>
              <a:off x="2706031" y="2473349"/>
              <a:ext cx="127274" cy="129474"/>
            </a:xfrm>
            <a:prstGeom prst="ellipse">
              <a:avLst/>
            </a:prstGeom>
            <a:solidFill>
              <a:srgbClr val="F79646">
                <a:lumMod val="60000"/>
                <a:lumOff val="40000"/>
              </a:srgbClr>
            </a:solidFill>
            <a:ln w="9525"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cxnSp>
          <p:nvCxnSpPr>
            <p:cNvPr id="122" name="直線コネクタ 121"/>
            <p:cNvCxnSpPr/>
            <p:nvPr/>
          </p:nvCxnSpPr>
          <p:spPr>
            <a:xfrm>
              <a:off x="2631639" y="2446684"/>
              <a:ext cx="0" cy="189034"/>
            </a:xfrm>
            <a:prstGeom prst="lin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cxnSp>
      </p:grpSp>
      <p:grpSp>
        <p:nvGrpSpPr>
          <p:cNvPr id="123" name="グループ化 122"/>
          <p:cNvGrpSpPr/>
          <p:nvPr/>
        </p:nvGrpSpPr>
        <p:grpSpPr>
          <a:xfrm>
            <a:off x="7941786" y="2646661"/>
            <a:ext cx="973054" cy="394301"/>
            <a:chOff x="71430" y="2397928"/>
            <a:chExt cx="700260" cy="275227"/>
          </a:xfrm>
        </p:grpSpPr>
        <p:cxnSp>
          <p:nvCxnSpPr>
            <p:cNvPr id="124" name="直線コネクタ 123"/>
            <p:cNvCxnSpPr/>
            <p:nvPr/>
          </p:nvCxnSpPr>
          <p:spPr>
            <a:xfrm flipV="1">
              <a:off x="283531" y="2417446"/>
              <a:ext cx="95270" cy="22860"/>
            </a:xfrm>
            <a:prstGeom prst="lin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25" name="直線コネクタ 124"/>
            <p:cNvCxnSpPr/>
            <p:nvPr/>
          </p:nvCxnSpPr>
          <p:spPr>
            <a:xfrm>
              <a:off x="281836" y="2627434"/>
              <a:ext cx="95270" cy="22860"/>
            </a:xfrm>
            <a:prstGeom prst="lin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cxnSp>
        <p:sp>
          <p:nvSpPr>
            <p:cNvPr id="126" name="角丸四角形 125"/>
            <p:cNvSpPr/>
            <p:nvPr/>
          </p:nvSpPr>
          <p:spPr>
            <a:xfrm>
              <a:off x="335920" y="2397928"/>
              <a:ext cx="160251" cy="45719"/>
            </a:xfrm>
            <a:prstGeom prst="roundRect">
              <a:avLst/>
            </a:prstGeom>
            <a:solidFill>
              <a:srgbClr val="1F497D">
                <a:lumMod val="60000"/>
                <a:lumOff val="40000"/>
              </a:srgbClr>
            </a:solid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27" name="角丸四角形 126"/>
            <p:cNvSpPr/>
            <p:nvPr/>
          </p:nvSpPr>
          <p:spPr>
            <a:xfrm>
              <a:off x="335920" y="2627435"/>
              <a:ext cx="160251" cy="45719"/>
            </a:xfrm>
            <a:prstGeom prst="roundRect">
              <a:avLst/>
            </a:prstGeom>
            <a:solidFill>
              <a:srgbClr val="1F497D">
                <a:lumMod val="60000"/>
                <a:lumOff val="40000"/>
              </a:srgbClr>
            </a:solid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28" name="角丸四角形 127"/>
            <p:cNvSpPr/>
            <p:nvPr/>
          </p:nvSpPr>
          <p:spPr>
            <a:xfrm>
              <a:off x="71430" y="2512190"/>
              <a:ext cx="700260" cy="45719"/>
            </a:xfrm>
            <a:prstGeom prst="roundRect">
              <a:avLst/>
            </a:prstGeom>
            <a:solidFill>
              <a:sysClr val="windowText" lastClr="000000">
                <a:lumMod val="50000"/>
                <a:lumOff val="50000"/>
              </a:sysClr>
            </a:solidFill>
            <a:ln w="6350"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29" name="角丸四角形 128"/>
            <p:cNvSpPr/>
            <p:nvPr/>
          </p:nvSpPr>
          <p:spPr>
            <a:xfrm>
              <a:off x="447655" y="2397929"/>
              <a:ext cx="94346" cy="275226"/>
            </a:xfrm>
            <a:prstGeom prst="roundRect">
              <a:avLst/>
            </a:prstGeom>
            <a:solidFill>
              <a:srgbClr val="1F497D">
                <a:lumMod val="60000"/>
                <a:lumOff val="40000"/>
              </a:srgbClr>
            </a:solid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30" name="円/楕円 20"/>
            <p:cNvSpPr/>
            <p:nvPr/>
          </p:nvSpPr>
          <p:spPr>
            <a:xfrm>
              <a:off x="357923" y="2470312"/>
              <a:ext cx="127274" cy="129474"/>
            </a:xfrm>
            <a:prstGeom prst="ellipse">
              <a:avLst/>
            </a:prstGeom>
            <a:solidFill>
              <a:srgbClr val="F79646">
                <a:lumMod val="60000"/>
                <a:lumOff val="40000"/>
              </a:srgbClr>
            </a:solidFill>
            <a:ln w="9525"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cxnSp>
          <p:nvCxnSpPr>
            <p:cNvPr id="131" name="直線コネクタ 130"/>
            <p:cNvCxnSpPr/>
            <p:nvPr/>
          </p:nvCxnSpPr>
          <p:spPr>
            <a:xfrm>
              <a:off x="283531" y="2443647"/>
              <a:ext cx="0" cy="189034"/>
            </a:xfrm>
            <a:prstGeom prst="lin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cxnSp>
      </p:grpSp>
      <p:sp>
        <p:nvSpPr>
          <p:cNvPr id="132" name="テキスト ボックス 26"/>
          <p:cNvSpPr txBox="1"/>
          <p:nvPr/>
        </p:nvSpPr>
        <p:spPr>
          <a:xfrm rot="16200000">
            <a:off x="8876621" y="5167945"/>
            <a:ext cx="1400581" cy="71721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Lane edge </a:t>
            </a:r>
            <a:endParaRPr kumimoji="0" lang="ja-JP" altLang="en-US" sz="1400" b="0" i="0" u="none" strike="noStrike" kern="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33" name="テキスト ボックス 26"/>
          <p:cNvSpPr txBox="1"/>
          <p:nvPr/>
        </p:nvSpPr>
        <p:spPr>
          <a:xfrm rot="16200000">
            <a:off x="8133800" y="3491784"/>
            <a:ext cx="1583083" cy="40719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Vehicle edge </a:t>
            </a:r>
            <a:endParaRPr kumimoji="0" lang="ja-JP" altLang="en-US" sz="1400" b="0" i="0" u="none" strike="noStrike" kern="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Tahoma" panose="020B0604030504040204" pitchFamily="34" charset="0"/>
            </a:endParaRPr>
          </a:p>
        </p:txBody>
      </p:sp>
      <p:sp>
        <p:nvSpPr>
          <p:cNvPr id="134" name="テキスト ボックス 133"/>
          <p:cNvSpPr txBox="1"/>
          <p:nvPr/>
        </p:nvSpPr>
        <p:spPr>
          <a:xfrm>
            <a:off x="9195241" y="4238083"/>
            <a:ext cx="3047120" cy="923330"/>
          </a:xfrm>
          <a:prstGeom prst="rect">
            <a:avLst/>
          </a:prstGeom>
          <a:noFill/>
        </p:spPr>
        <p:txBody>
          <a:bodyPr wrap="square" rtlCol="0">
            <a:spAutoFit/>
          </a:bodyPr>
          <a:lstStyle/>
          <a:p>
            <a:r>
              <a:rPr lang="en-US" altLang="ja-JP" dirty="0" err="1">
                <a:solidFill>
                  <a:prstClr val="black"/>
                </a:solidFill>
                <a:latin typeface="Tahoma" panose="020B0604030504040204" pitchFamily="34" charset="0"/>
                <a:ea typeface="Tahoma" panose="020B0604030504040204" pitchFamily="34" charset="0"/>
                <a:cs typeface="Tahoma" panose="020B0604030504040204" pitchFamily="34" charset="0"/>
              </a:rPr>
              <a:t>Bicycle</a:t>
            </a:r>
            <a:r>
              <a:rPr lang="en-US" altLang="ja-JP" baseline="-25000" dirty="0" err="1">
                <a:solidFill>
                  <a:prstClr val="black"/>
                </a:solidFill>
                <a:latin typeface="Tahoma" panose="020B0604030504040204" pitchFamily="34" charset="0"/>
                <a:ea typeface="Tahoma" panose="020B0604030504040204" pitchFamily="34" charset="0"/>
                <a:cs typeface="Tahoma" panose="020B0604030504040204" pitchFamily="34" charset="0"/>
              </a:rPr>
              <a:t>deceleration</a:t>
            </a:r>
            <a:r>
              <a:rPr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rPr>
              <a:t> = 5.5 [m/s</a:t>
            </a:r>
            <a:r>
              <a:rPr lang="en-US" altLang="ja-JP" baseline="30000"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rPr>
              <a:t>TTC = 0.888 [s]</a:t>
            </a:r>
          </a:p>
          <a:p>
            <a:r>
              <a:rPr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en-US" altLang="ja-JP" baseline="-25000" dirty="0">
                <a:solidFill>
                  <a:prstClr val="black"/>
                </a:solidFill>
                <a:latin typeface="Tahoma" panose="020B0604030504040204" pitchFamily="34" charset="0"/>
                <a:ea typeface="Tahoma" panose="020B0604030504040204" pitchFamily="34" charset="0"/>
                <a:cs typeface="Tahoma" panose="020B0604030504040204" pitchFamily="34" charset="0"/>
              </a:rPr>
              <a:t>avoidance </a:t>
            </a:r>
            <a:r>
              <a:rPr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rPr>
              <a:t>= 39.5 [km/h]</a:t>
            </a:r>
          </a:p>
        </p:txBody>
      </p:sp>
      <p:cxnSp>
        <p:nvCxnSpPr>
          <p:cNvPr id="135" name="直線コネクタ 134"/>
          <p:cNvCxnSpPr/>
          <p:nvPr/>
        </p:nvCxnSpPr>
        <p:spPr>
          <a:xfrm flipV="1">
            <a:off x="8991385" y="2821792"/>
            <a:ext cx="1111925" cy="8666"/>
          </a:xfrm>
          <a:prstGeom prst="line">
            <a:avLst/>
          </a:prstGeom>
          <a:noFill/>
          <a:ln w="9525" cap="flat" cmpd="sng" algn="ctr">
            <a:solidFill>
              <a:sysClr val="windowText" lastClr="000000"/>
            </a:solidFill>
            <a:prstDash val="solid"/>
            <a:headEnd type="stealth"/>
            <a:tailEnd type="stealth"/>
          </a:ln>
          <a:effectLst/>
        </p:spPr>
      </p:cxnSp>
      <p:sp>
        <p:nvSpPr>
          <p:cNvPr id="136" name="テキスト ボックス 53"/>
          <p:cNvSpPr txBox="1"/>
          <p:nvPr/>
        </p:nvSpPr>
        <p:spPr>
          <a:xfrm>
            <a:off x="9262127" y="3039551"/>
            <a:ext cx="1019094" cy="576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Stopping distance</a:t>
            </a:r>
          </a:p>
        </p:txBody>
      </p:sp>
      <p:sp>
        <p:nvSpPr>
          <p:cNvPr id="140" name="テキスト ボックス 139"/>
          <p:cNvSpPr txBox="1"/>
          <p:nvPr/>
        </p:nvSpPr>
        <p:spPr>
          <a:xfrm>
            <a:off x="9627516" y="5795751"/>
            <a:ext cx="2455685" cy="369332"/>
          </a:xfrm>
          <a:prstGeom prst="rect">
            <a:avLst/>
          </a:prstGeom>
          <a:noFill/>
        </p:spPr>
        <p:txBody>
          <a:bodyPr wrap="square" rtlCol="0">
            <a:spAutoFit/>
          </a:bodyPr>
          <a:lstStyle/>
          <a:p>
            <a:pPr algn="ctr"/>
            <a:r>
              <a:rPr kumimoji="1" lang="en-US" altLang="ja-JP" dirty="0">
                <a:latin typeface="Tahoma" panose="020B0604030504040204" pitchFamily="34" charset="0"/>
                <a:ea typeface="Tahoma" panose="020B0604030504040204" pitchFamily="34" charset="0"/>
                <a:cs typeface="Tahoma" panose="020B0604030504040204" pitchFamily="34" charset="0"/>
              </a:rPr>
              <a:t>Proposed by Germany</a:t>
            </a:r>
            <a:endParaRPr kumimoji="1" lang="ja-JP" altLang="en-US" dirty="0">
              <a:latin typeface="Tahoma" panose="020B0604030504040204" pitchFamily="34" charset="0"/>
              <a:cs typeface="Tahoma" panose="020B0604030504040204" pitchFamily="34" charset="0"/>
            </a:endParaRPr>
          </a:p>
        </p:txBody>
      </p:sp>
      <p:sp>
        <p:nvSpPr>
          <p:cNvPr id="141" name="正方形/長方形 140"/>
          <p:cNvSpPr/>
          <p:nvPr/>
        </p:nvSpPr>
        <p:spPr>
          <a:xfrm>
            <a:off x="369290" y="4242241"/>
            <a:ext cx="6971275" cy="1938992"/>
          </a:xfrm>
          <a:prstGeom prst="rect">
            <a:avLst/>
          </a:prstGeom>
          <a:ln w="34925">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Target: </a:t>
            </a:r>
          </a:p>
          <a:p>
            <a:pPr marL="361950" marR="0" lvl="0" algn="l" defTabSz="914400" rtl="0" eaLnBrk="1" fontAlgn="auto" latinLnBrk="0" hangingPunct="1">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Proposal of working</a:t>
            </a:r>
            <a:r>
              <a:rPr kumimoji="1" lang="en-US" altLang="ja-JP" sz="3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document for Car to Bicycle in Sep. session of GRVA (7</a:t>
            </a:r>
            <a:r>
              <a:rPr kumimoji="1" lang="en-US" altLang="ja-JP" sz="3000" b="1" i="0" u="none" strike="noStrike" kern="1200" cap="none" spc="0" normalizeH="0" baseline="30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1" lang="en-US" altLang="ja-JP" sz="3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GRVA)</a:t>
            </a:r>
            <a:endParaRPr kumimoji="1" lang="en-US" altLang="ja-JP" sz="3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2" name="テキスト ボックス 141"/>
          <p:cNvSpPr txBox="1"/>
          <p:nvPr/>
        </p:nvSpPr>
        <p:spPr>
          <a:xfrm rot="1908944">
            <a:off x="4701991" y="1337312"/>
            <a:ext cx="3136544" cy="954107"/>
          </a:xfrm>
          <a:prstGeom prst="rect">
            <a:avLst/>
          </a:prstGeom>
          <a:noFill/>
        </p:spPr>
        <p:txBody>
          <a:bodyPr wrap="square" rtlCol="0">
            <a:spAutoFit/>
          </a:bodyPr>
          <a:lstStyle/>
          <a:p>
            <a:pPr algn="ctr"/>
            <a:r>
              <a:rPr kumimoji="1" lang="en-US" altLang="ja-JP" sz="2800" b="1" dirty="0">
                <a:latin typeface="Tahoma" panose="020B0604030504040204" pitchFamily="34" charset="0"/>
                <a:ea typeface="Tahoma" panose="020B0604030504040204" pitchFamily="34" charset="0"/>
                <a:cs typeface="Tahoma" panose="020B0604030504040204" pitchFamily="34" charset="0"/>
              </a:rPr>
              <a:t>Further work still needed</a:t>
            </a:r>
            <a:endParaRPr kumimoji="1" lang="ja-JP" altLang="en-US" sz="2800" b="1" dirty="0">
              <a:latin typeface="Tahoma" panose="020B0604030504040204" pitchFamily="34" charset="0"/>
              <a:cs typeface="Tahoma" panose="020B0604030504040204" pitchFamily="34" charset="0"/>
            </a:endParaRPr>
          </a:p>
        </p:txBody>
      </p:sp>
      <p:sp>
        <p:nvSpPr>
          <p:cNvPr id="143" name="テキスト ボックス 142"/>
          <p:cNvSpPr txBox="1"/>
          <p:nvPr/>
        </p:nvSpPr>
        <p:spPr>
          <a:xfrm>
            <a:off x="9128939" y="100468"/>
            <a:ext cx="2850857" cy="707886"/>
          </a:xfrm>
          <a:prstGeom prst="rect">
            <a:avLst/>
          </a:prstGeom>
          <a:noFill/>
        </p:spPr>
        <p:txBody>
          <a:bodyPr wrap="square" rtlCol="0">
            <a:spAutoFit/>
          </a:bodyPr>
          <a:lstStyle/>
          <a:p>
            <a:pPr algn="ctr"/>
            <a:r>
              <a:rPr kumimoji="1" lang="en-US" altLang="ja-JP" sz="4000" b="1" dirty="0">
                <a:solidFill>
                  <a:srgbClr val="FFFF00"/>
                </a:solidFill>
                <a:latin typeface="Tahoma" panose="020B0604030504040204" pitchFamily="34" charset="0"/>
                <a:ea typeface="Tahoma" panose="020B0604030504040204" pitchFamily="34" charset="0"/>
                <a:cs typeface="Tahoma" panose="020B0604030504040204" pitchFamily="34" charset="0"/>
              </a:rPr>
              <a:t>Last IWG</a:t>
            </a:r>
            <a:endParaRPr kumimoji="1" lang="ja-JP" altLang="en-US" sz="2400" b="1" dirty="0">
              <a:solidFill>
                <a:srgbClr val="FFFF00"/>
              </a:solidFill>
              <a:latin typeface="Tahoma" panose="020B0604030504040204" pitchFamily="34" charset="0"/>
              <a:cs typeface="Tahoma" panose="020B0604030504040204" pitchFamily="34" charset="0"/>
            </a:endParaRPr>
          </a:p>
        </p:txBody>
      </p:sp>
      <p:cxnSp>
        <p:nvCxnSpPr>
          <p:cNvPr id="52" name="直線コネクタ 51"/>
          <p:cNvCxnSpPr/>
          <p:nvPr/>
        </p:nvCxnSpPr>
        <p:spPr>
          <a:xfrm>
            <a:off x="8470305" y="2934071"/>
            <a:ext cx="7555" cy="1145523"/>
          </a:xfrm>
          <a:prstGeom prst="line">
            <a:avLst/>
          </a:prstGeom>
          <a:noFill/>
          <a:ln w="9525" cap="flat" cmpd="sng" algn="ctr">
            <a:solidFill>
              <a:sysClr val="windowText" lastClr="000000"/>
            </a:solidFill>
            <a:prstDash val="solid"/>
            <a:headEnd type="stealth"/>
            <a:tailEnd type="stealth"/>
          </a:ln>
          <a:effectLst/>
        </p:spPr>
      </p:cxnSp>
      <p:sp>
        <p:nvSpPr>
          <p:cNvPr id="5" name="正方形/長方形 4"/>
          <p:cNvSpPr/>
          <p:nvPr/>
        </p:nvSpPr>
        <p:spPr>
          <a:xfrm>
            <a:off x="7919542" y="3276648"/>
            <a:ext cx="576120" cy="369332"/>
          </a:xfrm>
          <a:prstGeom prst="rect">
            <a:avLst/>
          </a:prstGeom>
        </p:spPr>
        <p:txBody>
          <a:bodyPr wrap="none">
            <a:spAutoFit/>
          </a:bodyPr>
          <a:lstStyle/>
          <a:p>
            <a:r>
              <a:rPr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rPr>
              <a:t>TTC</a:t>
            </a:r>
            <a:endParaRPr lang="ja-JP" altLang="en-US" dirty="0"/>
          </a:p>
        </p:txBody>
      </p:sp>
      <p:sp>
        <p:nvSpPr>
          <p:cNvPr id="56" name="テキスト ボックス 55"/>
          <p:cNvSpPr txBox="1"/>
          <p:nvPr/>
        </p:nvSpPr>
        <p:spPr>
          <a:xfrm rot="1908944">
            <a:off x="9821743" y="1233504"/>
            <a:ext cx="3136544" cy="954107"/>
          </a:xfrm>
          <a:prstGeom prst="rect">
            <a:avLst/>
          </a:prstGeom>
          <a:noFill/>
        </p:spPr>
        <p:txBody>
          <a:bodyPr wrap="square" rtlCol="0">
            <a:spAutoFit/>
          </a:bodyPr>
          <a:lstStyle/>
          <a:p>
            <a:pPr algn="ctr"/>
            <a:r>
              <a:rPr kumimoji="1" lang="en-US" altLang="ja-JP" sz="2800" b="1" dirty="0">
                <a:latin typeface="Tahoma" panose="020B0604030504040204" pitchFamily="34" charset="0"/>
                <a:ea typeface="Tahoma" panose="020B0604030504040204" pitchFamily="34" charset="0"/>
                <a:cs typeface="Tahoma" panose="020B0604030504040204" pitchFamily="34" charset="0"/>
              </a:rPr>
              <a:t>Example scenario</a:t>
            </a:r>
            <a:endParaRPr kumimoji="1" lang="ja-JP" altLang="en-US" sz="28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301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14</a:t>
            </a:fld>
            <a:endParaRPr kumimoji="1" lang="ja-JP" altLang="en-US"/>
          </a:p>
        </p:txBody>
      </p:sp>
      <p:sp>
        <p:nvSpPr>
          <p:cNvPr id="5" name="テキスト ボックス 4"/>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p:txBody>
      </p:sp>
      <p:sp>
        <p:nvSpPr>
          <p:cNvPr id="6" name="テキスト ボックス 5"/>
          <p:cNvSpPr txBox="1"/>
          <p:nvPr/>
        </p:nvSpPr>
        <p:spPr>
          <a:xfrm>
            <a:off x="132805" y="778971"/>
            <a:ext cx="11926389" cy="3046988"/>
          </a:xfrm>
          <a:prstGeom prst="rect">
            <a:avLst/>
          </a:prstGeom>
          <a:noFill/>
        </p:spPr>
        <p:txBody>
          <a:bodyPr wrap="square" rtlCol="0">
            <a:spAutoFit/>
          </a:bodyPr>
          <a:lstStyle/>
          <a:p>
            <a:pPr algn="ctr"/>
            <a:r>
              <a:rPr kumimoji="1" lang="en-US" altLang="ja-JP" sz="9600" b="1" dirty="0">
                <a:solidFill>
                  <a:srgbClr val="0070C0"/>
                </a:solidFill>
                <a:latin typeface="Tahoma" panose="020B0604030504040204" pitchFamily="34" charset="0"/>
                <a:ea typeface="Tahoma" panose="020B0604030504040204" pitchFamily="34" charset="0"/>
                <a:cs typeface="Tahoma" panose="020B0604030504040204" pitchFamily="34" charset="0"/>
              </a:rPr>
              <a:t>Thank you </a:t>
            </a:r>
          </a:p>
          <a:p>
            <a:pPr algn="ctr"/>
            <a:r>
              <a:rPr kumimoji="1" lang="en-US" altLang="ja-JP" sz="9600" b="1" dirty="0">
                <a:solidFill>
                  <a:srgbClr val="0070C0"/>
                </a:solidFill>
                <a:latin typeface="Tahoma" panose="020B0604030504040204" pitchFamily="34" charset="0"/>
                <a:ea typeface="Tahoma" panose="020B0604030504040204" pitchFamily="34" charset="0"/>
                <a:cs typeface="Tahoma" panose="020B0604030504040204" pitchFamily="34" charset="0"/>
              </a:rPr>
              <a:t>for your attention</a:t>
            </a:r>
            <a:endParaRPr kumimoji="1" lang="ja-JP" altLang="en-US" sz="9600" b="1" dirty="0">
              <a:solidFill>
                <a:srgbClr val="0070C0"/>
              </a:solidFill>
              <a:latin typeface="Tahoma" panose="020B0604030504040204" pitchFamily="34" charset="0"/>
              <a:cs typeface="Tahoma" panose="020B0604030504040204" pitchFamily="34" charset="0"/>
            </a:endParaRPr>
          </a:p>
        </p:txBody>
      </p:sp>
      <p:sp>
        <p:nvSpPr>
          <p:cNvPr id="7" name="正方形/長方形 6"/>
          <p:cNvSpPr/>
          <p:nvPr/>
        </p:nvSpPr>
        <p:spPr>
          <a:xfrm>
            <a:off x="1394095" y="4111820"/>
            <a:ext cx="10665099" cy="2062103"/>
          </a:xfrm>
          <a:prstGeom prst="rect">
            <a:avLst/>
          </a:prstGeom>
        </p:spPr>
        <p:txBody>
          <a:bodyPr wrap="none">
            <a:spAutoFit/>
          </a:bodyPr>
          <a:lstStyle/>
          <a:p>
            <a:r>
              <a:rPr lang="en-GB" altLang="ja-JP" sz="3200" b="1" dirty="0">
                <a:latin typeface="Tahoma" panose="020B0604030504040204" pitchFamily="34" charset="0"/>
                <a:ea typeface="Tahoma" panose="020B0604030504040204" pitchFamily="34" charset="0"/>
                <a:cs typeface="Tahoma" panose="020B0604030504040204" pitchFamily="34" charset="0"/>
              </a:rPr>
              <a:t>IWG meetings  12</a:t>
            </a:r>
            <a:r>
              <a:rPr lang="en-GB" altLang="ja-JP" sz="3200" b="1" baseline="30000" dirty="0">
                <a:latin typeface="Tahoma" panose="020B0604030504040204" pitchFamily="34" charset="0"/>
                <a:ea typeface="Tahoma" panose="020B0604030504040204" pitchFamily="34" charset="0"/>
                <a:cs typeface="Tahoma" panose="020B0604030504040204" pitchFamily="34" charset="0"/>
              </a:rPr>
              <a:t>th</a:t>
            </a:r>
            <a:r>
              <a:rPr lang="en-GB" altLang="ja-JP" sz="3200" b="1" dirty="0">
                <a:latin typeface="Tahoma" panose="020B0604030504040204" pitchFamily="34" charset="0"/>
                <a:ea typeface="Tahoma" panose="020B0604030504040204" pitchFamily="34" charset="0"/>
                <a:cs typeface="Tahoma" panose="020B0604030504040204" pitchFamily="34" charset="0"/>
              </a:rPr>
              <a:t> meeting in Tokyo</a:t>
            </a:r>
          </a:p>
          <a:p>
            <a:pPr algn="r"/>
            <a:r>
              <a:rPr lang="en-GB" altLang="ja-JP" sz="3200" b="1" dirty="0">
                <a:latin typeface="Tahoma" panose="020B0604030504040204" pitchFamily="34" charset="0"/>
                <a:ea typeface="Tahoma" panose="020B0604030504040204" pitchFamily="34" charset="0"/>
                <a:cs typeface="Tahoma" panose="020B0604030504040204" pitchFamily="34" charset="0"/>
              </a:rPr>
              <a:t> </a:t>
            </a:r>
            <a:r>
              <a:rPr lang="en-GB"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lang="en-GB"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5</a:t>
            </a:r>
            <a:r>
              <a:rPr lang="en-GB"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 May 2020)</a:t>
            </a:r>
          </a:p>
          <a:p>
            <a:r>
              <a:rPr lang="en-GB" altLang="ja-JP" sz="3200" b="1" dirty="0">
                <a:latin typeface="Tahoma" panose="020B0604030504040204" pitchFamily="34" charset="0"/>
                <a:ea typeface="Tahoma" panose="020B0604030504040204" pitchFamily="34" charset="0"/>
                <a:cs typeface="Tahoma" panose="020B0604030504040204" pitchFamily="34" charset="0"/>
              </a:rPr>
              <a:t>IWG meetings  13</a:t>
            </a:r>
            <a:r>
              <a:rPr lang="en-GB" altLang="ja-JP" sz="3200" b="1" baseline="30000" dirty="0">
                <a:latin typeface="Tahoma" panose="020B0604030504040204" pitchFamily="34" charset="0"/>
                <a:ea typeface="Tahoma" panose="020B0604030504040204" pitchFamily="34" charset="0"/>
                <a:cs typeface="Tahoma" panose="020B0604030504040204" pitchFamily="34" charset="0"/>
              </a:rPr>
              <a:t>th</a:t>
            </a:r>
            <a:r>
              <a:rPr lang="en-GB" altLang="ja-JP" sz="3200" b="1" dirty="0">
                <a:latin typeface="Tahoma" panose="020B0604030504040204" pitchFamily="34" charset="0"/>
                <a:ea typeface="Tahoma" panose="020B0604030504040204" pitchFamily="34" charset="0"/>
                <a:cs typeface="Tahoma" panose="020B0604030504040204" pitchFamily="34" charset="0"/>
              </a:rPr>
              <a:t> meeting in [Brussels]</a:t>
            </a:r>
          </a:p>
          <a:p>
            <a:pPr algn="r"/>
            <a:r>
              <a:rPr lang="en-GB" altLang="ja-JP" sz="3200" b="1" dirty="0">
                <a:latin typeface="Tahoma" panose="020B0604030504040204" pitchFamily="34" charset="0"/>
                <a:ea typeface="Tahoma" panose="020B0604030504040204" pitchFamily="34" charset="0"/>
                <a:cs typeface="Tahoma" panose="020B0604030504040204" pitchFamily="34" charset="0"/>
              </a:rPr>
              <a:t> </a:t>
            </a:r>
            <a:r>
              <a:rPr lang="en-GB"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(25-26 June 2020)</a:t>
            </a:r>
          </a:p>
        </p:txBody>
      </p:sp>
      <p:sp>
        <p:nvSpPr>
          <p:cNvPr id="8" name="テキスト ボックス 7"/>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974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a:t>
            </a:fld>
            <a:endParaRPr kumimoji="1" lang="ja-JP" altLang="en-US" dirty="0"/>
          </a:p>
        </p:txBody>
      </p:sp>
      <p:sp>
        <p:nvSpPr>
          <p:cNvPr id="5" name="テキスト ボックス 4"/>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正方形/長方形 7"/>
          <p:cNvSpPr/>
          <p:nvPr/>
        </p:nvSpPr>
        <p:spPr>
          <a:xfrm>
            <a:off x="1096009" y="3304613"/>
            <a:ext cx="9885680" cy="830997"/>
          </a:xfrm>
          <a:prstGeom prst="rect">
            <a:avLst/>
          </a:prstGeom>
        </p:spPr>
        <p:txBody>
          <a:bodyPr wrap="square">
            <a:spAutoFit/>
          </a:bodyPr>
          <a:lstStyle/>
          <a:p>
            <a:r>
              <a:rPr lang="en-GB" altLang="ja-JP" sz="2400" dirty="0">
                <a:latin typeface="Tahoma" panose="020B0604030504040204" pitchFamily="34" charset="0"/>
                <a:ea typeface="Tahoma" panose="020B0604030504040204" pitchFamily="34" charset="0"/>
                <a:cs typeface="Tahoma" panose="020B0604030504040204" pitchFamily="34" charset="0"/>
              </a:rPr>
              <a:t>IWG meetings   10</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Brussels (28-29 November 2019)</a:t>
            </a:r>
          </a:p>
          <a:p>
            <a:pPr marL="2193925"/>
            <a:r>
              <a:rPr lang="en-GB" altLang="ja-JP" sz="2400" dirty="0">
                <a:latin typeface="Tahoma" panose="020B0604030504040204" pitchFamily="34" charset="0"/>
                <a:ea typeface="Tahoma" panose="020B0604030504040204" pitchFamily="34" charset="0"/>
                <a:cs typeface="Tahoma" panose="020B0604030504040204" pitchFamily="34" charset="0"/>
              </a:rPr>
              <a:t>11</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Paris (6-7 February 2020)</a:t>
            </a:r>
            <a:endParaRPr lang="ja-JP" altLang="en-US" sz="2400" dirty="0">
              <a:latin typeface="Tahoma" panose="020B0604030504040204" pitchFamily="34" charset="0"/>
              <a:cs typeface="Tahoma" panose="020B0604030504040204" pitchFamily="34" charset="0"/>
            </a:endParaRPr>
          </a:p>
        </p:txBody>
      </p:sp>
      <p:sp>
        <p:nvSpPr>
          <p:cNvPr id="10" name="正方形/長方形 9"/>
          <p:cNvSpPr/>
          <p:nvPr/>
        </p:nvSpPr>
        <p:spPr>
          <a:xfrm>
            <a:off x="876160" y="4945911"/>
            <a:ext cx="10277113" cy="1200329"/>
          </a:xfrm>
          <a:prstGeom prst="rect">
            <a:avLst/>
          </a:prstGeom>
          <a:ln w="31750">
            <a:solidFill>
              <a:srgbClr val="00B05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5</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US" altLang="ja-JP" sz="2400" dirty="0">
                <a:latin typeface="Tahoma" panose="020B0604030504040204" pitchFamily="34" charset="0"/>
                <a:ea typeface="Tahoma" panose="020B0604030504040204" pitchFamily="34" charset="0"/>
                <a:cs typeface="Tahoma" panose="020B0604030504040204" pitchFamily="34" charset="0"/>
              </a:rPr>
              <a:t> GRVA in February 2020: </a:t>
            </a:r>
          </a:p>
          <a:p>
            <a:pPr marL="358775"/>
            <a:r>
              <a:rPr lang="en-US" altLang="ja-JP" sz="2400" dirty="0">
                <a:latin typeface="Tahoma" panose="020B0604030504040204" pitchFamily="34" charset="0"/>
                <a:ea typeface="Tahoma" panose="020B0604030504040204" pitchFamily="34" charset="0"/>
                <a:cs typeface="Tahoma" panose="020B0604030504040204" pitchFamily="34" charset="0"/>
              </a:rPr>
              <a:t>Robustness of the system	</a:t>
            </a:r>
            <a:r>
              <a:rPr lang="ja-JP" altLang="en-US" sz="2400" dirty="0">
                <a:latin typeface="Tahoma" panose="020B0604030504040204" pitchFamily="34" charset="0"/>
                <a:ea typeface="Tahoma" panose="020B0604030504040204" pitchFamily="34" charset="0"/>
                <a:cs typeface="Tahoma" panose="020B0604030504040204" pitchFamily="34" charset="0"/>
              </a:rPr>
              <a:t>→ </a:t>
            </a:r>
            <a:r>
              <a:rPr lang="fr-FR" altLang="ja-JP" sz="2400" dirty="0">
                <a:latin typeface="Tahoma" panose="020B0604030504040204" pitchFamily="34" charset="0"/>
                <a:ea typeface="Tahoma" panose="020B0604030504040204" pitchFamily="34" charset="0"/>
                <a:cs typeface="Tahoma" panose="020B0604030504040204" pitchFamily="34" charset="0"/>
              </a:rPr>
              <a:t>	</a:t>
            </a:r>
            <a:r>
              <a:rPr lang="en-US" altLang="ja-JP" sz="2400" b="1" dirty="0">
                <a:latin typeface="Tahoma" panose="020B0604030504040204" pitchFamily="34" charset="0"/>
                <a:ea typeface="Tahoma" panose="020B0604030504040204" pitchFamily="34" charset="0"/>
                <a:cs typeface="Tahoma" panose="020B0604030504040204" pitchFamily="34" charset="0"/>
              </a:rPr>
              <a:t>GRVA-2020-17</a:t>
            </a:r>
          </a:p>
          <a:p>
            <a:pPr marL="5476875"/>
            <a:r>
              <a:rPr lang="en-US" altLang="ja-JP" sz="2400" b="1" dirty="0">
                <a:latin typeface="Tahoma" panose="020B0604030504040204" pitchFamily="34" charset="0"/>
                <a:ea typeface="Tahoma" panose="020B0604030504040204" pitchFamily="34" charset="0"/>
                <a:cs typeface="Tahoma" panose="020B0604030504040204" pitchFamily="34" charset="0"/>
              </a:rPr>
              <a:t>GRVA-05-35</a:t>
            </a:r>
            <a:r>
              <a:rPr lang="ja-JP" altLang="en-US" sz="2400" b="1" dirty="0">
                <a:latin typeface="Tahoma" panose="020B0604030504040204" pitchFamily="34" charset="0"/>
                <a:ea typeface="Tahoma" panose="020B0604030504040204" pitchFamily="34" charset="0"/>
                <a:cs typeface="Tahoma" panose="020B0604030504040204" pitchFamily="34" charset="0"/>
              </a:rPr>
              <a:t>（</a:t>
            </a:r>
            <a:r>
              <a:rPr lang="en-US" altLang="ja-JP" sz="2400" b="1" dirty="0">
                <a:latin typeface="Tahoma" panose="020B0604030504040204" pitchFamily="34" charset="0"/>
                <a:ea typeface="Tahoma" panose="020B0604030504040204" pitchFamily="34" charset="0"/>
                <a:cs typeface="Tahoma" panose="020B0604030504040204" pitchFamily="34" charset="0"/>
              </a:rPr>
              <a:t>Corrigendum)</a:t>
            </a:r>
          </a:p>
        </p:txBody>
      </p:sp>
      <p:sp>
        <p:nvSpPr>
          <p:cNvPr id="12" name="下矢印 11"/>
          <p:cNvSpPr/>
          <p:nvPr/>
        </p:nvSpPr>
        <p:spPr>
          <a:xfrm>
            <a:off x="5358129" y="4233834"/>
            <a:ext cx="680720" cy="60031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3" name="正方形/長方形 12"/>
          <p:cNvSpPr/>
          <p:nvPr/>
        </p:nvSpPr>
        <p:spPr>
          <a:xfrm>
            <a:off x="876160" y="657141"/>
            <a:ext cx="10277113" cy="1938992"/>
          </a:xfrm>
          <a:prstGeom prst="rect">
            <a:avLst/>
          </a:prstGeom>
          <a:ln w="31750">
            <a:solidFill>
              <a:srgbClr val="00B05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4</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US" altLang="ja-JP" sz="2400" dirty="0">
                <a:latin typeface="Tahoma" panose="020B0604030504040204" pitchFamily="34" charset="0"/>
                <a:ea typeface="Tahoma" panose="020B0604030504040204" pitchFamily="34" charset="0"/>
                <a:cs typeface="Tahoma" panose="020B0604030504040204" pitchFamily="34" charset="0"/>
              </a:rPr>
              <a:t> GRVA in September 2019: </a:t>
            </a:r>
          </a:p>
          <a:p>
            <a:pPr marL="358775">
              <a:tabLst>
                <a:tab pos="5835650" algn="l"/>
              </a:tabLst>
            </a:pPr>
            <a:r>
              <a:rPr lang="en-US" altLang="ja-JP" sz="2400" dirty="0">
                <a:latin typeface="Tahoma" panose="020B0604030504040204" pitchFamily="34" charset="0"/>
                <a:ea typeface="Tahoma" panose="020B0604030504040204" pitchFamily="34" charset="0"/>
                <a:cs typeface="Tahoma" panose="020B0604030504040204" pitchFamily="34" charset="0"/>
              </a:rPr>
              <a:t>Requirement for 2</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nd</a:t>
            </a:r>
            <a:r>
              <a:rPr lang="en-US" altLang="ja-JP" sz="2400" dirty="0">
                <a:latin typeface="Tahoma" panose="020B0604030504040204" pitchFamily="34" charset="0"/>
                <a:ea typeface="Tahoma" panose="020B0604030504040204" pitchFamily="34" charset="0"/>
                <a:cs typeface="Tahoma" panose="020B0604030504040204" pitchFamily="34" charset="0"/>
              </a:rPr>
              <a:t> step of C2P	→	GRVA-2019-16</a:t>
            </a:r>
          </a:p>
          <a:p>
            <a:pPr marL="358775">
              <a:tabLst>
                <a:tab pos="5835650" algn="l"/>
              </a:tabLst>
            </a:pPr>
            <a:r>
              <a:rPr lang="en-US" altLang="ja-JP" sz="2400" dirty="0">
                <a:latin typeface="Tahoma" panose="020B0604030504040204" pitchFamily="34" charset="0"/>
                <a:ea typeface="Tahoma" panose="020B0604030504040204" pitchFamily="34" charset="0"/>
                <a:cs typeface="Tahoma" panose="020B0604030504040204" pitchFamily="34" charset="0"/>
              </a:rPr>
              <a:t>Amendments to existing regulation	→	GRVA-2019-17</a:t>
            </a:r>
          </a:p>
          <a:p>
            <a:pPr marL="358775"/>
            <a:r>
              <a:rPr lang="en-US" altLang="ja-JP" sz="2400" b="1" dirty="0">
                <a:latin typeface="Tahoma" panose="020B0604030504040204" pitchFamily="34" charset="0"/>
                <a:ea typeface="Tahoma" panose="020B0604030504040204" pitchFamily="34" charset="0"/>
                <a:cs typeface="Tahoma" panose="020B0604030504040204" pitchFamily="34" charset="0"/>
              </a:rPr>
              <a:t>GRVA agreed to continue the discussions about </a:t>
            </a:r>
          </a:p>
          <a:p>
            <a:pPr marL="358775"/>
            <a:r>
              <a:rPr lang="en-US" altLang="ja-JP" sz="2400" b="1" dirty="0">
                <a:latin typeface="Tahoma" panose="020B0604030504040204" pitchFamily="34" charset="0"/>
                <a:ea typeface="Tahoma" panose="020B0604030504040204" pitchFamily="34" charset="0"/>
                <a:cs typeface="Tahoma" panose="020B0604030504040204" pitchFamily="34" charset="0"/>
              </a:rPr>
              <a:t>“Repeatability of test runs” and “Car to Bicycle scenario” </a:t>
            </a:r>
          </a:p>
        </p:txBody>
      </p:sp>
      <p:sp>
        <p:nvSpPr>
          <p:cNvPr id="14" name="下矢印 13"/>
          <p:cNvSpPr/>
          <p:nvPr/>
        </p:nvSpPr>
        <p:spPr>
          <a:xfrm>
            <a:off x="5358129" y="2694357"/>
            <a:ext cx="680720" cy="60031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Tree>
    <p:extLst>
      <p:ext uri="{BB962C8B-B14F-4D97-AF65-F5344CB8AC3E}">
        <p14:creationId xmlns:p14="http://schemas.microsoft.com/office/powerpoint/2010/main" val="153106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p:txBody>
      </p:sp>
      <p:sp>
        <p:nvSpPr>
          <p:cNvPr id="9" name="テキスト ボックス 8"/>
          <p:cNvSpPr txBox="1"/>
          <p:nvPr/>
        </p:nvSpPr>
        <p:spPr>
          <a:xfrm>
            <a:off x="1139882" y="1183178"/>
            <a:ext cx="9601200" cy="2308324"/>
          </a:xfrm>
          <a:prstGeom prst="rect">
            <a:avLst/>
          </a:prstGeom>
          <a:noFill/>
        </p:spPr>
        <p:txBody>
          <a:bodyPr wrap="square" rtlCol="0">
            <a:spAutoFit/>
          </a:bodyPr>
          <a:lstStyle/>
          <a:p>
            <a:pPr algn="ctr"/>
            <a:r>
              <a:rPr kumimoji="1" lang="en-US" altLang="ja-JP" sz="3600" dirty="0">
                <a:latin typeface="Tahoma" panose="020B0604030504040204" pitchFamily="34" charset="0"/>
                <a:ea typeface="Tahoma" panose="020B0604030504040204" pitchFamily="34" charset="0"/>
                <a:cs typeface="Tahoma" panose="020B0604030504040204" pitchFamily="34" charset="0"/>
              </a:rPr>
              <a:t>This presentation </a:t>
            </a:r>
            <a:r>
              <a:rPr lang="en-US" altLang="ja-JP" sz="3600" dirty="0">
                <a:latin typeface="Tahoma" panose="020B0604030504040204" pitchFamily="34" charset="0"/>
                <a:ea typeface="Tahoma" panose="020B0604030504040204" pitchFamily="34" charset="0"/>
                <a:cs typeface="Tahoma" panose="020B0604030504040204" pitchFamily="34" charset="0"/>
              </a:rPr>
              <a:t>shows the proposal for</a:t>
            </a:r>
          </a:p>
          <a:p>
            <a:pPr algn="ctr"/>
            <a:r>
              <a:rPr lang="en-US" altLang="ja-JP" sz="3600" dirty="0">
                <a:latin typeface="Tahoma" panose="020B0604030504040204" pitchFamily="34" charset="0"/>
                <a:ea typeface="Tahoma" panose="020B0604030504040204" pitchFamily="34" charset="0"/>
                <a:cs typeface="Tahoma" panose="020B0604030504040204" pitchFamily="34" charset="0"/>
              </a:rPr>
              <a:t> </a:t>
            </a:r>
            <a:r>
              <a:rPr lang="en-US" altLang="ja-JP" sz="3600" b="1" dirty="0">
                <a:latin typeface="Tahoma" panose="020B0604030504040204" pitchFamily="34" charset="0"/>
                <a:ea typeface="Tahoma" panose="020B0604030504040204" pitchFamily="34" charset="0"/>
                <a:cs typeface="Tahoma" panose="020B0604030504040204" pitchFamily="34" charset="0"/>
              </a:rPr>
              <a:t>“Robustness of the system” </a:t>
            </a:r>
          </a:p>
          <a:p>
            <a:pPr algn="ctr"/>
            <a:r>
              <a:rPr lang="en-US" altLang="ja-JP" sz="3600" dirty="0">
                <a:latin typeface="Tahoma" panose="020B0604030504040204" pitchFamily="34" charset="0"/>
                <a:ea typeface="Tahoma" panose="020B0604030504040204" pitchFamily="34" charset="0"/>
                <a:cs typeface="Tahoma" panose="020B0604030504040204" pitchFamily="34" charset="0"/>
              </a:rPr>
              <a:t>and the status report for</a:t>
            </a:r>
          </a:p>
          <a:p>
            <a:pPr algn="ctr"/>
            <a:r>
              <a:rPr lang="en-US" altLang="ja-JP" sz="3600" b="1" dirty="0">
                <a:latin typeface="Tahoma" panose="020B0604030504040204" pitchFamily="34" charset="0"/>
                <a:ea typeface="Tahoma" panose="020B0604030504040204" pitchFamily="34" charset="0"/>
                <a:cs typeface="Tahoma" panose="020B0604030504040204" pitchFamily="34" charset="0"/>
              </a:rPr>
              <a:t>“Car to Bicycle scenario”</a:t>
            </a:r>
          </a:p>
        </p:txBody>
      </p:sp>
      <p:sp>
        <p:nvSpPr>
          <p:cNvPr id="10" name="スライド番号プレースホルダー 9"/>
          <p:cNvSpPr>
            <a:spLocks noGrp="1"/>
          </p:cNvSpPr>
          <p:nvPr>
            <p:ph type="sldNum" sz="quarter" idx="12"/>
          </p:nvPr>
        </p:nvSpPr>
        <p:spPr/>
        <p:txBody>
          <a:bodyPr/>
          <a:lstStyle/>
          <a:p>
            <a:fld id="{35A469A7-D8F0-4CD9-B84B-3A79413A6802}" type="slidenum">
              <a:rPr kumimoji="1" lang="ja-JP" altLang="en-US" smtClean="0"/>
              <a:t>3</a:t>
            </a:fld>
            <a:endParaRPr kumimoji="1" lang="ja-JP" altLang="en-US" dirty="0"/>
          </a:p>
        </p:txBody>
      </p:sp>
      <p:sp>
        <p:nvSpPr>
          <p:cNvPr id="12" name="テキスト ボックス 11"/>
          <p:cNvSpPr txBox="1"/>
          <p:nvPr/>
        </p:nvSpPr>
        <p:spPr>
          <a:xfrm>
            <a:off x="1907215" y="4602480"/>
            <a:ext cx="8377570" cy="954107"/>
          </a:xfrm>
          <a:prstGeom prst="rect">
            <a:avLst/>
          </a:prstGeom>
          <a:noFill/>
          <a:ln w="31750">
            <a:solidFill>
              <a:srgbClr val="FF0000"/>
            </a:solidFill>
          </a:ln>
        </p:spPr>
        <p:txBody>
          <a:bodyPr wrap="square" rtlCol="0">
            <a:spAutoFit/>
          </a:bodyPr>
          <a:lstStyle/>
          <a:p>
            <a:pPr marL="265113"/>
            <a:r>
              <a:rPr lang="en-US" altLang="ja-JP" sz="2800" b="1" dirty="0">
                <a:latin typeface="Tahoma" panose="020B0604030504040204" pitchFamily="34" charset="0"/>
                <a:ea typeface="Tahoma" panose="020B0604030504040204" pitchFamily="34" charset="0"/>
                <a:cs typeface="Tahoma" panose="020B0604030504040204" pitchFamily="34" charset="0"/>
              </a:rPr>
              <a:t>00 and 01 Series amendment of R152</a:t>
            </a:r>
          </a:p>
          <a:p>
            <a:pPr marL="265113"/>
            <a:r>
              <a:rPr lang="en-US" altLang="ja-JP" sz="2800" b="1" dirty="0">
                <a:latin typeface="Tahoma" panose="020B0604030504040204" pitchFamily="34" charset="0"/>
                <a:ea typeface="Tahoma" panose="020B0604030504040204" pitchFamily="34" charset="0"/>
                <a:cs typeface="Tahoma" panose="020B0604030504040204" pitchFamily="34" charset="0"/>
              </a:rPr>
              <a:t>GRVA-2020-17 (Robustness of the system)</a:t>
            </a:r>
            <a:endParaRPr kumimoji="1" lang="en-US" altLang="ja-JP"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794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4</a:t>
            </a:fld>
            <a:endParaRPr kumimoji="1" lang="ja-JP" altLang="en-US" dirty="0"/>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p:txBody>
      </p:sp>
      <p:sp>
        <p:nvSpPr>
          <p:cNvPr id="8" name="テキスト ボックス 7"/>
          <p:cNvSpPr txBox="1"/>
          <p:nvPr/>
        </p:nvSpPr>
        <p:spPr>
          <a:xfrm>
            <a:off x="426721" y="1774170"/>
            <a:ext cx="11039374" cy="3416320"/>
          </a:xfrm>
          <a:prstGeom prst="rect">
            <a:avLst/>
          </a:prstGeom>
          <a:noFill/>
        </p:spPr>
        <p:txBody>
          <a:bodyPr wrap="square" rtlCol="0">
            <a:spAutoFit/>
          </a:bodyPr>
          <a:lstStyle/>
          <a:p>
            <a:pPr algn="ctr"/>
            <a:r>
              <a:rPr lang="en-GB" altLang="ja-JP" sz="5400" b="1" dirty="0">
                <a:latin typeface="Tahoma" panose="020B0604030504040204" pitchFamily="34" charset="0"/>
                <a:ea typeface="Tahoma" panose="020B0604030504040204" pitchFamily="34" charset="0"/>
                <a:cs typeface="Tahoma" panose="020B0604030504040204" pitchFamily="34" charset="0"/>
              </a:rPr>
              <a:t>New amendments to UN R152 (00 and 01 series)</a:t>
            </a:r>
          </a:p>
          <a:p>
            <a:pPr algn="ctr"/>
            <a:endParaRPr lang="en-GB" altLang="ja-JP" sz="5400" b="1" dirty="0">
              <a:latin typeface="Tahoma" panose="020B0604030504040204" pitchFamily="34" charset="0"/>
              <a:ea typeface="Tahoma" panose="020B0604030504040204" pitchFamily="34" charset="0"/>
              <a:cs typeface="Tahoma" panose="020B0604030504040204" pitchFamily="34" charset="0"/>
            </a:endParaRPr>
          </a:p>
          <a:p>
            <a:pPr algn="ctr"/>
            <a:r>
              <a:rPr lang="en-US" altLang="ja-JP" sz="5400" b="1" dirty="0">
                <a:latin typeface="Tahoma" panose="020B0604030504040204" pitchFamily="34" charset="0"/>
                <a:ea typeface="Tahoma" panose="020B0604030504040204" pitchFamily="34" charset="0"/>
                <a:cs typeface="Tahoma" panose="020B0604030504040204" pitchFamily="34" charset="0"/>
              </a:rPr>
              <a:t>(GRVA-2020-17)</a:t>
            </a:r>
          </a:p>
        </p:txBody>
      </p:sp>
    </p:spTree>
    <p:extLst>
      <p:ext uri="{BB962C8B-B14F-4D97-AF65-F5344CB8AC3E}">
        <p14:creationId xmlns:p14="http://schemas.microsoft.com/office/powerpoint/2010/main" val="386080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5</a:t>
            </a:fld>
            <a:endParaRPr kumimoji="1" lang="ja-JP" altLang="en-US" dirty="0"/>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Supplement amendment of regulation</a:t>
            </a:r>
            <a:endPar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テキスト ボックス 8"/>
          <p:cNvSpPr txBox="1"/>
          <p:nvPr/>
        </p:nvSpPr>
        <p:spPr>
          <a:xfrm>
            <a:off x="229690" y="1119704"/>
            <a:ext cx="11488366" cy="3785652"/>
          </a:xfrm>
          <a:prstGeom prst="rect">
            <a:avLst/>
          </a:prstGeom>
          <a:noFill/>
        </p:spPr>
        <p:txBody>
          <a:bodyPr wrap="square" rtlCol="0">
            <a:spAutoFit/>
          </a:bodyPr>
          <a:lstStyle/>
          <a:p>
            <a:r>
              <a:rPr lang="en-GB" altLang="ja-JP" sz="2000" b="1" dirty="0">
                <a:latin typeface="Tahoma" panose="020B0604030504040204" pitchFamily="34" charset="0"/>
                <a:ea typeface="Tahoma" panose="020B0604030504040204" pitchFamily="34" charset="0"/>
                <a:cs typeface="Tahoma" panose="020B0604030504040204" pitchFamily="34" charset="0"/>
              </a:rPr>
              <a:t>[6.10.	Repeatability of test runs </a:t>
            </a:r>
            <a:endParaRPr lang="ja-JP" altLang="ja-JP" sz="2000" dirty="0">
              <a:latin typeface="Tahoma" panose="020B0604030504040204" pitchFamily="34" charset="0"/>
              <a:cs typeface="Tahoma" panose="020B0604030504040204" pitchFamily="34" charset="0"/>
            </a:endParaRPr>
          </a:p>
          <a:p>
            <a:pPr marL="1079500" indent="-1079500"/>
            <a:r>
              <a:rPr lang="en-GB" altLang="ja-JP" sz="2000" b="1" dirty="0">
                <a:latin typeface="Tahoma" panose="020B0604030504040204" pitchFamily="34" charset="0"/>
                <a:ea typeface="Tahoma" panose="020B0604030504040204" pitchFamily="34" charset="0"/>
                <a:cs typeface="Tahoma" panose="020B0604030504040204" pitchFamily="34" charset="0"/>
              </a:rPr>
              <a:t>6.10.1.	[</a:t>
            </a:r>
            <a:r>
              <a:rPr lang="en-US" altLang="ja-JP" sz="2000" b="1" dirty="0">
                <a:latin typeface="Tahoma" panose="020B0604030504040204" pitchFamily="34" charset="0"/>
                <a:ea typeface="Tahoma" panose="020B0604030504040204" pitchFamily="34" charset="0"/>
                <a:cs typeface="Tahoma" panose="020B0604030504040204" pitchFamily="34" charset="0"/>
              </a:rPr>
              <a:t>Any of the above test scenarios [,where a scenario describes one test setup at one subject vehicle speed at one load condition] shall be performed two times. If one of the two test runs fails to meet the required performance, the test may be repeated once. A test scenario shall be accounted as passed if the required performance is met in two test runs. [The total number of failed test runs shall not exceed [10%] of all performed test runs of all Car to Car and Car to Pedestrian scenarios in all load conditions.]]</a:t>
            </a:r>
            <a:endParaRPr lang="ja-JP" altLang="ja-JP" sz="2000" dirty="0">
              <a:latin typeface="Tahoma" panose="020B0604030504040204" pitchFamily="34" charset="0"/>
              <a:cs typeface="Tahoma" panose="020B0604030504040204" pitchFamily="34" charset="0"/>
            </a:endParaRPr>
          </a:p>
          <a:p>
            <a:r>
              <a:rPr lang="en-US" altLang="ja-JP" sz="2000" b="1" dirty="0">
                <a:latin typeface="Tahoma" panose="020B0604030504040204" pitchFamily="34" charset="0"/>
                <a:ea typeface="Tahoma" panose="020B0604030504040204" pitchFamily="34" charset="0"/>
                <a:cs typeface="Tahoma" panose="020B0604030504040204" pitchFamily="34" charset="0"/>
              </a:rPr>
              <a:t>6.10.2.	</a:t>
            </a:r>
            <a:r>
              <a:rPr lang="ja-JP" altLang="en-US" sz="2000" b="1" dirty="0">
                <a:latin typeface="Tahoma" panose="020B0604030504040204" pitchFamily="34" charset="0"/>
                <a:ea typeface="Tahoma" panose="020B0604030504040204" pitchFamily="34" charset="0"/>
                <a:cs typeface="Tahoma" panose="020B0604030504040204" pitchFamily="34" charset="0"/>
              </a:rPr>
              <a:t>　</a:t>
            </a:r>
            <a:r>
              <a:rPr lang="en-US" altLang="ja-JP" sz="2000" b="1" dirty="0">
                <a:latin typeface="Tahoma" panose="020B0604030504040204" pitchFamily="34" charset="0"/>
                <a:ea typeface="Tahoma" panose="020B0604030504040204" pitchFamily="34" charset="0"/>
                <a:cs typeface="Tahoma" panose="020B0604030504040204" pitchFamily="34" charset="0"/>
              </a:rPr>
              <a:t>The root cause of any failed test run shall be </a:t>
            </a:r>
            <a:r>
              <a:rPr lang="en-US" altLang="ja-JP" sz="2000" b="1" dirty="0" err="1">
                <a:latin typeface="Tahoma" panose="020B0604030504040204" pitchFamily="34" charset="0"/>
                <a:ea typeface="Tahoma" panose="020B0604030504040204" pitchFamily="34" charset="0"/>
                <a:cs typeface="Tahoma" panose="020B0604030504040204" pitchFamily="34" charset="0"/>
              </a:rPr>
              <a:t>analysed</a:t>
            </a:r>
            <a:r>
              <a:rPr lang="en-US" altLang="ja-JP" sz="2000" b="1" dirty="0">
                <a:latin typeface="Tahoma" panose="020B0604030504040204" pitchFamily="34" charset="0"/>
                <a:ea typeface="Tahoma" panose="020B0604030504040204" pitchFamily="34" charset="0"/>
                <a:cs typeface="Tahoma" panose="020B0604030504040204" pitchFamily="34" charset="0"/>
              </a:rPr>
              <a:t>. </a:t>
            </a:r>
            <a:endParaRPr lang="ja-JP" altLang="ja-JP" sz="2000" dirty="0">
              <a:latin typeface="Tahoma" panose="020B0604030504040204" pitchFamily="34" charset="0"/>
              <a:cs typeface="Tahoma" panose="020B0604030504040204" pitchFamily="34" charset="0"/>
            </a:endParaRPr>
          </a:p>
          <a:p>
            <a:pPr marL="1079500" indent="-1079500"/>
            <a:r>
              <a:rPr lang="en-US" altLang="ja-JP" sz="2000" b="1" dirty="0">
                <a:latin typeface="Tahoma" panose="020B0604030504040204" pitchFamily="34" charset="0"/>
                <a:ea typeface="Tahoma" panose="020B0604030504040204" pitchFamily="34" charset="0"/>
                <a:cs typeface="Tahoma" panose="020B0604030504040204" pitchFamily="34" charset="0"/>
              </a:rPr>
              <a:t>6.10.3.	During the assessment per Annex 3, the manufacturer shall demonstrate via appropriate documentation that the system is capable of reliably delivering the required performances.]</a:t>
            </a:r>
            <a:endParaRPr lang="ja-JP" altLang="ja-JP" sz="2000" dirty="0">
              <a:latin typeface="Tahoma" panose="020B0604030504040204" pitchFamily="34" charset="0"/>
              <a:cs typeface="Tahoma" panose="020B0604030504040204" pitchFamily="34" charset="0"/>
            </a:endParaRPr>
          </a:p>
        </p:txBody>
      </p:sp>
      <p:sp>
        <p:nvSpPr>
          <p:cNvPr id="10" name="右矢印 9"/>
          <p:cNvSpPr/>
          <p:nvPr/>
        </p:nvSpPr>
        <p:spPr>
          <a:xfrm>
            <a:off x="772301" y="5343036"/>
            <a:ext cx="1031132" cy="50583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91252" y="4995791"/>
            <a:ext cx="10088545" cy="1200329"/>
          </a:xfrm>
          <a:prstGeom prst="rect">
            <a:avLst/>
          </a:prstGeom>
          <a:noFill/>
          <a:ln w="25400">
            <a:solidFill>
              <a:schemeClr val="accent2"/>
            </a:solidFill>
          </a:ln>
        </p:spPr>
        <p:txBody>
          <a:bodyPr wrap="square" rtlCol="0">
            <a:spAutoFit/>
          </a:bodyPr>
          <a:lstStyle/>
          <a:p>
            <a:r>
              <a:rPr kumimoji="1" lang="en-US" altLang="ja-JP" sz="2400" b="1" dirty="0">
                <a:latin typeface="Tahoma" panose="020B0604030504040204" pitchFamily="34" charset="0"/>
                <a:ea typeface="Tahoma" panose="020B0604030504040204" pitchFamily="34" charset="0"/>
                <a:cs typeface="Tahoma" panose="020B0604030504040204" pitchFamily="34" charset="0"/>
              </a:rPr>
              <a:t>OICA </a:t>
            </a:r>
            <a:r>
              <a:rPr lang="en-US" altLang="ja-JP" sz="2400" b="1" dirty="0">
                <a:latin typeface="Tahoma" panose="020B0604030504040204" pitchFamily="34" charset="0"/>
                <a:ea typeface="Tahoma" panose="020B0604030504040204" pitchFamily="34" charset="0"/>
                <a:cs typeface="Tahoma" panose="020B0604030504040204" pitchFamily="34" charset="0"/>
              </a:rPr>
              <a:t>proposed “Repeatability of test runs” at last GRVA session (GRVA-04-11)</a:t>
            </a:r>
          </a:p>
          <a:p>
            <a:r>
              <a:rPr lang="en-US" altLang="ja-JP" sz="2400" b="1" dirty="0">
                <a:latin typeface="Tahoma" panose="020B0604030504040204" pitchFamily="34" charset="0"/>
                <a:cs typeface="Tahoma" panose="020B0604030504040204" pitchFamily="34" charset="0"/>
              </a:rPr>
              <a:t>GRVA ask to discuss further in the AEBS IWG. </a:t>
            </a:r>
            <a:endParaRPr kumimoji="1" lang="ja-JP" altLang="en-US" sz="2400" b="1" dirty="0">
              <a:latin typeface="Tahoma" panose="020B0604030504040204" pitchFamily="34" charset="0"/>
              <a:cs typeface="Tahoma" panose="020B0604030504040204" pitchFamily="34" charset="0"/>
            </a:endParaRPr>
          </a:p>
        </p:txBody>
      </p:sp>
      <p:sp>
        <p:nvSpPr>
          <p:cNvPr id="2" name="テキスト ボックス 1"/>
          <p:cNvSpPr txBox="1"/>
          <p:nvPr/>
        </p:nvSpPr>
        <p:spPr>
          <a:xfrm>
            <a:off x="8073189" y="100468"/>
            <a:ext cx="3906608" cy="707886"/>
          </a:xfrm>
          <a:prstGeom prst="rect">
            <a:avLst/>
          </a:prstGeom>
          <a:noFill/>
        </p:spPr>
        <p:txBody>
          <a:bodyPr wrap="square" rtlCol="0">
            <a:spAutoFit/>
          </a:bodyPr>
          <a:lstStyle/>
          <a:p>
            <a:pPr algn="ctr"/>
            <a:r>
              <a:rPr kumimoji="1" lang="en-US" altLang="ja-JP" sz="4000" b="1" dirty="0">
                <a:solidFill>
                  <a:srgbClr val="FFFF00"/>
                </a:solidFill>
                <a:latin typeface="Tahoma" panose="020B0604030504040204" pitchFamily="34" charset="0"/>
                <a:ea typeface="Tahoma" panose="020B0604030504040204" pitchFamily="34" charset="0"/>
                <a:cs typeface="Tahoma" panose="020B0604030504040204" pitchFamily="34" charset="0"/>
              </a:rPr>
              <a:t>Last GRVA </a:t>
            </a:r>
            <a:r>
              <a:rPr kumimoji="1" lang="en-US" altLang="ja-JP" sz="2400" b="1" dirty="0">
                <a:solidFill>
                  <a:srgbClr val="FFFF00"/>
                </a:solidFill>
                <a:latin typeface="Tahoma" panose="020B0604030504040204" pitchFamily="34" charset="0"/>
                <a:ea typeface="Tahoma" panose="020B0604030504040204" pitchFamily="34" charset="0"/>
                <a:cs typeface="Tahoma" panose="020B0604030504040204" pitchFamily="34" charset="0"/>
              </a:rPr>
              <a:t>(4</a:t>
            </a:r>
            <a:r>
              <a:rPr kumimoji="1" lang="en-US" altLang="ja-JP" sz="24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th</a:t>
            </a:r>
            <a:r>
              <a:rPr kumimoji="1" lang="en-US" altLang="ja-JP" sz="2400" b="1"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kumimoji="1" lang="ja-JP" altLang="en-US" sz="2400" b="1" dirty="0">
              <a:solidFill>
                <a:srgbClr val="FFFF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394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6</a:t>
            </a:fld>
            <a:endParaRPr kumimoji="1" lang="ja-JP" altLang="en-US"/>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Supplement amendment of regulation</a:t>
            </a:r>
            <a:endPar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テキスト ボックス 5"/>
          <p:cNvSpPr txBox="1"/>
          <p:nvPr/>
        </p:nvSpPr>
        <p:spPr>
          <a:xfrm>
            <a:off x="8073189" y="100468"/>
            <a:ext cx="3906608" cy="707886"/>
          </a:xfrm>
          <a:prstGeom prst="rect">
            <a:avLst/>
          </a:prstGeom>
          <a:noFill/>
        </p:spPr>
        <p:txBody>
          <a:bodyPr wrap="square" rtlCol="0">
            <a:spAutoFit/>
          </a:bodyPr>
          <a:lstStyle/>
          <a:p>
            <a:pPr algn="ctr"/>
            <a:r>
              <a:rPr kumimoji="1" lang="en-US" altLang="ja-JP" sz="4000" b="1" dirty="0">
                <a:solidFill>
                  <a:srgbClr val="FFFF00"/>
                </a:solidFill>
                <a:latin typeface="Tahoma" panose="020B0604030504040204" pitchFamily="34" charset="0"/>
                <a:cs typeface="Tahoma" panose="020B0604030504040204" pitchFamily="34" charset="0"/>
              </a:rPr>
              <a:t>AEBS-10-02</a:t>
            </a:r>
            <a:endParaRPr kumimoji="1" lang="ja-JP" altLang="en-US" sz="4000" b="1" dirty="0">
              <a:solidFill>
                <a:srgbClr val="FFFF00"/>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pic>
        <p:nvPicPr>
          <p:cNvPr id="8" name="図 7"/>
          <p:cNvPicPr>
            <a:picLocks noChangeAspect="1"/>
          </p:cNvPicPr>
          <p:nvPr/>
        </p:nvPicPr>
        <p:blipFill rotWithShape="1">
          <a:blip r:embed="rId2"/>
          <a:srcRect l="33566" t="31624" r="31616" b="16543"/>
          <a:stretch/>
        </p:blipFill>
        <p:spPr>
          <a:xfrm>
            <a:off x="1374935" y="1173354"/>
            <a:ext cx="3888432" cy="3169387"/>
          </a:xfrm>
          <a:prstGeom prst="rect">
            <a:avLst/>
          </a:prstGeom>
        </p:spPr>
      </p:pic>
      <p:sp>
        <p:nvSpPr>
          <p:cNvPr id="9" name="テキスト ボックス 8"/>
          <p:cNvSpPr txBox="1"/>
          <p:nvPr/>
        </p:nvSpPr>
        <p:spPr>
          <a:xfrm>
            <a:off x="1789336" y="4342741"/>
            <a:ext cx="2712602" cy="523220"/>
          </a:xfrm>
          <a:prstGeom prst="rect">
            <a:avLst/>
          </a:prstGeom>
          <a:noFill/>
        </p:spPr>
        <p:txBody>
          <a:bodyPr wrap="none" rtlCol="0">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DRI 3D target</a:t>
            </a:r>
            <a:endParaRPr kumimoji="1" lang="ja-JP" altLang="en-US" sz="2800" b="1" dirty="0">
              <a:latin typeface="Tahoma" panose="020B0604030504040204" pitchFamily="34" charset="0"/>
              <a:cs typeface="Tahoma" panose="020B0604030504040204" pitchFamily="34" charset="0"/>
            </a:endParaRPr>
          </a:p>
        </p:txBody>
      </p:sp>
      <p:grpSp>
        <p:nvGrpSpPr>
          <p:cNvPr id="10" name="グループ化 9"/>
          <p:cNvGrpSpPr>
            <a:grpSpLocks/>
          </p:cNvGrpSpPr>
          <p:nvPr/>
        </p:nvGrpSpPr>
        <p:grpSpPr bwMode="auto">
          <a:xfrm>
            <a:off x="6228394" y="986811"/>
            <a:ext cx="5161828" cy="3414420"/>
            <a:chOff x="8162925" y="3840960"/>
            <a:chExt cx="3913188" cy="2879725"/>
          </a:xfrm>
        </p:grpSpPr>
        <p:grpSp>
          <p:nvGrpSpPr>
            <p:cNvPr id="11" name="グループ化 17"/>
            <p:cNvGrpSpPr>
              <a:grpSpLocks/>
            </p:cNvGrpSpPr>
            <p:nvPr/>
          </p:nvGrpSpPr>
          <p:grpSpPr bwMode="auto">
            <a:xfrm>
              <a:off x="8162925" y="3840960"/>
              <a:ext cx="3913188" cy="2879725"/>
              <a:chOff x="342900" y="761998"/>
              <a:chExt cx="3913188" cy="2879725"/>
            </a:xfrm>
          </p:grpSpPr>
          <p:pic>
            <p:nvPicPr>
              <p:cNvPr id="13" name="図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42900" y="761998"/>
                <a:ext cx="39131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555625" y="761998"/>
                <a:ext cx="276225" cy="252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a:latin typeface="Tahoma" panose="020B0604030504040204" pitchFamily="34" charset="0"/>
                  <a:cs typeface="Tahoma" panose="020B0604030504040204" pitchFamily="34" charset="0"/>
                </a:endParaRPr>
              </a:p>
            </p:txBody>
          </p:sp>
        </p:grpSp>
        <p:pic>
          <p:nvPicPr>
            <p:cNvPr id="12" name="図 2"/>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679" t="19891" r="9924" b="20982"/>
            <a:stretch>
              <a:fillRect/>
            </a:stretch>
          </p:blipFill>
          <p:spPr bwMode="auto">
            <a:xfrm>
              <a:off x="8810805" y="4412022"/>
              <a:ext cx="2872114" cy="170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テキスト ボックス 14"/>
          <p:cNvSpPr txBox="1"/>
          <p:nvPr/>
        </p:nvSpPr>
        <p:spPr>
          <a:xfrm>
            <a:off x="8838566" y="1231844"/>
            <a:ext cx="2088857" cy="707886"/>
          </a:xfrm>
          <a:prstGeom prst="rect">
            <a:avLst/>
          </a:prstGeom>
          <a:noFill/>
        </p:spPr>
        <p:txBody>
          <a:bodyPr wrap="square" rtlCol="0">
            <a:spAutoFit/>
          </a:bodyPr>
          <a:lstStyle/>
          <a:p>
            <a:r>
              <a:rPr kumimoji="1" lang="ja-JP" altLang="en-US" sz="2000" dirty="0">
                <a:solidFill>
                  <a:srgbClr val="0070C0"/>
                </a:solidFill>
                <a:latin typeface="Tahoma" panose="020B0604030504040204" pitchFamily="34" charset="0"/>
                <a:cs typeface="Tahoma" panose="020B0604030504040204" pitchFamily="34" charset="0"/>
              </a:rPr>
              <a:t>〇</a:t>
            </a:r>
            <a:r>
              <a:rPr lang="en-US" altLang="ja-JP" sz="2000" dirty="0">
                <a:latin typeface="Tahoma" panose="020B0604030504040204" pitchFamily="34" charset="0"/>
                <a:ea typeface="Tahoma" panose="020B0604030504040204" pitchFamily="34" charset="0"/>
                <a:cs typeface="Tahoma" panose="020B0604030504040204" pitchFamily="34" charset="0"/>
              </a:rPr>
              <a:t>B</a:t>
            </a:r>
            <a:r>
              <a:rPr kumimoji="1" lang="en-US" altLang="ja-JP" sz="2000" dirty="0">
                <a:latin typeface="Tahoma" panose="020B0604030504040204" pitchFamily="34" charset="0"/>
                <a:ea typeface="Tahoma" panose="020B0604030504040204" pitchFamily="34" charset="0"/>
                <a:cs typeface="Tahoma" panose="020B0604030504040204" pitchFamily="34" charset="0"/>
              </a:rPr>
              <a:t>efore</a:t>
            </a:r>
            <a:r>
              <a:rPr kumimoji="1" lang="ja-JP" altLang="de-DE" sz="2000" dirty="0">
                <a:latin typeface="Tahoma" panose="020B0604030504040204" pitchFamily="34" charset="0"/>
                <a:cs typeface="Tahoma" panose="020B0604030504040204" pitchFamily="34" charset="0"/>
              </a:rPr>
              <a:t> </a:t>
            </a:r>
            <a:r>
              <a:rPr kumimoji="1" lang="en-US" altLang="ja-JP" sz="2000" dirty="0">
                <a:latin typeface="Tahoma" panose="020B0604030504040204" pitchFamily="34" charset="0"/>
                <a:ea typeface="Tahoma" panose="020B0604030504040204" pitchFamily="34" charset="0"/>
                <a:cs typeface="Tahoma" panose="020B0604030504040204" pitchFamily="34" charset="0"/>
              </a:rPr>
              <a:t>rebuild</a:t>
            </a:r>
          </a:p>
          <a:p>
            <a:r>
              <a:rPr lang="ja-JP" altLang="en-US" sz="2000" dirty="0">
                <a:solidFill>
                  <a:srgbClr val="00B050"/>
                </a:solidFill>
                <a:latin typeface="Tahoma" panose="020B0604030504040204" pitchFamily="34" charset="0"/>
                <a:cs typeface="Tahoma" panose="020B0604030504040204" pitchFamily="34" charset="0"/>
              </a:rPr>
              <a:t>〇</a:t>
            </a:r>
            <a:r>
              <a:rPr lang="en-US" altLang="ja-JP" sz="2000" dirty="0">
                <a:latin typeface="Tahoma" panose="020B0604030504040204" pitchFamily="34" charset="0"/>
                <a:ea typeface="Tahoma" panose="020B0604030504040204" pitchFamily="34" charset="0"/>
                <a:cs typeface="Tahoma" panose="020B0604030504040204" pitchFamily="34" charset="0"/>
              </a:rPr>
              <a:t>After rebuild</a:t>
            </a:r>
            <a:endParaRPr kumimoji="1" lang="ja-JP" altLang="en-US" sz="2000" dirty="0">
              <a:latin typeface="Tahoma" panose="020B0604030504040204" pitchFamily="34" charset="0"/>
              <a:cs typeface="Tahoma" panose="020B0604030504040204" pitchFamily="34" charset="0"/>
            </a:endParaRPr>
          </a:p>
        </p:txBody>
      </p:sp>
      <p:sp>
        <p:nvSpPr>
          <p:cNvPr id="16" name="テキスト ボックス 15"/>
          <p:cNvSpPr txBox="1"/>
          <p:nvPr/>
        </p:nvSpPr>
        <p:spPr>
          <a:xfrm>
            <a:off x="6588923" y="4375445"/>
            <a:ext cx="4516044" cy="523220"/>
          </a:xfrm>
          <a:prstGeom prst="rect">
            <a:avLst/>
          </a:prstGeom>
          <a:noFill/>
        </p:spPr>
        <p:txBody>
          <a:bodyPr wrap="square" rtlCol="0">
            <a:spAutoFit/>
          </a:bodyPr>
          <a:lstStyle/>
          <a:p>
            <a:pPr algn="ctr"/>
            <a:r>
              <a:rPr lang="en-US" altLang="ja-JP" sz="2800" b="1" dirty="0">
                <a:latin typeface="Tahoma" panose="020B0604030504040204" pitchFamily="34" charset="0"/>
                <a:ea typeface="Tahoma" panose="020B0604030504040204" pitchFamily="34" charset="0"/>
                <a:cs typeface="Tahoma" panose="020B0604030504040204" pitchFamily="34" charset="0"/>
              </a:rPr>
              <a:t>Effect of target rebuild</a:t>
            </a:r>
            <a:endParaRPr kumimoji="1" lang="ja-JP" altLang="en-US" sz="2800" b="1" dirty="0">
              <a:latin typeface="Tahoma" panose="020B0604030504040204" pitchFamily="34" charset="0"/>
              <a:cs typeface="Tahoma" panose="020B0604030504040204" pitchFamily="34" charset="0"/>
            </a:endParaRPr>
          </a:p>
        </p:txBody>
      </p:sp>
      <p:sp>
        <p:nvSpPr>
          <p:cNvPr id="17" name="正方形/長方形 16"/>
          <p:cNvSpPr/>
          <p:nvPr/>
        </p:nvSpPr>
        <p:spPr>
          <a:xfrm>
            <a:off x="1766208" y="5201522"/>
            <a:ext cx="10213589" cy="954107"/>
          </a:xfrm>
          <a:prstGeom prst="rect">
            <a:avLst/>
          </a:prstGeom>
          <a:ln w="25400">
            <a:solidFill>
              <a:srgbClr val="0070C0"/>
            </a:solidFill>
          </a:ln>
        </p:spPr>
        <p:txBody>
          <a:bodyPr wrap="square">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Due to external influences it is difficult to ensure that every test run is performed under the same conditions.</a:t>
            </a:r>
            <a:endParaRPr lang="ja-JP" altLang="en-US" sz="2800" b="1" dirty="0">
              <a:latin typeface="Tahoma" panose="020B0604030504040204" pitchFamily="34" charset="0"/>
              <a:cs typeface="Tahoma" panose="020B0604030504040204" pitchFamily="34" charset="0"/>
            </a:endParaRPr>
          </a:p>
        </p:txBody>
      </p:sp>
      <p:sp>
        <p:nvSpPr>
          <p:cNvPr id="18" name="右矢印 17"/>
          <p:cNvSpPr/>
          <p:nvPr/>
        </p:nvSpPr>
        <p:spPr>
          <a:xfrm>
            <a:off x="553822" y="5425656"/>
            <a:ext cx="1031132" cy="50583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503389" y="1173354"/>
            <a:ext cx="2759978" cy="646331"/>
          </a:xfrm>
          <a:prstGeom prst="rect">
            <a:avLst/>
          </a:prstGeom>
        </p:spPr>
        <p:txBody>
          <a:bodyPr wrap="square">
            <a:spAutoFit/>
          </a:bodyPr>
          <a:lstStyle/>
          <a:p>
            <a:r>
              <a:rPr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If the vehicle collides, </a:t>
            </a:r>
          </a:p>
          <a:p>
            <a:r>
              <a:rPr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the target will fall apart.</a:t>
            </a:r>
            <a:endParaRPr lang="ja-JP" altLang="en-US" dirty="0">
              <a:solidFill>
                <a:srgbClr val="FF0000"/>
              </a:solidFill>
              <a:latin typeface="Tahoma" panose="020B0604030504040204" pitchFamily="34" charset="0"/>
              <a:cs typeface="Tahoma" panose="020B0604030504040204" pitchFamily="34" charset="0"/>
            </a:endParaRPr>
          </a:p>
        </p:txBody>
      </p:sp>
      <p:sp>
        <p:nvSpPr>
          <p:cNvPr id="22" name="テキスト ボックス 21"/>
          <p:cNvSpPr txBox="1"/>
          <p:nvPr/>
        </p:nvSpPr>
        <p:spPr>
          <a:xfrm>
            <a:off x="8919693" y="3404733"/>
            <a:ext cx="1979802" cy="369332"/>
          </a:xfrm>
          <a:prstGeom prst="rect">
            <a:avLst/>
          </a:prstGeom>
          <a:noFill/>
        </p:spPr>
        <p:txBody>
          <a:bodyPr wrap="squar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Radar reflectivity</a:t>
            </a:r>
            <a:endParaRPr kumimoji="1" lang="ja-JP"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620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7</a:t>
            </a:fld>
            <a:endParaRPr kumimoji="1" lang="ja-JP" altLang="en-US" dirty="0"/>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Supplement amendment of regulation</a:t>
            </a:r>
            <a:endPar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右矢印 9"/>
          <p:cNvSpPr/>
          <p:nvPr/>
        </p:nvSpPr>
        <p:spPr>
          <a:xfrm>
            <a:off x="5588237" y="1469610"/>
            <a:ext cx="1031132" cy="50583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0049" y="1469610"/>
            <a:ext cx="5236202" cy="523220"/>
          </a:xfrm>
          <a:prstGeom prst="rect">
            <a:avLst/>
          </a:prstGeom>
          <a:noFill/>
          <a:ln w="25400">
            <a:solidFill>
              <a:schemeClr val="accent2"/>
            </a:solidFill>
          </a:ln>
        </p:spPr>
        <p:txBody>
          <a:bodyPr wrap="square" rtlCol="0">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“Repeatability of test runs”</a:t>
            </a:r>
            <a:endParaRPr kumimoji="1" lang="ja-JP" altLang="en-US" sz="2800" b="1" dirty="0">
              <a:latin typeface="Tahoma" panose="020B0604030504040204" pitchFamily="34" charset="0"/>
              <a:cs typeface="Tahoma" panose="020B0604030504040204" pitchFamily="34" charset="0"/>
            </a:endParaRPr>
          </a:p>
        </p:txBody>
      </p:sp>
      <p:sp>
        <p:nvSpPr>
          <p:cNvPr id="12" name="テキスト ボックス 11"/>
          <p:cNvSpPr txBox="1"/>
          <p:nvPr/>
        </p:nvSpPr>
        <p:spPr>
          <a:xfrm>
            <a:off x="6793187" y="1469610"/>
            <a:ext cx="5236202" cy="523220"/>
          </a:xfrm>
          <a:prstGeom prst="rect">
            <a:avLst/>
          </a:prstGeom>
          <a:noFill/>
          <a:ln w="25400">
            <a:solidFill>
              <a:schemeClr val="accent2"/>
            </a:solidFill>
          </a:ln>
        </p:spPr>
        <p:txBody>
          <a:bodyPr wrap="square" rtlCol="0">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“Robustness of the system”</a:t>
            </a:r>
            <a:endParaRPr kumimoji="1" lang="ja-JP" altLang="en-US" sz="2800" b="1" dirty="0">
              <a:latin typeface="Tahoma" panose="020B0604030504040204" pitchFamily="34" charset="0"/>
              <a:cs typeface="Tahoma" panose="020B0604030504040204" pitchFamily="34" charset="0"/>
            </a:endParaRPr>
          </a:p>
        </p:txBody>
      </p:sp>
      <p:sp>
        <p:nvSpPr>
          <p:cNvPr id="3" name="テキスト ボックス 2"/>
          <p:cNvSpPr txBox="1"/>
          <p:nvPr/>
        </p:nvSpPr>
        <p:spPr>
          <a:xfrm>
            <a:off x="98119" y="957517"/>
            <a:ext cx="2118167"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Title:</a:t>
            </a:r>
            <a:endParaRPr kumimoji="1" lang="ja-JP" altLang="en-US" sz="2800" b="1" dirty="0">
              <a:latin typeface="Tahoma" panose="020B0604030504040204" pitchFamily="34" charset="0"/>
              <a:cs typeface="Tahoma" panose="020B0604030504040204" pitchFamily="34" charset="0"/>
            </a:endParaRPr>
          </a:p>
        </p:txBody>
      </p:sp>
      <p:sp>
        <p:nvSpPr>
          <p:cNvPr id="13" name="テキスト ボックス 12"/>
          <p:cNvSpPr txBox="1"/>
          <p:nvPr/>
        </p:nvSpPr>
        <p:spPr>
          <a:xfrm>
            <a:off x="165520" y="2525716"/>
            <a:ext cx="3480901"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Example of Detail:</a:t>
            </a:r>
            <a:endParaRPr kumimoji="1" lang="ja-JP" altLang="en-US" sz="2800" b="1" dirty="0">
              <a:latin typeface="Tahoma" panose="020B0604030504040204" pitchFamily="34" charset="0"/>
              <a:cs typeface="Tahoma" panose="020B0604030504040204" pitchFamily="34" charset="0"/>
            </a:endParaRPr>
          </a:p>
        </p:txBody>
      </p:sp>
      <p:sp>
        <p:nvSpPr>
          <p:cNvPr id="5" name="テキスト ボックス 4"/>
          <p:cNvSpPr txBox="1"/>
          <p:nvPr/>
        </p:nvSpPr>
        <p:spPr>
          <a:xfrm>
            <a:off x="3580981" y="2508334"/>
            <a:ext cx="8240598" cy="523220"/>
          </a:xfrm>
          <a:prstGeom prst="rect">
            <a:avLst/>
          </a:prstGeom>
          <a:noFill/>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Number of tests: Two times in each test conditions</a:t>
            </a:r>
            <a:endParaRPr kumimoji="1" lang="ja-JP" altLang="en-US" sz="2800" dirty="0">
              <a:latin typeface="Tahoma" panose="020B0604030504040204" pitchFamily="34" charset="0"/>
              <a:cs typeface="Tahoma" panose="020B060403050404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1563820003"/>
              </p:ext>
            </p:extLst>
          </p:nvPr>
        </p:nvGraphicFramePr>
        <p:xfrm>
          <a:off x="523683" y="3195663"/>
          <a:ext cx="11144634" cy="3017520"/>
        </p:xfrm>
        <a:graphic>
          <a:graphicData uri="http://schemas.openxmlformats.org/drawingml/2006/table">
            <a:tbl>
              <a:tblPr firstRow="1" bandRow="1">
                <a:tableStyleId>{5940675A-B579-460E-94D1-54222C63F5DA}</a:tableStyleId>
              </a:tblPr>
              <a:tblGrid>
                <a:gridCol w="827508">
                  <a:extLst>
                    <a:ext uri="{9D8B030D-6E8A-4147-A177-3AD203B41FA5}">
                      <a16:colId xmlns:a16="http://schemas.microsoft.com/office/drawing/2014/main" val="1233225789"/>
                    </a:ext>
                  </a:extLst>
                </a:gridCol>
                <a:gridCol w="2262566">
                  <a:extLst>
                    <a:ext uri="{9D8B030D-6E8A-4147-A177-3AD203B41FA5}">
                      <a16:colId xmlns:a16="http://schemas.microsoft.com/office/drawing/2014/main" val="827749646"/>
                    </a:ext>
                  </a:extLst>
                </a:gridCol>
                <a:gridCol w="2395657">
                  <a:extLst>
                    <a:ext uri="{9D8B030D-6E8A-4147-A177-3AD203B41FA5}">
                      <a16:colId xmlns:a16="http://schemas.microsoft.com/office/drawing/2014/main" val="1733166518"/>
                    </a:ext>
                  </a:extLst>
                </a:gridCol>
                <a:gridCol w="3160936">
                  <a:extLst>
                    <a:ext uri="{9D8B030D-6E8A-4147-A177-3AD203B41FA5}">
                      <a16:colId xmlns:a16="http://schemas.microsoft.com/office/drawing/2014/main" val="1598601104"/>
                    </a:ext>
                  </a:extLst>
                </a:gridCol>
                <a:gridCol w="2497967">
                  <a:extLst>
                    <a:ext uri="{9D8B030D-6E8A-4147-A177-3AD203B41FA5}">
                      <a16:colId xmlns:a16="http://schemas.microsoft.com/office/drawing/2014/main" val="789975063"/>
                    </a:ext>
                  </a:extLst>
                </a:gridCol>
              </a:tblGrid>
              <a:tr h="370840">
                <a:tc>
                  <a:txBody>
                    <a:bodyPr/>
                    <a:lstStyle/>
                    <a:p>
                      <a:pPr algn="ctr"/>
                      <a:r>
                        <a:rPr kumimoji="1" lang="en-US" altLang="ja-JP" sz="2800" dirty="0">
                          <a:latin typeface="Tahoma" panose="020B0604030504040204" pitchFamily="34" charset="0"/>
                          <a:cs typeface="Tahoma" panose="020B0604030504040204" pitchFamily="34" charset="0"/>
                        </a:rPr>
                        <a:t>No</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en-US" altLang="ja-JP" sz="2800" dirty="0">
                          <a:latin typeface="Tahoma" panose="020B0604030504040204" pitchFamily="34" charset="0"/>
                          <a:ea typeface="Tahoma" panose="020B0604030504040204" pitchFamily="34" charset="0"/>
                          <a:cs typeface="Tahoma" panose="020B0604030504040204" pitchFamily="34" charset="0"/>
                        </a:rPr>
                        <a:t>First</a:t>
                      </a:r>
                      <a:r>
                        <a:rPr kumimoji="1" lang="en-US" altLang="ja-JP" sz="2800" baseline="0" dirty="0">
                          <a:latin typeface="Tahoma" panose="020B0604030504040204" pitchFamily="34" charset="0"/>
                          <a:ea typeface="Tahoma" panose="020B0604030504040204" pitchFamily="34" charset="0"/>
                          <a:cs typeface="Tahoma" panose="020B0604030504040204" pitchFamily="34" charset="0"/>
                        </a:rPr>
                        <a:t> test</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en-US" altLang="ja-JP" sz="2800" dirty="0">
                          <a:latin typeface="Tahoma" panose="020B0604030504040204" pitchFamily="34" charset="0"/>
                          <a:ea typeface="Tahoma" panose="020B0604030504040204" pitchFamily="34" charset="0"/>
                          <a:cs typeface="Tahoma" panose="020B0604030504040204" pitchFamily="34" charset="0"/>
                        </a:rPr>
                        <a:t>Second test</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en-US" altLang="ja-JP" sz="2800" baseline="0" dirty="0">
                          <a:latin typeface="Tahoma" panose="020B0604030504040204" pitchFamily="34" charset="0"/>
                          <a:ea typeface="Tahoma" panose="020B0604030504040204" pitchFamily="34" charset="0"/>
                          <a:cs typeface="Tahoma" panose="020B0604030504040204" pitchFamily="34" charset="0"/>
                        </a:rPr>
                        <a:t>One more test </a:t>
                      </a:r>
                    </a:p>
                    <a:p>
                      <a:pPr algn="ctr"/>
                      <a:r>
                        <a:rPr kumimoji="1" lang="en-US" altLang="ja-JP" sz="2800" baseline="0" dirty="0">
                          <a:latin typeface="Tahoma" panose="020B0604030504040204" pitchFamily="34" charset="0"/>
                          <a:ea typeface="Tahoma" panose="020B0604030504040204" pitchFamily="34" charset="0"/>
                          <a:cs typeface="Tahoma" panose="020B0604030504040204" pitchFamily="34" charset="0"/>
                        </a:rPr>
                        <a:t>(Either is NG)</a:t>
                      </a:r>
                      <a:endParaRPr kumimoji="1" lang="ja-JP" altLang="en-US" sz="2800" dirty="0">
                        <a:latin typeface="Tahoma" panose="020B0604030504040204" pitchFamily="34" charset="0"/>
                        <a:cs typeface="Tahoma" panose="020B0604030504040204" pitchFamily="34" charset="0"/>
                      </a:endParaRPr>
                    </a:p>
                  </a:txBody>
                  <a:tcPr>
                    <a:lnR w="28575" cap="flat" cmpd="sng" algn="ctr">
                      <a:solidFill>
                        <a:schemeClr val="tx1"/>
                      </a:solidFill>
                      <a:prstDash val="solid"/>
                      <a:round/>
                      <a:headEnd type="none" w="med" len="med"/>
                      <a:tailEnd type="none" w="med" len="med"/>
                    </a:lnR>
                  </a:tcPr>
                </a:tc>
                <a:tc>
                  <a:txBody>
                    <a:bodyPr/>
                    <a:lstStyle/>
                    <a:p>
                      <a:pPr algn="ctr"/>
                      <a:r>
                        <a:rPr kumimoji="1" lang="en-US" altLang="ja-JP" sz="2800" dirty="0">
                          <a:latin typeface="Tahoma" panose="020B0604030504040204" pitchFamily="34" charset="0"/>
                          <a:ea typeface="Tahoma" panose="020B0604030504040204" pitchFamily="34" charset="0"/>
                          <a:cs typeface="Tahoma" panose="020B0604030504040204" pitchFamily="34" charset="0"/>
                        </a:rPr>
                        <a:t>Requirement</a:t>
                      </a:r>
                      <a:endParaRPr kumimoji="1" lang="ja-JP" altLang="en-US" sz="2800" dirty="0">
                        <a:latin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5889981"/>
                  </a:ext>
                </a:extLst>
              </a:tr>
              <a:tr h="370840">
                <a:tc>
                  <a:txBody>
                    <a:bodyPr/>
                    <a:lstStyle/>
                    <a:p>
                      <a:pPr algn="ctr"/>
                      <a:r>
                        <a:rPr kumimoji="1" lang="en-US" altLang="ja-JP" sz="2800" dirty="0">
                          <a:latin typeface="Tahoma" panose="020B0604030504040204" pitchFamily="34" charset="0"/>
                          <a:cs typeface="Tahoma" panose="020B0604030504040204" pitchFamily="34" charset="0"/>
                        </a:rPr>
                        <a:t>1</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ja-JP" altLang="en-US" sz="2800" dirty="0">
                          <a:latin typeface="Tahoma" panose="020B0604030504040204" pitchFamily="34" charset="0"/>
                          <a:cs typeface="Tahoma" panose="020B0604030504040204" pitchFamily="34" charset="0"/>
                        </a:rPr>
                        <a:t>〇</a:t>
                      </a:r>
                    </a:p>
                  </a:txBody>
                  <a:tcPr/>
                </a:tc>
                <a:tc>
                  <a:txBody>
                    <a:bodyPr/>
                    <a:lstStyle/>
                    <a:p>
                      <a:pPr algn="ctr"/>
                      <a:r>
                        <a:rPr kumimoji="1" lang="ja-JP" altLang="en-US" sz="2800" dirty="0">
                          <a:latin typeface="Tahoma" panose="020B0604030504040204" pitchFamily="34" charset="0"/>
                          <a:cs typeface="Tahoma" panose="020B0604030504040204" pitchFamily="34" charset="0"/>
                        </a:rPr>
                        <a:t>〇</a:t>
                      </a:r>
                    </a:p>
                  </a:txBody>
                  <a:tcPr/>
                </a:tc>
                <a:tc>
                  <a:txBody>
                    <a:bodyPr/>
                    <a:lstStyle/>
                    <a:p>
                      <a:pPr algn="ctr"/>
                      <a:r>
                        <a:rPr kumimoji="1" lang="en-US" altLang="ja-JP" sz="2800"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a:txBody>
                  <a:tcPr>
                    <a:lnR w="28575" cap="flat" cmpd="sng" algn="ctr">
                      <a:solidFill>
                        <a:schemeClr val="tx1"/>
                      </a:solidFill>
                      <a:prstDash val="solid"/>
                      <a:round/>
                      <a:headEnd type="none" w="med" len="med"/>
                      <a:tailEnd type="none" w="med" len="med"/>
                    </a:lnR>
                  </a:tcPr>
                </a:tc>
                <a:tc>
                  <a:txBody>
                    <a:bodyPr/>
                    <a:lstStyle/>
                    <a:p>
                      <a:pPr algn="ctr"/>
                      <a:r>
                        <a:rPr kumimoji="1" lang="en-US" altLang="ja-JP" sz="2800" dirty="0">
                          <a:latin typeface="Tahoma" panose="020B0604030504040204" pitchFamily="34" charset="0"/>
                          <a:cs typeface="Tahoma" panose="020B0604030504040204" pitchFamily="34" charset="0"/>
                        </a:rPr>
                        <a:t>Pass</a:t>
                      </a:r>
                      <a:endParaRPr kumimoji="1" lang="ja-JP" altLang="en-US" sz="2800" dirty="0">
                        <a:latin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3445055"/>
                  </a:ext>
                </a:extLst>
              </a:tr>
              <a:tr h="370840">
                <a:tc>
                  <a:txBody>
                    <a:bodyPr/>
                    <a:lstStyle/>
                    <a:p>
                      <a:pPr algn="ctr"/>
                      <a:r>
                        <a:rPr kumimoji="1" lang="en-US" altLang="ja-JP" sz="2800" dirty="0">
                          <a:latin typeface="Tahoma" panose="020B0604030504040204" pitchFamily="34" charset="0"/>
                          <a:cs typeface="Tahoma" panose="020B0604030504040204" pitchFamily="34" charset="0"/>
                        </a:rPr>
                        <a:t>2</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ja-JP" altLang="en-US" sz="2800" dirty="0">
                          <a:latin typeface="Tahoma" panose="020B0604030504040204" pitchFamily="34" charset="0"/>
                          <a:cs typeface="Tahoma" panose="020B0604030504040204" pitchFamily="34" charset="0"/>
                        </a:rPr>
                        <a:t>〇</a:t>
                      </a:r>
                    </a:p>
                  </a:txBody>
                  <a:tcPr/>
                </a:tc>
                <a:tc>
                  <a:txBody>
                    <a:bodyPr/>
                    <a:lstStyle/>
                    <a:p>
                      <a:pPr algn="ctr"/>
                      <a:r>
                        <a:rPr kumimoji="1" lang="en-US" altLang="ja-JP" sz="2800"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ja-JP" altLang="en-US" sz="2800" dirty="0">
                          <a:latin typeface="Tahoma" panose="020B0604030504040204" pitchFamily="34" charset="0"/>
                          <a:cs typeface="Tahoma" panose="020B0604030504040204" pitchFamily="34" charset="0"/>
                        </a:rPr>
                        <a:t>〇</a:t>
                      </a:r>
                    </a:p>
                  </a:txBody>
                  <a:tcPr>
                    <a:lnR w="28575" cap="flat" cmpd="sng" algn="ctr">
                      <a:solidFill>
                        <a:schemeClr val="tx1"/>
                      </a:solidFill>
                      <a:prstDash val="solid"/>
                      <a:round/>
                      <a:headEnd type="none" w="med" len="med"/>
                      <a:tailEnd type="none" w="med" len="med"/>
                    </a:lnR>
                  </a:tcPr>
                </a:tc>
                <a:tc>
                  <a:txBody>
                    <a:bodyPr/>
                    <a:lstStyle/>
                    <a:p>
                      <a:pPr algn="ctr"/>
                      <a:r>
                        <a:rPr kumimoji="1" lang="en-US" altLang="ja-JP" sz="2800" dirty="0">
                          <a:latin typeface="Tahoma" panose="020B0604030504040204" pitchFamily="34" charset="0"/>
                          <a:cs typeface="Tahoma" panose="020B0604030504040204" pitchFamily="34" charset="0"/>
                        </a:rPr>
                        <a:t>Pass</a:t>
                      </a:r>
                      <a:endParaRPr kumimoji="1" lang="ja-JP" altLang="en-US" sz="2800" dirty="0">
                        <a:latin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36279"/>
                  </a:ext>
                </a:extLst>
              </a:tr>
              <a:tr h="370840">
                <a:tc>
                  <a:txBody>
                    <a:bodyPr/>
                    <a:lstStyle/>
                    <a:p>
                      <a:pPr algn="ctr"/>
                      <a:r>
                        <a:rPr kumimoji="1" lang="en-US" altLang="ja-JP" sz="2800" dirty="0">
                          <a:latin typeface="Tahoma" panose="020B0604030504040204" pitchFamily="34" charset="0"/>
                          <a:cs typeface="Tahoma" panose="020B0604030504040204" pitchFamily="34" charset="0"/>
                        </a:rPr>
                        <a:t>3</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ja-JP" altLang="en-US" sz="2800" dirty="0">
                          <a:latin typeface="Tahoma" panose="020B0604030504040204" pitchFamily="34" charset="0"/>
                          <a:cs typeface="Tahoma" panose="020B0604030504040204" pitchFamily="34" charset="0"/>
                        </a:rPr>
                        <a:t>〇</a:t>
                      </a:r>
                    </a:p>
                  </a:txBody>
                  <a:tcPr/>
                </a:tc>
                <a:tc>
                  <a:txBody>
                    <a:bodyPr/>
                    <a:lstStyle/>
                    <a:p>
                      <a:pPr algn="ctr"/>
                      <a:r>
                        <a:rPr kumimoji="1" lang="en-US" altLang="ja-JP" sz="2800"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en-US" altLang="ja-JP" sz="2800" dirty="0">
                          <a:latin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a:txBody>
                  <a:tcPr>
                    <a:lnR w="28575" cap="flat" cmpd="sng" algn="ctr">
                      <a:solidFill>
                        <a:schemeClr val="tx1"/>
                      </a:solidFill>
                      <a:prstDash val="solid"/>
                      <a:round/>
                      <a:headEnd type="none" w="med" len="med"/>
                      <a:tailEnd type="none" w="med" len="med"/>
                    </a:lnR>
                  </a:tcPr>
                </a:tc>
                <a:tc>
                  <a:txBody>
                    <a:bodyPr/>
                    <a:lstStyle/>
                    <a:p>
                      <a:pPr algn="ctr"/>
                      <a:r>
                        <a:rPr kumimoji="1" lang="en-US" altLang="ja-JP" sz="2800" dirty="0">
                          <a:latin typeface="Tahoma" panose="020B0604030504040204" pitchFamily="34" charset="0"/>
                          <a:ea typeface="Tahoma" panose="020B0604030504040204" pitchFamily="34" charset="0"/>
                          <a:cs typeface="Tahoma" panose="020B0604030504040204" pitchFamily="34" charset="0"/>
                        </a:rPr>
                        <a:t>Fail</a:t>
                      </a:r>
                      <a:endParaRPr kumimoji="1" lang="ja-JP" altLang="en-US" sz="2800" dirty="0">
                        <a:latin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77407409"/>
                  </a:ext>
                </a:extLst>
              </a:tr>
              <a:tr h="370840">
                <a:tc>
                  <a:txBody>
                    <a:bodyPr/>
                    <a:lstStyle/>
                    <a:p>
                      <a:pPr algn="ctr"/>
                      <a:r>
                        <a:rPr kumimoji="1" lang="en-US" altLang="ja-JP" sz="2800" dirty="0">
                          <a:latin typeface="Tahoma" panose="020B0604030504040204" pitchFamily="34" charset="0"/>
                          <a:cs typeface="Tahoma" panose="020B0604030504040204" pitchFamily="34" charset="0"/>
                        </a:rPr>
                        <a:t>4</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en-US" altLang="ja-JP" sz="2800" dirty="0">
                          <a:latin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en-US" altLang="ja-JP" sz="2800" dirty="0">
                          <a:latin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a:txBody>
                  <a:tcPr/>
                </a:tc>
                <a:tc>
                  <a:txBody>
                    <a:bodyPr/>
                    <a:lstStyle/>
                    <a:p>
                      <a:pPr algn="ctr"/>
                      <a:r>
                        <a:rPr kumimoji="1" lang="en-US" altLang="ja-JP" sz="2800" dirty="0">
                          <a:latin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a:txBody>
                  <a:tcPr>
                    <a:lnR w="28575" cap="flat" cmpd="sng" algn="ctr">
                      <a:solidFill>
                        <a:schemeClr val="tx1"/>
                      </a:solidFill>
                      <a:prstDash val="solid"/>
                      <a:round/>
                      <a:headEnd type="none" w="med" len="med"/>
                      <a:tailEnd type="none" w="med" len="med"/>
                    </a:lnR>
                  </a:tcPr>
                </a:tc>
                <a:tc>
                  <a:txBody>
                    <a:bodyPr/>
                    <a:lstStyle/>
                    <a:p>
                      <a:pPr algn="ctr"/>
                      <a:r>
                        <a:rPr kumimoji="1" lang="en-US" altLang="ja-JP" sz="2800" dirty="0">
                          <a:latin typeface="Tahoma" panose="020B0604030504040204" pitchFamily="34" charset="0"/>
                          <a:cs typeface="Tahoma" panose="020B0604030504040204" pitchFamily="34" charset="0"/>
                        </a:rPr>
                        <a:t>Fail</a:t>
                      </a:r>
                      <a:endParaRPr kumimoji="1" lang="ja-JP" altLang="en-US" sz="2800" dirty="0">
                        <a:latin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50416674"/>
                  </a:ext>
                </a:extLst>
              </a:tr>
            </a:tbl>
          </a:graphicData>
        </a:graphic>
      </p:graphicFrame>
      <p:sp>
        <p:nvSpPr>
          <p:cNvPr id="14" name="テキスト ボックス 13"/>
          <p:cNvSpPr txBox="1"/>
          <p:nvPr/>
        </p:nvSpPr>
        <p:spPr>
          <a:xfrm>
            <a:off x="8160006" y="100468"/>
            <a:ext cx="4027989" cy="707886"/>
          </a:xfrm>
          <a:prstGeom prst="rect">
            <a:avLst/>
          </a:prstGeom>
          <a:noFill/>
        </p:spPr>
        <p:txBody>
          <a:bodyPr wrap="square" rtlCol="0">
            <a:spAutoFit/>
          </a:bodyPr>
          <a:lstStyle/>
          <a:p>
            <a:pPr algn="ctr"/>
            <a:r>
              <a:rPr kumimoji="1" lang="en-US" altLang="ja-JP" sz="4000" b="1" dirty="0">
                <a:solidFill>
                  <a:srgbClr val="FFFF00"/>
                </a:solidFill>
                <a:latin typeface="Tahoma" panose="020B0604030504040204" pitchFamily="34" charset="0"/>
                <a:cs typeface="Tahoma" panose="020B0604030504040204" pitchFamily="34" charset="0"/>
              </a:rPr>
              <a:t>GRVA-2020-17</a:t>
            </a:r>
            <a:endParaRPr kumimoji="1" lang="ja-JP" altLang="en-US" sz="4000" b="1" dirty="0">
              <a:solidFill>
                <a:srgbClr val="FFFF00"/>
              </a:solidFill>
              <a:latin typeface="Tahoma" panose="020B0604030504040204" pitchFamily="34" charset="0"/>
              <a:cs typeface="Tahoma" panose="020B0604030504040204" pitchFamily="34" charset="0"/>
            </a:endParaRPr>
          </a:p>
        </p:txBody>
      </p:sp>
      <p:sp>
        <p:nvSpPr>
          <p:cNvPr id="15" name="テキスト ボックス 14"/>
          <p:cNvSpPr txBox="1"/>
          <p:nvPr/>
        </p:nvSpPr>
        <p:spPr>
          <a:xfrm>
            <a:off x="165520" y="2082615"/>
            <a:ext cx="3480901"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Para. 6.10.1</a:t>
            </a:r>
            <a:endParaRPr kumimoji="1" lang="ja-JP" altLang="en-US" sz="28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185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8</a:t>
            </a:fld>
            <a:endParaRPr kumimoji="1" lang="ja-JP" altLang="en-US" dirty="0"/>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Supplement amendment of regulation</a:t>
            </a:r>
            <a:endPar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テキスト ボックス 13"/>
          <p:cNvSpPr txBox="1"/>
          <p:nvPr/>
        </p:nvSpPr>
        <p:spPr>
          <a:xfrm>
            <a:off x="213361" y="1167312"/>
            <a:ext cx="8064365"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Percentage of </a:t>
            </a:r>
            <a:r>
              <a:rPr lang="en-US" altLang="ja-JP" sz="2800" b="1" dirty="0">
                <a:latin typeface="Tahoma" panose="020B0604030504040204" pitchFamily="34" charset="0"/>
                <a:ea typeface="Tahoma" panose="020B0604030504040204" pitchFamily="34" charset="0"/>
                <a:cs typeface="Tahoma" panose="020B0604030504040204" pitchFamily="34" charset="0"/>
              </a:rPr>
              <a:t>failed tests</a:t>
            </a:r>
            <a:r>
              <a:rPr kumimoji="1" lang="en-US" altLang="ja-JP" sz="2800" b="1"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b="1" dirty="0">
              <a:latin typeface="Tahoma" panose="020B0604030504040204" pitchFamily="34" charset="0"/>
              <a:cs typeface="Tahoma" panose="020B0604030504040204" pitchFamily="34" charset="0"/>
            </a:endParaRPr>
          </a:p>
        </p:txBody>
      </p:sp>
      <p:sp>
        <p:nvSpPr>
          <p:cNvPr id="15" name="テキスト ボックス 14"/>
          <p:cNvSpPr txBox="1"/>
          <p:nvPr/>
        </p:nvSpPr>
        <p:spPr>
          <a:xfrm>
            <a:off x="646497" y="1898400"/>
            <a:ext cx="11286422" cy="954107"/>
          </a:xfrm>
          <a:prstGeom prst="rect">
            <a:avLst/>
          </a:prstGeom>
          <a:noFill/>
        </p:spPr>
        <p:txBody>
          <a:bodyPr wrap="square" rtlCol="0">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The number of failed tests shall not exceed </a:t>
            </a:r>
            <a:r>
              <a:rPr lang="en-US" altLang="ja-JP" sz="2800" b="1" dirty="0">
                <a:latin typeface="Tahoma" panose="020B0604030504040204" pitchFamily="34" charset="0"/>
                <a:ea typeface="Tahoma" panose="020B0604030504040204" pitchFamily="34" charset="0"/>
                <a:cs typeface="Tahoma" panose="020B0604030504040204" pitchFamily="34" charset="0"/>
              </a:rPr>
              <a:t>10.0 %</a:t>
            </a:r>
            <a:r>
              <a:rPr lang="en-US" altLang="ja-JP" sz="2800" dirty="0">
                <a:latin typeface="Tahoma" panose="020B0604030504040204" pitchFamily="34" charset="0"/>
                <a:ea typeface="Tahoma" panose="020B0604030504040204" pitchFamily="34" charset="0"/>
                <a:cs typeface="Tahoma" panose="020B0604030504040204" pitchFamily="34" charset="0"/>
              </a:rPr>
              <a:t> in each scenario </a:t>
            </a:r>
          </a:p>
          <a:p>
            <a:r>
              <a:rPr lang="en-US" altLang="ja-JP" sz="2800" dirty="0">
                <a:latin typeface="Tahoma" panose="020B0604030504040204" pitchFamily="34" charset="0"/>
                <a:ea typeface="Tahoma" panose="020B0604030504040204" pitchFamily="34" charset="0"/>
                <a:cs typeface="Tahoma" panose="020B0604030504040204" pitchFamily="34" charset="0"/>
              </a:rPr>
              <a:t>(Car to Car, Car to Pedestrian and [Car to Bicycle]).</a:t>
            </a:r>
          </a:p>
        </p:txBody>
      </p:sp>
      <p:sp>
        <p:nvSpPr>
          <p:cNvPr id="9" name="正方形/長方形 8"/>
          <p:cNvSpPr/>
          <p:nvPr/>
        </p:nvSpPr>
        <p:spPr>
          <a:xfrm>
            <a:off x="213361" y="1167312"/>
            <a:ext cx="11593628" cy="183256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37937" y="4226117"/>
            <a:ext cx="10716126" cy="954107"/>
          </a:xfrm>
          <a:prstGeom prst="rect">
            <a:avLst/>
          </a:prstGeom>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The root cause of any failed test run shall be analyzed together with the Technical Service and annexed to the test report.</a:t>
            </a:r>
            <a:endParaRPr lang="ja-JP" altLang="en-US" sz="2800" dirty="0">
              <a:latin typeface="Tahoma" panose="020B0604030504040204" pitchFamily="34" charset="0"/>
              <a:cs typeface="Tahoma" panose="020B0604030504040204" pitchFamily="34" charset="0"/>
            </a:endParaRPr>
          </a:p>
        </p:txBody>
      </p:sp>
      <p:sp>
        <p:nvSpPr>
          <p:cNvPr id="17" name="テキスト ボックス 16"/>
          <p:cNvSpPr txBox="1"/>
          <p:nvPr/>
        </p:nvSpPr>
        <p:spPr>
          <a:xfrm>
            <a:off x="213361" y="3565678"/>
            <a:ext cx="8064365" cy="523220"/>
          </a:xfrm>
          <a:prstGeom prst="rect">
            <a:avLst/>
          </a:prstGeom>
          <a:noFill/>
        </p:spPr>
        <p:txBody>
          <a:bodyPr wrap="square" rtlCol="0">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Investigation of the failure cause:</a:t>
            </a:r>
            <a:endParaRPr kumimoji="1" lang="ja-JP" altLang="en-US" sz="2800" b="1" dirty="0">
              <a:latin typeface="Tahoma" panose="020B0604030504040204" pitchFamily="34" charset="0"/>
              <a:cs typeface="Tahoma" panose="020B0604030504040204" pitchFamily="34" charset="0"/>
            </a:endParaRPr>
          </a:p>
        </p:txBody>
      </p:sp>
      <p:sp>
        <p:nvSpPr>
          <p:cNvPr id="18" name="正方形/長方形 17"/>
          <p:cNvSpPr/>
          <p:nvPr/>
        </p:nvSpPr>
        <p:spPr>
          <a:xfrm>
            <a:off x="213361" y="3570283"/>
            <a:ext cx="11593628" cy="183256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160006" y="100468"/>
            <a:ext cx="4027989" cy="707886"/>
          </a:xfrm>
          <a:prstGeom prst="rect">
            <a:avLst/>
          </a:prstGeom>
          <a:noFill/>
        </p:spPr>
        <p:txBody>
          <a:bodyPr wrap="square" rtlCol="0">
            <a:spAutoFit/>
          </a:bodyPr>
          <a:lstStyle/>
          <a:p>
            <a:pPr algn="ctr"/>
            <a:r>
              <a:rPr kumimoji="1" lang="en-US" altLang="ja-JP" sz="4000" b="1" dirty="0">
                <a:solidFill>
                  <a:srgbClr val="FFFF00"/>
                </a:solidFill>
                <a:latin typeface="Tahoma" panose="020B0604030504040204" pitchFamily="34" charset="0"/>
                <a:cs typeface="Tahoma" panose="020B0604030504040204" pitchFamily="34" charset="0"/>
              </a:rPr>
              <a:t>GRVA-2020-17</a:t>
            </a:r>
            <a:endParaRPr kumimoji="1" lang="ja-JP" altLang="en-US" sz="4000" b="1" dirty="0">
              <a:solidFill>
                <a:srgbClr val="FFFF00"/>
              </a:solidFill>
              <a:latin typeface="Tahoma" panose="020B0604030504040204" pitchFamily="34" charset="0"/>
              <a:cs typeface="Tahoma" panose="020B0604030504040204" pitchFamily="34" charset="0"/>
            </a:endParaRPr>
          </a:p>
        </p:txBody>
      </p:sp>
      <p:sp>
        <p:nvSpPr>
          <p:cNvPr id="12" name="テキスト ボックス 11"/>
          <p:cNvSpPr txBox="1"/>
          <p:nvPr/>
        </p:nvSpPr>
        <p:spPr>
          <a:xfrm>
            <a:off x="9455812" y="1180624"/>
            <a:ext cx="2351177"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Para. 6.10.1</a:t>
            </a:r>
            <a:endParaRPr kumimoji="1" lang="ja-JP" altLang="en-US" sz="2800" b="1" dirty="0">
              <a:latin typeface="Tahoma" panose="020B0604030504040204" pitchFamily="34" charset="0"/>
              <a:cs typeface="Tahoma" panose="020B0604030504040204" pitchFamily="34" charset="0"/>
            </a:endParaRPr>
          </a:p>
        </p:txBody>
      </p:sp>
      <p:sp>
        <p:nvSpPr>
          <p:cNvPr id="13" name="テキスト ボックス 12"/>
          <p:cNvSpPr txBox="1"/>
          <p:nvPr/>
        </p:nvSpPr>
        <p:spPr>
          <a:xfrm>
            <a:off x="9455811" y="3565678"/>
            <a:ext cx="2351177"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Para. 6.10.2</a:t>
            </a:r>
            <a:endParaRPr kumimoji="1" lang="ja-JP" altLang="en-US" sz="28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666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9</a:t>
            </a:fld>
            <a:endParaRPr kumimoji="1" lang="ja-JP" altLang="en-US" dirty="0"/>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05</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Supplement amendment of regulation</a:t>
            </a:r>
            <a:endPar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正方形/長方形 15"/>
          <p:cNvSpPr/>
          <p:nvPr/>
        </p:nvSpPr>
        <p:spPr>
          <a:xfrm>
            <a:off x="951297" y="1835844"/>
            <a:ext cx="10716126" cy="1815882"/>
          </a:xfrm>
          <a:prstGeom prst="rect">
            <a:avLst/>
          </a:prstGeom>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If the root cause cannot be linked to a deviation in the test setup, the technical service may test any other speeds </a:t>
            </a:r>
            <a:r>
              <a:rPr lang="en-US" altLang="ja-JP" sz="2800" b="1" strike="sngStrike" dirty="0">
                <a:latin typeface="Tahoma" panose="020B0604030504040204" pitchFamily="34" charset="0"/>
                <a:ea typeface="Tahoma" panose="020B0604030504040204" pitchFamily="34" charset="0"/>
                <a:cs typeface="Tahoma" panose="020B0604030504040204" pitchFamily="34" charset="0"/>
              </a:rPr>
              <a:t>for subject vehicle and target vehicle</a:t>
            </a:r>
            <a:r>
              <a:rPr lang="en-US" altLang="ja-JP" sz="2800" dirty="0">
                <a:latin typeface="Tahoma" panose="020B0604030504040204" pitchFamily="34" charset="0"/>
                <a:ea typeface="Tahoma" panose="020B0604030504040204" pitchFamily="34" charset="0"/>
                <a:cs typeface="Tahoma" panose="020B0604030504040204" pitchFamily="34" charset="0"/>
              </a:rPr>
              <a:t> within the speed range as defined in paragraph 5.2.1.3., </a:t>
            </a:r>
            <a:r>
              <a:rPr lang="en-US" altLang="ja-JP" sz="2800" b="1" dirty="0">
                <a:latin typeface="Tahoma" panose="020B0604030504040204" pitchFamily="34" charset="0"/>
                <a:ea typeface="Tahoma" panose="020B0604030504040204" pitchFamily="34" charset="0"/>
                <a:cs typeface="Tahoma" panose="020B0604030504040204" pitchFamily="34" charset="0"/>
              </a:rPr>
              <a:t>5.2.1.4.,</a:t>
            </a:r>
            <a:r>
              <a:rPr lang="en-US" altLang="ja-JP" sz="2800" dirty="0">
                <a:latin typeface="Tahoma" panose="020B0604030504040204" pitchFamily="34" charset="0"/>
                <a:ea typeface="Tahoma" panose="020B0604030504040204" pitchFamily="34" charset="0"/>
                <a:cs typeface="Tahoma" panose="020B0604030504040204" pitchFamily="34" charset="0"/>
              </a:rPr>
              <a:t> 5.2.2.3. or 5.2.2.4. as relevant.</a:t>
            </a:r>
            <a:endParaRPr lang="ja-JP" altLang="en-US" sz="2800" dirty="0">
              <a:latin typeface="Tahoma" panose="020B0604030504040204" pitchFamily="34" charset="0"/>
              <a:cs typeface="Tahoma" panose="020B0604030504040204" pitchFamily="34" charset="0"/>
            </a:endParaRPr>
          </a:p>
        </p:txBody>
      </p:sp>
      <p:sp>
        <p:nvSpPr>
          <p:cNvPr id="17" name="テキスト ボックス 16"/>
          <p:cNvSpPr txBox="1"/>
          <p:nvPr/>
        </p:nvSpPr>
        <p:spPr>
          <a:xfrm>
            <a:off x="426721" y="1175405"/>
            <a:ext cx="8064365" cy="523220"/>
          </a:xfrm>
          <a:prstGeom prst="rect">
            <a:avLst/>
          </a:prstGeom>
          <a:noFill/>
        </p:spPr>
        <p:txBody>
          <a:bodyPr wrap="square" rtlCol="0">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Investigation of the failure cause:</a:t>
            </a:r>
            <a:endParaRPr kumimoji="1" lang="ja-JP" altLang="en-US" sz="2800" b="1" dirty="0">
              <a:latin typeface="Tahoma" panose="020B0604030504040204" pitchFamily="34" charset="0"/>
              <a:cs typeface="Tahoma" panose="020B0604030504040204" pitchFamily="34" charset="0"/>
            </a:endParaRPr>
          </a:p>
        </p:txBody>
      </p:sp>
      <p:sp>
        <p:nvSpPr>
          <p:cNvPr id="18" name="正方形/長方形 17"/>
          <p:cNvSpPr/>
          <p:nvPr/>
        </p:nvSpPr>
        <p:spPr>
          <a:xfrm>
            <a:off x="426721" y="1180010"/>
            <a:ext cx="11593628" cy="256381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813656" y="3709106"/>
            <a:ext cx="3508539" cy="307777"/>
          </a:xfrm>
          <a:prstGeom prst="rect">
            <a:avLst/>
          </a:prstGeom>
          <a:noFill/>
        </p:spPr>
        <p:txBody>
          <a:bodyPr wrap="squar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Para.</a:t>
            </a:r>
            <a:r>
              <a:rPr lang="ja-JP" altLang="en-US" sz="1400" dirty="0">
                <a:latin typeface="Tahoma" panose="020B0604030504040204" pitchFamily="34" charset="0"/>
                <a:ea typeface="Tahoma" panose="020B0604030504040204" pitchFamily="34" charset="0"/>
                <a:cs typeface="Tahoma" panose="020B0604030504040204" pitchFamily="34" charset="0"/>
              </a:rPr>
              <a:t> </a:t>
            </a:r>
            <a:r>
              <a:rPr lang="en-US" altLang="ja-JP" sz="1400" dirty="0">
                <a:latin typeface="Tahoma" panose="020B0604030504040204" pitchFamily="34" charset="0"/>
                <a:ea typeface="Tahoma" panose="020B0604030504040204" pitchFamily="34" charset="0"/>
                <a:cs typeface="Tahoma" panose="020B0604030504040204" pitchFamily="34" charset="0"/>
              </a:rPr>
              <a:t>5.2.1.4.</a:t>
            </a:r>
            <a:r>
              <a:rPr lang="ja-JP" altLang="en-US" sz="1400" dirty="0">
                <a:latin typeface="Tahoma" panose="020B0604030504040204" pitchFamily="34" charset="0"/>
                <a:ea typeface="Tahoma" panose="020B0604030504040204" pitchFamily="34" charset="0"/>
                <a:cs typeface="Tahoma" panose="020B0604030504040204" pitchFamily="34" charset="0"/>
              </a:rPr>
              <a:t>　</a:t>
            </a:r>
            <a:r>
              <a:rPr lang="en-US" altLang="ja-JP" sz="1400" dirty="0">
                <a:latin typeface="Tahoma" panose="020B0604030504040204" pitchFamily="34" charset="0"/>
                <a:ea typeface="Tahoma" panose="020B0604030504040204" pitchFamily="34" charset="0"/>
                <a:cs typeface="Tahoma" panose="020B0604030504040204" pitchFamily="34" charset="0"/>
              </a:rPr>
              <a:t>Requirement for M1 vehicle</a:t>
            </a:r>
            <a:endParaRPr kumimoji="1" lang="ja-JP" altLang="en-US" sz="1400" dirty="0">
              <a:latin typeface="Tahoma" panose="020B0604030504040204" pitchFamily="34" charset="0"/>
              <a:cs typeface="Tahoma" panose="020B0604030504040204" pitchFamily="34" charset="0"/>
            </a:endParaRPr>
          </a:p>
        </p:txBody>
      </p:sp>
      <p:sp>
        <p:nvSpPr>
          <p:cNvPr id="3" name="右矢印 2"/>
          <p:cNvSpPr/>
          <p:nvPr/>
        </p:nvSpPr>
        <p:spPr>
          <a:xfrm>
            <a:off x="8284760" y="4840278"/>
            <a:ext cx="819807" cy="38888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510852018"/>
              </p:ext>
            </p:extLst>
          </p:nvPr>
        </p:nvGraphicFramePr>
        <p:xfrm>
          <a:off x="4883107" y="3995399"/>
          <a:ext cx="3150235" cy="2257426"/>
        </p:xfrm>
        <a:graphic>
          <a:graphicData uri="http://schemas.openxmlformats.org/drawingml/2006/table">
            <a:tbl>
              <a:tblPr firstRow="1" firstCol="1" bandRow="1"/>
              <a:tblGrid>
                <a:gridCol w="1080733">
                  <a:extLst>
                    <a:ext uri="{9D8B030D-6E8A-4147-A177-3AD203B41FA5}">
                      <a16:colId xmlns:a16="http://schemas.microsoft.com/office/drawing/2014/main" val="1028393948"/>
                    </a:ext>
                  </a:extLst>
                </a:gridCol>
                <a:gridCol w="1080733">
                  <a:extLst>
                    <a:ext uri="{9D8B030D-6E8A-4147-A177-3AD203B41FA5}">
                      <a16:colId xmlns:a16="http://schemas.microsoft.com/office/drawing/2014/main" val="1815192055"/>
                    </a:ext>
                  </a:extLst>
                </a:gridCol>
                <a:gridCol w="988769">
                  <a:extLst>
                    <a:ext uri="{9D8B030D-6E8A-4147-A177-3AD203B41FA5}">
                      <a16:colId xmlns:a16="http://schemas.microsoft.com/office/drawing/2014/main" val="3219076024"/>
                    </a:ext>
                  </a:extLst>
                </a:gridCol>
              </a:tblGrid>
              <a:tr h="0">
                <a:tc rowSpan="2">
                  <a:txBody>
                    <a:bodyPr/>
                    <a:lstStyle/>
                    <a:p>
                      <a:pPr algn="ctr">
                        <a:lnSpc>
                          <a:spcPts val="1200"/>
                        </a:lnSpc>
                        <a:spcAft>
                          <a:spcPts val="0"/>
                        </a:spcAft>
                      </a:pPr>
                      <a:r>
                        <a:rPr lang="fr-CH" sz="800" i="1" kern="100" dirty="0">
                          <a:effectLst/>
                          <a:latin typeface="Times New Roman" panose="02020603050405020304" pitchFamily="18" charset="0"/>
                          <a:ea typeface="ＭＳ 明朝" panose="02020609040205080304" pitchFamily="17" charset="-128"/>
                        </a:rPr>
                        <a:t>Relative Speed</a:t>
                      </a:r>
                      <a:endParaRPr lang="ja-JP" sz="1000" kern="100" dirty="0">
                        <a:effectLst/>
                        <a:latin typeface="Times New Roman" panose="02020603050405020304" pitchFamily="18" charset="0"/>
                        <a:ea typeface="ＭＳ 明朝" panose="02020609040205080304" pitchFamily="17" charset="-128"/>
                      </a:endParaRPr>
                    </a:p>
                    <a:p>
                      <a:pPr algn="ctr">
                        <a:lnSpc>
                          <a:spcPts val="1200"/>
                        </a:lnSpc>
                        <a:spcAft>
                          <a:spcPts val="0"/>
                        </a:spcAft>
                      </a:pPr>
                      <a:r>
                        <a:rPr lang="fr-CH" sz="800" i="1" kern="100" dirty="0">
                          <a:effectLst/>
                          <a:latin typeface="Times New Roman" panose="02020603050405020304" pitchFamily="18" charset="0"/>
                          <a:ea typeface="ＭＳ 明朝" panose="02020609040205080304" pitchFamily="17" charset="-128"/>
                        </a:rPr>
                        <a:t>(km/h)</a:t>
                      </a:r>
                      <a:endParaRPr lang="ja-JP" sz="1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fr-CH" sz="800" i="1" kern="100">
                          <a:effectLst/>
                          <a:latin typeface="Times New Roman" panose="02020603050405020304" pitchFamily="18" charset="0"/>
                          <a:ea typeface="ＭＳ 明朝" panose="02020609040205080304" pitchFamily="17" charset="-128"/>
                        </a:rPr>
                        <a:t>Stationary/ Moving</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293752236"/>
                  </a:ext>
                </a:extLst>
              </a:tr>
              <a:tr h="0">
                <a:tc vMerge="1">
                  <a:txBody>
                    <a:bodyPr/>
                    <a:lstStyle/>
                    <a:p>
                      <a:endParaRPr kumimoji="1" lang="ja-JP" altLang="en-US"/>
                    </a:p>
                  </a:txBody>
                  <a:tcPr/>
                </a:tc>
                <a:tc>
                  <a:txBody>
                    <a:bodyPr/>
                    <a:lstStyle/>
                    <a:p>
                      <a:pPr algn="ctr">
                        <a:lnSpc>
                          <a:spcPts val="1200"/>
                        </a:lnSpc>
                        <a:spcAft>
                          <a:spcPts val="0"/>
                        </a:spcAft>
                      </a:pPr>
                      <a:r>
                        <a:rPr lang="en-GB" sz="800" i="1" kern="100">
                          <a:effectLst/>
                          <a:latin typeface="Times New Roman" panose="02020603050405020304" pitchFamily="18" charset="0"/>
                          <a:ea typeface="ＭＳ 明朝" panose="02020609040205080304" pitchFamily="17" charset="-128"/>
                        </a:rPr>
                        <a:t>Maximum mass</a:t>
                      </a:r>
                      <a:endParaRPr lang="ja-JP" sz="1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800" i="1" kern="100">
                          <a:effectLst/>
                          <a:latin typeface="Times New Roman" panose="02020603050405020304" pitchFamily="18" charset="0"/>
                          <a:ea typeface="ＭＳ 明朝" panose="02020609040205080304" pitchFamily="17" charset="-128"/>
                        </a:rPr>
                        <a:t>Mass in running order</a:t>
                      </a:r>
                      <a:endParaRPr lang="ja-JP" sz="1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128016"/>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10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340129"/>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15</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345316"/>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20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641576"/>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25</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926064"/>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30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086957"/>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35</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870175"/>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40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21379"/>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42</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10.00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413256"/>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45</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15.00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15.00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48544"/>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50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25.00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25.00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735637"/>
                  </a:ext>
                </a:extLst>
              </a:tr>
              <a:tr h="0">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55</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30.00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a:effectLst/>
                          <a:latin typeface="Times New Roman" panose="02020603050405020304" pitchFamily="18" charset="0"/>
                          <a:ea typeface="ＭＳ 明朝" panose="02020609040205080304" pitchFamily="17" charset="-128"/>
                        </a:rPr>
                        <a:t>30.00</a:t>
                      </a:r>
                      <a:endParaRPr lang="ja-JP" sz="1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006054"/>
                  </a:ext>
                </a:extLst>
              </a:tr>
              <a:tr h="0">
                <a:tc>
                  <a:txBody>
                    <a:bodyPr/>
                    <a:lstStyle/>
                    <a:p>
                      <a:pPr algn="ctr">
                        <a:lnSpc>
                          <a:spcPts val="1200"/>
                        </a:lnSpc>
                        <a:spcAft>
                          <a:spcPts val="0"/>
                        </a:spcAft>
                      </a:pPr>
                      <a:r>
                        <a:rPr lang="fr-CH" sz="1000" kern="100" dirty="0">
                          <a:effectLst/>
                          <a:latin typeface="Times New Roman" panose="02020603050405020304" pitchFamily="18" charset="0"/>
                          <a:ea typeface="ＭＳ 明朝" panose="02020609040205080304" pitchFamily="17" charset="-128"/>
                        </a:rPr>
                        <a:t>60</a:t>
                      </a:r>
                      <a:endParaRPr lang="ja-JP" sz="1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dirty="0">
                          <a:effectLst/>
                          <a:latin typeface="Times New Roman" panose="02020603050405020304" pitchFamily="18" charset="0"/>
                          <a:ea typeface="ＭＳ 明朝" panose="02020609040205080304" pitchFamily="17" charset="-128"/>
                        </a:rPr>
                        <a:t>35.00</a:t>
                      </a:r>
                      <a:endParaRPr lang="ja-JP" sz="1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CH" sz="1000" kern="100" dirty="0">
                          <a:effectLst/>
                          <a:latin typeface="Times New Roman" panose="02020603050405020304" pitchFamily="18" charset="0"/>
                          <a:ea typeface="ＭＳ 明朝" panose="02020609040205080304" pitchFamily="17" charset="-128"/>
                        </a:rPr>
                        <a:t>35.00</a:t>
                      </a:r>
                      <a:endParaRPr lang="ja-JP" sz="1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849075"/>
                  </a:ext>
                </a:extLst>
              </a:tr>
            </a:tbl>
          </a:graphicData>
        </a:graphic>
      </p:graphicFrame>
      <p:sp>
        <p:nvSpPr>
          <p:cNvPr id="10" name="正方形/長方形 9"/>
          <p:cNvSpPr/>
          <p:nvPr/>
        </p:nvSpPr>
        <p:spPr>
          <a:xfrm>
            <a:off x="125113" y="4640741"/>
            <a:ext cx="3617582" cy="646331"/>
          </a:xfrm>
          <a:prstGeom prst="rect">
            <a:avLst/>
          </a:prstGeom>
          <a:ln w="25400">
            <a:solidFill>
              <a:srgbClr val="00B050"/>
            </a:solidFill>
          </a:ln>
        </p:spPr>
        <p:txBody>
          <a:bodyPr wrap="square">
            <a:spAutoFit/>
          </a:bodyPr>
          <a:lstStyle/>
          <a:p>
            <a:r>
              <a:rPr lang="en-GB" altLang="ja-JP" dirty="0">
                <a:latin typeface="Tahoma" panose="020B0604030504040204" pitchFamily="34" charset="0"/>
                <a:ea typeface="Tahoma" panose="020B0604030504040204" pitchFamily="34" charset="0"/>
                <a:cs typeface="Tahoma" panose="020B0604030504040204" pitchFamily="34" charset="0"/>
              </a:rPr>
              <a:t>Test vehicle speed range:</a:t>
            </a:r>
          </a:p>
          <a:p>
            <a:r>
              <a:rPr lang="en-GB" altLang="ja-JP" dirty="0">
                <a:latin typeface="Tahoma" panose="020B0604030504040204" pitchFamily="34" charset="0"/>
                <a:ea typeface="Tahoma" panose="020B0604030504040204" pitchFamily="34" charset="0"/>
                <a:cs typeface="Tahoma" panose="020B0604030504040204" pitchFamily="34" charset="0"/>
              </a:rPr>
              <a:t>   Between 10</a:t>
            </a:r>
            <a:r>
              <a:rPr lang="en-GB" altLang="ja-JP" b="1" dirty="0">
                <a:latin typeface="Tahoma" panose="020B0604030504040204" pitchFamily="34" charset="0"/>
                <a:ea typeface="Tahoma" panose="020B0604030504040204" pitchFamily="34" charset="0"/>
                <a:cs typeface="Tahoma" panose="020B0604030504040204" pitchFamily="34" charset="0"/>
              </a:rPr>
              <a:t> </a:t>
            </a:r>
            <a:r>
              <a:rPr lang="en-GB" altLang="ja-JP" dirty="0">
                <a:latin typeface="Tahoma" panose="020B0604030504040204" pitchFamily="34" charset="0"/>
                <a:ea typeface="Tahoma" panose="020B0604030504040204" pitchFamily="34" charset="0"/>
                <a:cs typeface="Tahoma" panose="020B0604030504040204" pitchFamily="34" charset="0"/>
              </a:rPr>
              <a:t>km/h and 60 km/h</a:t>
            </a:r>
            <a:endParaRPr lang="ja-JP" altLang="en-US" dirty="0">
              <a:latin typeface="Tahoma" panose="020B0604030504040204" pitchFamily="34" charset="0"/>
              <a:cs typeface="Tahoma" panose="020B0604030504040204" pitchFamily="34" charset="0"/>
            </a:endParaRPr>
          </a:p>
        </p:txBody>
      </p:sp>
      <p:sp>
        <p:nvSpPr>
          <p:cNvPr id="11" name="十字形 10"/>
          <p:cNvSpPr/>
          <p:nvPr/>
        </p:nvSpPr>
        <p:spPr>
          <a:xfrm>
            <a:off x="3990558" y="4640741"/>
            <a:ext cx="641131" cy="662152"/>
          </a:xfrm>
          <a:prstGeom prst="plus">
            <a:avLst>
              <a:gd name="adj" fmla="val 3909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291145" y="3911334"/>
            <a:ext cx="2729204" cy="2246769"/>
          </a:xfrm>
          <a:prstGeom prst="rect">
            <a:avLst/>
          </a:prstGeom>
          <a:ln w="25400">
            <a:solidFill>
              <a:srgbClr val="00B050"/>
            </a:solidFill>
          </a:ln>
        </p:spPr>
        <p:txBody>
          <a:bodyPr wrap="square">
            <a:spAutoFit/>
          </a:bodyPr>
          <a:lstStyle/>
          <a:p>
            <a:r>
              <a:rPr lang="en-US" altLang="ja-JP" sz="2800" b="1" dirty="0">
                <a:latin typeface="Tahoma" panose="020B0604030504040204" pitchFamily="34" charset="0"/>
                <a:ea typeface="Tahoma" panose="020B0604030504040204" pitchFamily="34" charset="0"/>
                <a:cs typeface="Tahoma" panose="020B0604030504040204" pitchFamily="34" charset="0"/>
              </a:rPr>
              <a:t>Technical service may re-test within the required speed range</a:t>
            </a:r>
            <a:endParaRPr lang="ja-JP" altLang="en-US" sz="2800" b="1" dirty="0">
              <a:latin typeface="Tahoma" panose="020B0604030504040204" pitchFamily="34" charset="0"/>
              <a:cs typeface="Tahoma" panose="020B0604030504040204" pitchFamily="34" charset="0"/>
            </a:endParaRPr>
          </a:p>
        </p:txBody>
      </p:sp>
      <p:sp>
        <p:nvSpPr>
          <p:cNvPr id="14" name="テキスト ボックス 13"/>
          <p:cNvSpPr txBox="1"/>
          <p:nvPr/>
        </p:nvSpPr>
        <p:spPr>
          <a:xfrm>
            <a:off x="64464" y="4214990"/>
            <a:ext cx="3150236" cy="369332"/>
          </a:xfrm>
          <a:prstGeom prst="rect">
            <a:avLst/>
          </a:prstGeom>
          <a:noFill/>
        </p:spPr>
        <p:txBody>
          <a:bodyPr wrap="square" rtlCol="0">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Para.</a:t>
            </a:r>
            <a:r>
              <a:rPr lang="ja-JP" altLang="en-US"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5.2.1.3.</a:t>
            </a:r>
            <a:endParaRPr kumimoji="1" lang="ja-JP" altLang="en-US" dirty="0">
              <a:latin typeface="Tahoma" panose="020B0604030504040204" pitchFamily="34" charset="0"/>
              <a:cs typeface="Tahoma" panose="020B0604030504040204" pitchFamily="34" charset="0"/>
            </a:endParaRPr>
          </a:p>
        </p:txBody>
      </p:sp>
      <p:sp>
        <p:nvSpPr>
          <p:cNvPr id="20" name="テキスト ボックス 19"/>
          <p:cNvSpPr txBox="1"/>
          <p:nvPr/>
        </p:nvSpPr>
        <p:spPr>
          <a:xfrm>
            <a:off x="7445329" y="92831"/>
            <a:ext cx="4746671" cy="830997"/>
          </a:xfrm>
          <a:prstGeom prst="rect">
            <a:avLst/>
          </a:prstGeom>
          <a:noFill/>
        </p:spPr>
        <p:txBody>
          <a:bodyPr wrap="square" rtlCol="0">
            <a:spAutoFit/>
          </a:bodyPr>
          <a:lstStyle/>
          <a:p>
            <a:pPr algn="ctr"/>
            <a:r>
              <a:rPr kumimoji="1" lang="en-US" altLang="ja-JP" sz="2400" b="1" dirty="0">
                <a:solidFill>
                  <a:srgbClr val="FFFF00"/>
                </a:solidFill>
                <a:latin typeface="Tahoma" panose="020B0604030504040204" pitchFamily="34" charset="0"/>
                <a:cs typeface="Tahoma" panose="020B0604030504040204" pitchFamily="34" charset="0"/>
              </a:rPr>
              <a:t>GRVA-2020-17</a:t>
            </a:r>
          </a:p>
          <a:p>
            <a:pPr algn="ctr"/>
            <a:r>
              <a:rPr lang="en-US" altLang="ja-JP" sz="2400" b="1" dirty="0">
                <a:solidFill>
                  <a:srgbClr val="FFFF00"/>
                </a:solidFill>
                <a:latin typeface="Tahoma" panose="020B0604030504040204" pitchFamily="34" charset="0"/>
                <a:cs typeface="Tahoma" panose="020B0604030504040204" pitchFamily="34" charset="0"/>
              </a:rPr>
              <a:t>GRVA-05-35</a:t>
            </a:r>
            <a:r>
              <a:rPr lang="ja-JP" altLang="en-US" sz="2400" b="1" dirty="0">
                <a:solidFill>
                  <a:srgbClr val="FFFF00"/>
                </a:solidFill>
                <a:latin typeface="Tahoma" panose="020B0604030504040204" pitchFamily="34" charset="0"/>
                <a:cs typeface="Tahoma" panose="020B0604030504040204" pitchFamily="34" charset="0"/>
              </a:rPr>
              <a:t> </a:t>
            </a:r>
            <a:r>
              <a:rPr lang="en-US" altLang="ja-JP" sz="2400" b="1" dirty="0">
                <a:solidFill>
                  <a:srgbClr val="FFFF00"/>
                </a:solidFill>
                <a:latin typeface="Tahoma" panose="020B0604030504040204" pitchFamily="34" charset="0"/>
                <a:cs typeface="Tahoma" panose="020B0604030504040204" pitchFamily="34" charset="0"/>
              </a:rPr>
              <a:t>(Corrigendum)</a:t>
            </a:r>
            <a:endParaRPr kumimoji="1" lang="ja-JP" altLang="en-US" sz="2400" b="1" dirty="0">
              <a:solidFill>
                <a:srgbClr val="FFFF00"/>
              </a:solidFill>
              <a:latin typeface="Tahoma" panose="020B0604030504040204" pitchFamily="34" charset="0"/>
              <a:cs typeface="Tahoma" panose="020B0604030504040204" pitchFamily="34" charset="0"/>
            </a:endParaRPr>
          </a:p>
        </p:txBody>
      </p:sp>
      <p:sp>
        <p:nvSpPr>
          <p:cNvPr id="21" name="テキスト ボックス 20"/>
          <p:cNvSpPr txBox="1"/>
          <p:nvPr/>
        </p:nvSpPr>
        <p:spPr>
          <a:xfrm>
            <a:off x="9669172" y="1176052"/>
            <a:ext cx="2351177" cy="523220"/>
          </a:xfrm>
          <a:prstGeom prst="rect">
            <a:avLst/>
          </a:prstGeom>
          <a:noFill/>
        </p:spPr>
        <p:txBody>
          <a:bodyPr wrap="square" rtlCol="0">
            <a:spAutoFit/>
          </a:bodyPr>
          <a:lstStyle/>
          <a:p>
            <a:r>
              <a:rPr kumimoji="1" lang="en-US" altLang="ja-JP" sz="2800" b="1" dirty="0">
                <a:latin typeface="Tahoma" panose="020B0604030504040204" pitchFamily="34" charset="0"/>
                <a:ea typeface="Tahoma" panose="020B0604030504040204" pitchFamily="34" charset="0"/>
                <a:cs typeface="Tahoma" panose="020B0604030504040204" pitchFamily="34" charset="0"/>
              </a:rPr>
              <a:t>Para. 6.10.2</a:t>
            </a:r>
            <a:endParaRPr kumimoji="1" lang="ja-JP" altLang="en-US" sz="28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4881307"/>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TM02900771[[fn=スライス]]</Template>
  <TotalTime>4931</TotalTime>
  <Words>1040</Words>
  <Application>Microsoft Office PowerPoint</Application>
  <PresentationFormat>Widescreen</PresentationFormat>
  <Paragraphs>238</Paragraphs>
  <Slides>14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游ゴシック</vt:lpstr>
      <vt:lpstr>Calibri</vt:lpstr>
      <vt:lpstr>Calibri Light</vt:lpstr>
      <vt:lpstr>Tahoma</vt:lpstr>
      <vt:lpstr>Times New Roman</vt:lpstr>
      <vt:lpstr>Wingdings</vt:lpstr>
      <vt:lpstr>Wingdings 2</vt:lpstr>
      <vt:lpstr>HDOfficeLightV0</vt:lpstr>
      <vt:lpstr>レトロスペクト</vt:lpstr>
      <vt:lpstr>Proposals from the  Informal Working Group on AEBS to amend UN R. No. 152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hiroset</dc:creator>
  <cp:lastModifiedBy>Secretariat</cp:lastModifiedBy>
  <cp:revision>199</cp:revision>
  <dcterms:created xsi:type="dcterms:W3CDTF">2018-08-19T04:38:41Z</dcterms:created>
  <dcterms:modified xsi:type="dcterms:W3CDTF">2020-02-12T17:39:46Z</dcterms:modified>
</cp:coreProperties>
</file>