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60" r:id="rId2"/>
    <p:sldId id="327" r:id="rId3"/>
    <p:sldId id="299" r:id="rId4"/>
    <p:sldId id="300" r:id="rId5"/>
    <p:sldId id="315" r:id="rId6"/>
    <p:sldId id="291" r:id="rId7"/>
    <p:sldId id="308" r:id="rId8"/>
    <p:sldId id="293" r:id="rId9"/>
    <p:sldId id="294" r:id="rId10"/>
    <p:sldId id="311" r:id="rId11"/>
    <p:sldId id="312" r:id="rId12"/>
    <p:sldId id="319" r:id="rId13"/>
    <p:sldId id="332" r:id="rId14"/>
    <p:sldId id="314" r:id="rId15"/>
    <p:sldId id="313" r:id="rId16"/>
    <p:sldId id="328" r:id="rId17"/>
    <p:sldId id="321" r:id="rId18"/>
    <p:sldId id="318" r:id="rId19"/>
    <p:sldId id="298" r:id="rId20"/>
    <p:sldId id="331" r:id="rId21"/>
    <p:sldId id="320" r:id="rId22"/>
    <p:sldId id="333" r:id="rId23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665" userDrawn="1">
          <p15:clr>
            <a:srgbClr val="A4A3A4"/>
          </p15:clr>
        </p15:guide>
        <p15:guide id="4" orient="horz" pos="640" userDrawn="1">
          <p15:clr>
            <a:srgbClr val="A4A3A4"/>
          </p15:clr>
        </p15:guide>
        <p15:guide id="5" orient="horz" pos="4065" userDrawn="1">
          <p15:clr>
            <a:srgbClr val="A4A3A4"/>
          </p15:clr>
        </p15:guide>
        <p15:guide id="6" pos="7015" userDrawn="1">
          <p15:clr>
            <a:srgbClr val="A4A3A4"/>
          </p15:clr>
        </p15:guide>
        <p15:guide id="7" orient="horz" pos="560" userDrawn="1">
          <p15:clr>
            <a:srgbClr val="A4A3A4"/>
          </p15:clr>
        </p15:guide>
        <p15:guide id="8" orient="horz" pos="109" userDrawn="1">
          <p15:clr>
            <a:srgbClr val="A4A3A4"/>
          </p15:clr>
        </p15:guide>
        <p15:guide id="9" pos="2729" userDrawn="1">
          <p15:clr>
            <a:srgbClr val="A4A3A4"/>
          </p15:clr>
        </p15:guide>
        <p15:guide id="10" orient="horz" pos="86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9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3676" autoAdjust="0"/>
  </p:normalViewPr>
  <p:slideViewPr>
    <p:cSldViewPr snapToGrid="0" showGuides="1">
      <p:cViewPr varScale="1">
        <p:scale>
          <a:sx n="49" d="100"/>
          <a:sy n="49" d="100"/>
        </p:scale>
        <p:origin x="1410" y="48"/>
      </p:cViewPr>
      <p:guideLst>
        <p:guide orient="horz" pos="2160"/>
        <p:guide pos="3840"/>
        <p:guide pos="665"/>
        <p:guide orient="horz" pos="640"/>
        <p:guide orient="horz" pos="4065"/>
        <p:guide pos="7015"/>
        <p:guide orient="horz" pos="560"/>
        <p:guide orient="horz" pos="109"/>
        <p:guide pos="2729"/>
        <p:guide orient="horz" pos="8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398"/>
    </p:cViewPr>
  </p:sorterViewPr>
  <p:notesViewPr>
    <p:cSldViewPr snapToGrid="0">
      <p:cViewPr varScale="1">
        <p:scale>
          <a:sx n="69" d="100"/>
          <a:sy n="69" d="100"/>
        </p:scale>
        <p:origin x="326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9B905C-354C-4160-AD1C-5CF5BE8905F2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4F66F37A-B1DF-4122-A6AE-B8B2ED624D64}">
      <dgm:prSet phldrT="[Tekst]"/>
      <dgm:spPr/>
      <dgm:t>
        <a:bodyPr/>
        <a:lstStyle/>
        <a:p>
          <a:r>
            <a:rPr lang="en-US" dirty="0"/>
            <a:t>Design</a:t>
          </a:r>
          <a:endParaRPr lang="nl-NL" dirty="0"/>
        </a:p>
      </dgm:t>
    </dgm:pt>
    <dgm:pt modelId="{7827F771-66E6-443D-BE0F-3077BE45E52C}" type="parTrans" cxnId="{CC0EFD2A-C093-4B4A-BADE-A89C36DABEF7}">
      <dgm:prSet/>
      <dgm:spPr/>
      <dgm:t>
        <a:bodyPr/>
        <a:lstStyle/>
        <a:p>
          <a:endParaRPr lang="nl-NL"/>
        </a:p>
      </dgm:t>
    </dgm:pt>
    <dgm:pt modelId="{B3997638-28B0-4C46-A45B-069C5BFE2A04}" type="sibTrans" cxnId="{CC0EFD2A-C093-4B4A-BADE-A89C36DABEF7}">
      <dgm:prSet/>
      <dgm:spPr/>
      <dgm:t>
        <a:bodyPr/>
        <a:lstStyle/>
        <a:p>
          <a:endParaRPr lang="nl-NL"/>
        </a:p>
      </dgm:t>
    </dgm:pt>
    <dgm:pt modelId="{1585147F-9441-417D-983F-D0F74BF5C80E}">
      <dgm:prSet phldrT="[Tekst]"/>
      <dgm:spPr/>
      <dgm:t>
        <a:bodyPr/>
        <a:lstStyle/>
        <a:p>
          <a:r>
            <a:rPr lang="en-US" dirty="0"/>
            <a:t>Approval</a:t>
          </a:r>
          <a:endParaRPr lang="nl-NL" dirty="0"/>
        </a:p>
      </dgm:t>
    </dgm:pt>
    <dgm:pt modelId="{270EAD40-72DC-47CB-A660-9C07D2B721C7}" type="parTrans" cxnId="{8D8D7A3A-6DDC-46BE-B58B-A02178E2D4F2}">
      <dgm:prSet/>
      <dgm:spPr/>
      <dgm:t>
        <a:bodyPr/>
        <a:lstStyle/>
        <a:p>
          <a:endParaRPr lang="nl-NL"/>
        </a:p>
      </dgm:t>
    </dgm:pt>
    <dgm:pt modelId="{6B55C611-435C-4217-B446-5910413A0C22}" type="sibTrans" cxnId="{8D8D7A3A-6DDC-46BE-B58B-A02178E2D4F2}">
      <dgm:prSet/>
      <dgm:spPr/>
      <dgm:t>
        <a:bodyPr/>
        <a:lstStyle/>
        <a:p>
          <a:endParaRPr lang="nl-NL"/>
        </a:p>
      </dgm:t>
    </dgm:pt>
    <dgm:pt modelId="{BDB15248-A0FB-4547-92A3-0758527C69CF}">
      <dgm:prSet phldrT="[Tekst]"/>
      <dgm:spPr/>
      <dgm:t>
        <a:bodyPr/>
        <a:lstStyle/>
        <a:p>
          <a:r>
            <a:rPr lang="en-US" dirty="0"/>
            <a:t>Monitoring</a:t>
          </a:r>
          <a:endParaRPr lang="nl-NL" dirty="0"/>
        </a:p>
      </dgm:t>
    </dgm:pt>
    <dgm:pt modelId="{A57D028A-A718-45E2-9ECA-3F352AC70104}" type="parTrans" cxnId="{CB68ACAF-2684-40C8-B122-E6A3A74D7FC4}">
      <dgm:prSet/>
      <dgm:spPr/>
      <dgm:t>
        <a:bodyPr/>
        <a:lstStyle/>
        <a:p>
          <a:endParaRPr lang="nl-NL"/>
        </a:p>
      </dgm:t>
    </dgm:pt>
    <dgm:pt modelId="{6563BB6F-7469-4B34-A35D-843A7DBF877E}" type="sibTrans" cxnId="{CB68ACAF-2684-40C8-B122-E6A3A74D7FC4}">
      <dgm:prSet/>
      <dgm:spPr/>
      <dgm:t>
        <a:bodyPr/>
        <a:lstStyle/>
        <a:p>
          <a:endParaRPr lang="nl-NL"/>
        </a:p>
      </dgm:t>
    </dgm:pt>
    <dgm:pt modelId="{0C8467F7-B7BA-4895-BAA1-1FDDAEFDE526}">
      <dgm:prSet phldrT="[Tekst]"/>
      <dgm:spPr/>
      <dgm:t>
        <a:bodyPr/>
        <a:lstStyle/>
        <a:p>
          <a:r>
            <a:rPr lang="en-US" dirty="0"/>
            <a:t>Adjustment</a:t>
          </a:r>
          <a:endParaRPr lang="nl-NL" dirty="0"/>
        </a:p>
      </dgm:t>
    </dgm:pt>
    <dgm:pt modelId="{E6683C5E-A6E1-46F5-B4C2-65C78A344981}" type="parTrans" cxnId="{0F328539-747D-40C1-A26A-B307D1A02FE6}">
      <dgm:prSet/>
      <dgm:spPr/>
      <dgm:t>
        <a:bodyPr/>
        <a:lstStyle/>
        <a:p>
          <a:endParaRPr lang="nl-NL"/>
        </a:p>
      </dgm:t>
    </dgm:pt>
    <dgm:pt modelId="{91040375-D919-4536-AA2E-28CD834B4505}" type="sibTrans" cxnId="{0F328539-747D-40C1-A26A-B307D1A02FE6}">
      <dgm:prSet/>
      <dgm:spPr/>
      <dgm:t>
        <a:bodyPr/>
        <a:lstStyle/>
        <a:p>
          <a:endParaRPr lang="nl-NL"/>
        </a:p>
      </dgm:t>
    </dgm:pt>
    <dgm:pt modelId="{CBB19414-7634-4538-8F09-882BFD5396AB}" type="pres">
      <dgm:prSet presAssocID="{4D9B905C-354C-4160-AD1C-5CF5BE8905F2}" presName="cycle" presStyleCnt="0">
        <dgm:presLayoutVars>
          <dgm:dir/>
          <dgm:resizeHandles val="exact"/>
        </dgm:presLayoutVars>
      </dgm:prSet>
      <dgm:spPr/>
    </dgm:pt>
    <dgm:pt modelId="{E89FF910-6B75-4A73-A7E6-28DE3806149B}" type="pres">
      <dgm:prSet presAssocID="{4F66F37A-B1DF-4122-A6AE-B8B2ED624D64}" presName="node" presStyleLbl="node1" presStyleIdx="0" presStyleCnt="4">
        <dgm:presLayoutVars>
          <dgm:bulletEnabled val="1"/>
        </dgm:presLayoutVars>
      </dgm:prSet>
      <dgm:spPr/>
    </dgm:pt>
    <dgm:pt modelId="{60563607-49C2-4F5C-B765-20D6C286B2D7}" type="pres">
      <dgm:prSet presAssocID="{4F66F37A-B1DF-4122-A6AE-B8B2ED624D64}" presName="spNode" presStyleCnt="0"/>
      <dgm:spPr/>
    </dgm:pt>
    <dgm:pt modelId="{B37CA250-744F-44D8-8ED5-6A5F948821C6}" type="pres">
      <dgm:prSet presAssocID="{B3997638-28B0-4C46-A45B-069C5BFE2A04}" presName="sibTrans" presStyleLbl="sibTrans1D1" presStyleIdx="0" presStyleCnt="4"/>
      <dgm:spPr/>
    </dgm:pt>
    <dgm:pt modelId="{3366633B-9D27-4305-9880-D20D9847D665}" type="pres">
      <dgm:prSet presAssocID="{1585147F-9441-417D-983F-D0F74BF5C80E}" presName="node" presStyleLbl="node1" presStyleIdx="1" presStyleCnt="4">
        <dgm:presLayoutVars>
          <dgm:bulletEnabled val="1"/>
        </dgm:presLayoutVars>
      </dgm:prSet>
      <dgm:spPr/>
    </dgm:pt>
    <dgm:pt modelId="{355F1CE2-F28C-40B4-8436-1D1ECEB41079}" type="pres">
      <dgm:prSet presAssocID="{1585147F-9441-417D-983F-D0F74BF5C80E}" presName="spNode" presStyleCnt="0"/>
      <dgm:spPr/>
    </dgm:pt>
    <dgm:pt modelId="{C06B0820-968B-4E1F-8AFF-8948F7EF4C8B}" type="pres">
      <dgm:prSet presAssocID="{6B55C611-435C-4217-B446-5910413A0C22}" presName="sibTrans" presStyleLbl="sibTrans1D1" presStyleIdx="1" presStyleCnt="4"/>
      <dgm:spPr/>
    </dgm:pt>
    <dgm:pt modelId="{08E38B8A-EE81-4760-BE16-ED436111C111}" type="pres">
      <dgm:prSet presAssocID="{BDB15248-A0FB-4547-92A3-0758527C69CF}" presName="node" presStyleLbl="node1" presStyleIdx="2" presStyleCnt="4">
        <dgm:presLayoutVars>
          <dgm:bulletEnabled val="1"/>
        </dgm:presLayoutVars>
      </dgm:prSet>
      <dgm:spPr/>
    </dgm:pt>
    <dgm:pt modelId="{1B6C4DBF-7877-4FA8-9CEA-5D98C412CD0D}" type="pres">
      <dgm:prSet presAssocID="{BDB15248-A0FB-4547-92A3-0758527C69CF}" presName="spNode" presStyleCnt="0"/>
      <dgm:spPr/>
    </dgm:pt>
    <dgm:pt modelId="{216D9D79-3388-4A7F-97A2-18438244D6E5}" type="pres">
      <dgm:prSet presAssocID="{6563BB6F-7469-4B34-A35D-843A7DBF877E}" presName="sibTrans" presStyleLbl="sibTrans1D1" presStyleIdx="2" presStyleCnt="4"/>
      <dgm:spPr/>
    </dgm:pt>
    <dgm:pt modelId="{3C820AC4-2A23-4DA2-990D-DC71C4B6A724}" type="pres">
      <dgm:prSet presAssocID="{0C8467F7-B7BA-4895-BAA1-1FDDAEFDE526}" presName="node" presStyleLbl="node1" presStyleIdx="3" presStyleCnt="4">
        <dgm:presLayoutVars>
          <dgm:bulletEnabled val="1"/>
        </dgm:presLayoutVars>
      </dgm:prSet>
      <dgm:spPr/>
    </dgm:pt>
    <dgm:pt modelId="{5EFF8398-B6B1-4B00-AC24-95B8E996730F}" type="pres">
      <dgm:prSet presAssocID="{0C8467F7-B7BA-4895-BAA1-1FDDAEFDE526}" presName="spNode" presStyleCnt="0"/>
      <dgm:spPr/>
    </dgm:pt>
    <dgm:pt modelId="{FAB28FC1-D05C-40D6-839F-EC8EF88EE27A}" type="pres">
      <dgm:prSet presAssocID="{91040375-D919-4536-AA2E-28CD834B4505}" presName="sibTrans" presStyleLbl="sibTrans1D1" presStyleIdx="3" presStyleCnt="4"/>
      <dgm:spPr/>
    </dgm:pt>
  </dgm:ptLst>
  <dgm:cxnLst>
    <dgm:cxn modelId="{D54E4023-9A62-441F-9E0C-8C4DF5C312C3}" type="presOf" srcId="{6B55C611-435C-4217-B446-5910413A0C22}" destId="{C06B0820-968B-4E1F-8AFF-8948F7EF4C8B}" srcOrd="0" destOrd="0" presId="urn:microsoft.com/office/officeart/2005/8/layout/cycle5"/>
    <dgm:cxn modelId="{CC0EFD2A-C093-4B4A-BADE-A89C36DABEF7}" srcId="{4D9B905C-354C-4160-AD1C-5CF5BE8905F2}" destId="{4F66F37A-B1DF-4122-A6AE-B8B2ED624D64}" srcOrd="0" destOrd="0" parTransId="{7827F771-66E6-443D-BE0F-3077BE45E52C}" sibTransId="{B3997638-28B0-4C46-A45B-069C5BFE2A04}"/>
    <dgm:cxn modelId="{ED106639-6A4D-4838-8A0B-FE2F837B1CE9}" type="presOf" srcId="{6563BB6F-7469-4B34-A35D-843A7DBF877E}" destId="{216D9D79-3388-4A7F-97A2-18438244D6E5}" srcOrd="0" destOrd="0" presId="urn:microsoft.com/office/officeart/2005/8/layout/cycle5"/>
    <dgm:cxn modelId="{0F328539-747D-40C1-A26A-B307D1A02FE6}" srcId="{4D9B905C-354C-4160-AD1C-5CF5BE8905F2}" destId="{0C8467F7-B7BA-4895-BAA1-1FDDAEFDE526}" srcOrd="3" destOrd="0" parTransId="{E6683C5E-A6E1-46F5-B4C2-65C78A344981}" sibTransId="{91040375-D919-4536-AA2E-28CD834B4505}"/>
    <dgm:cxn modelId="{8D8D7A3A-6DDC-46BE-B58B-A02178E2D4F2}" srcId="{4D9B905C-354C-4160-AD1C-5CF5BE8905F2}" destId="{1585147F-9441-417D-983F-D0F74BF5C80E}" srcOrd="1" destOrd="0" parTransId="{270EAD40-72DC-47CB-A660-9C07D2B721C7}" sibTransId="{6B55C611-435C-4217-B446-5910413A0C22}"/>
    <dgm:cxn modelId="{00FDAD42-9A92-4F15-8BE4-A76460550E23}" type="presOf" srcId="{BDB15248-A0FB-4547-92A3-0758527C69CF}" destId="{08E38B8A-EE81-4760-BE16-ED436111C111}" srcOrd="0" destOrd="0" presId="urn:microsoft.com/office/officeart/2005/8/layout/cycle5"/>
    <dgm:cxn modelId="{F55FD668-6AE0-409B-90B0-9B43FD7C6B58}" type="presOf" srcId="{4F66F37A-B1DF-4122-A6AE-B8B2ED624D64}" destId="{E89FF910-6B75-4A73-A7E6-28DE3806149B}" srcOrd="0" destOrd="0" presId="urn:microsoft.com/office/officeart/2005/8/layout/cycle5"/>
    <dgm:cxn modelId="{5BF4B67B-A1D3-44B0-8E5C-C48C4F937418}" type="presOf" srcId="{B3997638-28B0-4C46-A45B-069C5BFE2A04}" destId="{B37CA250-744F-44D8-8ED5-6A5F948821C6}" srcOrd="0" destOrd="0" presId="urn:microsoft.com/office/officeart/2005/8/layout/cycle5"/>
    <dgm:cxn modelId="{730A4D90-945A-48E6-A877-0F935A83652E}" type="presOf" srcId="{4D9B905C-354C-4160-AD1C-5CF5BE8905F2}" destId="{CBB19414-7634-4538-8F09-882BFD5396AB}" srcOrd="0" destOrd="0" presId="urn:microsoft.com/office/officeart/2005/8/layout/cycle5"/>
    <dgm:cxn modelId="{1568B1A8-7193-4D79-BFE1-88BA4BAC9E0C}" type="presOf" srcId="{1585147F-9441-417D-983F-D0F74BF5C80E}" destId="{3366633B-9D27-4305-9880-D20D9847D665}" srcOrd="0" destOrd="0" presId="urn:microsoft.com/office/officeart/2005/8/layout/cycle5"/>
    <dgm:cxn modelId="{CB68ACAF-2684-40C8-B122-E6A3A74D7FC4}" srcId="{4D9B905C-354C-4160-AD1C-5CF5BE8905F2}" destId="{BDB15248-A0FB-4547-92A3-0758527C69CF}" srcOrd="2" destOrd="0" parTransId="{A57D028A-A718-45E2-9ECA-3F352AC70104}" sibTransId="{6563BB6F-7469-4B34-A35D-843A7DBF877E}"/>
    <dgm:cxn modelId="{5FCB42CD-6F94-4A1E-833A-FA6259332435}" type="presOf" srcId="{91040375-D919-4536-AA2E-28CD834B4505}" destId="{FAB28FC1-D05C-40D6-839F-EC8EF88EE27A}" srcOrd="0" destOrd="0" presId="urn:microsoft.com/office/officeart/2005/8/layout/cycle5"/>
    <dgm:cxn modelId="{672460D9-B0C7-4328-A5CA-EC0855ACDB7A}" type="presOf" srcId="{0C8467F7-B7BA-4895-BAA1-1FDDAEFDE526}" destId="{3C820AC4-2A23-4DA2-990D-DC71C4B6A724}" srcOrd="0" destOrd="0" presId="urn:microsoft.com/office/officeart/2005/8/layout/cycle5"/>
    <dgm:cxn modelId="{08AB4F37-0BCD-4006-B338-11218F2D3DEA}" type="presParOf" srcId="{CBB19414-7634-4538-8F09-882BFD5396AB}" destId="{E89FF910-6B75-4A73-A7E6-28DE3806149B}" srcOrd="0" destOrd="0" presId="urn:microsoft.com/office/officeart/2005/8/layout/cycle5"/>
    <dgm:cxn modelId="{A3A99841-2881-41B1-85F4-3967641F4721}" type="presParOf" srcId="{CBB19414-7634-4538-8F09-882BFD5396AB}" destId="{60563607-49C2-4F5C-B765-20D6C286B2D7}" srcOrd="1" destOrd="0" presId="urn:microsoft.com/office/officeart/2005/8/layout/cycle5"/>
    <dgm:cxn modelId="{76C49C77-0D73-4CD4-8B6C-96B8732E2BD7}" type="presParOf" srcId="{CBB19414-7634-4538-8F09-882BFD5396AB}" destId="{B37CA250-744F-44D8-8ED5-6A5F948821C6}" srcOrd="2" destOrd="0" presId="urn:microsoft.com/office/officeart/2005/8/layout/cycle5"/>
    <dgm:cxn modelId="{E4A30BD5-D862-45B6-827F-0D5D622B3403}" type="presParOf" srcId="{CBB19414-7634-4538-8F09-882BFD5396AB}" destId="{3366633B-9D27-4305-9880-D20D9847D665}" srcOrd="3" destOrd="0" presId="urn:microsoft.com/office/officeart/2005/8/layout/cycle5"/>
    <dgm:cxn modelId="{546EB95D-5012-46E2-B595-8C2EC72F762C}" type="presParOf" srcId="{CBB19414-7634-4538-8F09-882BFD5396AB}" destId="{355F1CE2-F28C-40B4-8436-1D1ECEB41079}" srcOrd="4" destOrd="0" presId="urn:microsoft.com/office/officeart/2005/8/layout/cycle5"/>
    <dgm:cxn modelId="{594AD406-75C3-4171-BC8B-0277CEDFCF0A}" type="presParOf" srcId="{CBB19414-7634-4538-8F09-882BFD5396AB}" destId="{C06B0820-968B-4E1F-8AFF-8948F7EF4C8B}" srcOrd="5" destOrd="0" presId="urn:microsoft.com/office/officeart/2005/8/layout/cycle5"/>
    <dgm:cxn modelId="{83529254-474F-42BB-B547-CA524D34799F}" type="presParOf" srcId="{CBB19414-7634-4538-8F09-882BFD5396AB}" destId="{08E38B8A-EE81-4760-BE16-ED436111C111}" srcOrd="6" destOrd="0" presId="urn:microsoft.com/office/officeart/2005/8/layout/cycle5"/>
    <dgm:cxn modelId="{FF59E81D-391F-44A0-8C4A-3E395FCEFC02}" type="presParOf" srcId="{CBB19414-7634-4538-8F09-882BFD5396AB}" destId="{1B6C4DBF-7877-4FA8-9CEA-5D98C412CD0D}" srcOrd="7" destOrd="0" presId="urn:microsoft.com/office/officeart/2005/8/layout/cycle5"/>
    <dgm:cxn modelId="{B3357541-433E-4E4C-848A-8278CB98108E}" type="presParOf" srcId="{CBB19414-7634-4538-8F09-882BFD5396AB}" destId="{216D9D79-3388-4A7F-97A2-18438244D6E5}" srcOrd="8" destOrd="0" presId="urn:microsoft.com/office/officeart/2005/8/layout/cycle5"/>
    <dgm:cxn modelId="{4C1B3DF7-F3EB-4C3D-9114-F4F59620866E}" type="presParOf" srcId="{CBB19414-7634-4538-8F09-882BFD5396AB}" destId="{3C820AC4-2A23-4DA2-990D-DC71C4B6A724}" srcOrd="9" destOrd="0" presId="urn:microsoft.com/office/officeart/2005/8/layout/cycle5"/>
    <dgm:cxn modelId="{753DC30A-5870-4ABE-A2AB-CA69E328B022}" type="presParOf" srcId="{CBB19414-7634-4538-8F09-882BFD5396AB}" destId="{5EFF8398-B6B1-4B00-AC24-95B8E996730F}" srcOrd="10" destOrd="0" presId="urn:microsoft.com/office/officeart/2005/8/layout/cycle5"/>
    <dgm:cxn modelId="{F42D9D8B-3014-4FCA-BC30-12D30BD5E46D}" type="presParOf" srcId="{CBB19414-7634-4538-8F09-882BFD5396AB}" destId="{FAB28FC1-D05C-40D6-839F-EC8EF88EE27A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9FF910-6B75-4A73-A7E6-28DE3806149B}">
      <dsp:nvSpPr>
        <dsp:cNvPr id="0" name=""/>
        <dsp:cNvSpPr/>
      </dsp:nvSpPr>
      <dsp:spPr>
        <a:xfrm>
          <a:off x="3095624" y="232"/>
          <a:ext cx="1936750" cy="12588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Design</a:t>
          </a:r>
          <a:endParaRPr lang="nl-NL" sz="2600" kern="1200" dirty="0"/>
        </a:p>
      </dsp:txBody>
      <dsp:txXfrm>
        <a:off x="3157078" y="61686"/>
        <a:ext cx="1813842" cy="1135979"/>
      </dsp:txXfrm>
    </dsp:sp>
    <dsp:sp modelId="{B37CA250-744F-44D8-8ED5-6A5F948821C6}">
      <dsp:nvSpPr>
        <dsp:cNvPr id="0" name=""/>
        <dsp:cNvSpPr/>
      </dsp:nvSpPr>
      <dsp:spPr>
        <a:xfrm>
          <a:off x="1984342" y="629676"/>
          <a:ext cx="4159314" cy="4159314"/>
        </a:xfrm>
        <a:custGeom>
          <a:avLst/>
          <a:gdLst/>
          <a:ahLst/>
          <a:cxnLst/>
          <a:rect l="0" t="0" r="0" b="0"/>
          <a:pathLst>
            <a:path>
              <a:moveTo>
                <a:pt x="3315338" y="406915"/>
              </a:moveTo>
              <a:arcTo wR="2079657" hR="2079657" stAng="18387232" swAng="163356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66633B-9D27-4305-9880-D20D9847D665}">
      <dsp:nvSpPr>
        <dsp:cNvPr id="0" name=""/>
        <dsp:cNvSpPr/>
      </dsp:nvSpPr>
      <dsp:spPr>
        <a:xfrm>
          <a:off x="5175282" y="2079889"/>
          <a:ext cx="1936750" cy="12588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Approval</a:t>
          </a:r>
          <a:endParaRPr lang="nl-NL" sz="2600" kern="1200" dirty="0"/>
        </a:p>
      </dsp:txBody>
      <dsp:txXfrm>
        <a:off x="5236736" y="2141343"/>
        <a:ext cx="1813842" cy="1135979"/>
      </dsp:txXfrm>
    </dsp:sp>
    <dsp:sp modelId="{C06B0820-968B-4E1F-8AFF-8948F7EF4C8B}">
      <dsp:nvSpPr>
        <dsp:cNvPr id="0" name=""/>
        <dsp:cNvSpPr/>
      </dsp:nvSpPr>
      <dsp:spPr>
        <a:xfrm>
          <a:off x="1984342" y="629676"/>
          <a:ext cx="4159314" cy="4159314"/>
        </a:xfrm>
        <a:custGeom>
          <a:avLst/>
          <a:gdLst/>
          <a:ahLst/>
          <a:cxnLst/>
          <a:rect l="0" t="0" r="0" b="0"/>
          <a:pathLst>
            <a:path>
              <a:moveTo>
                <a:pt x="3943720" y="3001743"/>
              </a:moveTo>
              <a:arcTo wR="2079657" hR="2079657" stAng="1579199" swAng="163356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E38B8A-EE81-4760-BE16-ED436111C111}">
      <dsp:nvSpPr>
        <dsp:cNvPr id="0" name=""/>
        <dsp:cNvSpPr/>
      </dsp:nvSpPr>
      <dsp:spPr>
        <a:xfrm>
          <a:off x="3095625" y="4159546"/>
          <a:ext cx="1936750" cy="12588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Monitoring</a:t>
          </a:r>
          <a:endParaRPr lang="nl-NL" sz="2600" kern="1200" dirty="0"/>
        </a:p>
      </dsp:txBody>
      <dsp:txXfrm>
        <a:off x="3157079" y="4221000"/>
        <a:ext cx="1813842" cy="1135979"/>
      </dsp:txXfrm>
    </dsp:sp>
    <dsp:sp modelId="{216D9D79-3388-4A7F-97A2-18438244D6E5}">
      <dsp:nvSpPr>
        <dsp:cNvPr id="0" name=""/>
        <dsp:cNvSpPr/>
      </dsp:nvSpPr>
      <dsp:spPr>
        <a:xfrm>
          <a:off x="1984342" y="629676"/>
          <a:ext cx="4159314" cy="4159314"/>
        </a:xfrm>
        <a:custGeom>
          <a:avLst/>
          <a:gdLst/>
          <a:ahLst/>
          <a:cxnLst/>
          <a:rect l="0" t="0" r="0" b="0"/>
          <a:pathLst>
            <a:path>
              <a:moveTo>
                <a:pt x="843976" y="3752399"/>
              </a:moveTo>
              <a:arcTo wR="2079657" hR="2079657" stAng="7587232" swAng="163356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820AC4-2A23-4DA2-990D-DC71C4B6A724}">
      <dsp:nvSpPr>
        <dsp:cNvPr id="0" name=""/>
        <dsp:cNvSpPr/>
      </dsp:nvSpPr>
      <dsp:spPr>
        <a:xfrm>
          <a:off x="1015967" y="2079889"/>
          <a:ext cx="1936750" cy="12588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Adjustment</a:t>
          </a:r>
          <a:endParaRPr lang="nl-NL" sz="2600" kern="1200" dirty="0"/>
        </a:p>
      </dsp:txBody>
      <dsp:txXfrm>
        <a:off x="1077421" y="2141343"/>
        <a:ext cx="1813842" cy="1135979"/>
      </dsp:txXfrm>
    </dsp:sp>
    <dsp:sp modelId="{FAB28FC1-D05C-40D6-839F-EC8EF88EE27A}">
      <dsp:nvSpPr>
        <dsp:cNvPr id="0" name=""/>
        <dsp:cNvSpPr/>
      </dsp:nvSpPr>
      <dsp:spPr>
        <a:xfrm>
          <a:off x="1984342" y="629676"/>
          <a:ext cx="4159314" cy="4159314"/>
        </a:xfrm>
        <a:custGeom>
          <a:avLst/>
          <a:gdLst/>
          <a:ahLst/>
          <a:cxnLst/>
          <a:rect l="0" t="0" r="0" b="0"/>
          <a:pathLst>
            <a:path>
              <a:moveTo>
                <a:pt x="215594" y="1157570"/>
              </a:moveTo>
              <a:arcTo wR="2079657" hR="2079657" stAng="12379199" swAng="163356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FCA6E-6E30-4FA6-B451-C326F972A146}" type="datetimeFigureOut">
              <a:rPr lang="en-GB" smtClean="0"/>
              <a:pPr/>
              <a:t>11/02/2020</a:t>
            </a:fld>
            <a:endParaRPr lang="en-GB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79BA9-4B7D-45E4-BF71-EC57C9F5BD6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71112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28200E-8952-4C87-BCE7-ED9FD23A9CE8}" type="datetimeFigureOut">
              <a:rPr lang="en-GB" smtClean="0"/>
              <a:pPr/>
              <a:t>11/02/2020</a:t>
            </a:fld>
            <a:endParaRPr lang="en-GB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Tekststijl van het model bewerken</a:t>
            </a:r>
          </a:p>
          <a:p>
            <a:pPr lvl="1"/>
            <a:r>
              <a:rPr lang="en-GB"/>
              <a:t>Tweede niveau</a:t>
            </a:r>
          </a:p>
          <a:p>
            <a:pPr lvl="2"/>
            <a:r>
              <a:rPr lang="en-GB"/>
              <a:t>Derde niveau</a:t>
            </a:r>
          </a:p>
          <a:p>
            <a:pPr lvl="3"/>
            <a:r>
              <a:rPr lang="en-GB"/>
              <a:t>Vierde niveau</a:t>
            </a:r>
          </a:p>
          <a:p>
            <a:pPr lvl="4"/>
            <a:r>
              <a:rPr lang="en-GB"/>
              <a:t>Vijfde niveau</a:t>
            </a:r>
            <a:endParaRPr lang="en-GB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59B956-839E-4565-9461-86685492794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510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Ellen</a:t>
            </a:r>
          </a:p>
          <a:p>
            <a:r>
              <a:rPr lang="nl-NL" dirty="0"/>
              <a:t>De foto’s op deze sheet symboliseren werkterrein</a:t>
            </a:r>
          </a:p>
          <a:p>
            <a:r>
              <a:rPr lang="nl-NL" dirty="0"/>
              <a:t>Werkterrein is heel breed + eigenlijk alle maatschappelijke sectoren + in feite maar twee zaken uitgesloten: militair optreden krijgsmacht en openbare orde. </a:t>
            </a:r>
          </a:p>
          <a:p>
            <a:endParaRPr lang="nl-NL" dirty="0"/>
          </a:p>
          <a:p>
            <a:r>
              <a:rPr lang="nl-NL" dirty="0"/>
              <a:t>Mogelijk ook digitale veiligheid en openbare orde in de toekomst.</a:t>
            </a:r>
          </a:p>
          <a:p>
            <a:endParaRPr lang="nl-NL" dirty="0"/>
          </a:p>
          <a:p>
            <a:r>
              <a:rPr lang="nl-NL" dirty="0"/>
              <a:t>Binnenvaart</a:t>
            </a:r>
          </a:p>
          <a:p>
            <a:r>
              <a:rPr lang="nl-NL" dirty="0"/>
              <a:t>Bouw en dienstverlening</a:t>
            </a:r>
          </a:p>
          <a:p>
            <a:r>
              <a:rPr lang="nl-NL" dirty="0"/>
              <a:t>Crisisbeheersing en hulpverlening</a:t>
            </a:r>
          </a:p>
          <a:p>
            <a:r>
              <a:rPr lang="nl-NL" dirty="0"/>
              <a:t>Defensie</a:t>
            </a:r>
          </a:p>
          <a:p>
            <a:r>
              <a:rPr lang="nl-NL" dirty="0"/>
              <a:t>Gezondheid</a:t>
            </a:r>
          </a:p>
          <a:p>
            <a:r>
              <a:rPr lang="nl-NL" dirty="0"/>
              <a:t>Industrie, buisleidingen en netwerken</a:t>
            </a:r>
          </a:p>
          <a:p>
            <a:r>
              <a:rPr lang="nl-NL" dirty="0"/>
              <a:t>Luchtvaart</a:t>
            </a:r>
          </a:p>
          <a:p>
            <a:r>
              <a:rPr lang="nl-NL" dirty="0"/>
              <a:t>Railverkeer</a:t>
            </a:r>
          </a:p>
          <a:p>
            <a:r>
              <a:rPr lang="nl-NL" dirty="0"/>
              <a:t>Water</a:t>
            </a:r>
          </a:p>
          <a:p>
            <a:r>
              <a:rPr lang="nl-NL" dirty="0"/>
              <a:t>Wegverkeer</a:t>
            </a:r>
          </a:p>
          <a:p>
            <a:r>
              <a:rPr lang="nl-NL" dirty="0"/>
              <a:t>Zeescheepvaart</a:t>
            </a:r>
          </a:p>
          <a:p>
            <a:endParaRPr lang="nl-NL" dirty="0"/>
          </a:p>
          <a:p>
            <a:r>
              <a:rPr lang="nl-NL" dirty="0"/>
              <a:t>11 sectoren, eigen onderzoekers, gemengde</a:t>
            </a:r>
            <a:r>
              <a:rPr lang="nl-NL" baseline="0" dirty="0"/>
              <a:t> teams, onderzoeksmethodes uitwisselen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l-NL"/>
              <a:t>Bijeenkomst IenM-OV&amp;S / OVV (9 december 2013)</a:t>
            </a:r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Onderzoeksraad voor Veiligheid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83444D-4953-BC49-810D-F560A67374CF}" type="slidenum">
              <a:rPr lang="nl-NL" smtClean="0"/>
              <a:pPr/>
              <a:t>3</a:t>
            </a:fld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7528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600" dirty="0"/>
              <a:t>Functionality unclear:</a:t>
            </a:r>
          </a:p>
          <a:p>
            <a:pPr lvl="1"/>
            <a:r>
              <a:rPr lang="en-US" sz="2400" dirty="0"/>
              <a:t>What can the system do?</a:t>
            </a:r>
          </a:p>
          <a:p>
            <a:pPr lvl="1"/>
            <a:r>
              <a:rPr lang="en-US" sz="2400" dirty="0"/>
              <a:t>And why does it make certain decisions?</a:t>
            </a:r>
          </a:p>
          <a:p>
            <a:r>
              <a:rPr lang="en-US" sz="2600" dirty="0"/>
              <a:t>Sometime unclear ‘who is in control?’</a:t>
            </a:r>
          </a:p>
          <a:p>
            <a:r>
              <a:rPr lang="en-US" sz="2600" dirty="0"/>
              <a:t>Dealing with updates which may change functionality</a:t>
            </a:r>
          </a:p>
          <a:p>
            <a:r>
              <a:rPr lang="en-US" sz="2600" dirty="0"/>
              <a:t>New role as operator: longer reaction times and reduced alertness</a:t>
            </a:r>
          </a:p>
          <a:p>
            <a:r>
              <a:rPr lang="en-US" sz="2600" dirty="0"/>
              <a:t>Not trained</a:t>
            </a:r>
          </a:p>
          <a:p>
            <a:r>
              <a:rPr lang="en-US" sz="2600" dirty="0"/>
              <a:t>Inadequate communication </a:t>
            </a:r>
          </a:p>
          <a:p>
            <a:r>
              <a:rPr lang="en-US" sz="2600" dirty="0"/>
              <a:t>Being a subject in a living lab without realizing that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9B956-839E-4565-9461-866854927949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1399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9B956-839E-4565-9461-866854927949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1125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Continuous development of systems in inherent to the current technology</a:t>
            </a:r>
          </a:p>
          <a:p>
            <a:r>
              <a:rPr lang="en-US" dirty="0"/>
              <a:t>Some manufacturers modify their ADAS during lifetime, while others do so only for newly produced cars.</a:t>
            </a:r>
          </a:p>
          <a:p>
            <a:r>
              <a:rPr lang="en-US" dirty="0"/>
              <a:t>No transparency about whether and how manufacturers improve their products based on monitoring and evaluation.</a:t>
            </a:r>
          </a:p>
          <a:p>
            <a:r>
              <a:rPr lang="en-US" dirty="0"/>
              <a:t>Manufacturers do not learn to the </a:t>
            </a:r>
            <a:br>
              <a:rPr lang="en-US" dirty="0"/>
            </a:br>
            <a:r>
              <a:rPr lang="en-US" dirty="0"/>
              <a:t>same degree of accidents</a:t>
            </a:r>
          </a:p>
          <a:p>
            <a:pPr lvl="1"/>
            <a:r>
              <a:rPr lang="en-US" dirty="0"/>
              <a:t>Over the air data</a:t>
            </a:r>
          </a:p>
          <a:p>
            <a:pPr lvl="1"/>
            <a:r>
              <a:rPr lang="en-US" dirty="0"/>
              <a:t>Incident response team</a:t>
            </a:r>
          </a:p>
          <a:p>
            <a:pPr lvl="1"/>
            <a:r>
              <a:rPr lang="en-US" dirty="0"/>
              <a:t>Complaints of drivers</a:t>
            </a:r>
          </a:p>
          <a:p>
            <a:pPr lvl="1"/>
            <a:r>
              <a:rPr lang="en-US" dirty="0"/>
              <a:t>Data of spare parts</a:t>
            </a:r>
          </a:p>
          <a:p>
            <a:pPr lvl="1"/>
            <a:r>
              <a:rPr lang="en-US" dirty="0"/>
              <a:t>Scientific research</a:t>
            </a:r>
          </a:p>
          <a:p>
            <a:r>
              <a:rPr lang="en-US" dirty="0"/>
              <a:t>Most manufacturers do not share the </a:t>
            </a:r>
            <a:br>
              <a:rPr lang="en-US" dirty="0"/>
            </a:br>
            <a:r>
              <a:rPr lang="en-US" dirty="0"/>
              <a:t>results of their accident investigations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9B956-839E-4565-9461-866854927949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9732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600" dirty="0"/>
              <a:t>Functionality unclear:</a:t>
            </a:r>
          </a:p>
          <a:p>
            <a:pPr lvl="1"/>
            <a:r>
              <a:rPr lang="en-US" sz="2400" dirty="0"/>
              <a:t>What can the system do?</a:t>
            </a:r>
          </a:p>
          <a:p>
            <a:pPr lvl="1"/>
            <a:r>
              <a:rPr lang="en-US" sz="2400" dirty="0"/>
              <a:t>And why does it make certain decisions?</a:t>
            </a:r>
          </a:p>
          <a:p>
            <a:r>
              <a:rPr lang="en-US" sz="2600" dirty="0"/>
              <a:t>Sometime unclear ‘who is in control?’</a:t>
            </a:r>
          </a:p>
          <a:p>
            <a:r>
              <a:rPr lang="en-US" sz="2600" dirty="0"/>
              <a:t>Dealing with updates which may change functionality</a:t>
            </a:r>
          </a:p>
          <a:p>
            <a:r>
              <a:rPr lang="en-US" sz="2600" dirty="0"/>
              <a:t>New role as operator: longer reaction times and reduced alertness</a:t>
            </a:r>
          </a:p>
          <a:p>
            <a:r>
              <a:rPr lang="en-US" sz="2600" dirty="0"/>
              <a:t>Not trained</a:t>
            </a:r>
          </a:p>
          <a:p>
            <a:r>
              <a:rPr lang="en-US" sz="2600" dirty="0"/>
              <a:t>Inadequate communication </a:t>
            </a:r>
          </a:p>
          <a:p>
            <a:r>
              <a:rPr lang="en-US" sz="2600" dirty="0"/>
              <a:t>Being a subject in a living lab without realizing that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9B956-839E-4565-9461-866854927949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9842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55687" y="1016000"/>
            <a:ext cx="2572334" cy="257590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32288" y="1016000"/>
            <a:ext cx="6804024" cy="2697471"/>
          </a:xfrm>
        </p:spPr>
        <p:txBody>
          <a:bodyPr lIns="72000" rIns="72000" anchor="b">
            <a:normAutofit/>
          </a:bodyPr>
          <a:lstStyle>
            <a:lvl1pPr algn="l">
              <a:defRPr sz="3200"/>
            </a:lvl1pPr>
          </a:lstStyle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332288" y="3843576"/>
            <a:ext cx="6804023" cy="1655762"/>
          </a:xfrm>
        </p:spPr>
        <p:txBody>
          <a:bodyPr lIns="72000" rIns="72000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ondertitelstijl</a:t>
            </a:r>
            <a:r>
              <a:rPr lang="en-GB" dirty="0"/>
              <a:t> van het model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B67FB-BC14-4D78-87FB-05CB9FF3BC51}" type="datetime1">
              <a:rPr lang="en-GB" smtClean="0"/>
              <a:pPr/>
              <a:t>11/02/2020</a:t>
            </a:fld>
            <a:endParaRPr lang="en-GB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Dit</a:t>
            </a:r>
            <a:r>
              <a:rPr lang="en-GB" dirty="0"/>
              <a:t> is de </a:t>
            </a:r>
            <a:r>
              <a:rPr lang="en-GB" dirty="0" err="1"/>
              <a:t>voettekst</a:t>
            </a:r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488E5-67FB-4C43-BB94-C4946F15DBA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229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273" userDrawn="1">
          <p15:clr>
            <a:srgbClr val="FBAE40"/>
          </p15:clr>
        </p15:guide>
        <p15:guide id="3" pos="3840" userDrawn="1">
          <p15:clr>
            <a:srgbClr val="FBAE40"/>
          </p15:clr>
        </p15:guide>
        <p15:guide id="4" pos="272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beeld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4409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782638"/>
            <a:ext cx="12192000" cy="5292725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8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voor de </a:t>
            </a:r>
            <a:r>
              <a:rPr lang="en-GB" dirty="0" err="1"/>
              <a:t>titel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453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4332288" y="1016000"/>
            <a:ext cx="6804025" cy="44833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32288" y="1016000"/>
            <a:ext cx="6804024" cy="2697471"/>
          </a:xfrm>
        </p:spPr>
        <p:txBody>
          <a:bodyPr lIns="72000" rIns="72000"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Klik om de stijl te bewerken</a:t>
            </a:r>
            <a:endParaRPr lang="en-GB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332288" y="3843576"/>
            <a:ext cx="6804023" cy="1655762"/>
          </a:xfrm>
        </p:spPr>
        <p:txBody>
          <a:bodyPr lIns="72000" rIns="72000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Klik om de ondertitelstijl van het model te bewerken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B67FB-BC14-4D78-87FB-05CB9FF3BC51}" type="datetime1">
              <a:rPr lang="en-GB" smtClean="0"/>
              <a:pPr/>
              <a:t>11/02/2020</a:t>
            </a:fld>
            <a:endParaRPr lang="en-GB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Dit is de voettekst</a:t>
            </a:r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488E5-67FB-4C43-BB94-C4946F15DBA0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55687" y="1016000"/>
            <a:ext cx="2572334" cy="257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9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273">
          <p15:clr>
            <a:srgbClr val="FBAE40"/>
          </p15:clr>
        </p15:guide>
        <p15:guide id="3" pos="3840">
          <p15:clr>
            <a:srgbClr val="FBAE40"/>
          </p15:clr>
        </p15:guide>
        <p15:guide id="4" pos="272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Klik om de stijl te bewerken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Tekststijl van het model bewerken</a:t>
            </a:r>
          </a:p>
          <a:p>
            <a:pPr lvl="1"/>
            <a:r>
              <a:rPr lang="en-GB"/>
              <a:t>Tweede niveau</a:t>
            </a:r>
          </a:p>
          <a:p>
            <a:pPr lvl="2"/>
            <a:r>
              <a:rPr lang="en-GB"/>
              <a:t>Derde niveau</a:t>
            </a:r>
          </a:p>
          <a:p>
            <a:pPr lvl="3"/>
            <a:r>
              <a:rPr lang="en-GB"/>
              <a:t>Vierde niveau</a:t>
            </a:r>
          </a:p>
          <a:p>
            <a:pPr lvl="4"/>
            <a:r>
              <a:rPr lang="en-GB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D9377-ADE0-4B5F-8D86-7917591FA63E}" type="datetime1">
              <a:rPr lang="en-GB" smtClean="0"/>
              <a:pPr/>
              <a:t>11/02/2020</a:t>
            </a:fld>
            <a:endParaRPr lang="en-GB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Dit is de voettekst</a:t>
            </a:r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488E5-67FB-4C43-BB94-C4946F15DBA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586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Klik om de stijl te bewerken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055688" y="1376363"/>
            <a:ext cx="4968875" cy="4932362"/>
          </a:xfrm>
        </p:spPr>
        <p:txBody>
          <a:bodyPr/>
          <a:lstStyle/>
          <a:p>
            <a:pPr lvl="0"/>
            <a:r>
              <a:rPr lang="en-GB"/>
              <a:t>Tekststijl van het model bewerken</a:t>
            </a:r>
          </a:p>
          <a:p>
            <a:pPr lvl="1"/>
            <a:r>
              <a:rPr lang="en-GB"/>
              <a:t>Tweede niveau</a:t>
            </a:r>
          </a:p>
          <a:p>
            <a:pPr lvl="2"/>
            <a:r>
              <a:rPr lang="en-GB"/>
              <a:t>Derde niveau</a:t>
            </a:r>
          </a:p>
          <a:p>
            <a:pPr lvl="3"/>
            <a:r>
              <a:rPr lang="en-GB"/>
              <a:t>Vierde niveau</a:t>
            </a:r>
          </a:p>
          <a:p>
            <a:pPr lvl="4"/>
            <a:r>
              <a:rPr lang="en-GB"/>
              <a:t>Vijfde niveau</a:t>
            </a:r>
            <a:endParaRPr lang="en-GB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67439" y="1376363"/>
            <a:ext cx="4968874" cy="4932362"/>
          </a:xfrm>
        </p:spPr>
        <p:txBody>
          <a:bodyPr/>
          <a:lstStyle/>
          <a:p>
            <a:pPr lvl="0"/>
            <a:r>
              <a:rPr lang="en-GB"/>
              <a:t>Tekststijl van het model bewerken</a:t>
            </a:r>
          </a:p>
          <a:p>
            <a:pPr lvl="1"/>
            <a:r>
              <a:rPr lang="en-GB"/>
              <a:t>Tweede niveau</a:t>
            </a:r>
          </a:p>
          <a:p>
            <a:pPr lvl="2"/>
            <a:r>
              <a:rPr lang="en-GB"/>
              <a:t>Derde niveau</a:t>
            </a:r>
          </a:p>
          <a:p>
            <a:pPr lvl="3"/>
            <a:r>
              <a:rPr lang="en-GB"/>
              <a:t>Vierde niveau</a:t>
            </a:r>
          </a:p>
          <a:p>
            <a:pPr lvl="4"/>
            <a:r>
              <a:rPr lang="en-GB"/>
              <a:t>Vijfde niveau</a:t>
            </a:r>
            <a:endParaRPr lang="en-GB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C9A0E-F1A0-45C7-AF39-F5F4B4A1F9A1}" type="datetime1">
              <a:rPr lang="en-GB" smtClean="0"/>
              <a:pPr/>
              <a:t>11/02/2020</a:t>
            </a:fld>
            <a:endParaRPr lang="en-GB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Dit is de voettekst</a:t>
            </a:r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488E5-67FB-4C43-BB94-C4946F15DBA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456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5688" y="1709738"/>
            <a:ext cx="100806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Klik om de stijl te bewerken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055688" y="4589463"/>
            <a:ext cx="100806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Tekststijl van het model bewerken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A42B-E137-4DF3-9514-A99E7FA23EAA}" type="datetime1">
              <a:rPr lang="en-GB" smtClean="0"/>
              <a:pPr/>
              <a:t>11/02/2020</a:t>
            </a:fld>
            <a:endParaRPr lang="en-GB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Dit is de voettekst</a:t>
            </a:r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488E5-67FB-4C43-BB94-C4946F15DBA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081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Klik om de stijl te bewerken</a:t>
            </a:r>
            <a:endParaRPr lang="en-GB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4531-13EF-401A-8F1C-D57E3F1B5D3A}" type="datetime1">
              <a:rPr lang="en-GB" smtClean="0"/>
              <a:pPr/>
              <a:t>11/02/2020</a:t>
            </a:fld>
            <a:endParaRPr lang="en-GB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Dit is de voettekst</a:t>
            </a:r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488E5-67FB-4C43-BB94-C4946F15DBA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533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breed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743200"/>
          </a:xfrm>
        </p:spPr>
        <p:txBody>
          <a:bodyPr/>
          <a:lstStyle/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4531-13EF-401A-8F1C-D57E3F1B5D3A}" type="datetime1">
              <a:rPr lang="en-GB" smtClean="0"/>
              <a:pPr/>
              <a:t>11/02/2020</a:t>
            </a:fld>
            <a:endParaRPr lang="en-GB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Dit is de voettekst</a:t>
            </a:r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488E5-67FB-4C43-BB94-C4946F15DBA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itel 8"/>
          <p:cNvSpPr>
            <a:spLocks noGrp="1"/>
          </p:cNvSpPr>
          <p:nvPr>
            <p:ph type="title" hasCustomPrompt="1"/>
          </p:nvPr>
        </p:nvSpPr>
        <p:spPr>
          <a:xfrm>
            <a:off x="176606" y="1447200"/>
            <a:ext cx="2592000" cy="2592000"/>
          </a:xfrm>
          <a:prstGeom prst="ellips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GB"/>
              <a:t>Klik voor titel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098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breed top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743200"/>
          </a:xfrm>
        </p:spPr>
        <p:txBody>
          <a:bodyPr/>
          <a:lstStyle/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4531-13EF-401A-8F1C-D57E3F1B5D3A}" type="datetime1">
              <a:rPr lang="en-GB" smtClean="0"/>
              <a:pPr/>
              <a:t>11/02/2020</a:t>
            </a:fld>
            <a:endParaRPr lang="en-GB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Dit is de voettekst</a:t>
            </a:r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488E5-67FB-4C43-BB94-C4946F15DBA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itel 8"/>
          <p:cNvSpPr>
            <a:spLocks noGrp="1"/>
          </p:cNvSpPr>
          <p:nvPr>
            <p:ph type="title" hasCustomPrompt="1"/>
          </p:nvPr>
        </p:nvSpPr>
        <p:spPr>
          <a:xfrm>
            <a:off x="9444425" y="1447200"/>
            <a:ext cx="2592000" cy="2592000"/>
          </a:xfrm>
          <a:prstGeom prst="ellips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GB"/>
              <a:t>Klik voor titel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38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D8DC-45EA-4B63-9CCA-7D7DC373931A}" type="datetime1">
              <a:rPr lang="en-GB" smtClean="0"/>
              <a:pPr/>
              <a:t>11/02/2020</a:t>
            </a:fld>
            <a:endParaRPr lang="en-GB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Dit is de voettekst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488E5-67FB-4C43-BB94-C4946F15DBA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390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6606" y="172520"/>
            <a:ext cx="718297" cy="719295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055688" y="172520"/>
            <a:ext cx="10080625" cy="720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/>
              <a:t>Klik om de stijl te bewerken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055688" y="1376363"/>
            <a:ext cx="10080625" cy="49323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Tekststijl van het model bewerken</a:t>
            </a:r>
          </a:p>
          <a:p>
            <a:pPr lvl="1"/>
            <a:r>
              <a:rPr lang="en-GB"/>
              <a:t>Tweede niveau</a:t>
            </a:r>
          </a:p>
          <a:p>
            <a:pPr lvl="2"/>
            <a:r>
              <a:rPr lang="en-GB"/>
              <a:t>Derde niveau</a:t>
            </a:r>
          </a:p>
          <a:p>
            <a:pPr lvl="3"/>
            <a:r>
              <a:rPr lang="en-GB"/>
              <a:t>Vierde niveau</a:t>
            </a:r>
          </a:p>
          <a:p>
            <a:pPr lvl="4"/>
            <a:r>
              <a:rPr lang="en-GB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76606" y="6468489"/>
            <a:ext cx="1919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2FFBC-3680-4B43-9283-2721C30E1713}" type="datetime1">
              <a:rPr lang="en-GB" smtClean="0"/>
              <a:pPr/>
              <a:t>11/02/2020</a:t>
            </a:fld>
            <a:endParaRPr lang="en-GB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055687" y="6468489"/>
            <a:ext cx="100806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Dit is de voettekst</a:t>
            </a:r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136313" y="6468489"/>
            <a:ext cx="9001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488E5-67FB-4C43-BB94-C4946F15DBA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550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2" r:id="rId4"/>
    <p:sldLayoutId id="2147483651" r:id="rId5"/>
    <p:sldLayoutId id="2147483654" r:id="rId6"/>
    <p:sldLayoutId id="2147483663" r:id="rId7"/>
    <p:sldLayoutId id="2147483664" r:id="rId8"/>
    <p:sldLayoutId id="2147483655" r:id="rId9"/>
    <p:sldLayoutId id="2147483662" r:id="rId10"/>
    <p:sldLayoutId id="214748366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rgbClr val="3197B9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3197B9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197B9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197B9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197B9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197B9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665" userDrawn="1">
          <p15:clr>
            <a:srgbClr val="F26B43"/>
          </p15:clr>
        </p15:guide>
        <p15:guide id="3" pos="7015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orient="horz" pos="640" userDrawn="1">
          <p15:clr>
            <a:srgbClr val="F26B43"/>
          </p15:clr>
        </p15:guide>
        <p15:guide id="6" orient="horz" pos="4065" userDrawn="1">
          <p15:clr>
            <a:srgbClr val="F26B43"/>
          </p15:clr>
        </p15:guide>
        <p15:guide id="7" pos="98" userDrawn="1">
          <p15:clr>
            <a:srgbClr val="F26B43"/>
          </p15:clr>
        </p15:guide>
        <p15:guide id="8" pos="7582" userDrawn="1">
          <p15:clr>
            <a:srgbClr val="F26B43"/>
          </p15:clr>
        </p15:guide>
        <p15:guide id="9" orient="horz" pos="867" userDrawn="1">
          <p15:clr>
            <a:srgbClr val="F26B43"/>
          </p15:clr>
        </p15:guide>
        <p15:guide id="10" pos="3795" userDrawn="1">
          <p15:clr>
            <a:srgbClr val="F26B43"/>
          </p15:clr>
        </p15:guide>
        <p15:guide id="11" pos="3885" userDrawn="1">
          <p15:clr>
            <a:srgbClr val="F26B43"/>
          </p15:clr>
        </p15:guide>
        <p15:guide id="12" orient="horz" pos="397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gif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Who%20is%20in%20control%20Road%20safety%20and%20automation%20in%20road%20traffic.mp4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google.nl/url?sa=i&amp;rct=j&amp;q=&amp;esrc=s&amp;source=images&amp;cd=&amp;cad=rja&amp;uact=8&amp;ved=2ahUKEwi4yrOlxYreAhXDC-wKHZ1EDI4QjRx6BAgBEAU&amp;url=https://www.ariasystems.com/blog/everyone-chasing-connected-car/&amp;psig=AOvVaw2vmYaHGmlr3b5n2MB2F6c5&amp;ust=153976486174295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Who is in control?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Automation in road traffic</a:t>
            </a:r>
          </a:p>
          <a:p>
            <a:r>
              <a:rPr lang="en-GB" dirty="0"/>
              <a:t>10 February 2020</a:t>
            </a:r>
          </a:p>
          <a:p>
            <a:endParaRPr lang="en-US" dirty="0"/>
          </a:p>
          <a:p>
            <a:r>
              <a:rPr lang="en-US" dirty="0"/>
              <a:t>Working party on Automated and connected vehicles (GRVA)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FDF475-BD9B-40FE-87F1-075F65B23053}"/>
              </a:ext>
            </a:extLst>
          </p:cNvPr>
          <p:cNvSpPr txBox="1"/>
          <p:nvPr/>
        </p:nvSpPr>
        <p:spPr>
          <a:xfrm>
            <a:off x="428017" y="408562"/>
            <a:ext cx="4173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Submitted by expert from the Netherlands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BB8391-4BA9-4B04-B7C7-A603EB9BFC96}"/>
              </a:ext>
            </a:extLst>
          </p:cNvPr>
          <p:cNvSpPr txBox="1"/>
          <p:nvPr/>
        </p:nvSpPr>
        <p:spPr>
          <a:xfrm>
            <a:off x="8054505" y="155644"/>
            <a:ext cx="31908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u="sng" dirty="0"/>
              <a:t>Informal document</a:t>
            </a:r>
            <a:r>
              <a:rPr lang="fr-CH" dirty="0"/>
              <a:t> </a:t>
            </a:r>
            <a:r>
              <a:rPr lang="fr-CH" b="1" dirty="0"/>
              <a:t>GRVA-05-49</a:t>
            </a:r>
            <a:br>
              <a:rPr lang="fr-CH" b="1" dirty="0"/>
            </a:br>
            <a:r>
              <a:rPr lang="fr-CH" dirty="0"/>
              <a:t>5th GRVA, 10-14 </a:t>
            </a:r>
            <a:r>
              <a:rPr lang="en-US" dirty="0"/>
              <a:t>February</a:t>
            </a:r>
            <a:r>
              <a:rPr lang="fr-CH" dirty="0"/>
              <a:t> 2020</a:t>
            </a:r>
          </a:p>
          <a:p>
            <a:r>
              <a:rPr lang="fr-CH" dirty="0"/>
              <a:t>Agenda item 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295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Set up </a:t>
            </a:r>
            <a:r>
              <a:rPr lang="nl-NL" dirty="0" err="1"/>
              <a:t>investigation</a:t>
            </a:r>
            <a:endParaRPr lang="nl-NL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7AF92891-72E0-4952-88FF-7BF39CDFD000}"/>
              </a:ext>
            </a:extLst>
          </p:cNvPr>
          <p:cNvSpPr/>
          <p:nvPr/>
        </p:nvSpPr>
        <p:spPr>
          <a:xfrm>
            <a:off x="1272209" y="1498821"/>
            <a:ext cx="2441050" cy="8786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Accident </a:t>
            </a:r>
            <a:r>
              <a:rPr lang="nl-NL" dirty="0" err="1"/>
              <a:t>investigation</a:t>
            </a:r>
            <a:endParaRPr lang="nl-NL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697901CF-5688-48D2-9DED-4CA079FF5736}"/>
              </a:ext>
            </a:extLst>
          </p:cNvPr>
          <p:cNvSpPr/>
          <p:nvPr/>
        </p:nvSpPr>
        <p:spPr>
          <a:xfrm>
            <a:off x="1272209" y="2581524"/>
            <a:ext cx="2441050" cy="8786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/>
              <a:t>Ethical</a:t>
            </a:r>
            <a:r>
              <a:rPr lang="nl-NL" dirty="0"/>
              <a:t> </a:t>
            </a:r>
            <a:r>
              <a:rPr lang="nl-NL" dirty="0" err="1"/>
              <a:t>hacks</a:t>
            </a:r>
            <a:endParaRPr lang="nl-NL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2D7FCD09-E98C-430D-9CF9-92F828814E4B}"/>
              </a:ext>
            </a:extLst>
          </p:cNvPr>
          <p:cNvSpPr/>
          <p:nvPr/>
        </p:nvSpPr>
        <p:spPr>
          <a:xfrm>
            <a:off x="1272209" y="3664227"/>
            <a:ext cx="2441050" cy="8786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/>
              <a:t>Literature</a:t>
            </a:r>
            <a:r>
              <a:rPr lang="nl-NL" dirty="0"/>
              <a:t> / experts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E54D0E3-80A9-48C0-B289-7796DC028345}"/>
              </a:ext>
            </a:extLst>
          </p:cNvPr>
          <p:cNvSpPr/>
          <p:nvPr/>
        </p:nvSpPr>
        <p:spPr>
          <a:xfrm>
            <a:off x="1272209" y="5434716"/>
            <a:ext cx="2441050" cy="8786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Interviews </a:t>
            </a:r>
            <a:r>
              <a:rPr lang="nl-NL" dirty="0" err="1"/>
              <a:t>and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 err="1"/>
              <a:t>internal</a:t>
            </a:r>
            <a:r>
              <a:rPr lang="nl-NL" dirty="0"/>
              <a:t> </a:t>
            </a:r>
            <a:r>
              <a:rPr lang="nl-NL" dirty="0" err="1"/>
              <a:t>documents</a:t>
            </a:r>
            <a:endParaRPr lang="nl-NL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E47A688B-F1E1-4FFA-9E49-6D3AD2FC7E1F}"/>
              </a:ext>
            </a:extLst>
          </p:cNvPr>
          <p:cNvSpPr/>
          <p:nvPr/>
        </p:nvSpPr>
        <p:spPr>
          <a:xfrm>
            <a:off x="9132073" y="5434716"/>
            <a:ext cx="2441050" cy="878619"/>
          </a:xfrm>
          <a:prstGeom prst="rect">
            <a:avLst/>
          </a:prstGeom>
          <a:solidFill>
            <a:srgbClr val="319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/>
              <a:t>Risk management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2FEC76DD-C640-40D3-821A-D30E40D63F6D}"/>
              </a:ext>
            </a:extLst>
          </p:cNvPr>
          <p:cNvGrpSpPr/>
          <p:nvPr/>
        </p:nvGrpSpPr>
        <p:grpSpPr>
          <a:xfrm>
            <a:off x="3713259" y="1498820"/>
            <a:ext cx="5418814" cy="3044025"/>
            <a:chOff x="3713259" y="1498820"/>
            <a:chExt cx="5418814" cy="3044025"/>
          </a:xfrm>
        </p:grpSpPr>
        <p:sp>
          <p:nvSpPr>
            <p:cNvPr id="7" name="Rechteraccolade 6">
              <a:extLst>
                <a:ext uri="{FF2B5EF4-FFF2-40B4-BE49-F238E27FC236}">
                  <a16:creationId xmlns:a16="http://schemas.microsoft.com/office/drawing/2014/main" id="{E5C69496-DB21-421F-B9A8-F40B4B371AB1}"/>
                </a:ext>
              </a:extLst>
            </p:cNvPr>
            <p:cNvSpPr/>
            <p:nvPr/>
          </p:nvSpPr>
          <p:spPr>
            <a:xfrm>
              <a:off x="3713259" y="1498820"/>
              <a:ext cx="3526404" cy="3044025"/>
            </a:xfrm>
            <a:prstGeom prst="rightBrace">
              <a:avLst>
                <a:gd name="adj1" fmla="val 13246"/>
                <a:gd name="adj2" fmla="val 50000"/>
              </a:avLst>
            </a:prstGeom>
            <a:noFill/>
            <a:ln w="381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11" name="Rechte verbindingslijn met pijl 10">
              <a:extLst>
                <a:ext uri="{FF2B5EF4-FFF2-40B4-BE49-F238E27FC236}">
                  <a16:creationId xmlns:a16="http://schemas.microsoft.com/office/drawing/2014/main" id="{A327B953-6EC6-45FB-B02E-419D6FDD1B5B}"/>
                </a:ext>
              </a:extLst>
            </p:cNvPr>
            <p:cNvCxnSpPr>
              <a:cxnSpLocks/>
              <a:stCxn id="7" idx="1"/>
              <a:endCxn id="17" idx="1"/>
            </p:cNvCxnSpPr>
            <p:nvPr/>
          </p:nvCxnSpPr>
          <p:spPr>
            <a:xfrm>
              <a:off x="7239663" y="3020833"/>
              <a:ext cx="1892410" cy="1"/>
            </a:xfrm>
            <a:prstGeom prst="straightConnector1">
              <a:avLst/>
            </a:prstGeom>
            <a:ln w="38100">
              <a:solidFill>
                <a:schemeClr val="tx2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02DE5939-54DA-4113-AFE1-9526A50D55D5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>
            <a:off x="3713259" y="5874026"/>
            <a:ext cx="5418814" cy="0"/>
          </a:xfrm>
          <a:prstGeom prst="straightConnector1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7CBEA46D-1987-4008-9F3F-2149C4BAA8AB}"/>
              </a:ext>
            </a:extLst>
          </p:cNvPr>
          <p:cNvCxnSpPr>
            <a:cxnSpLocks/>
            <a:stCxn id="17" idx="2"/>
            <a:endCxn id="9" idx="0"/>
          </p:cNvCxnSpPr>
          <p:nvPr/>
        </p:nvCxnSpPr>
        <p:spPr>
          <a:xfrm>
            <a:off x="10352598" y="3460143"/>
            <a:ext cx="0" cy="1974573"/>
          </a:xfrm>
          <a:prstGeom prst="straightConnector1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hoek 16">
            <a:extLst>
              <a:ext uri="{FF2B5EF4-FFF2-40B4-BE49-F238E27FC236}">
                <a16:creationId xmlns:a16="http://schemas.microsoft.com/office/drawing/2014/main" id="{2FAB1BB2-6B88-4E1C-81A4-6C9B8848A2F1}"/>
              </a:ext>
            </a:extLst>
          </p:cNvPr>
          <p:cNvSpPr/>
          <p:nvPr/>
        </p:nvSpPr>
        <p:spPr>
          <a:xfrm>
            <a:off x="9132073" y="2581524"/>
            <a:ext cx="2441050" cy="878619"/>
          </a:xfrm>
          <a:prstGeom prst="rect">
            <a:avLst/>
          </a:prstGeom>
          <a:solidFill>
            <a:srgbClr val="77C1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Types of </a:t>
            </a:r>
            <a:r>
              <a:rPr lang="nl-NL" dirty="0" err="1"/>
              <a:t>risks</a:t>
            </a:r>
            <a:r>
              <a:rPr lang="nl-NL" dirty="0"/>
              <a:t> </a:t>
            </a:r>
            <a:r>
              <a:rPr lang="nl-NL" dirty="0" err="1"/>
              <a:t>related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ADAS</a:t>
            </a:r>
          </a:p>
        </p:txBody>
      </p:sp>
    </p:spTree>
    <p:extLst>
      <p:ext uri="{BB962C8B-B14F-4D97-AF65-F5344CB8AC3E}">
        <p14:creationId xmlns:p14="http://schemas.microsoft.com/office/powerpoint/2010/main" val="68687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New types of </a:t>
            </a:r>
            <a:r>
              <a:rPr lang="nl-NL" dirty="0" err="1"/>
              <a:t>risks</a:t>
            </a:r>
            <a:endParaRPr lang="nl-NL" dirty="0"/>
          </a:p>
        </p:txBody>
      </p:sp>
      <p:sp>
        <p:nvSpPr>
          <p:cNvPr id="3" name="Rechthoek 2"/>
          <p:cNvSpPr/>
          <p:nvPr/>
        </p:nvSpPr>
        <p:spPr>
          <a:xfrm>
            <a:off x="1333500" y="1866901"/>
            <a:ext cx="2828925" cy="11525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>
                <a:solidFill>
                  <a:schemeClr val="bg1"/>
                </a:solidFill>
              </a:rPr>
              <a:t>Immaturity</a:t>
            </a:r>
            <a:r>
              <a:rPr lang="nl-NL" dirty="0">
                <a:solidFill>
                  <a:schemeClr val="bg1"/>
                </a:solidFill>
              </a:rPr>
              <a:t> of systems</a:t>
            </a:r>
          </a:p>
        </p:txBody>
      </p:sp>
      <p:sp>
        <p:nvSpPr>
          <p:cNvPr id="4" name="Rechthoek 3"/>
          <p:cNvSpPr/>
          <p:nvPr/>
        </p:nvSpPr>
        <p:spPr>
          <a:xfrm>
            <a:off x="4752975" y="1866900"/>
            <a:ext cx="2828925" cy="11525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Drivers as operators</a:t>
            </a:r>
          </a:p>
        </p:txBody>
      </p:sp>
      <p:sp>
        <p:nvSpPr>
          <p:cNvPr id="5" name="Rechthoek 4"/>
          <p:cNvSpPr/>
          <p:nvPr/>
        </p:nvSpPr>
        <p:spPr>
          <a:xfrm>
            <a:off x="8191500" y="1866899"/>
            <a:ext cx="2828925" cy="11525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>
                <a:solidFill>
                  <a:schemeClr val="bg1"/>
                </a:solidFill>
              </a:rPr>
              <a:t>Interaction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between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vehicles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drivers</a:t>
            </a:r>
          </a:p>
        </p:txBody>
      </p:sp>
      <p:sp>
        <p:nvSpPr>
          <p:cNvPr id="7" name="Rechthoek 6"/>
          <p:cNvSpPr/>
          <p:nvPr/>
        </p:nvSpPr>
        <p:spPr>
          <a:xfrm>
            <a:off x="6496050" y="3481386"/>
            <a:ext cx="2828925" cy="11525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Cybersecurity</a:t>
            </a:r>
          </a:p>
        </p:txBody>
      </p:sp>
      <p:sp>
        <p:nvSpPr>
          <p:cNvPr id="8" name="Rechthoek 7"/>
          <p:cNvSpPr/>
          <p:nvPr/>
        </p:nvSpPr>
        <p:spPr>
          <a:xfrm>
            <a:off x="2747962" y="3481386"/>
            <a:ext cx="2828925" cy="11525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>
                <a:solidFill>
                  <a:schemeClr val="bg1"/>
                </a:solidFill>
              </a:rPr>
              <a:t>Dynamic</a:t>
            </a:r>
            <a:r>
              <a:rPr lang="nl-NL" dirty="0">
                <a:solidFill>
                  <a:schemeClr val="bg1"/>
                </a:solidFill>
              </a:rPr>
              <a:t> development of </a:t>
            </a:r>
            <a:r>
              <a:rPr lang="nl-NL" dirty="0" err="1">
                <a:solidFill>
                  <a:schemeClr val="bg1"/>
                </a:solidFill>
              </a:rPr>
              <a:t>automation</a:t>
            </a:r>
            <a:r>
              <a:rPr lang="nl-NL" dirty="0">
                <a:solidFill>
                  <a:schemeClr val="bg1"/>
                </a:solidFill>
              </a:rPr>
              <a:t> (updates)</a:t>
            </a:r>
          </a:p>
        </p:txBody>
      </p:sp>
    </p:spTree>
    <p:extLst>
      <p:ext uri="{BB962C8B-B14F-4D97-AF65-F5344CB8AC3E}">
        <p14:creationId xmlns:p14="http://schemas.microsoft.com/office/powerpoint/2010/main" val="266895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New </a:t>
            </a:r>
            <a:r>
              <a:rPr lang="nl-NL" dirty="0" err="1"/>
              <a:t>role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driver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055689" y="1376363"/>
            <a:ext cx="5040312" cy="49323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Longer response times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Reduced alertness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Operating errors of ADAS:</a:t>
            </a:r>
          </a:p>
          <a:p>
            <a:pPr lvl="1">
              <a:lnSpc>
                <a:spcPct val="150000"/>
              </a:lnSpc>
            </a:pPr>
            <a:r>
              <a:rPr lang="en-US" sz="2200" dirty="0"/>
              <a:t>Foolproof design</a:t>
            </a:r>
          </a:p>
          <a:p>
            <a:pPr lvl="1">
              <a:lnSpc>
                <a:spcPct val="150000"/>
              </a:lnSpc>
            </a:pPr>
            <a:r>
              <a:rPr lang="en-US" sz="2200" dirty="0"/>
              <a:t>Clarity who is in control</a:t>
            </a:r>
          </a:p>
          <a:p>
            <a:endParaRPr lang="nl-NL" sz="24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5" t="1" r="1" b="28629"/>
          <a:stretch/>
        </p:blipFill>
        <p:spPr bwMode="auto">
          <a:xfrm>
            <a:off x="4778561" y="1376363"/>
            <a:ext cx="7127689" cy="4495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5714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Lack</a:t>
            </a:r>
            <a:r>
              <a:rPr lang="nl-NL" dirty="0"/>
              <a:t> of </a:t>
            </a:r>
            <a:r>
              <a:rPr lang="nl-NL" dirty="0" err="1"/>
              <a:t>knowledge</a:t>
            </a:r>
            <a:r>
              <a:rPr lang="nl-NL" dirty="0"/>
              <a:t> driver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055689" y="1376363"/>
            <a:ext cx="5040312" cy="49323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Users have only limited insight into the operation and limitations of ADAS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Communication in advertisements and media is inadequate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Provision of information and instruction is often lacking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Driving test does not include ADAS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Diversity of ADAS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Users rely on ADAS</a:t>
            </a:r>
          </a:p>
          <a:p>
            <a:endParaRPr lang="nl-NL" sz="2400" dirty="0"/>
          </a:p>
        </p:txBody>
      </p:sp>
      <p:pic>
        <p:nvPicPr>
          <p:cNvPr id="3074" name="Picture 2" descr="G:\Communicatie\Rapporten\Wegverkeer\automatisering wegverkeer\Afbeeldingen\Figuur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063" y="571500"/>
            <a:ext cx="4286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08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Conclusion: Driver not the central point of focus</a:t>
            </a:r>
          </a:p>
        </p:txBody>
      </p:sp>
      <p:grpSp>
        <p:nvGrpSpPr>
          <p:cNvPr id="3" name="Groep 2"/>
          <p:cNvGrpSpPr/>
          <p:nvPr/>
        </p:nvGrpSpPr>
        <p:grpSpPr>
          <a:xfrm>
            <a:off x="1561696" y="2455387"/>
            <a:ext cx="2685737" cy="1749489"/>
            <a:chOff x="8573550" y="2043010"/>
            <a:chExt cx="2685737" cy="1749489"/>
          </a:xfrm>
        </p:grpSpPr>
        <p:pic>
          <p:nvPicPr>
            <p:cNvPr id="2050" name="Picture 2" descr="Gerelateerde afbeeldi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3550" y="2043010"/>
              <a:ext cx="2685737" cy="1136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ijdelijke aanduiding voor inhoud 4"/>
            <p:cNvSpPr txBox="1">
              <a:spLocks/>
            </p:cNvSpPr>
            <p:nvPr/>
          </p:nvSpPr>
          <p:spPr>
            <a:xfrm>
              <a:off x="8928156" y="2998317"/>
              <a:ext cx="2146771" cy="79418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3197B9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3197B9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3197B9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3197B9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3197B9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3200" dirty="0"/>
                <a:t>Driver legally responsible</a:t>
              </a:r>
              <a:r>
                <a:rPr lang="en-US" sz="2400" dirty="0"/>
                <a:t>	</a:t>
              </a:r>
            </a:p>
            <a:p>
              <a:pPr lvl="1"/>
              <a:endParaRPr lang="en-US" sz="2400" dirty="0"/>
            </a:p>
            <a:p>
              <a:pPr lvl="1"/>
              <a:endParaRPr lang="en-US" sz="2400" dirty="0"/>
            </a:p>
            <a:p>
              <a:endParaRPr lang="en-US" sz="2400" dirty="0"/>
            </a:p>
            <a:p>
              <a:pPr lvl="1"/>
              <a:endParaRPr lang="en-US" sz="2400" dirty="0"/>
            </a:p>
          </p:txBody>
        </p:sp>
      </p:grpSp>
      <p:sp>
        <p:nvSpPr>
          <p:cNvPr id="11" name="Tijdelijke aanduiding voor inhoud 4"/>
          <p:cNvSpPr>
            <a:spLocks noGrp="1"/>
          </p:cNvSpPr>
          <p:nvPr>
            <p:ph idx="1"/>
          </p:nvPr>
        </p:nvSpPr>
        <p:spPr>
          <a:xfrm>
            <a:off x="6096001" y="2516409"/>
            <a:ext cx="5040312" cy="168846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 dirty="0"/>
              <a:t>New role driver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/>
              <a:t>Lack of knowledge driver</a:t>
            </a:r>
            <a:endParaRPr lang="en-US" sz="2400" dirty="0"/>
          </a:p>
          <a:p>
            <a:endParaRPr lang="nl-NL" sz="2400" dirty="0"/>
          </a:p>
        </p:txBody>
      </p:sp>
      <p:sp>
        <p:nvSpPr>
          <p:cNvPr id="6" name="Vermenigvuldigen 5"/>
          <p:cNvSpPr/>
          <p:nvPr/>
        </p:nvSpPr>
        <p:spPr>
          <a:xfrm>
            <a:off x="1731942" y="2369846"/>
            <a:ext cx="2169459" cy="226004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420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217112503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</a:t>
            </a:r>
            <a:r>
              <a:rPr lang="nl-NL" dirty="0"/>
              <a:t> ADAS</a:t>
            </a:r>
          </a:p>
        </p:txBody>
      </p:sp>
    </p:spTree>
    <p:extLst>
      <p:ext uri="{BB962C8B-B14F-4D97-AF65-F5344CB8AC3E}">
        <p14:creationId xmlns:p14="http://schemas.microsoft.com/office/powerpoint/2010/main" val="155447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www.aitrends.com/wp-content/uploads/2018/02/2-27OTA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87119"/>
            <a:ext cx="12192000" cy="5770881"/>
          </a:xfrm>
          <a:prstGeom prst="rect">
            <a:avLst/>
          </a:prstGeom>
          <a:noFill/>
          <a:ex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Conclusion: more improvement of safety ADAS possible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63672" y="1376363"/>
            <a:ext cx="5473874" cy="4932362"/>
          </a:xfrm>
          <a:solidFill>
            <a:schemeClr val="bg1">
              <a:alpha val="76000"/>
            </a:schemeClr>
          </a:solidFill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Continuous development of systems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Improvement during lifetime or only for newly produced cars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No transparency about improvements based on monitoring and evaluation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Manufacturers do not learn to the same degree of accidents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Most manufacturers do not share the results of their accident investigations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0610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Regulation</a:t>
            </a: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Technological changes are going faster while the legislative process is slow</a:t>
            </a:r>
          </a:p>
          <a:p>
            <a:r>
              <a:rPr lang="en-US" sz="2400" dirty="0"/>
              <a:t>No improvement of safety level required for new ADAS</a:t>
            </a:r>
          </a:p>
          <a:p>
            <a:r>
              <a:rPr lang="en-US" sz="2400" dirty="0"/>
              <a:t>Unclear how the level of safety must be assessed</a:t>
            </a:r>
          </a:p>
          <a:p>
            <a:r>
              <a:rPr lang="en-US" sz="2400" dirty="0"/>
              <a:t>Manufacturers are not obliged to learn from accidents</a:t>
            </a:r>
          </a:p>
          <a:p>
            <a:r>
              <a:rPr lang="en-US" sz="2400" dirty="0"/>
              <a:t>Legislation has little focus on interaction with users</a:t>
            </a:r>
          </a:p>
          <a:p>
            <a:r>
              <a:rPr lang="en-US" sz="2400" dirty="0"/>
              <a:t>Oversight not set up for changes during lifetime</a:t>
            </a:r>
          </a:p>
          <a:p>
            <a:endParaRPr lang="en-US" sz="2400" dirty="0"/>
          </a:p>
          <a:p>
            <a:r>
              <a:rPr lang="en-US" sz="2400" dirty="0"/>
              <a:t>Legislation in development only for SAE3+: </a:t>
            </a:r>
          </a:p>
          <a:p>
            <a:pPr lvl="1"/>
            <a:r>
              <a:rPr lang="en-US" sz="2000" dirty="0"/>
              <a:t>Validation (including a risk analysis and risk assessment)</a:t>
            </a:r>
          </a:p>
          <a:p>
            <a:pPr lvl="1"/>
            <a:r>
              <a:rPr lang="en-US" sz="2000" dirty="0"/>
              <a:t>Data storage</a:t>
            </a:r>
          </a:p>
          <a:p>
            <a:pPr lvl="1"/>
            <a:r>
              <a:rPr lang="nl-NL" sz="2000" dirty="0"/>
              <a:t>Human factors (no </a:t>
            </a:r>
            <a:r>
              <a:rPr lang="nl-NL" sz="2000" dirty="0" err="1"/>
              <a:t>working</a:t>
            </a:r>
            <a:r>
              <a:rPr lang="nl-NL" sz="2000" dirty="0"/>
              <a:t> </a:t>
            </a:r>
            <a:r>
              <a:rPr lang="nl-NL" sz="2000" dirty="0" err="1"/>
              <a:t>group</a:t>
            </a:r>
            <a:r>
              <a:rPr lang="nl-NL" sz="2000" dirty="0"/>
              <a:t>)</a:t>
            </a:r>
          </a:p>
          <a:p>
            <a:pPr lvl="1"/>
            <a:r>
              <a:rPr lang="nl-NL" sz="2000" dirty="0" err="1"/>
              <a:t>Instruction</a:t>
            </a:r>
            <a:r>
              <a:rPr lang="nl-NL" sz="2000" dirty="0"/>
              <a:t> of drivers (no </a:t>
            </a:r>
            <a:r>
              <a:rPr lang="nl-NL" sz="2000" dirty="0" err="1"/>
              <a:t>working</a:t>
            </a:r>
            <a:r>
              <a:rPr lang="nl-NL" sz="2000" dirty="0"/>
              <a:t> </a:t>
            </a:r>
            <a:r>
              <a:rPr lang="nl-NL" sz="2000" dirty="0" err="1"/>
              <a:t>group</a:t>
            </a:r>
            <a:r>
              <a:rPr lang="nl-NL" sz="2000" dirty="0"/>
              <a:t>)</a:t>
            </a:r>
          </a:p>
          <a:p>
            <a:pPr lvl="1"/>
            <a:endParaRPr lang="nl-NL" sz="2000" dirty="0"/>
          </a:p>
        </p:txBody>
      </p:sp>
      <p:pic>
        <p:nvPicPr>
          <p:cNvPr id="1026" name="Picture 2" descr="Afbeeldingsresultaat voor une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66"/>
          <a:stretch/>
        </p:blipFill>
        <p:spPr bwMode="auto">
          <a:xfrm>
            <a:off x="8277599" y="2114550"/>
            <a:ext cx="3322731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59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45272" y="1539159"/>
            <a:ext cx="3916362" cy="720000"/>
          </a:xfrm>
        </p:spPr>
        <p:txBody>
          <a:bodyPr/>
          <a:lstStyle/>
          <a:p>
            <a:r>
              <a:rPr lang="nl-NL" dirty="0"/>
              <a:t>No </a:t>
            </a:r>
            <a:r>
              <a:rPr lang="nl-NL" dirty="0" err="1"/>
              <a:t>responsible</a:t>
            </a:r>
            <a:r>
              <a:rPr lang="nl-NL" dirty="0"/>
              <a:t> </a:t>
            </a:r>
            <a:r>
              <a:rPr lang="nl-NL" dirty="0" err="1"/>
              <a:t>innovation</a:t>
            </a: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024731" y="593449"/>
            <a:ext cx="10080625" cy="4524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nl-NL" sz="2400" dirty="0"/>
              <a:t>Reference </a:t>
            </a:r>
            <a:r>
              <a:rPr lang="nl-NL" sz="2400" dirty="0" err="1"/>
              <a:t>framework</a:t>
            </a:r>
            <a:r>
              <a:rPr lang="nl-NL" sz="2400" dirty="0"/>
              <a:t>: </a:t>
            </a:r>
            <a:r>
              <a:rPr lang="nl-NL" sz="2400" dirty="0" err="1"/>
              <a:t>Principles</a:t>
            </a:r>
            <a:r>
              <a:rPr lang="nl-NL" sz="2400" dirty="0"/>
              <a:t> </a:t>
            </a:r>
            <a:r>
              <a:rPr lang="nl-NL" sz="2400" dirty="0" err="1"/>
              <a:t>for</a:t>
            </a:r>
            <a:r>
              <a:rPr lang="nl-NL" sz="2400" dirty="0"/>
              <a:t> safe </a:t>
            </a:r>
            <a:r>
              <a:rPr lang="nl-NL" sz="2400" dirty="0" err="1"/>
              <a:t>introduction</a:t>
            </a:r>
            <a:r>
              <a:rPr lang="nl-NL" sz="2400" dirty="0"/>
              <a:t> of new </a:t>
            </a:r>
            <a:r>
              <a:rPr lang="nl-NL" sz="2400" dirty="0" err="1"/>
              <a:t>technology</a:t>
            </a:r>
            <a:endParaRPr lang="nl-NL" sz="2400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7" name="Pijl-omhoog en -omlaag 6"/>
          <p:cNvSpPr/>
          <p:nvPr/>
        </p:nvSpPr>
        <p:spPr>
          <a:xfrm>
            <a:off x="5484524" y="1216451"/>
            <a:ext cx="1099128" cy="139469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96510"/>
            <a:ext cx="65" cy="26417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6348" rIns="0" bIns="-634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ijdelijke aanduiding voor inhoud 4"/>
          <p:cNvSpPr txBox="1">
            <a:spLocks/>
          </p:cNvSpPr>
          <p:nvPr/>
        </p:nvSpPr>
        <p:spPr>
          <a:xfrm>
            <a:off x="697706" y="2938804"/>
            <a:ext cx="5367337" cy="36905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197B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197B9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197B9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197B9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197B9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Manufacturers</a:t>
            </a:r>
          </a:p>
          <a:p>
            <a:r>
              <a:rPr lang="en-US" sz="2400" dirty="0"/>
              <a:t>Driven by technical possibilities</a:t>
            </a:r>
          </a:p>
          <a:p>
            <a:r>
              <a:rPr lang="en-US" sz="2400" dirty="0"/>
              <a:t>Safety and security during the life cycle </a:t>
            </a:r>
          </a:p>
          <a:p>
            <a:r>
              <a:rPr lang="en-US" sz="2400" dirty="0"/>
              <a:t>Do not ensure that drivers (can) understand what the technology is doing </a:t>
            </a:r>
          </a:p>
          <a:p>
            <a:r>
              <a:rPr lang="en-US" sz="2400" dirty="0"/>
              <a:t>Accident investigation is limited</a:t>
            </a:r>
          </a:p>
          <a:p>
            <a:r>
              <a:rPr lang="en-US" sz="2400" dirty="0"/>
              <a:t>Do not provide insight into technology and accident rates</a:t>
            </a:r>
          </a:p>
        </p:txBody>
      </p:sp>
      <p:sp>
        <p:nvSpPr>
          <p:cNvPr id="8" name="Tijdelijke aanduiding voor inhoud 4"/>
          <p:cNvSpPr txBox="1">
            <a:spLocks/>
          </p:cNvSpPr>
          <p:nvPr/>
        </p:nvSpPr>
        <p:spPr>
          <a:xfrm>
            <a:off x="6323368" y="2938804"/>
            <a:ext cx="5160169" cy="2586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197B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197B9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197B9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197B9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197B9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Government</a:t>
            </a:r>
          </a:p>
          <a:p>
            <a:r>
              <a:rPr lang="en-US" sz="2400" dirty="0"/>
              <a:t>Accessing the safety level is insufficiently operationalized </a:t>
            </a:r>
            <a:br>
              <a:rPr lang="en-US" sz="2400" dirty="0"/>
            </a:br>
            <a:r>
              <a:rPr lang="en-US" sz="2400" dirty="0"/>
              <a:t>(Directive 2007/46/EC, Article 20) </a:t>
            </a:r>
            <a:endParaRPr lang="nl-NL" sz="2400" dirty="0"/>
          </a:p>
          <a:p>
            <a:r>
              <a:rPr lang="en-US" sz="2400" dirty="0"/>
              <a:t>No policy adjustment based on monitoring and evaluation</a:t>
            </a:r>
          </a:p>
        </p:txBody>
      </p:sp>
      <p:cxnSp>
        <p:nvCxnSpPr>
          <p:cNvPr id="4" name="Rechte verbindingslijn 3"/>
          <p:cNvCxnSpPr/>
          <p:nvPr/>
        </p:nvCxnSpPr>
        <p:spPr>
          <a:xfrm>
            <a:off x="697706" y="1045887"/>
            <a:ext cx="10858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635794" y="2824476"/>
            <a:ext cx="10858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/>
          <p:cNvCxnSpPr/>
          <p:nvPr/>
        </p:nvCxnSpPr>
        <p:spPr>
          <a:xfrm>
            <a:off x="6034088" y="2824475"/>
            <a:ext cx="30955" cy="380492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05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riving Downtown Robot">
            <a:hlinkClick r:id="" action="ppaction://media"/>
            <a:extLst>
              <a:ext uri="{FF2B5EF4-FFF2-40B4-BE49-F238E27FC236}">
                <a16:creationId xmlns:a16="http://schemas.microsoft.com/office/drawing/2014/main" id="{C787E9C5-9632-46E8-8222-37954A5471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Rechthoek 40">
            <a:extLst>
              <a:ext uri="{FF2B5EF4-FFF2-40B4-BE49-F238E27FC236}">
                <a16:creationId xmlns:a16="http://schemas.microsoft.com/office/drawing/2014/main" id="{4282E4F0-54D1-43D9-A5A3-FAD6543C5A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DCF5">
              <a:alpha val="6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F544FDE3-2638-4E0B-B24B-D4D40D375CCD}"/>
              </a:ext>
            </a:extLst>
          </p:cNvPr>
          <p:cNvSpPr/>
          <p:nvPr/>
        </p:nvSpPr>
        <p:spPr>
          <a:xfrm>
            <a:off x="184558" y="4581418"/>
            <a:ext cx="4680388" cy="182777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7E05A76-7CCF-4A81-A719-C137B8C6B008}"/>
              </a:ext>
            </a:extLst>
          </p:cNvPr>
          <p:cNvSpPr txBox="1"/>
          <p:nvPr/>
        </p:nvSpPr>
        <p:spPr>
          <a:xfrm>
            <a:off x="651933" y="5875867"/>
            <a:ext cx="29546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>
                <a:latin typeface="Consolas" panose="020B0609020204030204" pitchFamily="49" charset="0"/>
              </a:rPr>
              <a:t>info@safetyboard.nl		</a:t>
            </a:r>
            <a:endParaRPr lang="nl-NL" sz="1600" dirty="0">
              <a:latin typeface="+mj-lt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C3A22D8-BEFC-4232-8A36-2308F01F94F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6700" y="5875867"/>
            <a:ext cx="266700" cy="2667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4CC0EDD3-30A3-4694-B8A3-BCB48547545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6700" y="5448201"/>
            <a:ext cx="266700" cy="266700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75EAD056-81AE-4B43-95E5-6545AA9DCEDB}"/>
              </a:ext>
            </a:extLst>
          </p:cNvPr>
          <p:cNvSpPr txBox="1"/>
          <p:nvPr/>
        </p:nvSpPr>
        <p:spPr>
          <a:xfrm>
            <a:off x="651933" y="5372001"/>
            <a:ext cx="2648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>
                <a:latin typeface="Consolas" panose="020B0609020204030204" pitchFamily="49" charset="0"/>
              </a:rPr>
              <a:t>https://www.onderzoeksraad.nl</a:t>
            </a:r>
          </a:p>
          <a:p>
            <a:r>
              <a:rPr lang="nl-NL" sz="1200" dirty="0">
                <a:latin typeface="Consolas" panose="020B0609020204030204" pitchFamily="49" charset="0"/>
              </a:rPr>
              <a:t>https://www.safetyboard.nl</a:t>
            </a:r>
            <a:endParaRPr lang="nl-NL" sz="1600" dirty="0">
              <a:latin typeface="Consolas" panose="020B0609020204030204" pitchFamily="49" charset="0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68CB8F44-DF21-42DE-BA72-DD2DE1A35FD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8148" y="5051456"/>
            <a:ext cx="265252" cy="235779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57D76B43-476C-4EEF-BF29-4D6218C12DB4}"/>
              </a:ext>
            </a:extLst>
          </p:cNvPr>
          <p:cNvSpPr txBox="1"/>
          <p:nvPr/>
        </p:nvSpPr>
        <p:spPr>
          <a:xfrm>
            <a:off x="651933" y="5015455"/>
            <a:ext cx="15594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latin typeface="+mj-lt"/>
              </a:rPr>
              <a:t>Dutch Safety Board</a:t>
            </a:r>
            <a:endParaRPr lang="nl-NL" dirty="0">
              <a:latin typeface="+mj-lt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7E584A23-D4AC-4992-A4E9-9F9B3A5072B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66701" y="4587345"/>
            <a:ext cx="265252" cy="303145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16CFA950-5272-482A-A934-5C0804B12291}"/>
              </a:ext>
            </a:extLst>
          </p:cNvPr>
          <p:cNvSpPr txBox="1"/>
          <p:nvPr/>
        </p:nvSpPr>
        <p:spPr>
          <a:xfrm>
            <a:off x="651933" y="4581418"/>
            <a:ext cx="15135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latin typeface="+mj-lt"/>
              </a:rPr>
              <a:t>@Onderzoeksraad</a:t>
            </a:r>
            <a:endParaRPr lang="nl-NL" dirty="0">
              <a:latin typeface="+mj-lt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493B46C-BE97-4EDA-9FB8-77AB43F1905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949190" y="1688901"/>
            <a:ext cx="2293620" cy="229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8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0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Dutch Safety Board</a:t>
            </a:r>
            <a:endParaRPr lang="en-GB" dirty="0"/>
          </a:p>
        </p:txBody>
      </p:sp>
      <p:grpSp>
        <p:nvGrpSpPr>
          <p:cNvPr id="20" name="Groep 19"/>
          <p:cNvGrpSpPr/>
          <p:nvPr/>
        </p:nvGrpSpPr>
        <p:grpSpPr>
          <a:xfrm>
            <a:off x="1055687" y="2582199"/>
            <a:ext cx="10080626" cy="911631"/>
            <a:chOff x="1055687" y="2582199"/>
            <a:chExt cx="10080626" cy="911631"/>
          </a:xfrm>
        </p:grpSpPr>
        <p:sp>
          <p:nvSpPr>
            <p:cNvPr id="10" name="Rechthoek 9"/>
            <p:cNvSpPr/>
            <p:nvPr/>
          </p:nvSpPr>
          <p:spPr>
            <a:xfrm>
              <a:off x="1644892" y="2582199"/>
              <a:ext cx="9491421" cy="91163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32000" rtlCol="0" anchor="ctr"/>
            <a:lstStyle/>
            <a:p>
              <a:r>
                <a:rPr lang="en-GB" sz="2400" dirty="0">
                  <a:solidFill>
                    <a:schemeClr val="tx1"/>
                  </a:solidFill>
                </a:rPr>
                <a:t>To learn from incidents</a:t>
              </a:r>
            </a:p>
          </p:txBody>
        </p:sp>
        <p:sp>
          <p:nvSpPr>
            <p:cNvPr id="11" name="Ovaal 10"/>
            <p:cNvSpPr/>
            <p:nvPr/>
          </p:nvSpPr>
          <p:spPr>
            <a:xfrm>
              <a:off x="1055687" y="2678014"/>
              <a:ext cx="720000" cy="72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>
                  <a:sym typeface="Wingdings" panose="05000000000000000000" pitchFamily="2" charset="2"/>
                </a:rPr>
                <a:t></a:t>
              </a:r>
              <a:endParaRPr lang="en-GB" sz="3200" dirty="0"/>
            </a:p>
          </p:txBody>
        </p:sp>
      </p:grpSp>
      <p:grpSp>
        <p:nvGrpSpPr>
          <p:cNvPr id="21" name="Groep 20"/>
          <p:cNvGrpSpPr/>
          <p:nvPr/>
        </p:nvGrpSpPr>
        <p:grpSpPr>
          <a:xfrm>
            <a:off x="1055687" y="3788034"/>
            <a:ext cx="10080626" cy="911631"/>
            <a:chOff x="1055687" y="3788034"/>
            <a:chExt cx="10080626" cy="911631"/>
          </a:xfrm>
        </p:grpSpPr>
        <p:sp>
          <p:nvSpPr>
            <p:cNvPr id="13" name="Rechthoek 12"/>
            <p:cNvSpPr/>
            <p:nvPr/>
          </p:nvSpPr>
          <p:spPr>
            <a:xfrm>
              <a:off x="1644892" y="3788034"/>
              <a:ext cx="9491421" cy="91163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32000" rtlCol="0" anchor="ctr"/>
            <a:lstStyle/>
            <a:p>
              <a:r>
                <a:rPr lang="en-US" sz="2400" dirty="0">
                  <a:solidFill>
                    <a:schemeClr val="tx1"/>
                  </a:solidFill>
                </a:rPr>
                <a:t>To make recommendations in order to improve safety</a:t>
              </a:r>
            </a:p>
          </p:txBody>
        </p:sp>
        <p:sp>
          <p:nvSpPr>
            <p:cNvPr id="14" name="Ovaal 13"/>
            <p:cNvSpPr/>
            <p:nvPr/>
          </p:nvSpPr>
          <p:spPr>
            <a:xfrm>
              <a:off x="1055687" y="3884391"/>
              <a:ext cx="720000" cy="72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>
                  <a:sym typeface="Wingdings" panose="05000000000000000000" pitchFamily="2" charset="2"/>
                </a:rPr>
                <a:t></a:t>
              </a:r>
              <a:endParaRPr lang="en-GB" sz="3200" dirty="0"/>
            </a:p>
          </p:txBody>
        </p:sp>
      </p:grpSp>
      <p:sp>
        <p:nvSpPr>
          <p:cNvPr id="6" name="Rechthoek 5"/>
          <p:cNvSpPr/>
          <p:nvPr/>
        </p:nvSpPr>
        <p:spPr>
          <a:xfrm>
            <a:off x="1644892" y="1726490"/>
            <a:ext cx="14927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Purpose</a:t>
            </a:r>
            <a:r>
              <a:rPr lang="en-US" sz="3200" dirty="0">
                <a:solidFill>
                  <a:schemeClr val="tx2"/>
                </a:solidFill>
              </a:rPr>
              <a:t>:</a:t>
            </a:r>
          </a:p>
        </p:txBody>
      </p:sp>
      <p:sp>
        <p:nvSpPr>
          <p:cNvPr id="12" name="Rechthoek 11"/>
          <p:cNvSpPr/>
          <p:nvPr/>
        </p:nvSpPr>
        <p:spPr>
          <a:xfrm>
            <a:off x="1644892" y="5090226"/>
            <a:ext cx="9491421" cy="9116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Criminal investigations and prosecution</a:t>
            </a:r>
          </a:p>
        </p:txBody>
      </p:sp>
      <p:sp>
        <p:nvSpPr>
          <p:cNvPr id="15" name="Ovaal 14"/>
          <p:cNvSpPr/>
          <p:nvPr/>
        </p:nvSpPr>
        <p:spPr>
          <a:xfrm>
            <a:off x="1055687" y="5186041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ym typeface="Wingdings" panose="05000000000000000000" pitchFamily="2" charset="2"/>
              </a:rPr>
              <a:t>X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33537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onderzoeksraad.nl/image/2019/11/28/cover2.jpg%28mediaclass-lightbox-img.5a17fc1f47109709397ae88813c748b421ef8e41%29.jpg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/>
          <p:cNvSpPr/>
          <p:nvPr/>
        </p:nvSpPr>
        <p:spPr>
          <a:xfrm>
            <a:off x="0" y="1016000"/>
            <a:ext cx="3464169" cy="1360968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solidFill>
                  <a:schemeClr val="bg1"/>
                </a:solidFill>
              </a:rPr>
              <a:t>Extra’s</a:t>
            </a:r>
          </a:p>
        </p:txBody>
      </p:sp>
    </p:spTree>
    <p:extLst>
      <p:ext uri="{BB962C8B-B14F-4D97-AF65-F5344CB8AC3E}">
        <p14:creationId xmlns:p14="http://schemas.microsoft.com/office/powerpoint/2010/main" val="56533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Learning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accidents</a:t>
            </a: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055688" y="1376363"/>
            <a:ext cx="4816475" cy="493236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Lack of information:</a:t>
            </a:r>
          </a:p>
          <a:p>
            <a:pPr lvl="1"/>
            <a:r>
              <a:rPr lang="en-US" sz="2400" dirty="0"/>
              <a:t>No insight into the number of cars with ADAS</a:t>
            </a:r>
          </a:p>
          <a:p>
            <a:pPr lvl="1"/>
            <a:r>
              <a:rPr lang="en-US" sz="2400" dirty="0"/>
              <a:t>No insight into usage of ADAS</a:t>
            </a:r>
          </a:p>
          <a:p>
            <a:pPr lvl="1"/>
            <a:r>
              <a:rPr lang="en-US" sz="2400" dirty="0"/>
              <a:t>Lack of empirical data about accidents (data not saved or hard to read-out)</a:t>
            </a:r>
          </a:p>
          <a:p>
            <a:pPr lvl="1"/>
            <a:r>
              <a:rPr lang="en-US" sz="2400" dirty="0"/>
              <a:t>Severe accidents not (always) investigated</a:t>
            </a:r>
          </a:p>
          <a:p>
            <a:endParaRPr lang="en-US" altLang="nl-NL" sz="2400" dirty="0"/>
          </a:p>
          <a:p>
            <a:pPr marL="0" indent="0">
              <a:buNone/>
            </a:pPr>
            <a:r>
              <a:rPr lang="en-US" altLang="nl-NL" sz="2400" dirty="0"/>
              <a:t>Consequence: Evaluation and adjustment do not take place </a:t>
            </a:r>
          </a:p>
          <a:p>
            <a:pPr lvl="1"/>
            <a:endParaRPr lang="en-US" dirty="0"/>
          </a:p>
          <a:p>
            <a:endParaRPr lang="nl-NL" dirty="0"/>
          </a:p>
          <a:p>
            <a:pPr lvl="1"/>
            <a:endParaRPr lang="nl-NL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96510"/>
            <a:ext cx="65" cy="26417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6348" rIns="0" bIns="-634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26045"/>
            <a:ext cx="5403320" cy="361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2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Conclusion: Driver not the central point of focus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683490" y="1459490"/>
            <a:ext cx="6065143" cy="493236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US" sz="3100" dirty="0"/>
              <a:t>Functionality unclear</a:t>
            </a:r>
          </a:p>
          <a:p>
            <a:pPr>
              <a:lnSpc>
                <a:spcPct val="150000"/>
              </a:lnSpc>
            </a:pPr>
            <a:r>
              <a:rPr lang="en-US" sz="3100" dirty="0"/>
              <a:t>Sometime unclear ‘who is in control?’</a:t>
            </a:r>
          </a:p>
          <a:p>
            <a:pPr>
              <a:lnSpc>
                <a:spcPct val="150000"/>
              </a:lnSpc>
            </a:pPr>
            <a:r>
              <a:rPr lang="en-US" sz="3100" dirty="0"/>
              <a:t>Updates which may change functionality</a:t>
            </a:r>
          </a:p>
          <a:p>
            <a:pPr>
              <a:lnSpc>
                <a:spcPct val="150000"/>
              </a:lnSpc>
            </a:pPr>
            <a:r>
              <a:rPr lang="en-US" sz="3100" dirty="0"/>
              <a:t>New role as operator: </a:t>
            </a:r>
            <a:br>
              <a:rPr lang="en-US" sz="3100" dirty="0"/>
            </a:br>
            <a:r>
              <a:rPr lang="en-US" sz="3100" dirty="0"/>
              <a:t>longer reaction times and reduced alertness</a:t>
            </a:r>
          </a:p>
          <a:p>
            <a:pPr>
              <a:lnSpc>
                <a:spcPct val="150000"/>
              </a:lnSpc>
            </a:pPr>
            <a:r>
              <a:rPr lang="en-US" sz="3100" dirty="0"/>
              <a:t>Not trained</a:t>
            </a:r>
          </a:p>
          <a:p>
            <a:pPr>
              <a:lnSpc>
                <a:spcPct val="150000"/>
              </a:lnSpc>
            </a:pPr>
            <a:r>
              <a:rPr lang="en-US" sz="3100" dirty="0"/>
              <a:t>Inadequate communication </a:t>
            </a:r>
          </a:p>
          <a:p>
            <a:pPr>
              <a:lnSpc>
                <a:spcPct val="150000"/>
              </a:lnSpc>
            </a:pPr>
            <a:r>
              <a:rPr lang="en-US" sz="3100" dirty="0"/>
              <a:t>Subject in a living lab without realizing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grpSp>
        <p:nvGrpSpPr>
          <p:cNvPr id="3" name="Groep 2"/>
          <p:cNvGrpSpPr/>
          <p:nvPr/>
        </p:nvGrpSpPr>
        <p:grpSpPr>
          <a:xfrm>
            <a:off x="6932993" y="2043010"/>
            <a:ext cx="4326294" cy="1749489"/>
            <a:chOff x="6932993" y="2043010"/>
            <a:chExt cx="4326294" cy="1749489"/>
          </a:xfrm>
        </p:grpSpPr>
        <p:pic>
          <p:nvPicPr>
            <p:cNvPr id="2050" name="Picture 2" descr="Gerelateerde afbeeldi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3550" y="2043010"/>
              <a:ext cx="2685737" cy="1136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Pijl-links en -rechts 8"/>
            <p:cNvSpPr/>
            <p:nvPr/>
          </p:nvSpPr>
          <p:spPr>
            <a:xfrm>
              <a:off x="6932993" y="3108623"/>
              <a:ext cx="1136073" cy="526473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ijdelijke aanduiding voor inhoud 4"/>
            <p:cNvSpPr txBox="1">
              <a:spLocks/>
            </p:cNvSpPr>
            <p:nvPr/>
          </p:nvSpPr>
          <p:spPr>
            <a:xfrm>
              <a:off x="8928156" y="2998317"/>
              <a:ext cx="2146771" cy="79418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3197B9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3197B9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3197B9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3197B9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3197B9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3200" dirty="0"/>
                <a:t>Driver legally responsible</a:t>
              </a:r>
              <a:r>
                <a:rPr lang="en-US" sz="2400" dirty="0"/>
                <a:t>	</a:t>
              </a:r>
            </a:p>
            <a:p>
              <a:pPr lvl="1"/>
              <a:endParaRPr lang="en-US" sz="2400" dirty="0"/>
            </a:p>
            <a:p>
              <a:pPr lvl="1"/>
              <a:endParaRPr lang="en-US" sz="2400" dirty="0"/>
            </a:p>
            <a:p>
              <a:endParaRPr lang="en-US" sz="2400" dirty="0"/>
            </a:p>
            <a:p>
              <a:pPr lvl="1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2971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Dutch Safety Board</a:t>
            </a:r>
            <a:endParaRPr lang="nl-NL" sz="1600" dirty="0"/>
          </a:p>
        </p:txBody>
      </p:sp>
      <p:pic>
        <p:nvPicPr>
          <p:cNvPr id="9" name="Picture 26" descr="http://t0.gstatic.com/images?q=tbn:ANd9GcSERnpq61xjGHnoe4egBZBBusEU2pCyZyym49lf19OUBXAzFWQWHfgiAQX2rw"/>
          <p:cNvPicPr preferRelativeResize="0">
            <a:picLocks noChangeArrowheads="1"/>
          </p:cNvPicPr>
          <p:nvPr/>
        </p:nvPicPr>
        <p:blipFill>
          <a:blip r:embed="rId3" cstate="screen">
            <a:lum bright="-4000"/>
          </a:blip>
          <a:srcRect b="8353"/>
          <a:stretch>
            <a:fillRect/>
          </a:stretch>
        </p:blipFill>
        <p:spPr bwMode="auto">
          <a:xfrm>
            <a:off x="921928" y="1792188"/>
            <a:ext cx="3456000" cy="1260000"/>
          </a:xfrm>
          <a:prstGeom prst="rect">
            <a:avLst/>
          </a:prstGeom>
          <a:noFill/>
          <a:ln w="19050">
            <a:solidFill>
              <a:srgbClr val="3086AC"/>
            </a:solidFill>
          </a:ln>
        </p:spPr>
      </p:pic>
      <p:pic>
        <p:nvPicPr>
          <p:cNvPr id="10" name="Picture 2" descr="http://s1.postimage.org/7nwob5wiy/Operatiekamer.jpg"/>
          <p:cNvPicPr preferRelativeResize="0">
            <a:picLocks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921928" y="4315068"/>
            <a:ext cx="3456000" cy="1260000"/>
          </a:xfrm>
          <a:prstGeom prst="rect">
            <a:avLst/>
          </a:prstGeom>
          <a:noFill/>
          <a:ln w="19050">
            <a:solidFill>
              <a:srgbClr val="3086AC"/>
            </a:solidFill>
          </a:ln>
        </p:spPr>
      </p:pic>
      <p:pic>
        <p:nvPicPr>
          <p:cNvPr id="11" name="Picture 4" descr="http://energieportal.nl/images/nieuws/338_hoogspanning.gif"/>
          <p:cNvPicPr preferRelativeResize="0">
            <a:picLocks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792627" y="1791228"/>
            <a:ext cx="3456000" cy="1260960"/>
          </a:xfrm>
          <a:prstGeom prst="rect">
            <a:avLst/>
          </a:prstGeom>
          <a:noFill/>
          <a:ln w="19050">
            <a:solidFill>
              <a:srgbClr val="3086AC"/>
            </a:solidFill>
          </a:ln>
        </p:spPr>
      </p:pic>
      <p:pic>
        <p:nvPicPr>
          <p:cNvPr id="12" name="Picture 2" descr="http://www.spitsnieuws.nl/sites/default/files/imagecache/article_image_node_slideshow/TankAanval17maa_gr.jpg.crop_display.jpg"/>
          <p:cNvPicPr preferRelativeResize="0">
            <a:picLocks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792627" y="3055068"/>
            <a:ext cx="3456000" cy="1260000"/>
          </a:xfrm>
          <a:prstGeom prst="rect">
            <a:avLst/>
          </a:prstGeom>
          <a:noFill/>
          <a:ln w="19050">
            <a:solidFill>
              <a:srgbClr val="3086AC"/>
            </a:solidFill>
          </a:ln>
        </p:spPr>
      </p:pic>
      <p:pic>
        <p:nvPicPr>
          <p:cNvPr id="13" name="Picture 20" descr="http://www.112nederland.nl/data/fotos/2010/12/26/004654/bierum-045.jpg"/>
          <p:cNvPicPr preferRelativeResize="0">
            <a:picLocks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7792627" y="4315068"/>
            <a:ext cx="3456000" cy="1260960"/>
          </a:xfrm>
          <a:prstGeom prst="rect">
            <a:avLst/>
          </a:prstGeom>
          <a:noFill/>
          <a:ln w="19050">
            <a:solidFill>
              <a:srgbClr val="3086AC"/>
            </a:solidFill>
          </a:ln>
        </p:spPr>
      </p:pic>
      <p:pic>
        <p:nvPicPr>
          <p:cNvPr id="14" name="Picture 4" descr="http://www.weerribbenzuivel.nl/materiaal/koeien%20in%20stal%202.JPG"/>
          <p:cNvPicPr preferRelativeResize="0">
            <a:picLocks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921928" y="3050268"/>
            <a:ext cx="3456000" cy="1260960"/>
          </a:xfrm>
          <a:prstGeom prst="rect">
            <a:avLst/>
          </a:prstGeom>
          <a:noFill/>
          <a:ln w="19050">
            <a:solidFill>
              <a:srgbClr val="3086AC"/>
            </a:solidFill>
          </a:ln>
        </p:spPr>
      </p:pic>
      <p:pic>
        <p:nvPicPr>
          <p:cNvPr id="7" name="Picture 6" descr="http://communicatie.blog.nl/files/2010/10/top-klm.jpg"/>
          <p:cNvPicPr preferRelativeResize="0">
            <a:picLocks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4377928" y="1794108"/>
            <a:ext cx="3456000" cy="1260000"/>
          </a:xfrm>
          <a:prstGeom prst="rect">
            <a:avLst/>
          </a:prstGeom>
          <a:noFill/>
          <a:ln w="19050">
            <a:solidFill>
              <a:srgbClr val="3086AC"/>
            </a:solidFill>
          </a:ln>
        </p:spPr>
      </p:pic>
      <p:pic>
        <p:nvPicPr>
          <p:cNvPr id="15" name="Picture 2" descr="http://www.elbrimaquettebouw.nl/Fotopresentatie_bestanden/HSL%207.jpg"/>
          <p:cNvPicPr preferRelativeResize="0">
            <a:picLocks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4377928" y="3054108"/>
            <a:ext cx="3456000" cy="1260000"/>
          </a:xfrm>
          <a:prstGeom prst="rect">
            <a:avLst/>
          </a:prstGeom>
          <a:noFill/>
          <a:ln w="19050">
            <a:solidFill>
              <a:srgbClr val="3086AC"/>
            </a:solidFill>
          </a:ln>
        </p:spPr>
      </p:pic>
      <p:pic>
        <p:nvPicPr>
          <p:cNvPr id="8" name="Picture 10" descr="http://www.pzc.nl/multimedia/archive/00229/stbinnenvaart_binne_229896a.jpg"/>
          <p:cNvPicPr preferRelativeResize="0">
            <a:picLocks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4377928" y="4314108"/>
            <a:ext cx="3456000" cy="1260000"/>
          </a:xfrm>
          <a:prstGeom prst="rect">
            <a:avLst/>
          </a:prstGeom>
          <a:noFill/>
          <a:ln w="19050">
            <a:solidFill>
              <a:srgbClr val="3086AC"/>
            </a:solidFill>
          </a:ln>
        </p:spPr>
      </p:pic>
    </p:spTree>
    <p:extLst>
      <p:ext uri="{BB962C8B-B14F-4D97-AF65-F5344CB8AC3E}">
        <p14:creationId xmlns:p14="http://schemas.microsoft.com/office/powerpoint/2010/main" val="1979259192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onderzoeksraad.nl/image/2020/1/27/ovv_20195135_allerlei_q1_2020_organogram_200122_eng.jpg%28%29%289BE4E3DF1C0F46A0D82D2507B0A3B13B%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9" t="13068" r="7675" b="19067"/>
          <a:stretch/>
        </p:blipFill>
        <p:spPr bwMode="auto">
          <a:xfrm>
            <a:off x="58480" y="158032"/>
            <a:ext cx="11966944" cy="659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58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onderzoeksraad.nl/image/2019/11/28/cover2.jpg%28mediaclass-lightbox-img.5a17fc1f47109709397ae88813c748b421ef8e41%29.jpg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/>
          <p:cNvSpPr/>
          <p:nvPr/>
        </p:nvSpPr>
        <p:spPr>
          <a:xfrm>
            <a:off x="0" y="1016000"/>
            <a:ext cx="3464169" cy="1360968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 err="1">
                <a:solidFill>
                  <a:schemeClr val="bg1"/>
                </a:solidFill>
                <a:hlinkClick r:id="rId3" action="ppaction://hlinkfile"/>
              </a:rPr>
              <a:t>Animation</a:t>
            </a:r>
            <a:endParaRPr lang="nl-N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93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Why</a:t>
            </a:r>
            <a:r>
              <a:rPr lang="nl-NL" dirty="0"/>
              <a:t> </a:t>
            </a:r>
            <a:r>
              <a:rPr lang="nl-NL" dirty="0" err="1"/>
              <a:t>did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DSB start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investigation</a:t>
            </a:r>
            <a:r>
              <a:rPr lang="nl-NL" dirty="0"/>
              <a:t>?</a:t>
            </a:r>
          </a:p>
        </p:txBody>
      </p:sp>
      <p:grpSp>
        <p:nvGrpSpPr>
          <p:cNvPr id="16" name="Groep 15"/>
          <p:cNvGrpSpPr/>
          <p:nvPr/>
        </p:nvGrpSpPr>
        <p:grpSpPr>
          <a:xfrm>
            <a:off x="891672" y="1376363"/>
            <a:ext cx="3276600" cy="2574748"/>
            <a:chOff x="1055688" y="1376363"/>
            <a:chExt cx="3059390" cy="2574748"/>
          </a:xfrm>
        </p:grpSpPr>
        <p:sp>
          <p:nvSpPr>
            <p:cNvPr id="6" name="Rechthoek 5"/>
            <p:cNvSpPr/>
            <p:nvPr/>
          </p:nvSpPr>
          <p:spPr>
            <a:xfrm>
              <a:off x="1055688" y="1376363"/>
              <a:ext cx="3059390" cy="36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NL" sz="2400" dirty="0"/>
                <a:t>New </a:t>
              </a:r>
              <a:r>
                <a:rPr lang="en-US" sz="2400" dirty="0"/>
                <a:t>risks</a:t>
              </a:r>
            </a:p>
          </p:txBody>
        </p:sp>
        <p:sp>
          <p:nvSpPr>
            <p:cNvPr id="7" name="Rechthoek 6"/>
            <p:cNvSpPr/>
            <p:nvPr/>
          </p:nvSpPr>
          <p:spPr>
            <a:xfrm>
              <a:off x="1055688" y="1831863"/>
              <a:ext cx="3059390" cy="211924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400" dirty="0">
                  <a:solidFill>
                    <a:schemeClr val="tx1"/>
                  </a:solidFill>
                </a:rPr>
                <a:t>Due to technological developments: </a:t>
              </a:r>
            </a:p>
            <a:p>
              <a:r>
                <a:rPr lang="en-US" sz="2000" dirty="0">
                  <a:solidFill>
                    <a:schemeClr val="tx1"/>
                  </a:solidFill>
                </a:rPr>
                <a:t>• driving computer </a:t>
              </a:r>
            </a:p>
            <a:p>
              <a:r>
                <a:rPr lang="en-US" sz="2000" dirty="0">
                  <a:solidFill>
                    <a:schemeClr val="tx1"/>
                  </a:solidFill>
                </a:rPr>
                <a:t>• new role of driver and</a:t>
              </a:r>
            </a:p>
            <a:p>
              <a:r>
                <a:rPr lang="en-US" sz="2000" dirty="0">
                  <a:solidFill>
                    <a:schemeClr val="tx1"/>
                  </a:solidFill>
                </a:rPr>
                <a:t>   new type of interactions</a:t>
              </a:r>
              <a:endParaRPr lang="nl-NL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ep 11"/>
          <p:cNvGrpSpPr/>
          <p:nvPr/>
        </p:nvGrpSpPr>
        <p:grpSpPr>
          <a:xfrm>
            <a:off x="4481794" y="1376363"/>
            <a:ext cx="3291336" cy="2574748"/>
            <a:chOff x="4566305" y="1376363"/>
            <a:chExt cx="3059390" cy="2574748"/>
          </a:xfrm>
        </p:grpSpPr>
        <p:sp>
          <p:nvSpPr>
            <p:cNvPr id="9" name="Rechthoek 8"/>
            <p:cNvSpPr/>
            <p:nvPr/>
          </p:nvSpPr>
          <p:spPr>
            <a:xfrm>
              <a:off x="4566305" y="1831863"/>
              <a:ext cx="3059390" cy="211924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400" dirty="0">
                  <a:solidFill>
                    <a:schemeClr val="tx1"/>
                  </a:solidFill>
                </a:rPr>
                <a:t>Responding to new risks by manufacturers and the government</a:t>
              </a:r>
              <a:endParaRPr lang="nl-NL" sz="2400" dirty="0">
                <a:solidFill>
                  <a:schemeClr val="tx1"/>
                </a:solidFill>
              </a:endParaRPr>
            </a:p>
          </p:txBody>
        </p:sp>
        <p:sp>
          <p:nvSpPr>
            <p:cNvPr id="8" name="Rechthoek 7"/>
            <p:cNvSpPr/>
            <p:nvPr/>
          </p:nvSpPr>
          <p:spPr>
            <a:xfrm>
              <a:off x="4566305" y="1376363"/>
              <a:ext cx="3059390" cy="36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NL" sz="2400" dirty="0"/>
                <a:t>Appeal </a:t>
              </a:r>
              <a:r>
                <a:rPr lang="nl-NL" sz="2400" dirty="0" err="1"/>
                <a:t>to</a:t>
              </a:r>
              <a:r>
                <a:rPr lang="nl-NL" sz="2400" dirty="0"/>
                <a:t> </a:t>
              </a:r>
              <a:r>
                <a:rPr lang="nl-NL" sz="2400" dirty="0" err="1"/>
                <a:t>parties</a:t>
              </a:r>
              <a:endParaRPr lang="nl-NL" sz="2400" dirty="0"/>
            </a:p>
          </p:txBody>
        </p:sp>
      </p:grpSp>
      <p:grpSp>
        <p:nvGrpSpPr>
          <p:cNvPr id="13" name="Groep 12"/>
          <p:cNvGrpSpPr/>
          <p:nvPr/>
        </p:nvGrpSpPr>
        <p:grpSpPr>
          <a:xfrm>
            <a:off x="8086653" y="1376363"/>
            <a:ext cx="3213676" cy="2574748"/>
            <a:chOff x="8250669" y="1376363"/>
            <a:chExt cx="3213676" cy="2574748"/>
          </a:xfrm>
        </p:grpSpPr>
        <p:sp>
          <p:nvSpPr>
            <p:cNvPr id="10" name="Rechthoek 9"/>
            <p:cNvSpPr/>
            <p:nvPr/>
          </p:nvSpPr>
          <p:spPr>
            <a:xfrm>
              <a:off x="8250669" y="1376363"/>
              <a:ext cx="3213676" cy="36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NL" sz="2400" dirty="0" err="1"/>
                <a:t>Accidents</a:t>
              </a:r>
              <a:endParaRPr lang="nl-NL" sz="2400" dirty="0"/>
            </a:p>
          </p:txBody>
        </p:sp>
        <p:sp>
          <p:nvSpPr>
            <p:cNvPr id="11" name="Rechthoek 10"/>
            <p:cNvSpPr/>
            <p:nvPr/>
          </p:nvSpPr>
          <p:spPr>
            <a:xfrm>
              <a:off x="8250669" y="1831863"/>
              <a:ext cx="3213676" cy="211924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400" dirty="0">
                  <a:solidFill>
                    <a:schemeClr val="tx1"/>
                  </a:solidFill>
                </a:rPr>
                <a:t>Revelation of new risks through the use of automation</a:t>
              </a:r>
              <a:endParaRPr lang="nl-NL" sz="2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Tijdelijke aanduiding voor inhoud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062" y="1016000"/>
            <a:ext cx="5356136" cy="5356136"/>
          </a:xfrm>
          <a:prstGeom prst="rect">
            <a:avLst/>
          </a:prstGeom>
        </p:spPr>
      </p:pic>
      <p:pic>
        <p:nvPicPr>
          <p:cNvPr id="18" name="Tijdelijke aanduiding voor afbeelding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5"/>
          <a:stretch/>
        </p:blipFill>
        <p:spPr>
          <a:xfrm>
            <a:off x="4739624" y="1216295"/>
            <a:ext cx="6560703" cy="475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68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b="30000"/>
          <a:stretch>
            <a:fillRect/>
          </a:stretch>
        </p:blipFill>
        <p:spPr/>
      </p:pic>
      <p:sp>
        <p:nvSpPr>
          <p:cNvPr id="28" name="Titel 27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nl-NL" sz="4400" dirty="0"/>
              <a:t>Focus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1174043" y="4030133"/>
            <a:ext cx="85456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Management of the risks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Introduction and use of ADAS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by manufacturers, suppliers, supervisors, legislators, interest groups.</a:t>
            </a:r>
            <a:endParaRPr lang="nl-NL" sz="2800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5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Research </a:t>
            </a:r>
            <a:r>
              <a:rPr lang="nl-NL" dirty="0" err="1"/>
              <a:t>questions</a:t>
            </a:r>
            <a:endParaRPr lang="nl-NL" dirty="0"/>
          </a:p>
        </p:txBody>
      </p:sp>
      <p:grpSp>
        <p:nvGrpSpPr>
          <p:cNvPr id="19" name="Groep 18"/>
          <p:cNvGrpSpPr/>
          <p:nvPr/>
        </p:nvGrpSpPr>
        <p:grpSpPr>
          <a:xfrm>
            <a:off x="1055687" y="1376363"/>
            <a:ext cx="10080626" cy="911631"/>
            <a:chOff x="1055687" y="1376363"/>
            <a:chExt cx="10080626" cy="911631"/>
          </a:xfrm>
        </p:grpSpPr>
        <p:sp>
          <p:nvSpPr>
            <p:cNvPr id="7" name="Rechthoek 6"/>
            <p:cNvSpPr/>
            <p:nvPr/>
          </p:nvSpPr>
          <p:spPr>
            <a:xfrm>
              <a:off x="1644892" y="1376363"/>
              <a:ext cx="9491421" cy="91163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32000" rtlCol="0" anchor="ctr"/>
            <a:lstStyle/>
            <a:p>
              <a:r>
                <a:rPr lang="en-US" dirty="0">
                  <a:solidFill>
                    <a:schemeClr val="tx1"/>
                  </a:solidFill>
                </a:rPr>
                <a:t>How do users, the automotive industry, sector parties and the government manage the risks associated with the introduction and deployment of advanced driver assistance systems (ADAS)?</a:t>
              </a:r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8" name="Ovaal 7"/>
            <p:cNvSpPr/>
            <p:nvPr/>
          </p:nvSpPr>
          <p:spPr>
            <a:xfrm>
              <a:off x="1055687" y="1472178"/>
              <a:ext cx="720000" cy="72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3200" dirty="0">
                  <a:sym typeface="Wingdings" panose="05000000000000000000" pitchFamily="2" charset="2"/>
                </a:rPr>
                <a:t></a:t>
              </a:r>
              <a:endParaRPr lang="nl-NL" sz="3200" dirty="0"/>
            </a:p>
          </p:txBody>
        </p:sp>
      </p:grpSp>
      <p:grpSp>
        <p:nvGrpSpPr>
          <p:cNvPr id="20" name="Groep 19"/>
          <p:cNvGrpSpPr/>
          <p:nvPr/>
        </p:nvGrpSpPr>
        <p:grpSpPr>
          <a:xfrm>
            <a:off x="1055687" y="2582199"/>
            <a:ext cx="10080626" cy="911631"/>
            <a:chOff x="1055687" y="2582199"/>
            <a:chExt cx="10080626" cy="911631"/>
          </a:xfrm>
        </p:grpSpPr>
        <p:sp>
          <p:nvSpPr>
            <p:cNvPr id="10" name="Rechthoek 9"/>
            <p:cNvSpPr/>
            <p:nvPr/>
          </p:nvSpPr>
          <p:spPr>
            <a:xfrm>
              <a:off x="1644892" y="2582199"/>
              <a:ext cx="9491421" cy="91163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32000" rtlCol="0" anchor="ctr"/>
            <a:lstStyle/>
            <a:p>
              <a:r>
                <a:rPr lang="en-US" dirty="0">
                  <a:solidFill>
                    <a:schemeClr val="tx1"/>
                  </a:solidFill>
                </a:rPr>
                <a:t>To what extent can this risk management be improved?</a:t>
              </a:r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11" name="Ovaal 10"/>
            <p:cNvSpPr/>
            <p:nvPr/>
          </p:nvSpPr>
          <p:spPr>
            <a:xfrm>
              <a:off x="1055687" y="2678014"/>
              <a:ext cx="720000" cy="72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3200" dirty="0">
                  <a:sym typeface="Wingdings" panose="05000000000000000000" pitchFamily="2" charset="2"/>
                </a:rPr>
                <a:t></a:t>
              </a:r>
              <a:endParaRPr lang="nl-NL" sz="3200" dirty="0"/>
            </a:p>
          </p:txBody>
        </p:sp>
      </p:grpSp>
      <p:pic>
        <p:nvPicPr>
          <p:cNvPr id="24" name="Afbeelding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" t="39771" b="16990"/>
          <a:stretch/>
        </p:blipFill>
        <p:spPr>
          <a:xfrm>
            <a:off x="1644892" y="3860801"/>
            <a:ext cx="8892312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4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 of risks that aren’t managed well</a:t>
            </a:r>
          </a:p>
        </p:txBody>
      </p:sp>
      <p:pic>
        <p:nvPicPr>
          <p:cNvPr id="14" name="Tijdelijke aanduiding voor inhoud 1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179" y="1762180"/>
            <a:ext cx="4581134" cy="2858628"/>
          </a:xfrm>
        </p:spPr>
      </p:pic>
      <p:pic>
        <p:nvPicPr>
          <p:cNvPr id="8" name="Tijdelijke aanduiding voor afbeelding 3"/>
          <p:cNvPicPr>
            <a:picLocks noGrp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7796"/>
          <a:stretch/>
        </p:blipFill>
        <p:spPr bwMode="auto">
          <a:xfrm>
            <a:off x="1055688" y="1762180"/>
            <a:ext cx="4968875" cy="27949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Explosie 1 10"/>
          <p:cNvSpPr/>
          <p:nvPr/>
        </p:nvSpPr>
        <p:spPr>
          <a:xfrm>
            <a:off x="3954482" y="4179981"/>
            <a:ext cx="2244437" cy="1698171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/>
              <a:t>Accidents</a:t>
            </a:r>
            <a:endParaRPr lang="nl-NL" dirty="0"/>
          </a:p>
        </p:txBody>
      </p:sp>
      <p:sp>
        <p:nvSpPr>
          <p:cNvPr id="12" name="Explosie 1 11"/>
          <p:cNvSpPr/>
          <p:nvPr/>
        </p:nvSpPr>
        <p:spPr>
          <a:xfrm>
            <a:off x="9213272" y="4179982"/>
            <a:ext cx="2244437" cy="1698171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Hacks</a:t>
            </a:r>
          </a:p>
        </p:txBody>
      </p:sp>
      <p:sp>
        <p:nvSpPr>
          <p:cNvPr id="13" name="AutoShape 2" descr="Afbeeldingsresultaat voor security in cars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60325" y="-1279525"/>
            <a:ext cx="427672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498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cfcf92e96ba2baeb443d5569c031e9ba393c70"/>
</p:tagLst>
</file>

<file path=ppt/theme/theme1.xml><?xml version="1.0" encoding="utf-8"?>
<a:theme xmlns:a="http://schemas.openxmlformats.org/drawingml/2006/main" name="Kantoorthema">
  <a:themeElements>
    <a:clrScheme name="Onderzoeksraad">
      <a:dk1>
        <a:sysClr val="windowText" lastClr="000000"/>
      </a:dk1>
      <a:lt1>
        <a:sysClr val="window" lastClr="FFFFFF"/>
      </a:lt1>
      <a:dk2>
        <a:srgbClr val="3086AC"/>
      </a:dk2>
      <a:lt2>
        <a:srgbClr val="F8B032"/>
      </a:lt2>
      <a:accent1>
        <a:srgbClr val="F8B032"/>
      </a:accent1>
      <a:accent2>
        <a:srgbClr val="3086AC"/>
      </a:accent2>
      <a:accent3>
        <a:srgbClr val="24A8E5"/>
      </a:accent3>
      <a:accent4>
        <a:srgbClr val="1C546E"/>
      </a:accent4>
      <a:accent5>
        <a:srgbClr val="052D40"/>
      </a:accent5>
      <a:accent6>
        <a:srgbClr val="C4791F"/>
      </a:accent6>
      <a:hlink>
        <a:srgbClr val="3086AC"/>
      </a:hlink>
      <a:folHlink>
        <a:srgbClr val="3086AC"/>
      </a:folHlink>
    </a:clrScheme>
    <a:fontScheme name="Kanto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2260</TotalTime>
  <Words>884</Words>
  <Application>Microsoft Office PowerPoint</Application>
  <PresentationFormat>Widescreen</PresentationFormat>
  <Paragraphs>188</Paragraphs>
  <Slides>22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Consolas</vt:lpstr>
      <vt:lpstr>Wingdings</vt:lpstr>
      <vt:lpstr>Kantoorthema</vt:lpstr>
      <vt:lpstr>Who is in control?</vt:lpstr>
      <vt:lpstr>Dutch Safety Board</vt:lpstr>
      <vt:lpstr>Dutch Safety Board</vt:lpstr>
      <vt:lpstr>PowerPoint Presentation</vt:lpstr>
      <vt:lpstr>PowerPoint Presentation</vt:lpstr>
      <vt:lpstr>Why did the DSB start this investigation?</vt:lpstr>
      <vt:lpstr>Focus</vt:lpstr>
      <vt:lpstr>Research questions</vt:lpstr>
      <vt:lpstr>Examples of risks that aren’t managed well</vt:lpstr>
      <vt:lpstr>Set up investigation</vt:lpstr>
      <vt:lpstr>New types of risks</vt:lpstr>
      <vt:lpstr>New role of the driver</vt:lpstr>
      <vt:lpstr>Lack of knowledge driver</vt:lpstr>
      <vt:lpstr>Conclusion: Driver not the central point of focus</vt:lpstr>
      <vt:lpstr>Improving ADAS</vt:lpstr>
      <vt:lpstr>Conclusion: more improvement of safety ADAS possible</vt:lpstr>
      <vt:lpstr>Regulation</vt:lpstr>
      <vt:lpstr>No responsible innovation</vt:lpstr>
      <vt:lpstr>PowerPoint Presentation</vt:lpstr>
      <vt:lpstr>PowerPoint Presentation</vt:lpstr>
      <vt:lpstr>Learning from accidents</vt:lpstr>
      <vt:lpstr>Conclusion: Driver not the central point of focus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Sander Reijn</dc:creator>
  <cp:lastModifiedBy>Secretariat</cp:lastModifiedBy>
  <cp:revision>140</cp:revision>
  <dcterms:created xsi:type="dcterms:W3CDTF">2016-11-30T10:37:46Z</dcterms:created>
  <dcterms:modified xsi:type="dcterms:W3CDTF">2020-02-11T18:16:47Z</dcterms:modified>
</cp:coreProperties>
</file>