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57" r:id="rId3"/>
    <p:sldId id="258" r:id="rId4"/>
    <p:sldId id="303" r:id="rId5"/>
    <p:sldId id="306" r:id="rId6"/>
    <p:sldId id="307" r:id="rId7"/>
    <p:sldId id="309" r:id="rId8"/>
    <p:sldId id="304" r:id="rId9"/>
    <p:sldId id="259" r:id="rId10"/>
    <p:sldId id="278" r:id="rId11"/>
    <p:sldId id="275" r:id="rId12"/>
    <p:sldId id="313" r:id="rId13"/>
    <p:sldId id="315" r:id="rId14"/>
    <p:sldId id="310" r:id="rId15"/>
    <p:sldId id="312" r:id="rId16"/>
    <p:sldId id="321" r:id="rId17"/>
    <p:sldId id="311" r:id="rId18"/>
    <p:sldId id="322" r:id="rId19"/>
    <p:sldId id="323" r:id="rId20"/>
    <p:sldId id="324" r:id="rId21"/>
    <p:sldId id="325" r:id="rId22"/>
    <p:sldId id="32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343" autoAdjust="0"/>
  </p:normalViewPr>
  <p:slideViewPr>
    <p:cSldViewPr snapToGrid="0">
      <p:cViewPr varScale="1">
        <p:scale>
          <a:sx n="68" d="100"/>
          <a:sy n="68" d="100"/>
        </p:scale>
        <p:origin x="756" y="66"/>
      </p:cViewPr>
      <p:guideLst/>
    </p:cSldViewPr>
  </p:slideViewPr>
  <p:outlineViewPr>
    <p:cViewPr>
      <p:scale>
        <a:sx n="33" d="100"/>
        <a:sy n="33" d="100"/>
      </p:scale>
      <p:origin x="0" y="-99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452112-99C3-42DD-B51C-964C9272F33C}"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1827468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452112-99C3-42DD-B51C-964C9272F33C}"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113947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452112-99C3-42DD-B51C-964C9272F33C}"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12752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452112-99C3-42DD-B51C-964C9272F33C}"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126705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452112-99C3-42DD-B51C-964C9272F33C}"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355140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452112-99C3-42DD-B51C-964C9272F33C}"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193650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452112-99C3-42DD-B51C-964C9272F33C}" type="datetimeFigureOut">
              <a:rPr lang="en-US" smtClean="0"/>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86519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452112-99C3-42DD-B51C-964C9272F33C}" type="datetimeFigureOut">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111632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52112-99C3-42DD-B51C-964C9272F33C}" type="datetimeFigureOut">
              <a:rPr lang="en-US" smtClean="0"/>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346333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452112-99C3-42DD-B51C-964C9272F33C}"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235644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452112-99C3-42DD-B51C-964C9272F33C}"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A8801-57DA-4EC2-8F7C-C036C45038BE}" type="slidenum">
              <a:rPr lang="en-US" smtClean="0"/>
              <a:t>‹#›</a:t>
            </a:fld>
            <a:endParaRPr lang="en-US"/>
          </a:p>
        </p:txBody>
      </p:sp>
    </p:spTree>
    <p:extLst>
      <p:ext uri="{BB962C8B-B14F-4D97-AF65-F5344CB8AC3E}">
        <p14:creationId xmlns:p14="http://schemas.microsoft.com/office/powerpoint/2010/main" val="20701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52112-99C3-42DD-B51C-964C9272F33C}" type="datetimeFigureOut">
              <a:rPr lang="en-US" smtClean="0"/>
              <a:t>2/11/2020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A8801-57DA-4EC2-8F7C-C036C45038BE}" type="slidenum">
              <a:rPr lang="en-US" smtClean="0"/>
              <a:t>‹#›</a:t>
            </a:fld>
            <a:endParaRPr lang="en-US"/>
          </a:p>
        </p:txBody>
      </p:sp>
    </p:spTree>
    <p:extLst>
      <p:ext uri="{BB962C8B-B14F-4D97-AF65-F5344CB8AC3E}">
        <p14:creationId xmlns:p14="http://schemas.microsoft.com/office/powerpoint/2010/main" val="2699587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72741"/>
            <a:ext cx="9144000" cy="1743667"/>
          </a:xfrm>
        </p:spPr>
        <p:txBody>
          <a:bodyPr>
            <a:noAutofit/>
          </a:bodyPr>
          <a:lstStyle/>
          <a:p>
            <a:r>
              <a:rPr lang="en-GB" sz="3600" dirty="0"/>
              <a:t>Modular Vehicle Combinations</a:t>
            </a:r>
            <a:br>
              <a:rPr lang="en-GB" sz="3600" dirty="0"/>
            </a:br>
            <a:r>
              <a:rPr lang="en-GB" sz="3600" dirty="0"/>
              <a:t>Informal Working Group</a:t>
            </a:r>
            <a:br>
              <a:rPr lang="en-GB" sz="3600" dirty="0"/>
            </a:br>
            <a:r>
              <a:rPr lang="en-GB" sz="3600" dirty="0"/>
              <a:t>(</a:t>
            </a:r>
            <a:r>
              <a:rPr lang="en-GB" sz="3600" noProof="0" dirty="0"/>
              <a:t>MVC IWG)</a:t>
            </a:r>
          </a:p>
        </p:txBody>
      </p:sp>
      <p:sp>
        <p:nvSpPr>
          <p:cNvPr id="3" name="Subtitle 2"/>
          <p:cNvSpPr>
            <a:spLocks noGrp="1"/>
          </p:cNvSpPr>
          <p:nvPr>
            <p:ph type="subTitle" idx="1"/>
          </p:nvPr>
        </p:nvSpPr>
        <p:spPr>
          <a:xfrm>
            <a:off x="1524000" y="4052416"/>
            <a:ext cx="9144000" cy="1655762"/>
          </a:xfrm>
        </p:spPr>
        <p:txBody>
          <a:bodyPr>
            <a:normAutofit/>
          </a:bodyPr>
          <a:lstStyle/>
          <a:p>
            <a:r>
              <a:rPr lang="en-GB" dirty="0"/>
              <a:t>Presentation of draft amendment to UN R13</a:t>
            </a:r>
          </a:p>
          <a:p>
            <a:r>
              <a:rPr lang="en-GB" dirty="0"/>
              <a:t> as per informal document GRVA-05-03r1</a:t>
            </a:r>
          </a:p>
        </p:txBody>
      </p:sp>
      <p:sp>
        <p:nvSpPr>
          <p:cNvPr id="4" name="TextBox 3"/>
          <p:cNvSpPr txBox="1"/>
          <p:nvPr/>
        </p:nvSpPr>
        <p:spPr>
          <a:xfrm>
            <a:off x="10058400" y="6209731"/>
            <a:ext cx="1227195" cy="369332"/>
          </a:xfrm>
          <a:prstGeom prst="rect">
            <a:avLst/>
          </a:prstGeom>
          <a:noFill/>
        </p:spPr>
        <p:txBody>
          <a:bodyPr wrap="none" rtlCol="0">
            <a:spAutoFit/>
          </a:bodyPr>
          <a:lstStyle/>
          <a:p>
            <a:r>
              <a:rPr lang="en-GB" dirty="0"/>
              <a:t>Version 1.0</a:t>
            </a:r>
          </a:p>
        </p:txBody>
      </p:sp>
      <p:sp>
        <p:nvSpPr>
          <p:cNvPr id="5" name="TextBox 4"/>
          <p:cNvSpPr txBox="1"/>
          <p:nvPr/>
        </p:nvSpPr>
        <p:spPr>
          <a:xfrm>
            <a:off x="284672" y="319177"/>
            <a:ext cx="4681666" cy="369332"/>
          </a:xfrm>
          <a:prstGeom prst="rect">
            <a:avLst/>
          </a:prstGeom>
          <a:noFill/>
        </p:spPr>
        <p:txBody>
          <a:bodyPr wrap="none" rtlCol="0">
            <a:spAutoFit/>
          </a:bodyPr>
          <a:lstStyle/>
          <a:p>
            <a:r>
              <a:rPr lang="fr-FR" dirty="0" err="1"/>
              <a:t>Submitted</a:t>
            </a:r>
            <a:r>
              <a:rPr lang="fr-FR" dirty="0"/>
              <a:t> by the experts </a:t>
            </a:r>
            <a:r>
              <a:rPr lang="fr-FR" dirty="0" err="1"/>
              <a:t>from</a:t>
            </a:r>
            <a:r>
              <a:rPr lang="fr-FR" dirty="0"/>
              <a:t> the IWG on MVC</a:t>
            </a:r>
          </a:p>
        </p:txBody>
      </p:sp>
      <p:sp>
        <p:nvSpPr>
          <p:cNvPr id="6" name="TextBox 5">
            <a:extLst>
              <a:ext uri="{FF2B5EF4-FFF2-40B4-BE49-F238E27FC236}">
                <a16:creationId xmlns:a16="http://schemas.microsoft.com/office/drawing/2014/main" id="{66118E5A-A7E5-4868-81B2-31E6DD68DD74}"/>
              </a:ext>
            </a:extLst>
          </p:cNvPr>
          <p:cNvSpPr txBox="1"/>
          <p:nvPr/>
        </p:nvSpPr>
        <p:spPr>
          <a:xfrm>
            <a:off x="7318518" y="319177"/>
            <a:ext cx="3190169" cy="923330"/>
          </a:xfrm>
          <a:prstGeom prst="rect">
            <a:avLst/>
          </a:prstGeom>
          <a:noFill/>
        </p:spPr>
        <p:txBody>
          <a:bodyPr wrap="none" rtlCol="0">
            <a:spAutoFit/>
          </a:bodyPr>
          <a:lstStyle/>
          <a:p>
            <a:r>
              <a:rPr lang="fr-FR" u="sng" dirty="0"/>
              <a:t>Informal document</a:t>
            </a:r>
            <a:r>
              <a:rPr lang="fr-FR" dirty="0"/>
              <a:t> </a:t>
            </a:r>
            <a:r>
              <a:rPr lang="fr-FR" b="1" dirty="0"/>
              <a:t>GRVA-05-43</a:t>
            </a:r>
            <a:br>
              <a:rPr lang="fr-FR" b="1" dirty="0"/>
            </a:br>
            <a:r>
              <a:rPr lang="fr-FR" dirty="0"/>
              <a:t>5th GRVA, </a:t>
            </a:r>
            <a:r>
              <a:rPr lang="en-GB" dirty="0"/>
              <a:t>10-14 February 2020 </a:t>
            </a:r>
          </a:p>
          <a:p>
            <a:r>
              <a:rPr lang="fr-FR" dirty="0"/>
              <a:t>Agenda item 8(b)</a:t>
            </a:r>
          </a:p>
        </p:txBody>
      </p:sp>
    </p:spTree>
    <p:extLst>
      <p:ext uri="{BB962C8B-B14F-4D97-AF65-F5344CB8AC3E}">
        <p14:creationId xmlns:p14="http://schemas.microsoft.com/office/powerpoint/2010/main" val="789078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905" y="2071090"/>
            <a:ext cx="10515600" cy="1325563"/>
          </a:xfrm>
        </p:spPr>
        <p:txBody>
          <a:bodyPr/>
          <a:lstStyle/>
          <a:p>
            <a:pPr algn="ctr"/>
            <a:r>
              <a:rPr lang="en-GB" dirty="0">
                <a:latin typeface="+mn-lt"/>
              </a:rPr>
              <a:t>Technical principles</a:t>
            </a:r>
          </a:p>
        </p:txBody>
      </p:sp>
    </p:spTree>
    <p:extLst>
      <p:ext uri="{BB962C8B-B14F-4D97-AF65-F5344CB8AC3E}">
        <p14:creationId xmlns:p14="http://schemas.microsoft.com/office/powerpoint/2010/main" val="351292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noProof="0" dirty="0"/>
              <a:t>Definitions</a:t>
            </a:r>
          </a:p>
        </p:txBody>
      </p:sp>
      <p:grpSp>
        <p:nvGrpSpPr>
          <p:cNvPr id="51" name="Group 50"/>
          <p:cNvGrpSpPr/>
          <p:nvPr/>
        </p:nvGrpSpPr>
        <p:grpSpPr>
          <a:xfrm>
            <a:off x="1094478" y="1704115"/>
            <a:ext cx="5213491" cy="819281"/>
            <a:chOff x="1094478" y="1436701"/>
            <a:chExt cx="5213491" cy="819281"/>
          </a:xfrm>
        </p:grpSpPr>
        <p:pic>
          <p:nvPicPr>
            <p:cNvPr id="7" name="Picture 6" descr="ISO 12357-3_sv_utan p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4478" y="1436701"/>
              <a:ext cx="5213491" cy="819281"/>
            </a:xfrm>
            <a:prstGeom prst="rect">
              <a:avLst/>
            </a:prstGeom>
            <a:solidFill>
              <a:srgbClr val="FFFF00"/>
            </a:solidFill>
            <a:extLst/>
          </p:spPr>
        </p:pic>
        <p:sp>
          <p:nvSpPr>
            <p:cNvPr id="2" name="Rectangle 1"/>
            <p:cNvSpPr/>
            <p:nvPr/>
          </p:nvSpPr>
          <p:spPr>
            <a:xfrm>
              <a:off x="3290094" y="1446225"/>
              <a:ext cx="1298575" cy="5295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901950" y="1987549"/>
              <a:ext cx="1689100" cy="92075"/>
            </a:xfrm>
            <a:custGeom>
              <a:avLst/>
              <a:gdLst>
                <a:gd name="connsiteX0" fmla="*/ 0 w 1689100"/>
                <a:gd name="connsiteY0" fmla="*/ 88900 h 92075"/>
                <a:gd name="connsiteX1" fmla="*/ 238125 w 1689100"/>
                <a:gd name="connsiteY1" fmla="*/ 60325 h 92075"/>
                <a:gd name="connsiteX2" fmla="*/ 377825 w 1689100"/>
                <a:gd name="connsiteY2" fmla="*/ 0 h 92075"/>
                <a:gd name="connsiteX3" fmla="*/ 1682750 w 1689100"/>
                <a:gd name="connsiteY3" fmla="*/ 3175 h 92075"/>
                <a:gd name="connsiteX4" fmla="*/ 1689100 w 1689100"/>
                <a:gd name="connsiteY4" fmla="*/ 79375 h 92075"/>
                <a:gd name="connsiteX5" fmla="*/ 1241425 w 1689100"/>
                <a:gd name="connsiteY5" fmla="*/ 79375 h 92075"/>
                <a:gd name="connsiteX6" fmla="*/ 1181100 w 1689100"/>
                <a:gd name="connsiteY6" fmla="*/ 25400 h 92075"/>
                <a:gd name="connsiteX7" fmla="*/ 835025 w 1689100"/>
                <a:gd name="connsiteY7" fmla="*/ 25400 h 92075"/>
                <a:gd name="connsiteX8" fmla="*/ 809625 w 1689100"/>
                <a:gd name="connsiteY8" fmla="*/ 79375 h 92075"/>
                <a:gd name="connsiteX9" fmla="*/ 361950 w 1689100"/>
                <a:gd name="connsiteY9" fmla="*/ 79375 h 92075"/>
                <a:gd name="connsiteX10" fmla="*/ 301625 w 1689100"/>
                <a:gd name="connsiteY10" fmla="*/ 92075 h 92075"/>
                <a:gd name="connsiteX11" fmla="*/ 0 w 1689100"/>
                <a:gd name="connsiteY11" fmla="*/ 88900 h 9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9100" h="92075">
                  <a:moveTo>
                    <a:pt x="0" y="88900"/>
                  </a:moveTo>
                  <a:lnTo>
                    <a:pt x="238125" y="60325"/>
                  </a:lnTo>
                  <a:lnTo>
                    <a:pt x="377825" y="0"/>
                  </a:lnTo>
                  <a:lnTo>
                    <a:pt x="1682750" y="3175"/>
                  </a:lnTo>
                  <a:lnTo>
                    <a:pt x="1689100" y="79375"/>
                  </a:lnTo>
                  <a:lnTo>
                    <a:pt x="1241425" y="79375"/>
                  </a:lnTo>
                  <a:lnTo>
                    <a:pt x="1181100" y="25400"/>
                  </a:lnTo>
                  <a:lnTo>
                    <a:pt x="835025" y="25400"/>
                  </a:lnTo>
                  <a:lnTo>
                    <a:pt x="809625" y="79375"/>
                  </a:lnTo>
                  <a:lnTo>
                    <a:pt x="361950" y="79375"/>
                  </a:lnTo>
                  <a:lnTo>
                    <a:pt x="301625" y="92075"/>
                  </a:lnTo>
                  <a:lnTo>
                    <a:pt x="0" y="8890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757613" y="2082005"/>
              <a:ext cx="88900" cy="11350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988594" y="2079624"/>
              <a:ext cx="88900" cy="11350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1094478" y="3330979"/>
            <a:ext cx="4084427" cy="757471"/>
            <a:chOff x="1094478" y="3192684"/>
            <a:chExt cx="4084427" cy="757471"/>
          </a:xfrm>
        </p:grpSpPr>
        <p:pic>
          <p:nvPicPr>
            <p:cNvPr id="6" name="Picture 5" descr="ISO 12357-4_sv_utan pi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4478" y="3192684"/>
              <a:ext cx="4084427" cy="757471"/>
            </a:xfrm>
            <a:prstGeom prst="rect">
              <a:avLst/>
            </a:prstGeom>
            <a:solidFill>
              <a:srgbClr val="FFFF66"/>
            </a:solidFill>
            <a:extLst/>
          </p:spPr>
        </p:pic>
        <p:sp>
          <p:nvSpPr>
            <p:cNvPr id="12" name="Freeform 11"/>
            <p:cNvSpPr/>
            <p:nvPr/>
          </p:nvSpPr>
          <p:spPr>
            <a:xfrm>
              <a:off x="2936081" y="3783806"/>
              <a:ext cx="426244" cy="76200"/>
            </a:xfrm>
            <a:custGeom>
              <a:avLst/>
              <a:gdLst>
                <a:gd name="connsiteX0" fmla="*/ 0 w 426244"/>
                <a:gd name="connsiteY0" fmla="*/ 59532 h 76200"/>
                <a:gd name="connsiteX1" fmla="*/ 328613 w 426244"/>
                <a:gd name="connsiteY1" fmla="*/ 59532 h 76200"/>
                <a:gd name="connsiteX2" fmla="*/ 330994 w 426244"/>
                <a:gd name="connsiteY2" fmla="*/ 0 h 76200"/>
                <a:gd name="connsiteX3" fmla="*/ 426244 w 426244"/>
                <a:gd name="connsiteY3" fmla="*/ 4763 h 76200"/>
                <a:gd name="connsiteX4" fmla="*/ 397669 w 426244"/>
                <a:gd name="connsiteY4" fmla="*/ 47625 h 76200"/>
                <a:gd name="connsiteX5" fmla="*/ 354807 w 426244"/>
                <a:gd name="connsiteY5" fmla="*/ 52388 h 76200"/>
                <a:gd name="connsiteX6" fmla="*/ 330994 w 426244"/>
                <a:gd name="connsiteY6" fmla="*/ 76200 h 76200"/>
                <a:gd name="connsiteX7" fmla="*/ 0 w 426244"/>
                <a:gd name="connsiteY7" fmla="*/ 595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244" h="76200">
                  <a:moveTo>
                    <a:pt x="0" y="59532"/>
                  </a:moveTo>
                  <a:lnTo>
                    <a:pt x="328613" y="59532"/>
                  </a:lnTo>
                  <a:cubicBezTo>
                    <a:pt x="329407" y="39688"/>
                    <a:pt x="330200" y="19844"/>
                    <a:pt x="330994" y="0"/>
                  </a:cubicBezTo>
                  <a:lnTo>
                    <a:pt x="426244" y="4763"/>
                  </a:lnTo>
                  <a:lnTo>
                    <a:pt x="397669" y="47625"/>
                  </a:lnTo>
                  <a:lnTo>
                    <a:pt x="354807" y="52388"/>
                  </a:lnTo>
                  <a:lnTo>
                    <a:pt x="330994" y="76200"/>
                  </a:lnTo>
                  <a:lnTo>
                    <a:pt x="0" y="59532"/>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2938462" y="3857625"/>
              <a:ext cx="319088" cy="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381375" y="3815158"/>
              <a:ext cx="88900" cy="805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566803" y="3817539"/>
              <a:ext cx="88900" cy="805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p:cNvSpPr/>
            <p:nvPr/>
          </p:nvSpPr>
          <p:spPr>
            <a:xfrm flipV="1">
              <a:off x="3488223" y="3792298"/>
              <a:ext cx="66675" cy="45719"/>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094478" y="4847650"/>
            <a:ext cx="4920840" cy="1064646"/>
            <a:chOff x="1094478" y="4858140"/>
            <a:chExt cx="4920840" cy="1064646"/>
          </a:xfrm>
        </p:grpSpPr>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4478" y="4858140"/>
              <a:ext cx="4920840" cy="1064646"/>
            </a:xfrm>
            <a:prstGeom prst="rect">
              <a:avLst/>
            </a:prstGeom>
            <a:solidFill>
              <a:srgbClr val="FFFF66"/>
            </a:solidFill>
            <a:ln>
              <a:noFill/>
            </a:ln>
            <a:extLst>
              <a:ext uri="{91240B29-F687-4F45-9708-019B960494DF}">
                <a14:hiddenLine xmlns:a14="http://schemas.microsoft.com/office/drawing/2010/main" w="9525">
                  <a:solidFill>
                    <a:schemeClr val="tx1"/>
                  </a:solidFill>
                  <a:miter lim="800000"/>
                  <a:headEnd/>
                  <a:tailEnd/>
                </a14:hiddenLine>
              </a:ext>
            </a:extLst>
          </p:spPr>
        </p:pic>
        <p:sp>
          <p:nvSpPr>
            <p:cNvPr id="36" name="Rectangle 35"/>
            <p:cNvSpPr/>
            <p:nvPr/>
          </p:nvSpPr>
          <p:spPr>
            <a:xfrm>
              <a:off x="1790699" y="4982382"/>
              <a:ext cx="2014537" cy="582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527698" y="5591591"/>
              <a:ext cx="879871" cy="12578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338513" y="5591591"/>
              <a:ext cx="475654" cy="853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814167" y="5634245"/>
              <a:ext cx="659449" cy="4571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779044" y="5641388"/>
              <a:ext cx="216396" cy="853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375844" y="5641387"/>
              <a:ext cx="105114" cy="853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125176" y="5641387"/>
              <a:ext cx="105114" cy="853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544449" y="5634245"/>
              <a:ext cx="105114" cy="8530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3428206" y="5746265"/>
              <a:ext cx="101161" cy="9763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667255" y="5746265"/>
              <a:ext cx="101161" cy="9763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009726" y="5744916"/>
              <a:ext cx="101161" cy="9763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248775" y="5744916"/>
              <a:ext cx="101161" cy="9763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ectangle 53"/>
          <p:cNvSpPr/>
          <p:nvPr/>
        </p:nvSpPr>
        <p:spPr>
          <a:xfrm>
            <a:off x="7020508" y="1704115"/>
            <a:ext cx="4538060" cy="646331"/>
          </a:xfrm>
          <a:prstGeom prst="rect">
            <a:avLst/>
          </a:prstGeom>
        </p:spPr>
        <p:txBody>
          <a:bodyPr wrap="square">
            <a:spAutoFit/>
          </a:bodyPr>
          <a:lstStyle/>
          <a:p>
            <a:pPr marL="6350" indent="-6350">
              <a:buNone/>
            </a:pPr>
            <a:r>
              <a:rPr lang="en-GB" dirty="0"/>
              <a:t>A “</a:t>
            </a:r>
            <a:r>
              <a:rPr lang="en-GB" b="1" dirty="0"/>
              <a:t>towing trailer</a:t>
            </a:r>
            <a:r>
              <a:rPr lang="en-GB" dirty="0"/>
              <a:t>” is a trailer which is equipped to tow another trailer.</a:t>
            </a:r>
          </a:p>
        </p:txBody>
      </p:sp>
      <p:sp>
        <p:nvSpPr>
          <p:cNvPr id="55" name="Rectangle 54"/>
          <p:cNvSpPr/>
          <p:nvPr/>
        </p:nvSpPr>
        <p:spPr>
          <a:xfrm>
            <a:off x="7020508" y="3275770"/>
            <a:ext cx="4538060" cy="923330"/>
          </a:xfrm>
          <a:prstGeom prst="rect">
            <a:avLst/>
          </a:prstGeom>
        </p:spPr>
        <p:txBody>
          <a:bodyPr wrap="square">
            <a:spAutoFit/>
          </a:bodyPr>
          <a:lstStyle/>
          <a:p>
            <a:pPr marL="6350" indent="-6350">
              <a:buNone/>
            </a:pPr>
            <a:r>
              <a:rPr lang="en-GB" dirty="0"/>
              <a:t>A “</a:t>
            </a:r>
            <a:r>
              <a:rPr lang="en-GB" b="1" dirty="0"/>
              <a:t>Dolly</a:t>
            </a:r>
            <a:r>
              <a:rPr lang="en-GB" dirty="0"/>
              <a:t>” is a towing trailer designed for the sole purpose to tow a semi-trailer. </a:t>
            </a:r>
            <a:r>
              <a:rPr lang="en-GB" dirty="0">
                <a:solidFill>
                  <a:srgbClr val="FF0000"/>
                </a:solidFill>
              </a:rPr>
              <a:t>A dolly may have a rigid or a hinged drawbar.</a:t>
            </a:r>
          </a:p>
        </p:txBody>
      </p:sp>
      <p:sp>
        <p:nvSpPr>
          <p:cNvPr id="56" name="Rectangle 55"/>
          <p:cNvSpPr/>
          <p:nvPr/>
        </p:nvSpPr>
        <p:spPr>
          <a:xfrm>
            <a:off x="7020508" y="4786380"/>
            <a:ext cx="4538060" cy="1200329"/>
          </a:xfrm>
          <a:prstGeom prst="rect">
            <a:avLst/>
          </a:prstGeom>
        </p:spPr>
        <p:txBody>
          <a:bodyPr wrap="square">
            <a:spAutoFit/>
          </a:bodyPr>
          <a:lstStyle/>
          <a:p>
            <a:pPr marL="6350" indent="-6350"/>
            <a:r>
              <a:rPr lang="en-GB" dirty="0"/>
              <a:t>A “</a:t>
            </a:r>
            <a:r>
              <a:rPr lang="en-GB" b="1" dirty="0"/>
              <a:t>Link-trailer</a:t>
            </a:r>
            <a:r>
              <a:rPr lang="en-GB" dirty="0"/>
              <a:t>” is a semitrailer equipped with a fifth wheel in its rear end enabling a second semitrailer to be towed. (</a:t>
            </a:r>
            <a:r>
              <a:rPr lang="en-GB" dirty="0">
                <a:sym typeface="Wingdings" panose="05000000000000000000" pitchFamily="2" charset="2"/>
              </a:rPr>
              <a:t>Definition from R55-01 supplement 7).</a:t>
            </a:r>
            <a:endParaRPr lang="en-GB" dirty="0"/>
          </a:p>
        </p:txBody>
      </p:sp>
    </p:spTree>
    <p:extLst>
      <p:ext uri="{BB962C8B-B14F-4D97-AF65-F5344CB8AC3E}">
        <p14:creationId xmlns:p14="http://schemas.microsoft.com/office/powerpoint/2010/main" val="3649375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73" descr="ISO 12357-3_sv_utan p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15005" y="1795969"/>
            <a:ext cx="6112700" cy="921427"/>
          </a:xfrm>
          <a:prstGeom prst="rect">
            <a:avLst/>
          </a:prstGeom>
          <a:solidFill>
            <a:srgbClr val="FFFF66"/>
          </a:solidFill>
          <a:extLst/>
        </p:spPr>
      </p:pic>
      <p:sp>
        <p:nvSpPr>
          <p:cNvPr id="4" name="Title 3"/>
          <p:cNvSpPr>
            <a:spLocks noGrp="1"/>
          </p:cNvSpPr>
          <p:nvPr>
            <p:ph type="title"/>
          </p:nvPr>
        </p:nvSpPr>
        <p:spPr/>
        <p:txBody>
          <a:bodyPr>
            <a:normAutofit/>
          </a:bodyPr>
          <a:lstStyle/>
          <a:p>
            <a:r>
              <a:rPr lang="en-GB" noProof="0" dirty="0"/>
              <a:t>Structure of the proposal</a:t>
            </a:r>
          </a:p>
        </p:txBody>
      </p:sp>
      <p:sp>
        <p:nvSpPr>
          <p:cNvPr id="2" name="Rectangle 1"/>
          <p:cNvSpPr/>
          <p:nvPr/>
        </p:nvSpPr>
        <p:spPr>
          <a:xfrm>
            <a:off x="698990" y="1616677"/>
            <a:ext cx="4614884" cy="338554"/>
          </a:xfrm>
          <a:prstGeom prst="rect">
            <a:avLst/>
          </a:prstGeom>
          <a:solidFill>
            <a:srgbClr val="0070C0"/>
          </a:solidFill>
        </p:spPr>
        <p:txBody>
          <a:bodyPr wrap="square">
            <a:spAutoFit/>
          </a:bodyPr>
          <a:lstStyle/>
          <a:p>
            <a:r>
              <a:rPr lang="en-GB" sz="1600" b="1" dirty="0">
                <a:solidFill>
                  <a:schemeClr val="bg1"/>
                </a:solidFill>
                <a:latin typeface="Times New Roman" panose="02020603050405020304" pitchFamily="18" charset="0"/>
                <a:ea typeface="Times New Roman" panose="02020603050405020304" pitchFamily="18" charset="0"/>
              </a:rPr>
              <a:t>5.1. General</a:t>
            </a:r>
          </a:p>
        </p:txBody>
      </p:sp>
      <p:sp>
        <p:nvSpPr>
          <p:cNvPr id="3" name="Rectangle 2"/>
          <p:cNvSpPr/>
          <p:nvPr/>
        </p:nvSpPr>
        <p:spPr>
          <a:xfrm>
            <a:off x="698990" y="2162104"/>
            <a:ext cx="4614884" cy="338554"/>
          </a:xfrm>
          <a:prstGeom prst="rect">
            <a:avLst/>
          </a:prstGeom>
          <a:solidFill>
            <a:srgbClr val="0070C0"/>
          </a:solidFill>
        </p:spPr>
        <p:txBody>
          <a:bodyPr wrap="square">
            <a:spAutoFit/>
          </a:bodyPr>
          <a:lstStyle/>
          <a:p>
            <a:r>
              <a:rPr lang="en-GB" sz="1600" b="1" dirty="0">
                <a:solidFill>
                  <a:schemeClr val="bg1"/>
                </a:solidFill>
                <a:latin typeface="Times New Roman" panose="02020603050405020304" pitchFamily="18" charset="0"/>
                <a:ea typeface="Times New Roman" panose="02020603050405020304" pitchFamily="18" charset="0"/>
              </a:rPr>
              <a:t>5.2.1. Motor vehicle</a:t>
            </a:r>
            <a:endParaRPr lang="en-GB" sz="1600" b="1" dirty="0">
              <a:solidFill>
                <a:schemeClr val="bg1"/>
              </a:solidFill>
            </a:endParaRPr>
          </a:p>
        </p:txBody>
      </p:sp>
      <p:sp>
        <p:nvSpPr>
          <p:cNvPr id="5" name="Rectangle 4"/>
          <p:cNvSpPr/>
          <p:nvPr/>
        </p:nvSpPr>
        <p:spPr>
          <a:xfrm>
            <a:off x="1057774" y="3482324"/>
            <a:ext cx="4069442" cy="584775"/>
          </a:xfrm>
          <a:prstGeom prst="rect">
            <a:avLst/>
          </a:prstGeom>
          <a:solidFill>
            <a:schemeClr val="accent6">
              <a:lumMod val="20000"/>
              <a:lumOff val="80000"/>
            </a:schemeClr>
          </a:solidFill>
        </p:spPr>
        <p:txBody>
          <a:bodyPr wrap="square">
            <a:spAutoFit/>
          </a:bodyPr>
          <a:lstStyle/>
          <a:p>
            <a:pPr marL="896938" indent="-896938"/>
            <a:r>
              <a:rPr lang="en-GB" sz="1600" b="1" dirty="0">
                <a:latin typeface="Times New Roman" panose="02020603050405020304" pitchFamily="18" charset="0"/>
                <a:ea typeface="Times New Roman" panose="02020603050405020304" pitchFamily="18" charset="0"/>
              </a:rPr>
              <a:t>5.2.1.34.	Motor vehicles authorized to tow more than one trailer</a:t>
            </a:r>
          </a:p>
        </p:txBody>
      </p:sp>
      <p:sp>
        <p:nvSpPr>
          <p:cNvPr id="7" name="Rectangle 6"/>
          <p:cNvSpPr/>
          <p:nvPr/>
        </p:nvSpPr>
        <p:spPr>
          <a:xfrm>
            <a:off x="1057775" y="6171752"/>
            <a:ext cx="4069442" cy="584775"/>
          </a:xfrm>
          <a:prstGeom prst="rect">
            <a:avLst/>
          </a:prstGeom>
          <a:solidFill>
            <a:schemeClr val="accent4">
              <a:lumMod val="60000"/>
              <a:lumOff val="40000"/>
            </a:schemeClr>
          </a:solidFill>
        </p:spPr>
        <p:txBody>
          <a:bodyPr wrap="square">
            <a:spAutoFit/>
          </a:bodyPr>
          <a:lstStyle/>
          <a:p>
            <a:pPr marL="896938" indent="-896938"/>
            <a:r>
              <a:rPr lang="en-GB" sz="1600" b="1" dirty="0">
                <a:latin typeface="Times New Roman" panose="02020603050405020304" pitchFamily="18" charset="0"/>
                <a:ea typeface="Times New Roman" panose="02020603050405020304" pitchFamily="18" charset="0"/>
              </a:rPr>
              <a:t>5.2.2.25. 	Non towing trailers authorized to be coupled to a towing trailer</a:t>
            </a:r>
          </a:p>
        </p:txBody>
      </p:sp>
      <p:sp>
        <p:nvSpPr>
          <p:cNvPr id="14" name="Rectangle 13"/>
          <p:cNvSpPr/>
          <p:nvPr/>
        </p:nvSpPr>
        <p:spPr>
          <a:xfrm>
            <a:off x="1057774" y="5695342"/>
            <a:ext cx="4069442" cy="338554"/>
          </a:xfrm>
          <a:prstGeom prst="rect">
            <a:avLst/>
          </a:prstGeom>
          <a:solidFill>
            <a:srgbClr val="FFFF00"/>
          </a:solidFill>
        </p:spPr>
        <p:txBody>
          <a:bodyPr wrap="square">
            <a:spAutoFit/>
          </a:bodyPr>
          <a:lstStyle/>
          <a:p>
            <a:r>
              <a:rPr lang="en-GB" sz="1600" b="1" dirty="0">
                <a:latin typeface="Times New Roman" panose="02020603050405020304" pitchFamily="18" charset="0"/>
                <a:ea typeface="Times New Roman" panose="02020603050405020304" pitchFamily="18" charset="0"/>
              </a:rPr>
              <a:t>5.2.2.24.	Towing trailers</a:t>
            </a:r>
            <a:endParaRPr lang="en-GB" sz="1600" b="1" dirty="0"/>
          </a:p>
        </p:txBody>
      </p:sp>
      <p:sp>
        <p:nvSpPr>
          <p:cNvPr id="20" name="Rectangle 19"/>
          <p:cNvSpPr/>
          <p:nvPr/>
        </p:nvSpPr>
        <p:spPr>
          <a:xfrm>
            <a:off x="698990" y="4336957"/>
            <a:ext cx="4614884" cy="338554"/>
          </a:xfrm>
          <a:prstGeom prst="rect">
            <a:avLst/>
          </a:prstGeom>
          <a:solidFill>
            <a:srgbClr val="0070C0"/>
          </a:solidFill>
        </p:spPr>
        <p:txBody>
          <a:bodyPr wrap="square">
            <a:spAutoFit/>
          </a:bodyPr>
          <a:lstStyle/>
          <a:p>
            <a:r>
              <a:rPr lang="en-GB" sz="1600" b="1" dirty="0">
                <a:solidFill>
                  <a:schemeClr val="bg1"/>
                </a:solidFill>
                <a:latin typeface="Times New Roman" panose="02020603050405020304" pitchFamily="18" charset="0"/>
                <a:ea typeface="Times New Roman" panose="02020603050405020304" pitchFamily="18" charset="0"/>
              </a:rPr>
              <a:t>5.2.2. Trailers</a:t>
            </a:r>
            <a:endParaRPr lang="en-GB" sz="1600" b="1" dirty="0">
              <a:solidFill>
                <a:schemeClr val="bg1"/>
              </a:solidFill>
            </a:endParaRPr>
          </a:p>
        </p:txBody>
      </p:sp>
      <p:sp>
        <p:nvSpPr>
          <p:cNvPr id="35" name="Rectangle 34"/>
          <p:cNvSpPr/>
          <p:nvPr/>
        </p:nvSpPr>
        <p:spPr>
          <a:xfrm>
            <a:off x="1057774" y="2570900"/>
            <a:ext cx="4069442" cy="830997"/>
          </a:xfrm>
          <a:prstGeom prst="rect">
            <a:avLst/>
          </a:prstGeom>
          <a:solidFill>
            <a:schemeClr val="bg1">
              <a:lumMod val="85000"/>
            </a:schemeClr>
          </a:solidFill>
        </p:spPr>
        <p:txBody>
          <a:bodyPr wrap="square">
            <a:spAutoFit/>
          </a:bodyPr>
          <a:lstStyle/>
          <a:p>
            <a:pPr marL="896938" indent="-896938"/>
            <a:r>
              <a:rPr lang="en-GB" sz="1600" dirty="0">
                <a:latin typeface="Times New Roman" panose="02020603050405020304" pitchFamily="18" charset="0"/>
                <a:ea typeface="Times New Roman" panose="02020603050405020304" pitchFamily="18" charset="0"/>
              </a:rPr>
              <a:t>5.2.1.1.	Applicable to all motor vehicles</a:t>
            </a:r>
          </a:p>
          <a:p>
            <a:pPr marL="896938" indent="-896938"/>
            <a:r>
              <a:rPr lang="en-GB" sz="1600" dirty="0">
                <a:latin typeface="Times New Roman" panose="02020603050405020304" pitchFamily="18" charset="0"/>
                <a:ea typeface="Times New Roman" panose="02020603050405020304" pitchFamily="18" charset="0"/>
              </a:rPr>
              <a:t>…</a:t>
            </a:r>
          </a:p>
          <a:p>
            <a:pPr marL="896938" indent="-896938"/>
            <a:r>
              <a:rPr lang="en-GB" sz="1600" dirty="0">
                <a:latin typeface="Times New Roman" panose="02020603050405020304" pitchFamily="18" charset="0"/>
                <a:ea typeface="Times New Roman" panose="02020603050405020304" pitchFamily="18" charset="0"/>
              </a:rPr>
              <a:t>5.2.1.33.</a:t>
            </a:r>
          </a:p>
        </p:txBody>
      </p:sp>
      <p:sp>
        <p:nvSpPr>
          <p:cNvPr id="38" name="Rectangle 37"/>
          <p:cNvSpPr/>
          <p:nvPr/>
        </p:nvSpPr>
        <p:spPr>
          <a:xfrm>
            <a:off x="1057774" y="4763842"/>
            <a:ext cx="4069442" cy="830997"/>
          </a:xfrm>
          <a:prstGeom prst="rect">
            <a:avLst/>
          </a:prstGeom>
          <a:solidFill>
            <a:schemeClr val="bg1">
              <a:lumMod val="85000"/>
            </a:schemeClr>
          </a:solidFill>
        </p:spPr>
        <p:txBody>
          <a:bodyPr wrap="square">
            <a:spAutoFit/>
          </a:bodyPr>
          <a:lstStyle/>
          <a:p>
            <a:pPr marL="896938" indent="-896938"/>
            <a:r>
              <a:rPr lang="en-GB" sz="1600" dirty="0">
                <a:latin typeface="Times New Roman" panose="02020603050405020304" pitchFamily="18" charset="0"/>
                <a:ea typeface="Times New Roman" panose="02020603050405020304" pitchFamily="18" charset="0"/>
              </a:rPr>
              <a:t>5.2.1.1.	 Applicable to all Trailers</a:t>
            </a:r>
          </a:p>
          <a:p>
            <a:pPr marL="896938" indent="-896938"/>
            <a:r>
              <a:rPr lang="en-GB" sz="1600" dirty="0">
                <a:latin typeface="Times New Roman" panose="02020603050405020304" pitchFamily="18" charset="0"/>
                <a:ea typeface="Times New Roman" panose="02020603050405020304" pitchFamily="18" charset="0"/>
              </a:rPr>
              <a:t>…</a:t>
            </a:r>
          </a:p>
          <a:p>
            <a:pPr marL="896938" indent="-896938"/>
            <a:r>
              <a:rPr lang="en-GB" sz="1600" dirty="0">
                <a:latin typeface="Times New Roman" panose="02020603050405020304" pitchFamily="18" charset="0"/>
                <a:ea typeface="Times New Roman" panose="02020603050405020304" pitchFamily="18" charset="0"/>
              </a:rPr>
              <a:t>5.2.1.23.</a:t>
            </a:r>
          </a:p>
        </p:txBody>
      </p:sp>
      <p:cxnSp>
        <p:nvCxnSpPr>
          <p:cNvPr id="44" name="Straight Connector 43"/>
          <p:cNvCxnSpPr/>
          <p:nvPr/>
        </p:nvCxnSpPr>
        <p:spPr>
          <a:xfrm>
            <a:off x="1057774" y="2500658"/>
            <a:ext cx="0" cy="1566441"/>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57774" y="4675511"/>
            <a:ext cx="0" cy="2081016"/>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632174" y="1920329"/>
            <a:ext cx="992579" cy="369332"/>
          </a:xfrm>
          <a:prstGeom prst="rect">
            <a:avLst/>
          </a:prstGeom>
        </p:spPr>
        <p:txBody>
          <a:bodyPr wrap="none">
            <a:spAutoFit/>
          </a:bodyPr>
          <a:lstStyle/>
          <a:p>
            <a:r>
              <a:rPr lang="en-GB" b="1" dirty="0">
                <a:latin typeface="Times New Roman" panose="02020603050405020304" pitchFamily="18" charset="0"/>
                <a:ea typeface="Times New Roman" panose="02020603050405020304" pitchFamily="18" charset="0"/>
              </a:rPr>
              <a:t>5.2.1.34.</a:t>
            </a:r>
            <a:endParaRPr lang="en-GB" b="1" dirty="0"/>
          </a:p>
        </p:txBody>
      </p:sp>
      <p:sp>
        <p:nvSpPr>
          <p:cNvPr id="66" name="Rectangle 65"/>
          <p:cNvSpPr/>
          <p:nvPr/>
        </p:nvSpPr>
        <p:spPr>
          <a:xfrm>
            <a:off x="10676699" y="1920329"/>
            <a:ext cx="992579" cy="369332"/>
          </a:xfrm>
          <a:prstGeom prst="rect">
            <a:avLst/>
          </a:prstGeom>
        </p:spPr>
        <p:txBody>
          <a:bodyPr wrap="none">
            <a:spAutoFit/>
          </a:bodyPr>
          <a:lstStyle/>
          <a:p>
            <a:r>
              <a:rPr lang="en-GB" b="1" dirty="0">
                <a:latin typeface="Times New Roman" panose="02020603050405020304" pitchFamily="18" charset="0"/>
                <a:ea typeface="Times New Roman" panose="02020603050405020304" pitchFamily="18" charset="0"/>
              </a:rPr>
              <a:t>5.2.2.25.</a:t>
            </a:r>
            <a:endParaRPr lang="en-GB" dirty="0"/>
          </a:p>
        </p:txBody>
      </p:sp>
      <p:sp>
        <p:nvSpPr>
          <p:cNvPr id="67" name="Rectangle 66"/>
          <p:cNvSpPr/>
          <p:nvPr/>
        </p:nvSpPr>
        <p:spPr>
          <a:xfrm>
            <a:off x="8703413" y="1937615"/>
            <a:ext cx="992579" cy="369332"/>
          </a:xfrm>
          <a:prstGeom prst="rect">
            <a:avLst/>
          </a:prstGeom>
        </p:spPr>
        <p:txBody>
          <a:bodyPr wrap="none">
            <a:spAutoFit/>
          </a:bodyPr>
          <a:lstStyle/>
          <a:p>
            <a:r>
              <a:rPr lang="en-GB" b="1" dirty="0">
                <a:latin typeface="Times New Roman" panose="02020603050405020304" pitchFamily="18" charset="0"/>
                <a:ea typeface="Times New Roman" panose="02020603050405020304" pitchFamily="18" charset="0"/>
              </a:rPr>
              <a:t>5.2.2.24.</a:t>
            </a:r>
            <a:endParaRPr lang="en-GB" dirty="0"/>
          </a:p>
        </p:txBody>
      </p:sp>
      <p:cxnSp>
        <p:nvCxnSpPr>
          <p:cNvPr id="76" name="Straight Connector 75"/>
          <p:cNvCxnSpPr/>
          <p:nvPr/>
        </p:nvCxnSpPr>
        <p:spPr>
          <a:xfrm>
            <a:off x="5512280" y="2717396"/>
            <a:ext cx="660208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Bent-Up Arrow 7"/>
          <p:cNvSpPr/>
          <p:nvPr/>
        </p:nvSpPr>
        <p:spPr>
          <a:xfrm>
            <a:off x="5127215" y="2717396"/>
            <a:ext cx="2136227" cy="1155694"/>
          </a:xfrm>
          <a:prstGeom prst="bentUpArrow">
            <a:avLst>
              <a:gd name="adj1" fmla="val 19775"/>
              <a:gd name="adj2" fmla="val 28359"/>
              <a:gd name="adj3" fmla="val 25746"/>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Bent-Up Arrow 23"/>
          <p:cNvSpPr/>
          <p:nvPr/>
        </p:nvSpPr>
        <p:spPr>
          <a:xfrm>
            <a:off x="5127214" y="2717396"/>
            <a:ext cx="4327337" cy="3252080"/>
          </a:xfrm>
          <a:prstGeom prst="bentUpArrow">
            <a:avLst>
              <a:gd name="adj1" fmla="val 6982"/>
              <a:gd name="adj2" fmla="val 10507"/>
              <a:gd name="adj3" fmla="val 907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Bent-Up Arrow 24"/>
          <p:cNvSpPr/>
          <p:nvPr/>
        </p:nvSpPr>
        <p:spPr>
          <a:xfrm>
            <a:off x="5127217" y="2707532"/>
            <a:ext cx="6328662" cy="3899768"/>
          </a:xfrm>
          <a:prstGeom prst="bentUpArrow">
            <a:avLst>
              <a:gd name="adj1" fmla="val 5977"/>
              <a:gd name="adj2" fmla="val 9602"/>
              <a:gd name="adj3" fmla="val 7967"/>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415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noProof="0" dirty="0"/>
              <a:t>General</a:t>
            </a:r>
          </a:p>
        </p:txBody>
      </p:sp>
      <p:sp>
        <p:nvSpPr>
          <p:cNvPr id="5" name="Content Placeholder 4"/>
          <p:cNvSpPr>
            <a:spLocks noGrp="1"/>
          </p:cNvSpPr>
          <p:nvPr>
            <p:ph idx="1"/>
          </p:nvPr>
        </p:nvSpPr>
        <p:spPr>
          <a:xfrm>
            <a:off x="838200" y="1825625"/>
            <a:ext cx="10515600" cy="4679950"/>
          </a:xfrm>
        </p:spPr>
        <p:txBody>
          <a:bodyPr>
            <a:noAutofit/>
          </a:bodyPr>
          <a:lstStyle/>
          <a:p>
            <a:pPr marL="285750" indent="-285750">
              <a:spcAft>
                <a:spcPts val="600"/>
              </a:spcAft>
            </a:pPr>
            <a:r>
              <a:rPr lang="en-GB" sz="2000" dirty="0"/>
              <a:t>Same braking reference for all vehicles of the combination (Same pressure in the pneumatic control line and in the equivalent electronic message for all vehicles of the combination)</a:t>
            </a:r>
          </a:p>
          <a:p>
            <a:pPr marL="285750" indent="-285750">
              <a:spcAft>
                <a:spcPts val="600"/>
              </a:spcAft>
            </a:pPr>
            <a:r>
              <a:rPr lang="en-GB" sz="2000" dirty="0"/>
              <a:t>Electric control line mandatory on all vehicles of the combination</a:t>
            </a:r>
          </a:p>
          <a:p>
            <a:pPr marL="742950" lvl="1" indent="-285750">
              <a:spcAft>
                <a:spcPts val="600"/>
              </a:spcAft>
            </a:pPr>
            <a:r>
              <a:rPr lang="en-GB" sz="2000" dirty="0"/>
              <a:t>ISO 7638 7-pins connector or automated connector</a:t>
            </a:r>
          </a:p>
          <a:p>
            <a:pPr marL="742950" lvl="1" indent="-285750">
              <a:spcAft>
                <a:spcPts val="600"/>
              </a:spcAft>
            </a:pPr>
            <a:r>
              <a:rPr lang="en-GB" sz="2000" dirty="0"/>
              <a:t>ISO 11992 digital link between vehicles</a:t>
            </a:r>
          </a:p>
          <a:p>
            <a:pPr marL="285750" indent="-285750">
              <a:spcAft>
                <a:spcPts val="600"/>
              </a:spcAft>
            </a:pPr>
            <a:r>
              <a:rPr lang="en-GB" sz="2000" dirty="0"/>
              <a:t>In-use and construction requirements</a:t>
            </a:r>
          </a:p>
          <a:p>
            <a:pPr marL="742950" lvl="1" indent="-285750">
              <a:lnSpc>
                <a:spcPct val="100000"/>
              </a:lnSpc>
              <a:spcAft>
                <a:spcPts val="600"/>
              </a:spcAft>
            </a:pPr>
            <a:r>
              <a:rPr lang="en-GB" sz="2000" dirty="0"/>
              <a:t>The motor vehicles are authorized to tow multiple trailers only when fulfilling the requirements in 5.2.1.34.</a:t>
            </a:r>
          </a:p>
          <a:p>
            <a:pPr marL="742950" lvl="1" indent="-285750">
              <a:lnSpc>
                <a:spcPct val="100000"/>
              </a:lnSpc>
              <a:spcAft>
                <a:spcPts val="600"/>
              </a:spcAft>
            </a:pPr>
            <a:r>
              <a:rPr lang="en-GB" sz="2000" dirty="0"/>
              <a:t>The trailers -other than towing trailers- are authorized to be coupled to a towing trailer only when fulfilling the requirements in 5.2.2.25.</a:t>
            </a:r>
          </a:p>
          <a:p>
            <a:pPr marL="742950" lvl="1" indent="-285750">
              <a:lnSpc>
                <a:spcPct val="100000"/>
              </a:lnSpc>
              <a:spcAft>
                <a:spcPts val="600"/>
              </a:spcAft>
            </a:pPr>
            <a:r>
              <a:rPr lang="en-GB" sz="2000" dirty="0"/>
              <a:t>It is an in-use requirement for the user to ensure the motor vehicle and the last non-towing trailer are compatible with the use in a multiple-trailer combination.</a:t>
            </a:r>
          </a:p>
          <a:p>
            <a:pPr marL="285750" indent="-285750">
              <a:spcAft>
                <a:spcPts val="600"/>
              </a:spcAft>
            </a:pPr>
            <a:endParaRPr lang="en-GB" sz="2000" dirty="0"/>
          </a:p>
        </p:txBody>
      </p:sp>
    </p:spTree>
    <p:extLst>
      <p:ext uri="{BB962C8B-B14F-4D97-AF65-F5344CB8AC3E}">
        <p14:creationId xmlns:p14="http://schemas.microsoft.com/office/powerpoint/2010/main" val="202249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Communication between vehicles</a:t>
            </a:r>
          </a:p>
        </p:txBody>
      </p:sp>
      <p:sp>
        <p:nvSpPr>
          <p:cNvPr id="5" name="Content Placeholder 4"/>
          <p:cNvSpPr>
            <a:spLocks noGrp="1"/>
          </p:cNvSpPr>
          <p:nvPr>
            <p:ph idx="1"/>
          </p:nvPr>
        </p:nvSpPr>
        <p:spPr/>
        <p:txBody>
          <a:bodyPr>
            <a:normAutofit/>
          </a:bodyPr>
          <a:lstStyle/>
          <a:p>
            <a:pPr marL="285750" indent="-285750">
              <a:spcAft>
                <a:spcPts val="600"/>
              </a:spcAft>
            </a:pPr>
            <a:r>
              <a:rPr lang="en-GB" sz="2400" dirty="0"/>
              <a:t>Use of ISO 11992 standard for the communication between vehicles.</a:t>
            </a:r>
          </a:p>
          <a:p>
            <a:pPr marL="285750" indent="-285750">
              <a:spcAft>
                <a:spcPts val="600"/>
              </a:spcAft>
            </a:pPr>
            <a:r>
              <a:rPr lang="en-GB" sz="2400" dirty="0"/>
              <a:t>Update of the ISO 11992 standard: use version 2014</a:t>
            </a:r>
          </a:p>
          <a:p>
            <a:pPr marL="285750" indent="-285750">
              <a:spcAft>
                <a:spcPts val="600"/>
              </a:spcAft>
            </a:pPr>
            <a:r>
              <a:rPr lang="en-GB" sz="2400" dirty="0"/>
              <a:t>Requirement for a point-to-point connection between vehicles is kept</a:t>
            </a:r>
          </a:p>
          <a:p>
            <a:pPr marL="285750" indent="-285750">
              <a:spcAft>
                <a:spcPts val="600"/>
              </a:spcAft>
            </a:pPr>
            <a:r>
              <a:rPr lang="en-GB" sz="2400" dirty="0"/>
              <a:t>The use of repeaters and message routing function is regulated. See further information in the backup slides at the end of this presentation.</a:t>
            </a:r>
          </a:p>
          <a:p>
            <a:pPr marL="285750" indent="-285750">
              <a:spcAft>
                <a:spcPts val="600"/>
              </a:spcAft>
            </a:pPr>
            <a:r>
              <a:rPr lang="en-GB" sz="2400" dirty="0"/>
              <a:t>Each towing trailer shall gateways the hard-wired warning signal (pin 5 of ISO 7638) from following trailers, while electrically isolating the signal. See further information in the backup slides at the end of this presentation.</a:t>
            </a:r>
          </a:p>
        </p:txBody>
      </p:sp>
    </p:spTree>
    <p:extLst>
      <p:ext uri="{BB962C8B-B14F-4D97-AF65-F5344CB8AC3E}">
        <p14:creationId xmlns:p14="http://schemas.microsoft.com/office/powerpoint/2010/main" val="2091066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noProof="0" dirty="0"/>
              <a:t>Braking of motor vehicles</a:t>
            </a:r>
          </a:p>
        </p:txBody>
      </p:sp>
      <p:sp>
        <p:nvSpPr>
          <p:cNvPr id="5" name="Content Placeholder 4"/>
          <p:cNvSpPr>
            <a:spLocks noGrp="1"/>
          </p:cNvSpPr>
          <p:nvPr>
            <p:ph idx="1"/>
          </p:nvPr>
        </p:nvSpPr>
        <p:spPr/>
        <p:txBody>
          <a:bodyPr>
            <a:normAutofit/>
          </a:bodyPr>
          <a:lstStyle/>
          <a:p>
            <a:r>
              <a:rPr lang="en-GB" sz="2400" dirty="0"/>
              <a:t>The parking brake of the motor vehicle shall be able to maintain the combination stationary in a 12% slope (same requirement as for a motor vehicle for a single trailer).</a:t>
            </a:r>
          </a:p>
          <a:p>
            <a:r>
              <a:rPr lang="en-GB" sz="2400" dirty="0"/>
              <a:t>Air supply: </a:t>
            </a:r>
            <a:r>
              <a:rPr lang="en-US" sz="2400" dirty="0"/>
              <a:t>Current formula in R13 Annex 7 paragraph 2.3.3 considers the towable mass for the dimensioning of the energy source. This formula is valid for multiple trailer combinations. No need for change. Same conclusion for the electric supply.</a:t>
            </a:r>
            <a:endParaRPr lang="en-GB" sz="2400" dirty="0"/>
          </a:p>
          <a:p>
            <a:r>
              <a:rPr lang="en-GB" sz="2400" dirty="0"/>
              <a:t>Warning and information to driver</a:t>
            </a:r>
          </a:p>
          <a:p>
            <a:pPr lvl="1"/>
            <a:r>
              <a:rPr lang="en-GB" sz="2000" dirty="0"/>
              <a:t>From a safety standpoint, the driver only needs to know when one of the trailer EVSC is intervening, no need to know which trailer(s) is intervening</a:t>
            </a:r>
          </a:p>
          <a:p>
            <a:pPr lvl="1"/>
            <a:r>
              <a:rPr lang="en-GB" sz="2000" dirty="0"/>
              <a:t>Same conclusion when a trailer fails</a:t>
            </a:r>
          </a:p>
        </p:txBody>
      </p:sp>
    </p:spTree>
    <p:extLst>
      <p:ext uri="{BB962C8B-B14F-4D97-AF65-F5344CB8AC3E}">
        <p14:creationId xmlns:p14="http://schemas.microsoft.com/office/powerpoint/2010/main" val="373370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noProof="0" dirty="0"/>
              <a:t>Braking of trailers</a:t>
            </a:r>
          </a:p>
        </p:txBody>
      </p:sp>
      <p:sp>
        <p:nvSpPr>
          <p:cNvPr id="5" name="Content Placeholder 4"/>
          <p:cNvSpPr>
            <a:spLocks noGrp="1"/>
          </p:cNvSpPr>
          <p:nvPr>
            <p:ph idx="1"/>
          </p:nvPr>
        </p:nvSpPr>
        <p:spPr/>
        <p:txBody>
          <a:bodyPr>
            <a:noAutofit/>
          </a:bodyPr>
          <a:lstStyle/>
          <a:p>
            <a:r>
              <a:rPr lang="en-GB" sz="2400" dirty="0"/>
              <a:t>Spring brakes mandatory on all trailers</a:t>
            </a:r>
          </a:p>
          <a:p>
            <a:r>
              <a:rPr lang="en-GB" sz="2400" dirty="0"/>
              <a:t>Type-0 and compatibility bands</a:t>
            </a:r>
          </a:p>
          <a:p>
            <a:pPr lvl="1"/>
            <a:r>
              <a:rPr lang="en-GB" sz="2000" dirty="0"/>
              <a:t>A rigid drawbar dolly shall be considered to be a centre axle trailer with respect to the requirements of Annex 4 (Type-0) and Annex 10 (compatibility bands).</a:t>
            </a:r>
            <a:endParaRPr lang="en-US" sz="2000" dirty="0"/>
          </a:p>
          <a:p>
            <a:pPr lvl="1"/>
            <a:r>
              <a:rPr lang="en-GB" sz="2000" dirty="0"/>
              <a:t>A link-trailer shall be considered to be a semi-trailer with respect to the requirements of Annex 4 (Type-0) and Annex 10 (compatibility bands).</a:t>
            </a:r>
          </a:p>
          <a:p>
            <a:pPr lvl="1"/>
            <a:r>
              <a:rPr lang="en-GB" sz="2000" dirty="0"/>
              <a:t>This is the state-of-the-art on multiple trailer combinations for more the past 10-20 years. Experience shows it works.</a:t>
            </a:r>
          </a:p>
          <a:p>
            <a:pPr lvl="1"/>
            <a:r>
              <a:rPr lang="en-GB" sz="2000" dirty="0"/>
              <a:t>Simulations done by the Technical university of Eindhoven shows the load transfer during braking are very similar on a dolly vs centre axle trailer and on a link-trailer vs semi-trailer.</a:t>
            </a:r>
          </a:p>
          <a:p>
            <a:endParaRPr lang="en-GB" sz="2400" dirty="0"/>
          </a:p>
          <a:p>
            <a:endParaRPr lang="en-GB" sz="2400" dirty="0"/>
          </a:p>
        </p:txBody>
      </p:sp>
    </p:spTree>
    <p:extLst>
      <p:ext uri="{BB962C8B-B14F-4D97-AF65-F5344CB8AC3E}">
        <p14:creationId xmlns:p14="http://schemas.microsoft.com/office/powerpoint/2010/main" val="3938112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noProof="0" dirty="0"/>
              <a:t>Vehicle Stability Control</a:t>
            </a:r>
          </a:p>
        </p:txBody>
      </p:sp>
      <p:sp>
        <p:nvSpPr>
          <p:cNvPr id="5" name="Content Placeholder 4"/>
          <p:cNvSpPr>
            <a:spLocks noGrp="1"/>
          </p:cNvSpPr>
          <p:nvPr>
            <p:ph idx="1"/>
          </p:nvPr>
        </p:nvSpPr>
        <p:spPr/>
        <p:txBody>
          <a:bodyPr>
            <a:normAutofit/>
          </a:bodyPr>
          <a:lstStyle/>
          <a:p>
            <a:pPr marL="285750" indent="-285750">
              <a:spcAft>
                <a:spcPts val="600"/>
              </a:spcAft>
            </a:pPr>
            <a:r>
              <a:rPr lang="en-GB" sz="2400" dirty="0"/>
              <a:t>Vehicle Stability Control mandatory on all vehicles of the combination, </a:t>
            </a:r>
            <a:r>
              <a:rPr lang="en-GB" sz="2400" dirty="0">
                <a:solidFill>
                  <a:srgbClr val="FF0000"/>
                </a:solidFill>
              </a:rPr>
              <a:t>including dollies</a:t>
            </a:r>
            <a:r>
              <a:rPr lang="en-GB" sz="2400" dirty="0"/>
              <a:t>.</a:t>
            </a:r>
          </a:p>
          <a:p>
            <a:pPr marL="742950" lvl="1" indent="-285750">
              <a:spcAft>
                <a:spcPts val="600"/>
              </a:spcAft>
            </a:pPr>
            <a:r>
              <a:rPr lang="en-GB" sz="2000" dirty="0"/>
              <a:t>EVSC on the motor vehicle</a:t>
            </a:r>
          </a:p>
          <a:p>
            <a:pPr marL="742950" lvl="1" indent="-285750">
              <a:spcAft>
                <a:spcPts val="600"/>
              </a:spcAft>
            </a:pPr>
            <a:r>
              <a:rPr lang="en-GB" sz="2000" dirty="0"/>
              <a:t>Roll Stability Control on the trailers</a:t>
            </a:r>
          </a:p>
          <a:p>
            <a:r>
              <a:rPr lang="en-GB" sz="2400" dirty="0"/>
              <a:t>Every trailer of the combination can generate automatically commanded braking.</a:t>
            </a:r>
          </a:p>
          <a:p>
            <a:r>
              <a:rPr lang="en-GB" sz="2400" dirty="0"/>
              <a:t>Automatically commanded braking shall be transmitted to the towed trailers via the pneumatic and the electric control lines (the towed trailers cannot differentiate braking generated by the driver and braking generated by Stability control)</a:t>
            </a:r>
          </a:p>
          <a:p>
            <a:r>
              <a:rPr lang="en-GB" sz="2400" dirty="0"/>
              <a:t>A towing trailer may brake towed trailer(s) for the purpose of stretching the rear of the combination.</a:t>
            </a:r>
          </a:p>
        </p:txBody>
      </p:sp>
    </p:spTree>
    <p:extLst>
      <p:ext uri="{BB962C8B-B14F-4D97-AF65-F5344CB8AC3E}">
        <p14:creationId xmlns:p14="http://schemas.microsoft.com/office/powerpoint/2010/main" val="418899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905" y="2071090"/>
            <a:ext cx="10515600" cy="1325563"/>
          </a:xfrm>
        </p:spPr>
        <p:txBody>
          <a:bodyPr/>
          <a:lstStyle/>
          <a:p>
            <a:pPr algn="ctr"/>
            <a:r>
              <a:rPr lang="en-GB" dirty="0">
                <a:latin typeface="+mn-lt"/>
              </a:rPr>
              <a:t>Thanks for your attention</a:t>
            </a:r>
          </a:p>
        </p:txBody>
      </p:sp>
    </p:spTree>
    <p:extLst>
      <p:ext uri="{BB962C8B-B14F-4D97-AF65-F5344CB8AC3E}">
        <p14:creationId xmlns:p14="http://schemas.microsoft.com/office/powerpoint/2010/main" val="17350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ctangle 80"/>
          <p:cNvSpPr/>
          <p:nvPr/>
        </p:nvSpPr>
        <p:spPr>
          <a:xfrm>
            <a:off x="6343797" y="4170163"/>
            <a:ext cx="3346724" cy="2602111"/>
          </a:xfrm>
          <a:prstGeom prst="rect">
            <a:avLst/>
          </a:prstGeom>
          <a:solidFill>
            <a:schemeClr val="bg1">
              <a:lumMod val="95000"/>
            </a:schemeClr>
          </a:solidFill>
          <a:ln w="1270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2" name="Title 1"/>
          <p:cNvSpPr>
            <a:spLocks noGrp="1"/>
          </p:cNvSpPr>
          <p:nvPr>
            <p:ph type="title"/>
          </p:nvPr>
        </p:nvSpPr>
        <p:spPr/>
        <p:txBody>
          <a:bodyPr>
            <a:noAutofit/>
          </a:bodyPr>
          <a:lstStyle/>
          <a:p>
            <a:r>
              <a:rPr lang="en-GB" dirty="0"/>
              <a:t>Communication between vehicles</a:t>
            </a:r>
            <a:br>
              <a:rPr lang="en-GB" dirty="0"/>
            </a:br>
            <a:r>
              <a:rPr lang="en-GB" sz="4000" dirty="0"/>
              <a:t>Message Routing function</a:t>
            </a:r>
            <a:endParaRPr lang="fr-FR" sz="4000" dirty="0"/>
          </a:p>
        </p:txBody>
      </p:sp>
      <p:sp>
        <p:nvSpPr>
          <p:cNvPr id="117" name="Rectangle 116"/>
          <p:cNvSpPr/>
          <p:nvPr/>
        </p:nvSpPr>
        <p:spPr>
          <a:xfrm>
            <a:off x="4882194" y="4916879"/>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118"/>
          <p:cNvSpPr/>
          <p:nvPr/>
        </p:nvSpPr>
        <p:spPr>
          <a:xfrm>
            <a:off x="6356062" y="4976235"/>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Freeform 119"/>
          <p:cNvSpPr/>
          <p:nvPr/>
        </p:nvSpPr>
        <p:spPr>
          <a:xfrm>
            <a:off x="6274247" y="4904047"/>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125"/>
          <p:cNvSpPr/>
          <p:nvPr/>
        </p:nvSpPr>
        <p:spPr>
          <a:xfrm>
            <a:off x="10749193" y="4580185"/>
            <a:ext cx="914400" cy="9454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EBS</a:t>
            </a:r>
          </a:p>
          <a:p>
            <a:pPr algn="ctr"/>
            <a:endParaRPr lang="fr-FR" b="1" dirty="0">
              <a:solidFill>
                <a:schemeClr val="tx1"/>
              </a:solidFill>
            </a:endParaRPr>
          </a:p>
          <a:p>
            <a:pPr algn="ctr"/>
            <a:endParaRPr lang="fr-FR" b="1" dirty="0">
              <a:solidFill>
                <a:schemeClr val="tx1"/>
              </a:solidFill>
            </a:endParaRPr>
          </a:p>
        </p:txBody>
      </p:sp>
      <p:sp>
        <p:nvSpPr>
          <p:cNvPr id="128" name="Rectangle 127"/>
          <p:cNvSpPr/>
          <p:nvPr/>
        </p:nvSpPr>
        <p:spPr>
          <a:xfrm>
            <a:off x="10749193" y="4929313"/>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Rectangle 129"/>
          <p:cNvSpPr/>
          <p:nvPr/>
        </p:nvSpPr>
        <p:spPr>
          <a:xfrm>
            <a:off x="9688008" y="4976234"/>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Freeform 130"/>
          <p:cNvSpPr/>
          <p:nvPr/>
        </p:nvSpPr>
        <p:spPr>
          <a:xfrm>
            <a:off x="9606193" y="4904046"/>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2" name="Straight Connector 131"/>
          <p:cNvCxnSpPr/>
          <p:nvPr/>
        </p:nvCxnSpPr>
        <p:spPr>
          <a:xfrm>
            <a:off x="5110393" y="5052434"/>
            <a:ext cx="1163854" cy="10428"/>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33" name="Straight Connector 132"/>
          <p:cNvCxnSpPr>
            <a:stCxn id="119" idx="3"/>
          </p:cNvCxnSpPr>
          <p:nvPr/>
        </p:nvCxnSpPr>
        <p:spPr>
          <a:xfrm flipV="1">
            <a:off x="6508463" y="5052435"/>
            <a:ext cx="509669" cy="1"/>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34" name="Straight Connector 133"/>
          <p:cNvCxnSpPr>
            <a:stCxn id="130" idx="3"/>
            <a:endCxn id="126" idx="1"/>
          </p:cNvCxnSpPr>
          <p:nvPr/>
        </p:nvCxnSpPr>
        <p:spPr>
          <a:xfrm>
            <a:off x="9840409" y="5052434"/>
            <a:ext cx="908785" cy="472"/>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35" name="Straight Connector 134"/>
          <p:cNvCxnSpPr/>
          <p:nvPr/>
        </p:nvCxnSpPr>
        <p:spPr>
          <a:xfrm>
            <a:off x="9112559" y="5052435"/>
            <a:ext cx="493634" cy="5214"/>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36" name="Straight Connector 135"/>
          <p:cNvCxnSpPr>
            <a:stCxn id="145" idx="3"/>
          </p:cNvCxnSpPr>
          <p:nvPr/>
        </p:nvCxnSpPr>
        <p:spPr>
          <a:xfrm flipV="1">
            <a:off x="8665008" y="6025466"/>
            <a:ext cx="447552" cy="2519"/>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37" name="Straight Connector 136"/>
          <p:cNvCxnSpPr/>
          <p:nvPr/>
        </p:nvCxnSpPr>
        <p:spPr>
          <a:xfrm flipV="1">
            <a:off x="9103021" y="5055043"/>
            <a:ext cx="0" cy="970422"/>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Connector 137"/>
          <p:cNvCxnSpPr/>
          <p:nvPr/>
        </p:nvCxnSpPr>
        <p:spPr>
          <a:xfrm>
            <a:off x="7018131" y="5057650"/>
            <a:ext cx="4756" cy="970335"/>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145" name="Rectangle 144"/>
          <p:cNvSpPr/>
          <p:nvPr/>
        </p:nvSpPr>
        <p:spPr>
          <a:xfrm>
            <a:off x="8436408" y="5875584"/>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Rectangle 145"/>
          <p:cNvSpPr/>
          <p:nvPr/>
        </p:nvSpPr>
        <p:spPr>
          <a:xfrm>
            <a:off x="7757492" y="5873065"/>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Rectangle 150"/>
          <p:cNvSpPr/>
          <p:nvPr/>
        </p:nvSpPr>
        <p:spPr>
          <a:xfrm>
            <a:off x="7745412" y="5568730"/>
            <a:ext cx="919597" cy="7640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6" name="Straight Connector 155"/>
          <p:cNvCxnSpPr>
            <a:stCxn id="146" idx="1"/>
          </p:cNvCxnSpPr>
          <p:nvPr/>
        </p:nvCxnSpPr>
        <p:spPr>
          <a:xfrm flipH="1">
            <a:off x="7022888" y="6025466"/>
            <a:ext cx="734605" cy="2519"/>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64" name="Straight Connector 163"/>
          <p:cNvCxnSpPr>
            <a:stCxn id="151" idx="0"/>
            <a:endCxn id="177" idx="2"/>
          </p:cNvCxnSpPr>
          <p:nvPr/>
        </p:nvCxnSpPr>
        <p:spPr>
          <a:xfrm flipV="1">
            <a:off x="8205210" y="5197981"/>
            <a:ext cx="152" cy="370748"/>
          </a:xfrm>
          <a:prstGeom prst="line">
            <a:avLst/>
          </a:prstGeom>
          <a:noFill/>
        </p:spPr>
        <p:style>
          <a:lnRef idx="2">
            <a:schemeClr val="accent1">
              <a:shade val="50000"/>
            </a:schemeClr>
          </a:lnRef>
          <a:fillRef idx="1">
            <a:schemeClr val="accent1"/>
          </a:fillRef>
          <a:effectRef idx="0">
            <a:schemeClr val="accent1"/>
          </a:effectRef>
          <a:fontRef idx="minor">
            <a:schemeClr val="lt1"/>
          </a:fontRef>
        </p:style>
      </p:cxnSp>
      <p:sp>
        <p:nvSpPr>
          <p:cNvPr id="166" name="TextBox 165"/>
          <p:cNvSpPr txBox="1"/>
          <p:nvPr/>
        </p:nvSpPr>
        <p:spPr>
          <a:xfrm>
            <a:off x="7745412" y="5548171"/>
            <a:ext cx="917151" cy="338554"/>
          </a:xfrm>
          <a:prstGeom prst="rect">
            <a:avLst/>
          </a:prstGeom>
          <a:noFill/>
        </p:spPr>
        <p:txBody>
          <a:bodyPr wrap="square" rtlCol="0">
            <a:spAutoFit/>
          </a:bodyPr>
          <a:lstStyle/>
          <a:p>
            <a:pPr algn="ctr"/>
            <a:r>
              <a:rPr lang="fr-FR" sz="1600" b="1" dirty="0"/>
              <a:t>Router</a:t>
            </a:r>
          </a:p>
        </p:txBody>
      </p:sp>
      <p:sp>
        <p:nvSpPr>
          <p:cNvPr id="176" name="Rectangle 175"/>
          <p:cNvSpPr/>
          <p:nvPr/>
        </p:nvSpPr>
        <p:spPr>
          <a:xfrm>
            <a:off x="4195993" y="4580186"/>
            <a:ext cx="914400" cy="957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EBS</a:t>
            </a:r>
          </a:p>
          <a:p>
            <a:pPr algn="ctr"/>
            <a:endParaRPr lang="fr-FR" b="1" dirty="0">
              <a:solidFill>
                <a:schemeClr val="tx1"/>
              </a:solidFill>
            </a:endParaRPr>
          </a:p>
          <a:p>
            <a:pPr algn="ctr"/>
            <a:endParaRPr lang="fr-FR" b="1" dirty="0">
              <a:solidFill>
                <a:schemeClr val="tx1"/>
              </a:solidFill>
            </a:endParaRPr>
          </a:p>
        </p:txBody>
      </p:sp>
      <p:sp>
        <p:nvSpPr>
          <p:cNvPr id="177" name="Rectangle 176"/>
          <p:cNvSpPr/>
          <p:nvPr/>
        </p:nvSpPr>
        <p:spPr>
          <a:xfrm>
            <a:off x="7748162" y="4275385"/>
            <a:ext cx="914400" cy="9225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EBS</a:t>
            </a:r>
          </a:p>
          <a:p>
            <a:pPr algn="ctr"/>
            <a:endParaRPr lang="fr-FR" b="1" dirty="0">
              <a:solidFill>
                <a:schemeClr val="tx1"/>
              </a:solidFill>
            </a:endParaRPr>
          </a:p>
          <a:p>
            <a:pPr algn="ctr"/>
            <a:endParaRPr lang="fr-FR" b="1" dirty="0">
              <a:solidFill>
                <a:schemeClr val="tx1"/>
              </a:solidFill>
            </a:endParaRPr>
          </a:p>
        </p:txBody>
      </p:sp>
      <p:pic>
        <p:nvPicPr>
          <p:cNvPr id="33" name="Picture 32" descr="ISO 12357-1_sv_utan p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561" y="1995024"/>
            <a:ext cx="6343157" cy="1191548"/>
          </a:xfrm>
          <a:prstGeom prst="rect">
            <a:avLst/>
          </a:prstGeom>
          <a:noFill/>
          <a:extLst>
            <a:ext uri="{909E8E84-426E-40DD-AFC4-6F175D3DCCD1}">
              <a14:hiddenFill xmlns:a14="http://schemas.microsoft.com/office/drawing/2010/main">
                <a:solidFill>
                  <a:srgbClr val="FFFFFF"/>
                </a:solidFill>
              </a14:hiddenFill>
            </a:ext>
          </a:extLst>
        </p:spPr>
      </p:pic>
      <p:sp>
        <p:nvSpPr>
          <p:cNvPr id="82" name="TextBox 81"/>
          <p:cNvSpPr txBox="1"/>
          <p:nvPr/>
        </p:nvSpPr>
        <p:spPr>
          <a:xfrm>
            <a:off x="6380124" y="6396213"/>
            <a:ext cx="3307883" cy="338554"/>
          </a:xfrm>
          <a:prstGeom prst="rect">
            <a:avLst/>
          </a:prstGeom>
          <a:noFill/>
        </p:spPr>
        <p:txBody>
          <a:bodyPr wrap="square" rtlCol="0">
            <a:spAutoFit/>
          </a:bodyPr>
          <a:lstStyle/>
          <a:p>
            <a:r>
              <a:rPr lang="en-GB" sz="1600" b="1" dirty="0">
                <a:solidFill>
                  <a:schemeClr val="tx1">
                    <a:lumMod val="65000"/>
                    <a:lumOff val="35000"/>
                  </a:schemeClr>
                </a:solidFill>
              </a:rPr>
              <a:t>Braking system of the towing trailer</a:t>
            </a:r>
          </a:p>
        </p:txBody>
      </p:sp>
      <p:cxnSp>
        <p:nvCxnSpPr>
          <p:cNvPr id="91" name="Straight Connector 90"/>
          <p:cNvCxnSpPr/>
          <p:nvPr/>
        </p:nvCxnSpPr>
        <p:spPr>
          <a:xfrm>
            <a:off x="6343797" y="2309813"/>
            <a:ext cx="2740" cy="24794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92288" y="2345357"/>
            <a:ext cx="3269281" cy="4093428"/>
          </a:xfrm>
          <a:prstGeom prst="rect">
            <a:avLst/>
          </a:prstGeom>
          <a:noFill/>
        </p:spPr>
        <p:txBody>
          <a:bodyPr wrap="square" rtlCol="0">
            <a:spAutoFit/>
          </a:bodyPr>
          <a:lstStyle/>
          <a:p>
            <a:r>
              <a:rPr lang="en-GB" sz="2000" b="1" dirty="0"/>
              <a:t>Routing Function</a:t>
            </a:r>
          </a:p>
          <a:p>
            <a:endParaRPr lang="en-GB" sz="2000" b="1" dirty="0"/>
          </a:p>
          <a:p>
            <a:r>
              <a:rPr lang="en-GB" sz="2000" dirty="0"/>
              <a:t>The message routing function shall transmit forward and backward all relevant messages defined in the ISO 11992 standard, e.g. the brake demand is transmitted by the towing vehicles to the towed ones; the failure information of towed trailers is transmitted to the motor vehicle.</a:t>
            </a:r>
          </a:p>
        </p:txBody>
      </p:sp>
      <p:cxnSp>
        <p:nvCxnSpPr>
          <p:cNvPr id="63" name="Straight Connector 62"/>
          <p:cNvCxnSpPr/>
          <p:nvPr/>
        </p:nvCxnSpPr>
        <p:spPr>
          <a:xfrm>
            <a:off x="9688008" y="2362951"/>
            <a:ext cx="1" cy="23976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966156" y="5812257"/>
            <a:ext cx="1251900" cy="461665"/>
          </a:xfrm>
          <a:prstGeom prst="rect">
            <a:avLst/>
          </a:prstGeom>
          <a:noFill/>
        </p:spPr>
        <p:txBody>
          <a:bodyPr wrap="square" rtlCol="0">
            <a:spAutoFit/>
          </a:bodyPr>
          <a:lstStyle/>
          <a:p>
            <a:r>
              <a:rPr lang="en-GB" sz="1200" b="1" i="1" dirty="0">
                <a:solidFill>
                  <a:srgbClr val="0070C0"/>
                </a:solidFill>
              </a:rPr>
              <a:t>ISO 11992 interface</a:t>
            </a:r>
          </a:p>
        </p:txBody>
      </p:sp>
      <p:cxnSp>
        <p:nvCxnSpPr>
          <p:cNvPr id="67" name="Straight Arrow Connector 66"/>
          <p:cNvCxnSpPr>
            <a:stCxn id="66" idx="0"/>
            <a:endCxn id="117" idx="2"/>
          </p:cNvCxnSpPr>
          <p:nvPr/>
        </p:nvCxnSpPr>
        <p:spPr>
          <a:xfrm flipV="1">
            <a:off x="4592106" y="5221679"/>
            <a:ext cx="404388" cy="590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430582" y="5794632"/>
            <a:ext cx="1198383" cy="461665"/>
          </a:xfrm>
          <a:prstGeom prst="rect">
            <a:avLst/>
          </a:prstGeom>
          <a:noFill/>
        </p:spPr>
        <p:txBody>
          <a:bodyPr wrap="square" rtlCol="0">
            <a:spAutoFit/>
          </a:bodyPr>
          <a:lstStyle/>
          <a:p>
            <a:r>
              <a:rPr lang="en-GB" sz="1200" b="1" i="1" dirty="0">
                <a:solidFill>
                  <a:srgbClr val="0070C0"/>
                </a:solidFill>
              </a:rPr>
              <a:t>ISO 7638 connector</a:t>
            </a:r>
          </a:p>
        </p:txBody>
      </p:sp>
      <p:cxnSp>
        <p:nvCxnSpPr>
          <p:cNvPr id="72" name="Straight Arrow Connector 71"/>
          <p:cNvCxnSpPr>
            <a:stCxn id="71" idx="0"/>
          </p:cNvCxnSpPr>
          <p:nvPr/>
        </p:nvCxnSpPr>
        <p:spPr>
          <a:xfrm flipV="1">
            <a:off x="6029774" y="5259389"/>
            <a:ext cx="342778" cy="535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02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Content</a:t>
            </a:r>
          </a:p>
        </p:txBody>
      </p:sp>
      <p:sp>
        <p:nvSpPr>
          <p:cNvPr id="3" name="Content Placeholder 2"/>
          <p:cNvSpPr>
            <a:spLocks noGrp="1"/>
          </p:cNvSpPr>
          <p:nvPr>
            <p:ph idx="1"/>
          </p:nvPr>
        </p:nvSpPr>
        <p:spPr/>
        <p:txBody>
          <a:bodyPr>
            <a:normAutofit/>
          </a:bodyPr>
          <a:lstStyle/>
          <a:p>
            <a:r>
              <a:rPr lang="en-GB" sz="2400" noProof="0" dirty="0"/>
              <a:t>Introduction</a:t>
            </a:r>
          </a:p>
          <a:p>
            <a:r>
              <a:rPr lang="en-GB" sz="2400" dirty="0"/>
              <a:t>History of the MVC IWG</a:t>
            </a:r>
          </a:p>
          <a:p>
            <a:r>
              <a:rPr lang="en-GB" sz="2400" dirty="0"/>
              <a:t>Executive summary</a:t>
            </a:r>
          </a:p>
          <a:p>
            <a:r>
              <a:rPr lang="en-GB" sz="2400" dirty="0"/>
              <a:t>Expectations from GRVA</a:t>
            </a:r>
          </a:p>
          <a:p>
            <a:endParaRPr lang="en-GB" sz="2400" dirty="0"/>
          </a:p>
          <a:p>
            <a:endParaRPr lang="en-GB" sz="2400" noProof="0" dirty="0"/>
          </a:p>
          <a:p>
            <a:endParaRPr lang="en-GB" sz="2400" noProof="0" dirty="0"/>
          </a:p>
        </p:txBody>
      </p:sp>
    </p:spTree>
    <p:extLst>
      <p:ext uri="{BB962C8B-B14F-4D97-AF65-F5344CB8AC3E}">
        <p14:creationId xmlns:p14="http://schemas.microsoft.com/office/powerpoint/2010/main" val="1741262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between vehicles</a:t>
            </a:r>
            <a:br>
              <a:rPr lang="en-GB" dirty="0"/>
            </a:br>
            <a:r>
              <a:rPr lang="en-GB" sz="4000" dirty="0"/>
              <a:t>Repeater</a:t>
            </a:r>
          </a:p>
        </p:txBody>
      </p:sp>
      <p:sp>
        <p:nvSpPr>
          <p:cNvPr id="4" name="Rectangle 3"/>
          <p:cNvSpPr/>
          <p:nvPr/>
        </p:nvSpPr>
        <p:spPr>
          <a:xfrm>
            <a:off x="5827781" y="3905356"/>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8432870" y="3997415"/>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Freeform 5"/>
          <p:cNvSpPr/>
          <p:nvPr/>
        </p:nvSpPr>
        <p:spPr>
          <a:xfrm>
            <a:off x="8351055" y="3925226"/>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10821835" y="3923662"/>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p:cNvCxnSpPr>
            <a:stCxn id="9" idx="3"/>
          </p:cNvCxnSpPr>
          <p:nvPr/>
        </p:nvCxnSpPr>
        <p:spPr>
          <a:xfrm flipV="1">
            <a:off x="6055980" y="4081761"/>
            <a:ext cx="1363065" cy="11632"/>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4961361" y="3517794"/>
            <a:ext cx="1094619" cy="1151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EBS</a:t>
            </a:r>
          </a:p>
        </p:txBody>
      </p:sp>
      <p:sp>
        <p:nvSpPr>
          <p:cNvPr id="10" name="Rectangle 9"/>
          <p:cNvSpPr/>
          <p:nvPr/>
        </p:nvSpPr>
        <p:spPr>
          <a:xfrm>
            <a:off x="10821835" y="3471913"/>
            <a:ext cx="1063930" cy="1151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EBS</a:t>
            </a:r>
          </a:p>
        </p:txBody>
      </p:sp>
      <p:cxnSp>
        <p:nvCxnSpPr>
          <p:cNvPr id="11" name="Straight Connector 10"/>
          <p:cNvCxnSpPr>
            <a:stCxn id="5" idx="3"/>
            <a:endCxn id="7" idx="1"/>
          </p:cNvCxnSpPr>
          <p:nvPr/>
        </p:nvCxnSpPr>
        <p:spPr>
          <a:xfrm>
            <a:off x="8585270" y="4073615"/>
            <a:ext cx="2236565" cy="2447"/>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Arrow Connector 13"/>
          <p:cNvCxnSpPr/>
          <p:nvPr/>
        </p:nvCxnSpPr>
        <p:spPr>
          <a:xfrm flipV="1">
            <a:off x="6055980" y="6029325"/>
            <a:ext cx="4765855" cy="5879"/>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91774" y="5712464"/>
            <a:ext cx="1060996" cy="369332"/>
          </a:xfrm>
          <a:prstGeom prst="rect">
            <a:avLst/>
          </a:prstGeom>
          <a:noFill/>
        </p:spPr>
        <p:txBody>
          <a:bodyPr wrap="none" rtlCol="0">
            <a:spAutoFit/>
          </a:bodyPr>
          <a:lstStyle/>
          <a:p>
            <a:r>
              <a:rPr lang="en-GB" dirty="0"/>
              <a:t>Max 40m</a:t>
            </a:r>
          </a:p>
        </p:txBody>
      </p:sp>
      <p:cxnSp>
        <p:nvCxnSpPr>
          <p:cNvPr id="16" name="Straight Connector 15"/>
          <p:cNvCxnSpPr/>
          <p:nvPr/>
        </p:nvCxnSpPr>
        <p:spPr>
          <a:xfrm>
            <a:off x="6055980" y="4471137"/>
            <a:ext cx="0" cy="1655373"/>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4574" y="1731412"/>
            <a:ext cx="5659288" cy="1318245"/>
          </a:xfrm>
          <a:prstGeom prst="rect">
            <a:avLst/>
          </a:prstGeom>
          <a:solidFill>
            <a:srgbClr val="99FF66"/>
          </a:solidFill>
          <a:ln>
            <a:noFill/>
          </a:ln>
          <a:extLst>
            <a:ext uri="{91240B29-F687-4F45-9708-019B960494DF}">
              <a14:hiddenLine xmlns:a14="http://schemas.microsoft.com/office/drawing/2010/main" w="9525">
                <a:solidFill>
                  <a:schemeClr val="tx1"/>
                </a:solidFill>
                <a:miter lim="800000"/>
                <a:headEnd/>
                <a:tailEnd/>
              </a14:hiddenLine>
            </a:ext>
          </a:extLst>
        </p:spPr>
      </p:pic>
      <p:cxnSp>
        <p:nvCxnSpPr>
          <p:cNvPr id="20" name="Straight Connector 19"/>
          <p:cNvCxnSpPr/>
          <p:nvPr/>
        </p:nvCxnSpPr>
        <p:spPr>
          <a:xfrm>
            <a:off x="7576830" y="1114425"/>
            <a:ext cx="0" cy="398145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510155" y="3988986"/>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Freeform 23"/>
          <p:cNvSpPr/>
          <p:nvPr/>
        </p:nvSpPr>
        <p:spPr>
          <a:xfrm>
            <a:off x="7428340" y="3916797"/>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0" name="Group 29"/>
          <p:cNvGrpSpPr/>
          <p:nvPr/>
        </p:nvGrpSpPr>
        <p:grpSpPr>
          <a:xfrm>
            <a:off x="7666050" y="3965950"/>
            <a:ext cx="686195" cy="198472"/>
            <a:chOff x="5185961" y="4115824"/>
            <a:chExt cx="686195" cy="198472"/>
          </a:xfrm>
        </p:grpSpPr>
        <p:sp>
          <p:nvSpPr>
            <p:cNvPr id="27" name="Freeform 26"/>
            <p:cNvSpPr/>
            <p:nvPr/>
          </p:nvSpPr>
          <p:spPr>
            <a:xfrm>
              <a:off x="5516570" y="4115824"/>
              <a:ext cx="355586" cy="198472"/>
            </a:xfrm>
            <a:custGeom>
              <a:avLst/>
              <a:gdLst>
                <a:gd name="connsiteX0" fmla="*/ 0 w 457200"/>
                <a:gd name="connsiteY0" fmla="*/ 181220 h 198472"/>
                <a:gd name="connsiteX1" fmla="*/ 43132 w 457200"/>
                <a:gd name="connsiteY1" fmla="*/ 65 h 198472"/>
                <a:gd name="connsiteX2" fmla="*/ 94891 w 457200"/>
                <a:gd name="connsiteY2" fmla="*/ 198472 h 198472"/>
                <a:gd name="connsiteX3" fmla="*/ 138023 w 457200"/>
                <a:gd name="connsiteY3" fmla="*/ 65 h 198472"/>
                <a:gd name="connsiteX4" fmla="*/ 198408 w 457200"/>
                <a:gd name="connsiteY4" fmla="*/ 189846 h 198472"/>
                <a:gd name="connsiteX5" fmla="*/ 258793 w 457200"/>
                <a:gd name="connsiteY5" fmla="*/ 65 h 198472"/>
                <a:gd name="connsiteX6" fmla="*/ 284672 w 457200"/>
                <a:gd name="connsiteY6" fmla="*/ 181220 h 198472"/>
                <a:gd name="connsiteX7" fmla="*/ 345057 w 457200"/>
                <a:gd name="connsiteY7" fmla="*/ 17318 h 198472"/>
                <a:gd name="connsiteX8" fmla="*/ 379563 w 457200"/>
                <a:gd name="connsiteY8" fmla="*/ 129461 h 198472"/>
                <a:gd name="connsiteX9" fmla="*/ 457200 w 457200"/>
                <a:gd name="connsiteY9" fmla="*/ 120835 h 19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 h="198472">
                  <a:moveTo>
                    <a:pt x="0" y="181220"/>
                  </a:moveTo>
                  <a:cubicBezTo>
                    <a:pt x="13658" y="89205"/>
                    <a:pt x="27317" y="-2810"/>
                    <a:pt x="43132" y="65"/>
                  </a:cubicBezTo>
                  <a:cubicBezTo>
                    <a:pt x="58947" y="2940"/>
                    <a:pt x="79076" y="198472"/>
                    <a:pt x="94891" y="198472"/>
                  </a:cubicBezTo>
                  <a:cubicBezTo>
                    <a:pt x="110706" y="198472"/>
                    <a:pt x="120770" y="1503"/>
                    <a:pt x="138023" y="65"/>
                  </a:cubicBezTo>
                  <a:cubicBezTo>
                    <a:pt x="155276" y="-1373"/>
                    <a:pt x="178280" y="189846"/>
                    <a:pt x="198408" y="189846"/>
                  </a:cubicBezTo>
                  <a:cubicBezTo>
                    <a:pt x="218536" y="189846"/>
                    <a:pt x="244416" y="1503"/>
                    <a:pt x="258793" y="65"/>
                  </a:cubicBezTo>
                  <a:cubicBezTo>
                    <a:pt x="273170" y="-1373"/>
                    <a:pt x="270295" y="178345"/>
                    <a:pt x="284672" y="181220"/>
                  </a:cubicBezTo>
                  <a:cubicBezTo>
                    <a:pt x="299049" y="184095"/>
                    <a:pt x="329242" y="25944"/>
                    <a:pt x="345057" y="17318"/>
                  </a:cubicBezTo>
                  <a:cubicBezTo>
                    <a:pt x="360872" y="8691"/>
                    <a:pt x="360873" y="112208"/>
                    <a:pt x="379563" y="129461"/>
                  </a:cubicBezTo>
                  <a:cubicBezTo>
                    <a:pt x="398253" y="146714"/>
                    <a:pt x="391064" y="74828"/>
                    <a:pt x="457200" y="12083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rot="10800000">
              <a:off x="5185961" y="4115824"/>
              <a:ext cx="355586" cy="198472"/>
            </a:xfrm>
            <a:custGeom>
              <a:avLst/>
              <a:gdLst>
                <a:gd name="connsiteX0" fmla="*/ 0 w 457200"/>
                <a:gd name="connsiteY0" fmla="*/ 181220 h 198472"/>
                <a:gd name="connsiteX1" fmla="*/ 43132 w 457200"/>
                <a:gd name="connsiteY1" fmla="*/ 65 h 198472"/>
                <a:gd name="connsiteX2" fmla="*/ 94891 w 457200"/>
                <a:gd name="connsiteY2" fmla="*/ 198472 h 198472"/>
                <a:gd name="connsiteX3" fmla="*/ 138023 w 457200"/>
                <a:gd name="connsiteY3" fmla="*/ 65 h 198472"/>
                <a:gd name="connsiteX4" fmla="*/ 198408 w 457200"/>
                <a:gd name="connsiteY4" fmla="*/ 189846 h 198472"/>
                <a:gd name="connsiteX5" fmla="*/ 258793 w 457200"/>
                <a:gd name="connsiteY5" fmla="*/ 65 h 198472"/>
                <a:gd name="connsiteX6" fmla="*/ 284672 w 457200"/>
                <a:gd name="connsiteY6" fmla="*/ 181220 h 198472"/>
                <a:gd name="connsiteX7" fmla="*/ 345057 w 457200"/>
                <a:gd name="connsiteY7" fmla="*/ 17318 h 198472"/>
                <a:gd name="connsiteX8" fmla="*/ 379563 w 457200"/>
                <a:gd name="connsiteY8" fmla="*/ 129461 h 198472"/>
                <a:gd name="connsiteX9" fmla="*/ 457200 w 457200"/>
                <a:gd name="connsiteY9" fmla="*/ 120835 h 19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 h="198472">
                  <a:moveTo>
                    <a:pt x="0" y="181220"/>
                  </a:moveTo>
                  <a:cubicBezTo>
                    <a:pt x="13658" y="89205"/>
                    <a:pt x="27317" y="-2810"/>
                    <a:pt x="43132" y="65"/>
                  </a:cubicBezTo>
                  <a:cubicBezTo>
                    <a:pt x="58947" y="2940"/>
                    <a:pt x="79076" y="198472"/>
                    <a:pt x="94891" y="198472"/>
                  </a:cubicBezTo>
                  <a:cubicBezTo>
                    <a:pt x="110706" y="198472"/>
                    <a:pt x="120770" y="1503"/>
                    <a:pt x="138023" y="65"/>
                  </a:cubicBezTo>
                  <a:cubicBezTo>
                    <a:pt x="155276" y="-1373"/>
                    <a:pt x="178280" y="189846"/>
                    <a:pt x="198408" y="189846"/>
                  </a:cubicBezTo>
                  <a:cubicBezTo>
                    <a:pt x="218536" y="189846"/>
                    <a:pt x="244416" y="1503"/>
                    <a:pt x="258793" y="65"/>
                  </a:cubicBezTo>
                  <a:cubicBezTo>
                    <a:pt x="273170" y="-1373"/>
                    <a:pt x="270295" y="178345"/>
                    <a:pt x="284672" y="181220"/>
                  </a:cubicBezTo>
                  <a:cubicBezTo>
                    <a:pt x="299049" y="184095"/>
                    <a:pt x="329242" y="25944"/>
                    <a:pt x="345057" y="17318"/>
                  </a:cubicBezTo>
                  <a:cubicBezTo>
                    <a:pt x="360872" y="8691"/>
                    <a:pt x="360873" y="112208"/>
                    <a:pt x="379563" y="129461"/>
                  </a:cubicBezTo>
                  <a:cubicBezTo>
                    <a:pt x="398253" y="146714"/>
                    <a:pt x="391064" y="74828"/>
                    <a:pt x="457200" y="12083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5" name="Straight Connector 34"/>
          <p:cNvCxnSpPr/>
          <p:nvPr/>
        </p:nvCxnSpPr>
        <p:spPr>
          <a:xfrm>
            <a:off x="10821835" y="4527995"/>
            <a:ext cx="0" cy="165537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509070" y="4065186"/>
            <a:ext cx="0" cy="150262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8509070" y="5331111"/>
            <a:ext cx="231276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992788" y="5005062"/>
            <a:ext cx="1060996" cy="369332"/>
          </a:xfrm>
          <a:prstGeom prst="rect">
            <a:avLst/>
          </a:prstGeom>
          <a:noFill/>
        </p:spPr>
        <p:txBody>
          <a:bodyPr wrap="none" rtlCol="0">
            <a:spAutoFit/>
          </a:bodyPr>
          <a:lstStyle/>
          <a:p>
            <a:r>
              <a:rPr lang="en-GB" dirty="0"/>
              <a:t>Max 18m</a:t>
            </a:r>
          </a:p>
        </p:txBody>
      </p:sp>
      <p:sp>
        <p:nvSpPr>
          <p:cNvPr id="59" name="TextBox 58"/>
          <p:cNvSpPr txBox="1"/>
          <p:nvPr/>
        </p:nvSpPr>
        <p:spPr>
          <a:xfrm>
            <a:off x="590550" y="2323878"/>
            <a:ext cx="3267075" cy="2246769"/>
          </a:xfrm>
          <a:prstGeom prst="rect">
            <a:avLst/>
          </a:prstGeom>
          <a:noFill/>
        </p:spPr>
        <p:txBody>
          <a:bodyPr wrap="square" rtlCol="0">
            <a:spAutoFit/>
          </a:bodyPr>
          <a:lstStyle/>
          <a:p>
            <a:r>
              <a:rPr lang="en-GB" sz="2000" b="1" dirty="0"/>
              <a:t>Function of the repeater</a:t>
            </a:r>
          </a:p>
          <a:p>
            <a:endParaRPr lang="en-GB" sz="2000" b="1" dirty="0"/>
          </a:p>
          <a:p>
            <a:r>
              <a:rPr lang="en-GB" sz="2000" dirty="0"/>
              <a:t>If more than the 18m allowed by the ISO 11992-1 standard are needed on the trailer, a repeater device can be added on the electric control line.</a:t>
            </a:r>
          </a:p>
        </p:txBody>
      </p:sp>
      <p:sp>
        <p:nvSpPr>
          <p:cNvPr id="76" name="TextBox 75"/>
          <p:cNvSpPr txBox="1"/>
          <p:nvPr/>
        </p:nvSpPr>
        <p:spPr>
          <a:xfrm>
            <a:off x="7706771" y="3623847"/>
            <a:ext cx="436466" cy="307777"/>
          </a:xfrm>
          <a:prstGeom prst="rect">
            <a:avLst/>
          </a:prstGeom>
          <a:noFill/>
        </p:spPr>
        <p:txBody>
          <a:bodyPr wrap="none" rtlCol="0">
            <a:spAutoFit/>
          </a:bodyPr>
          <a:lstStyle/>
          <a:p>
            <a:r>
              <a:rPr lang="en-GB" sz="1400" i="1" dirty="0"/>
              <a:t>coil</a:t>
            </a:r>
          </a:p>
        </p:txBody>
      </p:sp>
    </p:spTree>
    <p:extLst>
      <p:ext uri="{BB962C8B-B14F-4D97-AF65-F5344CB8AC3E}">
        <p14:creationId xmlns:p14="http://schemas.microsoft.com/office/powerpoint/2010/main" val="3872065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a:off x="8585270" y="4073615"/>
            <a:ext cx="2236565" cy="2447"/>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p>
            <a:r>
              <a:rPr lang="en-GB" dirty="0"/>
              <a:t>Communication between vehicles</a:t>
            </a:r>
            <a:br>
              <a:rPr lang="en-GB" dirty="0"/>
            </a:br>
            <a:r>
              <a:rPr lang="en-GB" sz="4000" dirty="0"/>
              <a:t>Repeater</a:t>
            </a:r>
          </a:p>
        </p:txBody>
      </p:sp>
      <p:sp>
        <p:nvSpPr>
          <p:cNvPr id="4" name="Rectangle 3"/>
          <p:cNvSpPr/>
          <p:nvPr/>
        </p:nvSpPr>
        <p:spPr>
          <a:xfrm>
            <a:off x="5827781" y="3905356"/>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8432870" y="3997415"/>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Freeform 5"/>
          <p:cNvSpPr/>
          <p:nvPr/>
        </p:nvSpPr>
        <p:spPr>
          <a:xfrm>
            <a:off x="8351055" y="3925226"/>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10821835" y="3923662"/>
            <a:ext cx="22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8" name="Straight Connector 7"/>
          <p:cNvCxnSpPr>
            <a:stCxn id="9" idx="3"/>
          </p:cNvCxnSpPr>
          <p:nvPr/>
        </p:nvCxnSpPr>
        <p:spPr>
          <a:xfrm flipV="1">
            <a:off x="6055980" y="4081761"/>
            <a:ext cx="1363065" cy="11632"/>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p:nvSpPr>
        <p:spPr>
          <a:xfrm>
            <a:off x="4961361" y="3517794"/>
            <a:ext cx="1094619" cy="1151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EBS</a:t>
            </a:r>
          </a:p>
        </p:txBody>
      </p:sp>
      <p:sp>
        <p:nvSpPr>
          <p:cNvPr id="10" name="Rectangle 9"/>
          <p:cNvSpPr/>
          <p:nvPr/>
        </p:nvSpPr>
        <p:spPr>
          <a:xfrm>
            <a:off x="10821835" y="3471913"/>
            <a:ext cx="1063930" cy="11511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EBS</a:t>
            </a:r>
          </a:p>
        </p:txBody>
      </p:sp>
      <p:cxnSp>
        <p:nvCxnSpPr>
          <p:cNvPr id="14" name="Straight Arrow Connector 13"/>
          <p:cNvCxnSpPr/>
          <p:nvPr/>
        </p:nvCxnSpPr>
        <p:spPr>
          <a:xfrm flipV="1">
            <a:off x="6055980" y="6029325"/>
            <a:ext cx="3291967" cy="588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91774" y="5712464"/>
            <a:ext cx="1060996" cy="369332"/>
          </a:xfrm>
          <a:prstGeom prst="rect">
            <a:avLst/>
          </a:prstGeom>
          <a:noFill/>
        </p:spPr>
        <p:txBody>
          <a:bodyPr wrap="none" rtlCol="0">
            <a:spAutoFit/>
          </a:bodyPr>
          <a:lstStyle/>
          <a:p>
            <a:r>
              <a:rPr lang="en-GB" dirty="0"/>
              <a:t>Max 40m</a:t>
            </a:r>
          </a:p>
        </p:txBody>
      </p:sp>
      <p:cxnSp>
        <p:nvCxnSpPr>
          <p:cNvPr id="16" name="Straight Connector 15"/>
          <p:cNvCxnSpPr/>
          <p:nvPr/>
        </p:nvCxnSpPr>
        <p:spPr>
          <a:xfrm>
            <a:off x="6055980" y="4471137"/>
            <a:ext cx="0" cy="165537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147815" y="3460449"/>
            <a:ext cx="1051570" cy="369332"/>
          </a:xfrm>
          <a:prstGeom prst="rect">
            <a:avLst/>
          </a:prstGeom>
          <a:noFill/>
        </p:spPr>
        <p:txBody>
          <a:bodyPr wrap="none" rtlCol="0">
            <a:spAutoFit/>
          </a:bodyPr>
          <a:lstStyle/>
          <a:p>
            <a:r>
              <a:rPr lang="en-GB" b="1" dirty="0">
                <a:solidFill>
                  <a:srgbClr val="FF0000"/>
                </a:solidFill>
              </a:rPr>
              <a:t>Repeater</a:t>
            </a:r>
          </a:p>
        </p:txBody>
      </p:sp>
      <p:pic>
        <p:nvPicPr>
          <p:cNvPr id="1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4574" y="1731412"/>
            <a:ext cx="5659288" cy="1318245"/>
          </a:xfrm>
          <a:prstGeom prst="rect">
            <a:avLst/>
          </a:prstGeom>
          <a:solidFill>
            <a:srgbClr val="99FF66"/>
          </a:solidFill>
          <a:ln>
            <a:noFill/>
          </a:ln>
          <a:extLst>
            <a:ext uri="{91240B29-F687-4F45-9708-019B960494DF}">
              <a14:hiddenLine xmlns:a14="http://schemas.microsoft.com/office/drawing/2010/main" w="9525">
                <a:solidFill>
                  <a:schemeClr val="tx1"/>
                </a:solidFill>
                <a:miter lim="800000"/>
                <a:headEnd/>
                <a:tailEnd/>
              </a14:hiddenLine>
            </a:ext>
          </a:extLst>
        </p:spPr>
      </p:pic>
      <p:cxnSp>
        <p:nvCxnSpPr>
          <p:cNvPr id="20" name="Straight Connector 19"/>
          <p:cNvCxnSpPr/>
          <p:nvPr/>
        </p:nvCxnSpPr>
        <p:spPr>
          <a:xfrm>
            <a:off x="7576830" y="1114425"/>
            <a:ext cx="0" cy="398145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7510155" y="3988986"/>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Freeform 23"/>
          <p:cNvSpPr/>
          <p:nvPr/>
        </p:nvSpPr>
        <p:spPr>
          <a:xfrm>
            <a:off x="7428340" y="3916797"/>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30" name="Group 29"/>
          <p:cNvGrpSpPr/>
          <p:nvPr/>
        </p:nvGrpSpPr>
        <p:grpSpPr>
          <a:xfrm>
            <a:off x="7666050" y="3965950"/>
            <a:ext cx="686195" cy="198472"/>
            <a:chOff x="5185961" y="4115824"/>
            <a:chExt cx="686195" cy="198472"/>
          </a:xfrm>
        </p:grpSpPr>
        <p:sp>
          <p:nvSpPr>
            <p:cNvPr id="27" name="Freeform 26"/>
            <p:cNvSpPr/>
            <p:nvPr/>
          </p:nvSpPr>
          <p:spPr>
            <a:xfrm>
              <a:off x="5516570" y="4115824"/>
              <a:ext cx="355586" cy="198472"/>
            </a:xfrm>
            <a:custGeom>
              <a:avLst/>
              <a:gdLst>
                <a:gd name="connsiteX0" fmla="*/ 0 w 457200"/>
                <a:gd name="connsiteY0" fmla="*/ 181220 h 198472"/>
                <a:gd name="connsiteX1" fmla="*/ 43132 w 457200"/>
                <a:gd name="connsiteY1" fmla="*/ 65 h 198472"/>
                <a:gd name="connsiteX2" fmla="*/ 94891 w 457200"/>
                <a:gd name="connsiteY2" fmla="*/ 198472 h 198472"/>
                <a:gd name="connsiteX3" fmla="*/ 138023 w 457200"/>
                <a:gd name="connsiteY3" fmla="*/ 65 h 198472"/>
                <a:gd name="connsiteX4" fmla="*/ 198408 w 457200"/>
                <a:gd name="connsiteY4" fmla="*/ 189846 h 198472"/>
                <a:gd name="connsiteX5" fmla="*/ 258793 w 457200"/>
                <a:gd name="connsiteY5" fmla="*/ 65 h 198472"/>
                <a:gd name="connsiteX6" fmla="*/ 284672 w 457200"/>
                <a:gd name="connsiteY6" fmla="*/ 181220 h 198472"/>
                <a:gd name="connsiteX7" fmla="*/ 345057 w 457200"/>
                <a:gd name="connsiteY7" fmla="*/ 17318 h 198472"/>
                <a:gd name="connsiteX8" fmla="*/ 379563 w 457200"/>
                <a:gd name="connsiteY8" fmla="*/ 129461 h 198472"/>
                <a:gd name="connsiteX9" fmla="*/ 457200 w 457200"/>
                <a:gd name="connsiteY9" fmla="*/ 120835 h 19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 h="198472">
                  <a:moveTo>
                    <a:pt x="0" y="181220"/>
                  </a:moveTo>
                  <a:cubicBezTo>
                    <a:pt x="13658" y="89205"/>
                    <a:pt x="27317" y="-2810"/>
                    <a:pt x="43132" y="65"/>
                  </a:cubicBezTo>
                  <a:cubicBezTo>
                    <a:pt x="58947" y="2940"/>
                    <a:pt x="79076" y="198472"/>
                    <a:pt x="94891" y="198472"/>
                  </a:cubicBezTo>
                  <a:cubicBezTo>
                    <a:pt x="110706" y="198472"/>
                    <a:pt x="120770" y="1503"/>
                    <a:pt x="138023" y="65"/>
                  </a:cubicBezTo>
                  <a:cubicBezTo>
                    <a:pt x="155276" y="-1373"/>
                    <a:pt x="178280" y="189846"/>
                    <a:pt x="198408" y="189846"/>
                  </a:cubicBezTo>
                  <a:cubicBezTo>
                    <a:pt x="218536" y="189846"/>
                    <a:pt x="244416" y="1503"/>
                    <a:pt x="258793" y="65"/>
                  </a:cubicBezTo>
                  <a:cubicBezTo>
                    <a:pt x="273170" y="-1373"/>
                    <a:pt x="270295" y="178345"/>
                    <a:pt x="284672" y="181220"/>
                  </a:cubicBezTo>
                  <a:cubicBezTo>
                    <a:pt x="299049" y="184095"/>
                    <a:pt x="329242" y="25944"/>
                    <a:pt x="345057" y="17318"/>
                  </a:cubicBezTo>
                  <a:cubicBezTo>
                    <a:pt x="360872" y="8691"/>
                    <a:pt x="360873" y="112208"/>
                    <a:pt x="379563" y="129461"/>
                  </a:cubicBezTo>
                  <a:cubicBezTo>
                    <a:pt x="398253" y="146714"/>
                    <a:pt x="391064" y="74828"/>
                    <a:pt x="457200" y="12083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28"/>
            <p:cNvSpPr/>
            <p:nvPr/>
          </p:nvSpPr>
          <p:spPr>
            <a:xfrm rot="10800000">
              <a:off x="5185961" y="4115824"/>
              <a:ext cx="355586" cy="198472"/>
            </a:xfrm>
            <a:custGeom>
              <a:avLst/>
              <a:gdLst>
                <a:gd name="connsiteX0" fmla="*/ 0 w 457200"/>
                <a:gd name="connsiteY0" fmla="*/ 181220 h 198472"/>
                <a:gd name="connsiteX1" fmla="*/ 43132 w 457200"/>
                <a:gd name="connsiteY1" fmla="*/ 65 h 198472"/>
                <a:gd name="connsiteX2" fmla="*/ 94891 w 457200"/>
                <a:gd name="connsiteY2" fmla="*/ 198472 h 198472"/>
                <a:gd name="connsiteX3" fmla="*/ 138023 w 457200"/>
                <a:gd name="connsiteY3" fmla="*/ 65 h 198472"/>
                <a:gd name="connsiteX4" fmla="*/ 198408 w 457200"/>
                <a:gd name="connsiteY4" fmla="*/ 189846 h 198472"/>
                <a:gd name="connsiteX5" fmla="*/ 258793 w 457200"/>
                <a:gd name="connsiteY5" fmla="*/ 65 h 198472"/>
                <a:gd name="connsiteX6" fmla="*/ 284672 w 457200"/>
                <a:gd name="connsiteY6" fmla="*/ 181220 h 198472"/>
                <a:gd name="connsiteX7" fmla="*/ 345057 w 457200"/>
                <a:gd name="connsiteY7" fmla="*/ 17318 h 198472"/>
                <a:gd name="connsiteX8" fmla="*/ 379563 w 457200"/>
                <a:gd name="connsiteY8" fmla="*/ 129461 h 198472"/>
                <a:gd name="connsiteX9" fmla="*/ 457200 w 457200"/>
                <a:gd name="connsiteY9" fmla="*/ 120835 h 198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7200" h="198472">
                  <a:moveTo>
                    <a:pt x="0" y="181220"/>
                  </a:moveTo>
                  <a:cubicBezTo>
                    <a:pt x="13658" y="89205"/>
                    <a:pt x="27317" y="-2810"/>
                    <a:pt x="43132" y="65"/>
                  </a:cubicBezTo>
                  <a:cubicBezTo>
                    <a:pt x="58947" y="2940"/>
                    <a:pt x="79076" y="198472"/>
                    <a:pt x="94891" y="198472"/>
                  </a:cubicBezTo>
                  <a:cubicBezTo>
                    <a:pt x="110706" y="198472"/>
                    <a:pt x="120770" y="1503"/>
                    <a:pt x="138023" y="65"/>
                  </a:cubicBezTo>
                  <a:cubicBezTo>
                    <a:pt x="155276" y="-1373"/>
                    <a:pt x="178280" y="189846"/>
                    <a:pt x="198408" y="189846"/>
                  </a:cubicBezTo>
                  <a:cubicBezTo>
                    <a:pt x="218536" y="189846"/>
                    <a:pt x="244416" y="1503"/>
                    <a:pt x="258793" y="65"/>
                  </a:cubicBezTo>
                  <a:cubicBezTo>
                    <a:pt x="273170" y="-1373"/>
                    <a:pt x="270295" y="178345"/>
                    <a:pt x="284672" y="181220"/>
                  </a:cubicBezTo>
                  <a:cubicBezTo>
                    <a:pt x="299049" y="184095"/>
                    <a:pt x="329242" y="25944"/>
                    <a:pt x="345057" y="17318"/>
                  </a:cubicBezTo>
                  <a:cubicBezTo>
                    <a:pt x="360872" y="8691"/>
                    <a:pt x="360873" y="112208"/>
                    <a:pt x="379563" y="129461"/>
                  </a:cubicBezTo>
                  <a:cubicBezTo>
                    <a:pt x="398253" y="146714"/>
                    <a:pt x="391064" y="74828"/>
                    <a:pt x="457200" y="12083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5" name="Straight Connector 34"/>
          <p:cNvCxnSpPr/>
          <p:nvPr/>
        </p:nvCxnSpPr>
        <p:spPr>
          <a:xfrm>
            <a:off x="9347947" y="4295933"/>
            <a:ext cx="0" cy="1733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509070" y="4065186"/>
            <a:ext cx="0" cy="150262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8509070" y="5341067"/>
            <a:ext cx="838877" cy="622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586459" y="5025588"/>
            <a:ext cx="603050" cy="646331"/>
          </a:xfrm>
          <a:prstGeom prst="rect">
            <a:avLst/>
          </a:prstGeom>
          <a:noFill/>
        </p:spPr>
        <p:txBody>
          <a:bodyPr wrap="none" rtlCol="0">
            <a:spAutoFit/>
          </a:bodyPr>
          <a:lstStyle/>
          <a:p>
            <a:r>
              <a:rPr lang="en-GB" dirty="0"/>
              <a:t>Max</a:t>
            </a:r>
          </a:p>
          <a:p>
            <a:r>
              <a:rPr lang="en-GB" dirty="0"/>
              <a:t>18m</a:t>
            </a:r>
          </a:p>
        </p:txBody>
      </p:sp>
      <p:grpSp>
        <p:nvGrpSpPr>
          <p:cNvPr id="58" name="Group 57"/>
          <p:cNvGrpSpPr/>
          <p:nvPr/>
        </p:nvGrpSpPr>
        <p:grpSpPr>
          <a:xfrm>
            <a:off x="9347947" y="3849565"/>
            <a:ext cx="641879" cy="446368"/>
            <a:chOff x="9728941" y="4140872"/>
            <a:chExt cx="641879" cy="446368"/>
          </a:xfrm>
        </p:grpSpPr>
        <p:sp>
          <p:nvSpPr>
            <p:cNvPr id="52" name="Rectangle 51"/>
            <p:cNvSpPr/>
            <p:nvPr/>
          </p:nvSpPr>
          <p:spPr>
            <a:xfrm>
              <a:off x="9728941" y="4211188"/>
              <a:ext cx="228600" cy="304800"/>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52"/>
            <p:cNvSpPr/>
            <p:nvPr/>
          </p:nvSpPr>
          <p:spPr>
            <a:xfrm>
              <a:off x="10142220" y="4207047"/>
              <a:ext cx="228600" cy="304800"/>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Rectangle 53"/>
            <p:cNvSpPr/>
            <p:nvPr/>
          </p:nvSpPr>
          <p:spPr>
            <a:xfrm>
              <a:off x="9728941" y="4140872"/>
              <a:ext cx="641879" cy="446368"/>
            </a:xfrm>
            <a:prstGeom prst="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9" name="TextBox 58"/>
          <p:cNvSpPr txBox="1"/>
          <p:nvPr/>
        </p:nvSpPr>
        <p:spPr>
          <a:xfrm>
            <a:off x="590550" y="2323878"/>
            <a:ext cx="3267075" cy="3170099"/>
          </a:xfrm>
          <a:prstGeom prst="rect">
            <a:avLst/>
          </a:prstGeom>
          <a:noFill/>
        </p:spPr>
        <p:txBody>
          <a:bodyPr wrap="square" rtlCol="0">
            <a:spAutoFit/>
          </a:bodyPr>
          <a:lstStyle/>
          <a:p>
            <a:r>
              <a:rPr lang="en-GB" sz="2000" b="1" dirty="0"/>
              <a:t>Function of the repeater</a:t>
            </a:r>
          </a:p>
          <a:p>
            <a:endParaRPr lang="en-GB" sz="2000" b="1" dirty="0"/>
          </a:p>
          <a:p>
            <a:r>
              <a:rPr lang="en-GB" sz="2000" dirty="0"/>
              <a:t>If more than the 18m allowed by the ISO 11992-1 standard are needed on the trailer, a repeater device can be added on the electric control line.</a:t>
            </a:r>
          </a:p>
          <a:p>
            <a:endParaRPr lang="en-GB" sz="2000" dirty="0">
              <a:solidFill>
                <a:srgbClr val="FF0000"/>
              </a:solidFill>
            </a:endParaRPr>
          </a:p>
          <a:p>
            <a:r>
              <a:rPr lang="en-GB" sz="2000" dirty="0">
                <a:solidFill>
                  <a:srgbClr val="FF0000"/>
                </a:solidFill>
              </a:rPr>
              <a:t>The repeater then provides an extra 40m for the wiring.</a:t>
            </a:r>
          </a:p>
        </p:txBody>
      </p:sp>
      <p:cxnSp>
        <p:nvCxnSpPr>
          <p:cNvPr id="39" name="Straight Connector 38"/>
          <p:cNvCxnSpPr/>
          <p:nvPr/>
        </p:nvCxnSpPr>
        <p:spPr>
          <a:xfrm>
            <a:off x="10821835" y="4527995"/>
            <a:ext cx="0" cy="155380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9989826" y="4295933"/>
            <a:ext cx="0" cy="1785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9997288" y="6027943"/>
            <a:ext cx="838877" cy="6228"/>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0074677" y="5712464"/>
            <a:ext cx="603050" cy="646331"/>
          </a:xfrm>
          <a:prstGeom prst="rect">
            <a:avLst/>
          </a:prstGeom>
          <a:noFill/>
        </p:spPr>
        <p:txBody>
          <a:bodyPr wrap="none" rtlCol="0">
            <a:spAutoFit/>
          </a:bodyPr>
          <a:lstStyle/>
          <a:p>
            <a:r>
              <a:rPr lang="en-GB" b="1" dirty="0">
                <a:solidFill>
                  <a:srgbClr val="FF0000"/>
                </a:solidFill>
              </a:rPr>
              <a:t>Max</a:t>
            </a:r>
          </a:p>
          <a:p>
            <a:r>
              <a:rPr lang="en-GB" b="1" dirty="0">
                <a:solidFill>
                  <a:srgbClr val="FF0000"/>
                </a:solidFill>
              </a:rPr>
              <a:t>40m</a:t>
            </a:r>
          </a:p>
        </p:txBody>
      </p:sp>
      <p:sp>
        <p:nvSpPr>
          <p:cNvPr id="48" name="TextBox 47"/>
          <p:cNvSpPr txBox="1"/>
          <p:nvPr/>
        </p:nvSpPr>
        <p:spPr>
          <a:xfrm>
            <a:off x="7706771" y="3623847"/>
            <a:ext cx="436466" cy="307777"/>
          </a:xfrm>
          <a:prstGeom prst="rect">
            <a:avLst/>
          </a:prstGeom>
          <a:noFill/>
        </p:spPr>
        <p:txBody>
          <a:bodyPr wrap="none" rtlCol="0">
            <a:spAutoFit/>
          </a:bodyPr>
          <a:lstStyle/>
          <a:p>
            <a:r>
              <a:rPr lang="en-GB" sz="1400" i="1" dirty="0"/>
              <a:t>coil</a:t>
            </a:r>
          </a:p>
        </p:txBody>
      </p:sp>
    </p:spTree>
    <p:extLst>
      <p:ext uri="{BB962C8B-B14F-4D97-AF65-F5344CB8AC3E}">
        <p14:creationId xmlns:p14="http://schemas.microsoft.com/office/powerpoint/2010/main" val="5591557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Autofit/>
          </a:bodyPr>
          <a:lstStyle/>
          <a:p>
            <a:pPr lvl="0">
              <a:lnSpc>
                <a:spcPct val="100000"/>
              </a:lnSpc>
            </a:pPr>
            <a:r>
              <a:rPr lang="en-GB" dirty="0"/>
              <a:t>Communication between vehicles</a:t>
            </a:r>
            <a:br>
              <a:rPr lang="en-GB" dirty="0"/>
            </a:br>
            <a:r>
              <a:rPr lang="en-GB" sz="4000" dirty="0">
                <a:solidFill>
                  <a:schemeClr val="dk1"/>
                </a:solidFill>
                <a:ea typeface="Calibri" panose="020F0502020204030204" pitchFamily="34" charset="0"/>
                <a:cs typeface="Times New Roman" panose="02020603050405020304" pitchFamily="18" charset="0"/>
              </a:rPr>
              <a:t>Transmission of “pin 5” warning signal</a:t>
            </a:r>
            <a:endParaRPr lang="en-US" sz="3200" dirty="0">
              <a:solidFill>
                <a:schemeClr val="dk1"/>
              </a:solidFill>
              <a:ea typeface="Calibri" panose="020F0502020204030204" pitchFamily="34" charset="0"/>
              <a:cs typeface="Times New Roman" panose="02020603050405020304" pitchFamily="18" charset="0"/>
            </a:endParaRPr>
          </a:p>
        </p:txBody>
      </p:sp>
      <p:sp>
        <p:nvSpPr>
          <p:cNvPr id="12" name="Content Placeholder 11"/>
          <p:cNvSpPr>
            <a:spLocks noGrp="1"/>
          </p:cNvSpPr>
          <p:nvPr>
            <p:ph idx="1"/>
          </p:nvPr>
        </p:nvSpPr>
        <p:spPr>
          <a:xfrm>
            <a:off x="596306" y="2314575"/>
            <a:ext cx="3273776" cy="3219450"/>
          </a:xfrm>
        </p:spPr>
        <p:txBody>
          <a:bodyPr>
            <a:noAutofit/>
          </a:bodyPr>
          <a:lstStyle/>
          <a:p>
            <a:pPr marL="0" indent="0">
              <a:buNone/>
            </a:pPr>
            <a:r>
              <a:rPr lang="en-GB" sz="2000" b="1" dirty="0"/>
              <a:t>Principles</a:t>
            </a:r>
          </a:p>
          <a:p>
            <a:pPr marL="0" indent="0">
              <a:buNone/>
            </a:pPr>
            <a:r>
              <a:rPr lang="en-GB" sz="2000" dirty="0"/>
              <a:t>Every towing trailer shall read the “pin 5” input from the following trailer and gateway it on its own “pin 5” information to the towing vehicle, and on the ISO 11992 relevant message.</a:t>
            </a:r>
          </a:p>
          <a:p>
            <a:pPr marL="0" indent="0">
              <a:buNone/>
            </a:pPr>
            <a:r>
              <a:rPr lang="en-US" sz="2000" dirty="0"/>
              <a:t>The pin 5 of the rear electric connector shall be electrically isolated from the pin 5 of the front electric connector.</a:t>
            </a:r>
            <a:endParaRPr lang="en-GB" sz="2000" dirty="0"/>
          </a:p>
        </p:txBody>
      </p:sp>
      <p:sp>
        <p:nvSpPr>
          <p:cNvPr id="15" name="Rectangle 14"/>
          <p:cNvSpPr/>
          <p:nvPr/>
        </p:nvSpPr>
        <p:spPr>
          <a:xfrm>
            <a:off x="6515647" y="4254206"/>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reeform 15"/>
          <p:cNvSpPr/>
          <p:nvPr/>
        </p:nvSpPr>
        <p:spPr>
          <a:xfrm>
            <a:off x="6433832" y="4182017"/>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9847593" y="4240871"/>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reeform 24"/>
          <p:cNvSpPr/>
          <p:nvPr/>
        </p:nvSpPr>
        <p:spPr>
          <a:xfrm>
            <a:off x="9765778" y="4168682"/>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7" name="Straight Connector 26"/>
          <p:cNvCxnSpPr>
            <a:stCxn id="15" idx="3"/>
          </p:cNvCxnSpPr>
          <p:nvPr/>
        </p:nvCxnSpPr>
        <p:spPr>
          <a:xfrm flipV="1">
            <a:off x="6668047" y="4317972"/>
            <a:ext cx="1491966" cy="12434"/>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Connector 27"/>
          <p:cNvCxnSpPr>
            <a:stCxn id="24" idx="3"/>
          </p:cNvCxnSpPr>
          <p:nvPr/>
        </p:nvCxnSpPr>
        <p:spPr>
          <a:xfrm flipV="1">
            <a:off x="9999993" y="4314993"/>
            <a:ext cx="1138215" cy="2078"/>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Connector 28"/>
          <p:cNvCxnSpPr>
            <a:stCxn id="31" idx="3"/>
          </p:cNvCxnSpPr>
          <p:nvPr/>
        </p:nvCxnSpPr>
        <p:spPr>
          <a:xfrm flipV="1">
            <a:off x="8813003" y="4338595"/>
            <a:ext cx="952775" cy="530"/>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30" name="Rectangle 29"/>
          <p:cNvSpPr/>
          <p:nvPr/>
        </p:nvSpPr>
        <p:spPr>
          <a:xfrm>
            <a:off x="4727053" y="3888890"/>
            <a:ext cx="914400" cy="908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EBS</a:t>
            </a:r>
          </a:p>
        </p:txBody>
      </p:sp>
      <p:sp>
        <p:nvSpPr>
          <p:cNvPr id="31" name="Rectangle 30"/>
          <p:cNvSpPr/>
          <p:nvPr/>
        </p:nvSpPr>
        <p:spPr>
          <a:xfrm>
            <a:off x="7898603" y="3885078"/>
            <a:ext cx="914400" cy="908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b="1" dirty="0">
                <a:solidFill>
                  <a:schemeClr val="tx1"/>
                </a:solidFill>
              </a:rPr>
              <a:t>EBS</a:t>
            </a:r>
          </a:p>
        </p:txBody>
      </p:sp>
      <p:sp>
        <p:nvSpPr>
          <p:cNvPr id="32" name="Rectangle 31"/>
          <p:cNvSpPr/>
          <p:nvPr/>
        </p:nvSpPr>
        <p:spPr>
          <a:xfrm>
            <a:off x="10908778" y="3885078"/>
            <a:ext cx="914400" cy="908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b="1" dirty="0">
                <a:solidFill>
                  <a:schemeClr val="tx1"/>
                </a:solidFill>
              </a:rPr>
              <a:t>EBS</a:t>
            </a:r>
          </a:p>
        </p:txBody>
      </p:sp>
      <p:grpSp>
        <p:nvGrpSpPr>
          <p:cNvPr id="54" name="Group 53"/>
          <p:cNvGrpSpPr/>
          <p:nvPr/>
        </p:nvGrpSpPr>
        <p:grpSpPr>
          <a:xfrm>
            <a:off x="8087730" y="4315967"/>
            <a:ext cx="185420" cy="412750"/>
            <a:chOff x="10812780" y="4895850"/>
            <a:chExt cx="449580" cy="1222171"/>
          </a:xfrm>
        </p:grpSpPr>
        <p:cxnSp>
          <p:nvCxnSpPr>
            <p:cNvPr id="3" name="Straight Connector 2"/>
            <p:cNvCxnSpPr/>
            <p:nvPr/>
          </p:nvCxnSpPr>
          <p:spPr>
            <a:xfrm>
              <a:off x="10812780" y="5173980"/>
              <a:ext cx="0" cy="4495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0820400" y="5204460"/>
              <a:ext cx="167640" cy="129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10992326" y="4895850"/>
              <a:ext cx="0" cy="3086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0812780" y="5471160"/>
              <a:ext cx="18288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0995660" y="5623560"/>
              <a:ext cx="0" cy="33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0812780" y="5961210"/>
              <a:ext cx="449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1081278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10911840" y="5969632"/>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1029950" y="5969631"/>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1114425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11065925" y="4302164"/>
            <a:ext cx="185420" cy="412750"/>
            <a:chOff x="10812780" y="4895850"/>
            <a:chExt cx="449580" cy="1222171"/>
          </a:xfrm>
        </p:grpSpPr>
        <p:cxnSp>
          <p:nvCxnSpPr>
            <p:cNvPr id="56" name="Straight Connector 55"/>
            <p:cNvCxnSpPr/>
            <p:nvPr/>
          </p:nvCxnSpPr>
          <p:spPr>
            <a:xfrm>
              <a:off x="10812780" y="5173980"/>
              <a:ext cx="0" cy="4495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10820400" y="5204460"/>
              <a:ext cx="167640" cy="129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10992326" y="4895850"/>
              <a:ext cx="0" cy="3086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0812780" y="5471160"/>
              <a:ext cx="18288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10995660" y="5623560"/>
              <a:ext cx="0" cy="33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0812780" y="5961210"/>
              <a:ext cx="449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1081278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10911840" y="5969632"/>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11029950" y="5969631"/>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1114425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3" name="Oval 72"/>
          <p:cNvSpPr/>
          <p:nvPr/>
        </p:nvSpPr>
        <p:spPr>
          <a:xfrm>
            <a:off x="3883333" y="4186204"/>
            <a:ext cx="317500" cy="30478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a:t>
            </a:r>
          </a:p>
        </p:txBody>
      </p:sp>
      <p:cxnSp>
        <p:nvCxnSpPr>
          <p:cNvPr id="82" name="Straight Connector 81"/>
          <p:cNvCxnSpPr>
            <a:stCxn id="73" idx="6"/>
            <a:endCxn id="30" idx="1"/>
          </p:cNvCxnSpPr>
          <p:nvPr/>
        </p:nvCxnSpPr>
        <p:spPr>
          <a:xfrm>
            <a:off x="4200833" y="4338595"/>
            <a:ext cx="526220" cy="43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087730" y="3958190"/>
            <a:ext cx="608595"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Router</a:t>
            </a:r>
          </a:p>
        </p:txBody>
      </p:sp>
      <p:sp>
        <p:nvSpPr>
          <p:cNvPr id="6" name="Freeform 5"/>
          <p:cNvSpPr/>
          <p:nvPr/>
        </p:nvSpPr>
        <p:spPr>
          <a:xfrm>
            <a:off x="8624888" y="4132021"/>
            <a:ext cx="190500" cy="209550"/>
          </a:xfrm>
          <a:custGeom>
            <a:avLst/>
            <a:gdLst>
              <a:gd name="connsiteX0" fmla="*/ 190500 w 190500"/>
              <a:gd name="connsiteY0" fmla="*/ 209550 h 209550"/>
              <a:gd name="connsiteX1" fmla="*/ 4762 w 190500"/>
              <a:gd name="connsiteY1" fmla="*/ 69056 h 209550"/>
              <a:gd name="connsiteX2" fmla="*/ 0 w 190500"/>
              <a:gd name="connsiteY2" fmla="*/ 0 h 209550"/>
            </a:gdLst>
            <a:ahLst/>
            <a:cxnLst>
              <a:cxn ang="0">
                <a:pos x="connsiteX0" y="connsiteY0"/>
              </a:cxn>
              <a:cxn ang="0">
                <a:pos x="connsiteX1" y="connsiteY1"/>
              </a:cxn>
              <a:cxn ang="0">
                <a:pos x="connsiteX2" y="connsiteY2"/>
              </a:cxn>
            </a:cxnLst>
            <a:rect l="l" t="t" r="r" b="b"/>
            <a:pathLst>
              <a:path w="190500" h="209550">
                <a:moveTo>
                  <a:pt x="190500" y="209550"/>
                </a:moveTo>
                <a:lnTo>
                  <a:pt x="4762" y="69056"/>
                </a:ln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3"/>
          <p:cNvSpPr/>
          <p:nvPr/>
        </p:nvSpPr>
        <p:spPr>
          <a:xfrm>
            <a:off x="7972425" y="4136784"/>
            <a:ext cx="221456" cy="357187"/>
          </a:xfrm>
          <a:custGeom>
            <a:avLst/>
            <a:gdLst>
              <a:gd name="connsiteX0" fmla="*/ 221456 w 221456"/>
              <a:gd name="connsiteY0" fmla="*/ 0 h 357187"/>
              <a:gd name="connsiteX1" fmla="*/ 0 w 221456"/>
              <a:gd name="connsiteY1" fmla="*/ 104775 h 357187"/>
              <a:gd name="connsiteX2" fmla="*/ 9525 w 221456"/>
              <a:gd name="connsiteY2" fmla="*/ 357187 h 357187"/>
              <a:gd name="connsiteX3" fmla="*/ 114300 w 221456"/>
              <a:gd name="connsiteY3" fmla="*/ 357187 h 357187"/>
            </a:gdLst>
            <a:ahLst/>
            <a:cxnLst>
              <a:cxn ang="0">
                <a:pos x="connsiteX0" y="connsiteY0"/>
              </a:cxn>
              <a:cxn ang="0">
                <a:pos x="connsiteX1" y="connsiteY1"/>
              </a:cxn>
              <a:cxn ang="0">
                <a:pos x="connsiteX2" y="connsiteY2"/>
              </a:cxn>
              <a:cxn ang="0">
                <a:pos x="connsiteX3" y="connsiteY3"/>
              </a:cxn>
            </a:cxnLst>
            <a:rect l="l" t="t" r="r" b="b"/>
            <a:pathLst>
              <a:path w="221456" h="357187">
                <a:moveTo>
                  <a:pt x="221456" y="0"/>
                </a:moveTo>
                <a:lnTo>
                  <a:pt x="0" y="104775"/>
                </a:lnTo>
                <a:lnTo>
                  <a:pt x="9525" y="357187"/>
                </a:lnTo>
                <a:lnTo>
                  <a:pt x="114300" y="357187"/>
                </a:ln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9002130" y="3494399"/>
            <a:ext cx="808426" cy="461665"/>
          </a:xfrm>
          <a:prstGeom prst="rect">
            <a:avLst/>
          </a:prstGeom>
          <a:noFill/>
        </p:spPr>
        <p:txBody>
          <a:bodyPr wrap="none" rtlCol="0">
            <a:spAutoFit/>
          </a:bodyPr>
          <a:lstStyle/>
          <a:p>
            <a:r>
              <a:rPr lang="en-GB" sz="2400" b="1" u="sng" dirty="0">
                <a:solidFill>
                  <a:srgbClr val="00B050"/>
                </a:solidFill>
              </a:rPr>
              <a:t>YES !</a:t>
            </a:r>
          </a:p>
        </p:txBody>
      </p:sp>
      <p:sp>
        <p:nvSpPr>
          <p:cNvPr id="67" name="Rectangle 66"/>
          <p:cNvSpPr/>
          <p:nvPr/>
        </p:nvSpPr>
        <p:spPr>
          <a:xfrm>
            <a:off x="6515647" y="5997281"/>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Freeform 67"/>
          <p:cNvSpPr/>
          <p:nvPr/>
        </p:nvSpPr>
        <p:spPr>
          <a:xfrm>
            <a:off x="6433832" y="5925092"/>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68"/>
          <p:cNvSpPr/>
          <p:nvPr/>
        </p:nvSpPr>
        <p:spPr>
          <a:xfrm>
            <a:off x="9847593" y="5983946"/>
            <a:ext cx="152400" cy="152400"/>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Freeform 69"/>
          <p:cNvSpPr/>
          <p:nvPr/>
        </p:nvSpPr>
        <p:spPr>
          <a:xfrm>
            <a:off x="9765778" y="5911757"/>
            <a:ext cx="211756" cy="317633"/>
          </a:xfrm>
          <a:custGeom>
            <a:avLst/>
            <a:gdLst>
              <a:gd name="connsiteX0" fmla="*/ 211756 w 211756"/>
              <a:gd name="connsiteY0" fmla="*/ 0 h 317633"/>
              <a:gd name="connsiteX1" fmla="*/ 0 w 211756"/>
              <a:gd name="connsiteY1" fmla="*/ 0 h 317633"/>
              <a:gd name="connsiteX2" fmla="*/ 9626 w 211756"/>
              <a:gd name="connsiteY2" fmla="*/ 317633 h 317633"/>
              <a:gd name="connsiteX3" fmla="*/ 211756 w 211756"/>
              <a:gd name="connsiteY3" fmla="*/ 317633 h 317633"/>
            </a:gdLst>
            <a:ahLst/>
            <a:cxnLst>
              <a:cxn ang="0">
                <a:pos x="connsiteX0" y="connsiteY0"/>
              </a:cxn>
              <a:cxn ang="0">
                <a:pos x="connsiteX1" y="connsiteY1"/>
              </a:cxn>
              <a:cxn ang="0">
                <a:pos x="connsiteX2" y="connsiteY2"/>
              </a:cxn>
              <a:cxn ang="0">
                <a:pos x="connsiteX3" y="connsiteY3"/>
              </a:cxn>
            </a:cxnLst>
            <a:rect l="l" t="t" r="r" b="b"/>
            <a:pathLst>
              <a:path w="211756" h="317633">
                <a:moveTo>
                  <a:pt x="211756" y="0"/>
                </a:moveTo>
                <a:lnTo>
                  <a:pt x="0" y="0"/>
                </a:lnTo>
                <a:lnTo>
                  <a:pt x="9626" y="317633"/>
                </a:lnTo>
                <a:lnTo>
                  <a:pt x="211756" y="3176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1" name="Straight Connector 70"/>
          <p:cNvCxnSpPr/>
          <p:nvPr/>
        </p:nvCxnSpPr>
        <p:spPr>
          <a:xfrm>
            <a:off x="5657850" y="6081670"/>
            <a:ext cx="793503" cy="0"/>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2" name="Straight Connector 71"/>
          <p:cNvCxnSpPr>
            <a:stCxn id="67" idx="3"/>
          </p:cNvCxnSpPr>
          <p:nvPr/>
        </p:nvCxnSpPr>
        <p:spPr>
          <a:xfrm flipV="1">
            <a:off x="6668047" y="6061047"/>
            <a:ext cx="1491966" cy="12434"/>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4" name="Straight Connector 73"/>
          <p:cNvCxnSpPr>
            <a:stCxn id="69" idx="3"/>
          </p:cNvCxnSpPr>
          <p:nvPr/>
        </p:nvCxnSpPr>
        <p:spPr>
          <a:xfrm flipV="1">
            <a:off x="9999993" y="6058068"/>
            <a:ext cx="1138215" cy="2078"/>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p:cNvCxnSpPr/>
          <p:nvPr/>
        </p:nvCxnSpPr>
        <p:spPr>
          <a:xfrm>
            <a:off x="8160013" y="6058068"/>
            <a:ext cx="1605765" cy="23602"/>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76" name="Rectangle 75"/>
          <p:cNvSpPr/>
          <p:nvPr/>
        </p:nvSpPr>
        <p:spPr>
          <a:xfrm>
            <a:off x="4727053" y="5631965"/>
            <a:ext cx="914400" cy="908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EBS</a:t>
            </a:r>
          </a:p>
        </p:txBody>
      </p:sp>
      <p:sp>
        <p:nvSpPr>
          <p:cNvPr id="77" name="Rectangle 76"/>
          <p:cNvSpPr/>
          <p:nvPr/>
        </p:nvSpPr>
        <p:spPr>
          <a:xfrm>
            <a:off x="7898603" y="5628153"/>
            <a:ext cx="914400" cy="908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solidFill>
              </a:rPr>
              <a:t>EBS</a:t>
            </a:r>
          </a:p>
          <a:p>
            <a:pPr algn="r"/>
            <a:endParaRPr lang="fr-FR" b="1" dirty="0">
              <a:solidFill>
                <a:schemeClr val="tx1"/>
              </a:solidFill>
            </a:endParaRPr>
          </a:p>
          <a:p>
            <a:pPr algn="r"/>
            <a:endParaRPr lang="fr-FR" b="1" dirty="0">
              <a:solidFill>
                <a:schemeClr val="tx1"/>
              </a:solidFill>
            </a:endParaRPr>
          </a:p>
        </p:txBody>
      </p:sp>
      <p:sp>
        <p:nvSpPr>
          <p:cNvPr id="78" name="Rectangle 77"/>
          <p:cNvSpPr/>
          <p:nvPr/>
        </p:nvSpPr>
        <p:spPr>
          <a:xfrm>
            <a:off x="10908778" y="5628153"/>
            <a:ext cx="914400" cy="9080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b="1" dirty="0">
                <a:solidFill>
                  <a:schemeClr val="tx1"/>
                </a:solidFill>
              </a:rPr>
              <a:t>EBS</a:t>
            </a:r>
          </a:p>
        </p:txBody>
      </p:sp>
      <p:grpSp>
        <p:nvGrpSpPr>
          <p:cNvPr id="79" name="Group 78"/>
          <p:cNvGrpSpPr/>
          <p:nvPr/>
        </p:nvGrpSpPr>
        <p:grpSpPr>
          <a:xfrm>
            <a:off x="8087730" y="6059042"/>
            <a:ext cx="185420" cy="412750"/>
            <a:chOff x="10812780" y="4895850"/>
            <a:chExt cx="449580" cy="1222171"/>
          </a:xfrm>
        </p:grpSpPr>
        <p:cxnSp>
          <p:nvCxnSpPr>
            <p:cNvPr id="80" name="Straight Connector 79"/>
            <p:cNvCxnSpPr/>
            <p:nvPr/>
          </p:nvCxnSpPr>
          <p:spPr>
            <a:xfrm>
              <a:off x="10812780" y="5173980"/>
              <a:ext cx="0" cy="4495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10820400" y="5204460"/>
              <a:ext cx="167640" cy="129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10992326" y="4895850"/>
              <a:ext cx="0" cy="3086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10812780" y="5471160"/>
              <a:ext cx="18288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10995660" y="5623560"/>
              <a:ext cx="0" cy="33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10812780" y="5961210"/>
              <a:ext cx="449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1081278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10911840" y="5969632"/>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11029950" y="5969631"/>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1114425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Group 90"/>
          <p:cNvGrpSpPr/>
          <p:nvPr/>
        </p:nvGrpSpPr>
        <p:grpSpPr>
          <a:xfrm>
            <a:off x="11065925" y="6045239"/>
            <a:ext cx="185420" cy="412750"/>
            <a:chOff x="10812780" y="4895850"/>
            <a:chExt cx="449580" cy="1222171"/>
          </a:xfrm>
        </p:grpSpPr>
        <p:cxnSp>
          <p:nvCxnSpPr>
            <p:cNvPr id="92" name="Straight Connector 91"/>
            <p:cNvCxnSpPr/>
            <p:nvPr/>
          </p:nvCxnSpPr>
          <p:spPr>
            <a:xfrm>
              <a:off x="10812780" y="5173980"/>
              <a:ext cx="0" cy="4495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10820400" y="5204460"/>
              <a:ext cx="167640" cy="129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10992326" y="4895850"/>
              <a:ext cx="0" cy="3086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0812780" y="5471160"/>
              <a:ext cx="18288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0995660" y="5623560"/>
              <a:ext cx="0" cy="33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10812780" y="5961210"/>
              <a:ext cx="4495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H="1">
              <a:off x="1081278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10911840" y="5969632"/>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11029950" y="5969631"/>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11144250" y="5961210"/>
              <a:ext cx="83820" cy="148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Oval 101"/>
          <p:cNvSpPr/>
          <p:nvPr/>
        </p:nvSpPr>
        <p:spPr>
          <a:xfrm>
            <a:off x="3883333" y="5929279"/>
            <a:ext cx="317500" cy="30478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a:t>
            </a:r>
          </a:p>
        </p:txBody>
      </p:sp>
      <p:cxnSp>
        <p:nvCxnSpPr>
          <p:cNvPr id="103" name="Straight Connector 102"/>
          <p:cNvCxnSpPr>
            <a:stCxn id="102" idx="6"/>
            <a:endCxn id="76" idx="1"/>
          </p:cNvCxnSpPr>
          <p:nvPr/>
        </p:nvCxnSpPr>
        <p:spPr>
          <a:xfrm>
            <a:off x="4200833" y="6081670"/>
            <a:ext cx="526220" cy="43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8888991" y="5293005"/>
            <a:ext cx="764953" cy="461665"/>
          </a:xfrm>
          <a:prstGeom prst="rect">
            <a:avLst/>
          </a:prstGeom>
          <a:noFill/>
        </p:spPr>
        <p:txBody>
          <a:bodyPr wrap="none" rtlCol="0">
            <a:spAutoFit/>
          </a:bodyPr>
          <a:lstStyle/>
          <a:p>
            <a:r>
              <a:rPr lang="en-GB" sz="2400" b="1" u="sng" dirty="0">
                <a:solidFill>
                  <a:srgbClr val="FF0000"/>
                </a:solidFill>
              </a:rPr>
              <a:t>NO !</a:t>
            </a:r>
          </a:p>
        </p:txBody>
      </p:sp>
      <p:cxnSp>
        <p:nvCxnSpPr>
          <p:cNvPr id="107" name="Straight Connector 106"/>
          <p:cNvCxnSpPr/>
          <p:nvPr/>
        </p:nvCxnSpPr>
        <p:spPr>
          <a:xfrm>
            <a:off x="5640329" y="4338595"/>
            <a:ext cx="793503" cy="0"/>
          </a:xfrm>
          <a:prstGeom prst="lin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pic>
        <p:nvPicPr>
          <p:cNvPr id="108" name="Picture 107" descr="ISO 12357-1_sv_utan p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1436" y="1995024"/>
            <a:ext cx="6343157" cy="1191548"/>
          </a:xfrm>
          <a:prstGeom prst="rect">
            <a:avLst/>
          </a:prstGeom>
          <a:noFill/>
          <a:extLst>
            <a:ext uri="{909E8E84-426E-40DD-AFC4-6F175D3DCCD1}">
              <a14:hiddenFill xmlns:a14="http://schemas.microsoft.com/office/drawing/2010/main">
                <a:solidFill>
                  <a:srgbClr val="FFFFFF"/>
                </a:solidFill>
              </a14:hiddenFill>
            </a:ext>
          </a:extLst>
        </p:spPr>
      </p:pic>
      <p:cxnSp>
        <p:nvCxnSpPr>
          <p:cNvPr id="109" name="Straight Connector 108"/>
          <p:cNvCxnSpPr/>
          <p:nvPr/>
        </p:nvCxnSpPr>
        <p:spPr>
          <a:xfrm>
            <a:off x="6501053" y="2436953"/>
            <a:ext cx="1" cy="164361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9862121" y="2459555"/>
            <a:ext cx="1" cy="1643615"/>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04" idx="1"/>
          </p:cNvCxnSpPr>
          <p:nvPr/>
        </p:nvCxnSpPr>
        <p:spPr>
          <a:xfrm flipH="1">
            <a:off x="8490205" y="5523838"/>
            <a:ext cx="398786" cy="52140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2" idx="1"/>
            <a:endCxn id="4" idx="3"/>
          </p:cNvCxnSpPr>
          <p:nvPr/>
        </p:nvCxnSpPr>
        <p:spPr>
          <a:xfrm flipH="1">
            <a:off x="8696325" y="3725232"/>
            <a:ext cx="305805" cy="31868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7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Introduction</a:t>
            </a:r>
          </a:p>
        </p:txBody>
      </p:sp>
      <p:sp>
        <p:nvSpPr>
          <p:cNvPr id="38" name="Content Placeholder 37"/>
          <p:cNvSpPr>
            <a:spLocks noGrp="1"/>
          </p:cNvSpPr>
          <p:nvPr>
            <p:ph idx="1"/>
          </p:nvPr>
        </p:nvSpPr>
        <p:spPr>
          <a:xfrm>
            <a:off x="838200" y="1825625"/>
            <a:ext cx="5771679" cy="4351338"/>
          </a:xfrm>
        </p:spPr>
        <p:txBody>
          <a:bodyPr>
            <a:normAutofit/>
          </a:bodyPr>
          <a:lstStyle/>
          <a:p>
            <a:pPr algn="just">
              <a:spcBef>
                <a:spcPts val="1200"/>
              </a:spcBef>
            </a:pPr>
            <a:r>
              <a:rPr lang="en-GB" sz="2000" dirty="0"/>
              <a:t>Current UN R13 mainly addresses the approval of single vehicles involved in single-trailers combinations.</a:t>
            </a:r>
          </a:p>
          <a:p>
            <a:pPr algn="just">
              <a:spcBef>
                <a:spcPts val="1200"/>
              </a:spcBef>
            </a:pPr>
            <a:r>
              <a:rPr lang="en-GB" sz="2000" dirty="0"/>
              <a:t>The objective of the MVC IWG is to add missing definitions and requirements in UN R13 for </a:t>
            </a:r>
            <a:r>
              <a:rPr lang="en-GB" sz="2000" b="1" dirty="0">
                <a:solidFill>
                  <a:srgbClr val="FF0000"/>
                </a:solidFill>
              </a:rPr>
              <a:t>approving single vehicles</a:t>
            </a:r>
            <a:r>
              <a:rPr lang="en-GB" sz="2000" dirty="0"/>
              <a:t> involved in Modular Vehicle Combinations, e.g. towing trailers.</a:t>
            </a:r>
          </a:p>
          <a:p>
            <a:endParaRPr lang="en-GB" sz="2000" dirty="0"/>
          </a:p>
        </p:txBody>
      </p:sp>
      <p:sp>
        <p:nvSpPr>
          <p:cNvPr id="6" name="Content Placeholder 6"/>
          <p:cNvSpPr txBox="1">
            <a:spLocks/>
          </p:cNvSpPr>
          <p:nvPr/>
        </p:nvSpPr>
        <p:spPr>
          <a:xfrm>
            <a:off x="957943" y="1070456"/>
            <a:ext cx="5524625" cy="217403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1200"/>
              </a:spcBef>
            </a:pPr>
            <a:endParaRPr lang="en-GB" sz="2000" dirty="0"/>
          </a:p>
        </p:txBody>
      </p:sp>
      <p:grpSp>
        <p:nvGrpSpPr>
          <p:cNvPr id="37" name="Group 36"/>
          <p:cNvGrpSpPr/>
          <p:nvPr/>
        </p:nvGrpSpPr>
        <p:grpSpPr>
          <a:xfrm>
            <a:off x="8374592" y="278052"/>
            <a:ext cx="2979208" cy="3024931"/>
            <a:chOff x="8374592" y="455341"/>
            <a:chExt cx="2979208" cy="3024931"/>
          </a:xfrm>
        </p:grpSpPr>
        <p:sp>
          <p:nvSpPr>
            <p:cNvPr id="5" name="Rectangle 4"/>
            <p:cNvSpPr/>
            <p:nvPr/>
          </p:nvSpPr>
          <p:spPr>
            <a:xfrm>
              <a:off x="8374592" y="455341"/>
              <a:ext cx="2979208" cy="30249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solidFill>
                  <a:schemeClr val="tx1"/>
                </a:solidFill>
              </a:endParaRPr>
            </a:p>
          </p:txBody>
        </p:sp>
        <p:pic>
          <p:nvPicPr>
            <p:cNvPr id="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16466" y="1834486"/>
              <a:ext cx="2207613" cy="545675"/>
            </a:xfrm>
            <a:prstGeom prst="rect">
              <a:avLst/>
            </a:prstGeom>
            <a:solidFill>
              <a:srgbClr val="99FF66"/>
            </a:solidFill>
            <a:ln>
              <a:noFill/>
            </a:ln>
            <a:extLs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54438" y="966346"/>
              <a:ext cx="1856047" cy="655232"/>
            </a:xfrm>
            <a:prstGeom prst="rect">
              <a:avLst/>
            </a:prstGeom>
            <a:solidFill>
              <a:srgbClr val="99FF66"/>
            </a:solidFill>
            <a:ln>
              <a:noFill/>
            </a:ln>
            <a:extLst>
              <a:ext uri="{91240B29-F687-4F45-9708-019B960494DF}">
                <a14:hiddenLine xmlns:a14="http://schemas.microsoft.com/office/drawing/2010/main" w="9525">
                  <a:solidFill>
                    <a:schemeClr val="tx1"/>
                  </a:solidFill>
                  <a:miter lim="800000"/>
                  <a:headEnd/>
                  <a:tailEnd/>
                </a14:hiddenLine>
              </a:ext>
            </a:extLst>
          </p:spPr>
        </p:pic>
        <p:grpSp>
          <p:nvGrpSpPr>
            <p:cNvPr id="9" name="Group 8"/>
            <p:cNvGrpSpPr/>
            <p:nvPr/>
          </p:nvGrpSpPr>
          <p:grpSpPr>
            <a:xfrm>
              <a:off x="8902012" y="2671734"/>
              <a:ext cx="2159182" cy="536637"/>
              <a:chOff x="6271547" y="2678721"/>
              <a:chExt cx="2159182" cy="536637"/>
            </a:xfrm>
            <a:solidFill>
              <a:schemeClr val="bg1"/>
            </a:solidFill>
          </p:grpSpPr>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52034" y="3059188"/>
                <a:ext cx="140012" cy="156170"/>
              </a:xfrm>
              <a:prstGeom prst="rect">
                <a:avLst/>
              </a:prstGeom>
              <a:grpFill/>
              <a:ln w="9525">
                <a:noFill/>
                <a:miter lim="800000"/>
                <a:headEnd/>
                <a:tailEnd/>
              </a:ln>
              <a:extLst/>
            </p:spPr>
          </p:pic>
          <p:sp>
            <p:nvSpPr>
              <p:cNvPr id="11" name="Rectangle 10"/>
              <p:cNvSpPr/>
              <p:nvPr/>
            </p:nvSpPr>
            <p:spPr>
              <a:xfrm>
                <a:off x="7599196" y="2681437"/>
                <a:ext cx="831533" cy="362529"/>
              </a:xfrm>
              <a:prstGeom prst="rect">
                <a:avLst/>
              </a:prstGeom>
              <a:grp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12" name="Rectangle 11"/>
              <p:cNvSpPr/>
              <p:nvPr/>
            </p:nvSpPr>
            <p:spPr>
              <a:xfrm>
                <a:off x="7599196" y="3043966"/>
                <a:ext cx="831533" cy="50142"/>
              </a:xfrm>
              <a:prstGeom prst="rect">
                <a:avLst/>
              </a:prstGeom>
              <a:grp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6634" y="3058210"/>
                <a:ext cx="140012" cy="156170"/>
              </a:xfrm>
              <a:prstGeom prst="rect">
                <a:avLst/>
              </a:prstGeom>
              <a:grpFill/>
              <a:ln w="9525">
                <a:noFill/>
                <a:miter lim="800000"/>
                <a:headEnd/>
                <a:tailEnd/>
              </a:ln>
              <a:extLst/>
            </p:spPr>
          </p:pic>
          <p:sp>
            <p:nvSpPr>
              <p:cNvPr id="14" name="Rectangle 13"/>
              <p:cNvSpPr/>
              <p:nvPr/>
            </p:nvSpPr>
            <p:spPr>
              <a:xfrm>
                <a:off x="7389808" y="3065455"/>
                <a:ext cx="209594" cy="28653"/>
              </a:xfrm>
              <a:prstGeom prst="rect">
                <a:avLst/>
              </a:prstGeom>
              <a:grp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1547" y="2678721"/>
                <a:ext cx="1121596" cy="517499"/>
              </a:xfrm>
              <a:prstGeom prst="rect">
                <a:avLst/>
              </a:prstGeom>
              <a:grpFill/>
              <a:ln>
                <a:noFill/>
              </a:ln>
              <a:extLst/>
            </p:spPr>
          </p:pic>
        </p:grpSp>
        <p:sp>
          <p:nvSpPr>
            <p:cNvPr id="16" name="TextBox 15"/>
            <p:cNvSpPr txBox="1"/>
            <p:nvPr/>
          </p:nvSpPr>
          <p:spPr>
            <a:xfrm>
              <a:off x="8577401" y="492810"/>
              <a:ext cx="2445110" cy="369332"/>
            </a:xfrm>
            <a:prstGeom prst="rect">
              <a:avLst/>
            </a:prstGeom>
            <a:noFill/>
          </p:spPr>
          <p:txBody>
            <a:bodyPr wrap="square" rtlCol="0">
              <a:spAutoFit/>
            </a:bodyPr>
            <a:lstStyle/>
            <a:p>
              <a:r>
                <a:rPr lang="en-GB" b="1" i="1" dirty="0"/>
                <a:t>Current UN R13</a:t>
              </a:r>
            </a:p>
          </p:txBody>
        </p:sp>
      </p:grpSp>
      <p:cxnSp>
        <p:nvCxnSpPr>
          <p:cNvPr id="17" name="Straight Arrow Connector 16"/>
          <p:cNvCxnSpPr/>
          <p:nvPr/>
        </p:nvCxnSpPr>
        <p:spPr>
          <a:xfrm flipV="1">
            <a:off x="6609879" y="1828341"/>
            <a:ext cx="1892024" cy="360956"/>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2914646" y="4122024"/>
            <a:ext cx="8439154" cy="249119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solidFill>
                <a:schemeClr val="tx1"/>
              </a:solidFill>
            </a:endParaRPr>
          </a:p>
        </p:txBody>
      </p:sp>
      <p:grpSp>
        <p:nvGrpSpPr>
          <p:cNvPr id="19" name="Group 18"/>
          <p:cNvGrpSpPr>
            <a:grpSpLocks/>
          </p:cNvGrpSpPr>
          <p:nvPr/>
        </p:nvGrpSpPr>
        <p:grpSpPr bwMode="auto">
          <a:xfrm>
            <a:off x="3744435" y="5022841"/>
            <a:ext cx="3083107" cy="503188"/>
            <a:chOff x="1425" y="1417"/>
            <a:chExt cx="5669" cy="993"/>
          </a:xfrm>
          <a:solidFill>
            <a:srgbClr val="FFFF66"/>
          </a:solidFill>
        </p:grpSpPr>
        <p:pic>
          <p:nvPicPr>
            <p:cNvPr id="20" name="Picture 19" descr="ISO 12357-4_sv_utan pi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05" y="1417"/>
              <a:ext cx="4989" cy="993"/>
            </a:xfrm>
            <a:prstGeom prst="rect">
              <a:avLst/>
            </a:prstGeom>
            <a:grpFill/>
            <a:extLst/>
          </p:spPr>
        </p:pic>
        <p:sp>
          <p:nvSpPr>
            <p:cNvPr id="21" name="Text Box 4"/>
            <p:cNvSpPr txBox="1">
              <a:spLocks noChangeArrowheads="1"/>
            </p:cNvSpPr>
            <p:nvPr/>
          </p:nvSpPr>
          <p:spPr bwMode="auto">
            <a:xfrm>
              <a:off x="1425" y="1450"/>
              <a:ext cx="505" cy="592"/>
            </a:xfrm>
            <a:prstGeom prst="rect">
              <a:avLst/>
            </a:prstGeom>
            <a:grpFill/>
            <a:ln w="9525">
              <a:solidFill>
                <a:srgbClr val="000000"/>
              </a:solidFill>
              <a:miter lim="800000"/>
              <a:headEnd/>
              <a:tailEnd/>
            </a:ln>
            <a:extLst/>
          </p:spPr>
          <p:txBody>
            <a:bodyPr rot="0" vert="horz" wrap="square" lIns="91440" tIns="45720" rIns="91440" bIns="45720" anchor="t" anchorCtr="0" upright="1">
              <a:noAutofit/>
            </a:bodyPr>
            <a:lstStyle/>
            <a:p>
              <a:pPr hangingPunct="0">
                <a:spcAft>
                  <a:spcPts val="0"/>
                </a:spcAft>
              </a:pPr>
              <a:r>
                <a:rPr lang="en-GB" sz="1800" dirty="0">
                  <a:solidFill>
                    <a:srgbClr val="000000"/>
                  </a:solidFill>
                  <a:effectLst/>
                  <a:latin typeface="Calibri"/>
                  <a:ea typeface="Times New Roman"/>
                  <a:cs typeface="Arial"/>
                </a:rPr>
                <a:t>1</a:t>
              </a:r>
              <a:endParaRPr lang="en-GB" sz="1100" dirty="0">
                <a:effectLst/>
                <a:latin typeface="Calibri"/>
                <a:ea typeface="Times New Roman"/>
                <a:cs typeface="Times New Roman"/>
              </a:endParaRPr>
            </a:p>
          </p:txBody>
        </p:sp>
      </p:grpSp>
      <p:sp>
        <p:nvSpPr>
          <p:cNvPr id="22" name="Rectangle 21"/>
          <p:cNvSpPr/>
          <p:nvPr/>
        </p:nvSpPr>
        <p:spPr>
          <a:xfrm>
            <a:off x="3744435" y="5022840"/>
            <a:ext cx="369821" cy="4236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tx1"/>
              </a:solidFill>
            </a:endParaRPr>
          </a:p>
        </p:txBody>
      </p:sp>
      <p:grpSp>
        <p:nvGrpSpPr>
          <p:cNvPr id="23" name="Group 22"/>
          <p:cNvGrpSpPr>
            <a:grpSpLocks/>
          </p:cNvGrpSpPr>
          <p:nvPr/>
        </p:nvGrpSpPr>
        <p:grpSpPr bwMode="auto">
          <a:xfrm>
            <a:off x="3545041" y="5810437"/>
            <a:ext cx="3282501" cy="615951"/>
            <a:chOff x="1381" y="3664"/>
            <a:chExt cx="6036" cy="1112"/>
          </a:xfrm>
          <a:solidFill>
            <a:srgbClr val="FFFF66"/>
          </a:solidFill>
        </p:grpSpPr>
        <p:pic>
          <p:nvPicPr>
            <p:cNvPr id="24" name="Picture 23" descr="ISO 12357-1_sv_utan pil"/>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1" y="3664"/>
              <a:ext cx="5356" cy="1112"/>
            </a:xfrm>
            <a:prstGeom prst="rect">
              <a:avLst/>
            </a:prstGeom>
            <a:grpFill/>
            <a:extLst/>
          </p:spPr>
        </p:pic>
        <p:sp>
          <p:nvSpPr>
            <p:cNvPr id="25" name="Text Box 7"/>
            <p:cNvSpPr txBox="1">
              <a:spLocks noChangeArrowheads="1"/>
            </p:cNvSpPr>
            <p:nvPr/>
          </p:nvSpPr>
          <p:spPr bwMode="auto">
            <a:xfrm>
              <a:off x="1381" y="3801"/>
              <a:ext cx="505" cy="593"/>
            </a:xfrm>
            <a:prstGeom prst="rect">
              <a:avLst/>
            </a:prstGeom>
            <a:grpFill/>
            <a:ln w="9525">
              <a:solidFill>
                <a:srgbClr val="000000"/>
              </a:solidFill>
              <a:miter lim="800000"/>
              <a:headEnd/>
              <a:tailEnd/>
            </a:ln>
            <a:extLst/>
          </p:spPr>
          <p:txBody>
            <a:bodyPr rot="0" vert="horz" wrap="square" lIns="91440" tIns="45720" rIns="91440" bIns="45720" anchor="t" anchorCtr="0" upright="1">
              <a:noAutofit/>
            </a:bodyPr>
            <a:lstStyle/>
            <a:p>
              <a:pPr hangingPunct="0">
                <a:spcAft>
                  <a:spcPts val="0"/>
                </a:spcAft>
              </a:pPr>
              <a:r>
                <a:rPr lang="en-GB" sz="1800" dirty="0">
                  <a:solidFill>
                    <a:srgbClr val="000000"/>
                  </a:solidFill>
                  <a:effectLst/>
                  <a:latin typeface="Calibri"/>
                  <a:ea typeface="Times New Roman"/>
                  <a:cs typeface="Arial"/>
                </a:rPr>
                <a:t>2</a:t>
              </a:r>
              <a:endParaRPr lang="en-GB" sz="1100" dirty="0">
                <a:effectLst/>
                <a:latin typeface="Calibri"/>
                <a:ea typeface="Times New Roman"/>
                <a:cs typeface="Times New Roman"/>
              </a:endParaRPr>
            </a:p>
          </p:txBody>
        </p:sp>
      </p:grpSp>
      <p:sp>
        <p:nvSpPr>
          <p:cNvPr id="26" name="Rectangle 25"/>
          <p:cNvSpPr/>
          <p:nvPr/>
        </p:nvSpPr>
        <p:spPr>
          <a:xfrm>
            <a:off x="3540146" y="5786482"/>
            <a:ext cx="369798" cy="56568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tx1"/>
              </a:solidFill>
            </a:endParaRPr>
          </a:p>
        </p:txBody>
      </p:sp>
      <p:grpSp>
        <p:nvGrpSpPr>
          <p:cNvPr id="27" name="Group 26"/>
          <p:cNvGrpSpPr>
            <a:grpSpLocks/>
          </p:cNvGrpSpPr>
          <p:nvPr/>
        </p:nvGrpSpPr>
        <p:grpSpPr bwMode="auto">
          <a:xfrm>
            <a:off x="7170003" y="4289574"/>
            <a:ext cx="3632237" cy="627380"/>
            <a:chOff x="1501" y="5704"/>
            <a:chExt cx="6666" cy="1113"/>
          </a:xfrm>
          <a:solidFill>
            <a:srgbClr val="FFFF66"/>
          </a:solidFill>
        </p:grpSpPr>
        <p:pic>
          <p:nvPicPr>
            <p:cNvPr id="28" name="Picture 27" descr="ISO 12357-2_sv_utan pi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81" y="5704"/>
              <a:ext cx="5986" cy="1113"/>
            </a:xfrm>
            <a:prstGeom prst="rect">
              <a:avLst/>
            </a:prstGeom>
            <a:grpFill/>
            <a:extLst/>
          </p:spPr>
        </p:pic>
        <p:sp>
          <p:nvSpPr>
            <p:cNvPr id="29" name="Text Box 10"/>
            <p:cNvSpPr txBox="1">
              <a:spLocks noChangeArrowheads="1"/>
            </p:cNvSpPr>
            <p:nvPr/>
          </p:nvSpPr>
          <p:spPr bwMode="auto">
            <a:xfrm>
              <a:off x="1501" y="5829"/>
              <a:ext cx="505" cy="593"/>
            </a:xfrm>
            <a:prstGeom prst="rect">
              <a:avLst/>
            </a:prstGeom>
            <a:grpFill/>
            <a:ln w="9525">
              <a:solidFill>
                <a:srgbClr val="000000"/>
              </a:solidFill>
              <a:miter lim="800000"/>
              <a:headEnd/>
              <a:tailEnd/>
            </a:ln>
            <a:extLst/>
          </p:spPr>
          <p:txBody>
            <a:bodyPr rot="0" vert="horz" wrap="square" lIns="91440" tIns="45720" rIns="91440" bIns="45720" anchor="t" anchorCtr="0" upright="1">
              <a:noAutofit/>
            </a:bodyPr>
            <a:lstStyle/>
            <a:p>
              <a:pPr hangingPunct="0">
                <a:spcAft>
                  <a:spcPts val="0"/>
                </a:spcAft>
              </a:pPr>
              <a:r>
                <a:rPr lang="en-GB" sz="1800" dirty="0">
                  <a:solidFill>
                    <a:srgbClr val="000000"/>
                  </a:solidFill>
                  <a:effectLst/>
                  <a:latin typeface="Calibri"/>
                  <a:ea typeface="Times New Roman"/>
                  <a:cs typeface="Arial"/>
                </a:rPr>
                <a:t>3</a:t>
              </a:r>
              <a:endParaRPr lang="en-GB" sz="1100" dirty="0">
                <a:effectLst/>
                <a:latin typeface="Calibri"/>
                <a:ea typeface="Times New Roman"/>
                <a:cs typeface="Times New Roman"/>
              </a:endParaRPr>
            </a:p>
          </p:txBody>
        </p:sp>
      </p:grpSp>
      <p:sp>
        <p:nvSpPr>
          <p:cNvPr id="30" name="Rectangle 29"/>
          <p:cNvSpPr/>
          <p:nvPr/>
        </p:nvSpPr>
        <p:spPr>
          <a:xfrm>
            <a:off x="7161439" y="4352423"/>
            <a:ext cx="370525" cy="47124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tx1"/>
              </a:solidFill>
            </a:endParaRPr>
          </a:p>
        </p:txBody>
      </p:sp>
      <p:grpSp>
        <p:nvGrpSpPr>
          <p:cNvPr id="31" name="Group 30"/>
          <p:cNvGrpSpPr>
            <a:grpSpLocks/>
          </p:cNvGrpSpPr>
          <p:nvPr/>
        </p:nvGrpSpPr>
        <p:grpSpPr bwMode="auto">
          <a:xfrm>
            <a:off x="7181786" y="5118781"/>
            <a:ext cx="3628832" cy="554355"/>
            <a:chOff x="1261" y="7504"/>
            <a:chExt cx="7031" cy="985"/>
          </a:xfrm>
          <a:solidFill>
            <a:srgbClr val="FFFF66"/>
          </a:solidFill>
        </p:grpSpPr>
        <p:pic>
          <p:nvPicPr>
            <p:cNvPr id="32" name="Picture 31" descr="ISO 12357-3_sv_utan pil"/>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41" y="7504"/>
              <a:ext cx="6351" cy="985"/>
            </a:xfrm>
            <a:prstGeom prst="rect">
              <a:avLst/>
            </a:prstGeom>
            <a:grpFill/>
            <a:extLst/>
          </p:spPr>
        </p:pic>
        <p:sp>
          <p:nvSpPr>
            <p:cNvPr id="33" name="Text Box 13"/>
            <p:cNvSpPr txBox="1">
              <a:spLocks noChangeArrowheads="1"/>
            </p:cNvSpPr>
            <p:nvPr/>
          </p:nvSpPr>
          <p:spPr bwMode="auto">
            <a:xfrm>
              <a:off x="1261" y="7616"/>
              <a:ext cx="505" cy="593"/>
            </a:xfrm>
            <a:prstGeom prst="rect">
              <a:avLst/>
            </a:prstGeom>
            <a:grpFill/>
            <a:ln w="9525">
              <a:solidFill>
                <a:srgbClr val="000000"/>
              </a:solidFill>
              <a:miter lim="800000"/>
              <a:headEnd/>
              <a:tailEnd/>
            </a:ln>
            <a:extLst/>
          </p:spPr>
          <p:txBody>
            <a:bodyPr rot="0" vert="horz" wrap="square" lIns="91440" tIns="45720" rIns="91440" bIns="45720" anchor="t" anchorCtr="0" upright="1">
              <a:noAutofit/>
            </a:bodyPr>
            <a:lstStyle/>
            <a:p>
              <a:pPr hangingPunct="0">
                <a:spcAft>
                  <a:spcPts val="0"/>
                </a:spcAft>
              </a:pPr>
              <a:r>
                <a:rPr lang="en-GB" sz="1800" dirty="0">
                  <a:solidFill>
                    <a:srgbClr val="000000"/>
                  </a:solidFill>
                  <a:effectLst/>
                  <a:latin typeface="Calibri"/>
                  <a:ea typeface="Times New Roman"/>
                  <a:cs typeface="Arial"/>
                </a:rPr>
                <a:t>4</a:t>
              </a:r>
              <a:endParaRPr lang="en-GB" sz="1100" dirty="0">
                <a:effectLst/>
                <a:latin typeface="Calibri"/>
                <a:ea typeface="Times New Roman"/>
                <a:cs typeface="Times New Roman"/>
              </a:endParaRPr>
            </a:p>
          </p:txBody>
        </p:sp>
      </p:grpSp>
      <p:sp>
        <p:nvSpPr>
          <p:cNvPr id="34" name="Rectangle 33"/>
          <p:cNvSpPr/>
          <p:nvPr/>
        </p:nvSpPr>
        <p:spPr>
          <a:xfrm>
            <a:off x="7179979" y="5160708"/>
            <a:ext cx="350961" cy="47049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2000" dirty="0">
              <a:solidFill>
                <a:schemeClr val="tx1"/>
              </a:solidFill>
            </a:endParaRPr>
          </a:p>
        </p:txBody>
      </p:sp>
      <p:pic>
        <p:nvPicPr>
          <p:cNvPr id="35"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83979" y="5714682"/>
            <a:ext cx="3335581" cy="721668"/>
          </a:xfrm>
          <a:prstGeom prst="rect">
            <a:avLst/>
          </a:prstGeom>
          <a:solidFill>
            <a:srgbClr val="FFFF66"/>
          </a:solidFill>
          <a:ln>
            <a:noFill/>
          </a:ln>
          <a:extLs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a:off x="3055352" y="4265556"/>
            <a:ext cx="3256190" cy="369332"/>
          </a:xfrm>
          <a:prstGeom prst="rect">
            <a:avLst/>
          </a:prstGeom>
          <a:noFill/>
        </p:spPr>
        <p:txBody>
          <a:bodyPr wrap="square" rtlCol="0">
            <a:spAutoFit/>
          </a:bodyPr>
          <a:lstStyle>
            <a:defPPr>
              <a:defRPr lang="en-US"/>
            </a:defPPr>
            <a:lvl1pPr>
              <a:defRPr b="1" i="1"/>
            </a:lvl1pPr>
          </a:lstStyle>
          <a:p>
            <a:r>
              <a:rPr lang="en-GB" dirty="0"/>
              <a:t>MVC</a:t>
            </a:r>
          </a:p>
        </p:txBody>
      </p:sp>
      <p:cxnSp>
        <p:nvCxnSpPr>
          <p:cNvPr id="18" name="Straight Arrow Connector 17"/>
          <p:cNvCxnSpPr/>
          <p:nvPr/>
        </p:nvCxnSpPr>
        <p:spPr>
          <a:xfrm>
            <a:off x="5787509" y="3844341"/>
            <a:ext cx="421910" cy="555366"/>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922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History of the MVC IWG</a:t>
            </a:r>
          </a:p>
        </p:txBody>
      </p:sp>
      <p:sp>
        <p:nvSpPr>
          <p:cNvPr id="3" name="Content Placeholder 2"/>
          <p:cNvSpPr>
            <a:spLocks noGrp="1"/>
          </p:cNvSpPr>
          <p:nvPr>
            <p:ph idx="1"/>
          </p:nvPr>
        </p:nvSpPr>
        <p:spPr>
          <a:xfrm>
            <a:off x="838200" y="1825625"/>
            <a:ext cx="10100094" cy="4351338"/>
          </a:xfrm>
        </p:spPr>
        <p:txBody>
          <a:bodyPr>
            <a:noAutofit/>
          </a:bodyPr>
          <a:lstStyle/>
          <a:p>
            <a:pPr>
              <a:spcBef>
                <a:spcPts val="1200"/>
              </a:spcBef>
            </a:pPr>
            <a:r>
              <a:rPr lang="en-GB" sz="1800" noProof="0" dirty="0"/>
              <a:t>In 2014, GRRF started a new Informal Group on Modular Vehicle Combinations (MVC).</a:t>
            </a:r>
          </a:p>
          <a:p>
            <a:pPr>
              <a:spcBef>
                <a:spcPts val="1200"/>
              </a:spcBef>
            </a:pPr>
            <a:r>
              <a:rPr lang="en-GB" sz="1800" noProof="0" dirty="0"/>
              <a:t>Objectives:</a:t>
            </a:r>
          </a:p>
          <a:p>
            <a:pPr lvl="1">
              <a:spcBef>
                <a:spcPts val="0"/>
              </a:spcBef>
              <a:buFont typeface="Courier New" panose="02070309020205020404" pitchFamily="49" charset="0"/>
              <a:buChar char="o"/>
            </a:pPr>
            <a:r>
              <a:rPr lang="en-GB" sz="1800" noProof="0" dirty="0"/>
              <a:t>Enable the approval of vehicles, with regards to braking, steering, stability and mechanical couplings, which are a part of a modular vehicle combination.</a:t>
            </a:r>
          </a:p>
          <a:p>
            <a:pPr lvl="1">
              <a:spcBef>
                <a:spcPts val="0"/>
              </a:spcBef>
              <a:buFont typeface="Courier New" panose="02070309020205020404" pitchFamily="49" charset="0"/>
              <a:buChar char="o"/>
            </a:pPr>
            <a:r>
              <a:rPr lang="en-GB" sz="1800" noProof="0" dirty="0"/>
              <a:t>Avoid individual approval according to non harmonized national requirements (which is limiting market competition and operation of these vehicles)</a:t>
            </a:r>
          </a:p>
          <a:p>
            <a:pPr>
              <a:spcBef>
                <a:spcPts val="1200"/>
              </a:spcBef>
            </a:pPr>
            <a:r>
              <a:rPr lang="en-GB" sz="1800" noProof="0" dirty="0"/>
              <a:t>Around 20 to 25 experts were involved in the group: Sweden, NL, Denmark, Finland, Norway, Spain, motor vehicle, trailer and system manufacturers</a:t>
            </a:r>
          </a:p>
          <a:p>
            <a:pPr>
              <a:spcBef>
                <a:spcPts val="1200"/>
              </a:spcBef>
            </a:pPr>
            <a:r>
              <a:rPr lang="en-GB" sz="1800" noProof="0" dirty="0"/>
              <a:t>The work was put on hold in 2016 after 6 meetings, due to resource issues (same experts involved in several groups like e.g. ACSF).</a:t>
            </a:r>
          </a:p>
          <a:p>
            <a:pPr>
              <a:spcBef>
                <a:spcPts val="1200"/>
              </a:spcBef>
            </a:pPr>
            <a:r>
              <a:rPr lang="en-GB" sz="1800" noProof="0" dirty="0"/>
              <a:t>The informal group on mechanical coupling </a:t>
            </a:r>
            <a:r>
              <a:rPr lang="en-GB" sz="1800" b="1" noProof="0" dirty="0"/>
              <a:t>delivered</a:t>
            </a:r>
            <a:r>
              <a:rPr lang="en-GB" sz="1800" noProof="0" dirty="0"/>
              <a:t> 2 years ago a supplement to UN R55 series 01 to cover MVCs.</a:t>
            </a:r>
          </a:p>
          <a:p>
            <a:pPr lvl="0">
              <a:spcBef>
                <a:spcPts val="1200"/>
              </a:spcBef>
            </a:pPr>
            <a:r>
              <a:rPr lang="en-GB" sz="1800" noProof="0" dirty="0"/>
              <a:t>Decision at WP29 of March 2019 to prolong the mandate by one year </a:t>
            </a:r>
            <a:r>
              <a:rPr lang="en-GB" sz="1800" b="1" noProof="0" dirty="0"/>
              <a:t>until February 2020</a:t>
            </a:r>
            <a:r>
              <a:rPr lang="en-GB" sz="1800" noProof="0" dirty="0"/>
              <a:t>.</a:t>
            </a:r>
          </a:p>
          <a:p>
            <a:pPr lvl="0">
              <a:spcBef>
                <a:spcPts val="1200"/>
              </a:spcBef>
            </a:pPr>
            <a:r>
              <a:rPr lang="en-GB" sz="1800" dirty="0">
                <a:solidFill>
                  <a:srgbClr val="FF0000"/>
                </a:solidFill>
              </a:rPr>
              <a:t>GRVA-04 supported IWG’s proposal to concentrate on the delivery of the MVC step 1.</a:t>
            </a:r>
            <a:endParaRPr lang="en-GB" sz="1800" noProof="0" dirty="0">
              <a:solidFill>
                <a:srgbClr val="FF0000"/>
              </a:solidFill>
            </a:endParaRPr>
          </a:p>
        </p:txBody>
      </p:sp>
    </p:spTree>
    <p:extLst>
      <p:ext uri="{BB962C8B-B14F-4D97-AF65-F5344CB8AC3E}">
        <p14:creationId xmlns:p14="http://schemas.microsoft.com/office/powerpoint/2010/main" val="36838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Executive summary</a:t>
            </a:r>
          </a:p>
        </p:txBody>
      </p:sp>
      <p:sp>
        <p:nvSpPr>
          <p:cNvPr id="3" name="Content Placeholder 2"/>
          <p:cNvSpPr>
            <a:spLocks noGrp="1"/>
          </p:cNvSpPr>
          <p:nvPr>
            <p:ph idx="1"/>
          </p:nvPr>
        </p:nvSpPr>
        <p:spPr>
          <a:xfrm>
            <a:off x="838199" y="1825625"/>
            <a:ext cx="10936857" cy="4351338"/>
          </a:xfrm>
        </p:spPr>
        <p:txBody>
          <a:bodyPr>
            <a:noAutofit/>
          </a:bodyPr>
          <a:lstStyle/>
          <a:p>
            <a:pPr marL="457200" indent="-457200">
              <a:lnSpc>
                <a:spcPct val="150000"/>
              </a:lnSpc>
              <a:spcBef>
                <a:spcPts val="1200"/>
              </a:spcBef>
              <a:buFont typeface="+mj-lt"/>
              <a:buAutoNum type="alphaUcPeriod"/>
            </a:pPr>
            <a:r>
              <a:rPr lang="en-GB" sz="2000" noProof="0" dirty="0"/>
              <a:t>The IWG has developed a draft proposal amending UN R13 (GRVA-05-03r1).</a:t>
            </a:r>
          </a:p>
          <a:p>
            <a:pPr marL="457200" lvl="1" indent="0">
              <a:lnSpc>
                <a:spcPct val="150000"/>
              </a:lnSpc>
              <a:spcBef>
                <a:spcPts val="1200"/>
              </a:spcBef>
              <a:buNone/>
            </a:pPr>
            <a:r>
              <a:rPr lang="en-GB" sz="2000" dirty="0"/>
              <a:t>The proposal covers t</a:t>
            </a:r>
            <a:r>
              <a:rPr lang="en-US" sz="2000" dirty="0"/>
              <a:t>he same (five) combinations as in R55-01 supplement 7 (ISO 18868).</a:t>
            </a:r>
          </a:p>
          <a:p>
            <a:pPr marL="457200" lvl="1" indent="0">
              <a:lnSpc>
                <a:spcPct val="150000"/>
              </a:lnSpc>
              <a:spcBef>
                <a:spcPts val="1200"/>
              </a:spcBef>
              <a:buNone/>
            </a:pPr>
            <a:r>
              <a:rPr lang="en-US" sz="2000" dirty="0"/>
              <a:t>Only dollies with rigid drawbars are covered (hinged drawbars should be dealt in a second step).</a:t>
            </a:r>
          </a:p>
          <a:p>
            <a:pPr marL="457200" lvl="1" indent="0">
              <a:lnSpc>
                <a:spcPct val="150000"/>
              </a:lnSpc>
              <a:spcBef>
                <a:spcPts val="1200"/>
              </a:spcBef>
              <a:buNone/>
            </a:pPr>
            <a:r>
              <a:rPr lang="en-US" sz="2000" dirty="0"/>
              <a:t>The proposal is built on version 2014 of ISO 11992 standard (digital link between vehicles).</a:t>
            </a:r>
          </a:p>
          <a:p>
            <a:pPr marL="457200" indent="-457200">
              <a:lnSpc>
                <a:spcPct val="150000"/>
              </a:lnSpc>
              <a:spcBef>
                <a:spcPts val="1200"/>
              </a:spcBef>
              <a:buFont typeface="+mj-lt"/>
              <a:buAutoNum type="alphaUcPeriod"/>
            </a:pPr>
            <a:r>
              <a:rPr lang="en-US" sz="2000" dirty="0"/>
              <a:t>The objective of the IWG is to get the amendment </a:t>
            </a:r>
            <a:r>
              <a:rPr lang="en-US" sz="2000" b="1" dirty="0">
                <a:solidFill>
                  <a:srgbClr val="FF0000"/>
                </a:solidFill>
              </a:rPr>
              <a:t>adopted at GRVA session of September 2020</a:t>
            </a:r>
            <a:r>
              <a:rPr lang="en-US" sz="2000" dirty="0"/>
              <a:t>.</a:t>
            </a:r>
          </a:p>
          <a:p>
            <a:pPr marL="457200" indent="-457200">
              <a:lnSpc>
                <a:spcPct val="150000"/>
              </a:lnSpc>
              <a:spcBef>
                <a:spcPts val="1200"/>
              </a:spcBef>
              <a:buFont typeface="+mj-lt"/>
              <a:buAutoNum type="alphaUcPeriod"/>
            </a:pPr>
            <a:r>
              <a:rPr lang="en-US" sz="2000" dirty="0"/>
              <a:t>Relevance, content and prioritization of a </a:t>
            </a:r>
            <a:r>
              <a:rPr lang="en-US" sz="2000" b="1" dirty="0"/>
              <a:t>2</a:t>
            </a:r>
            <a:r>
              <a:rPr lang="en-US" sz="2000" b="1" baseline="30000" dirty="0"/>
              <a:t>nd</a:t>
            </a:r>
            <a:r>
              <a:rPr lang="en-US" sz="2000" b="1" dirty="0"/>
              <a:t> step </a:t>
            </a:r>
            <a:r>
              <a:rPr lang="en-US" sz="2000" dirty="0"/>
              <a:t>should be decided at GRVA of September 2020.</a:t>
            </a:r>
          </a:p>
          <a:p>
            <a:pPr marL="457200" indent="-457200">
              <a:lnSpc>
                <a:spcPct val="150000"/>
              </a:lnSpc>
              <a:spcBef>
                <a:spcPts val="1200"/>
              </a:spcBef>
              <a:buFont typeface="+mj-lt"/>
              <a:buAutoNum type="alphaUcPeriod"/>
            </a:pPr>
            <a:r>
              <a:rPr lang="en-GB" sz="2000" noProof="0" dirty="0"/>
              <a:t>The mandate of the IWG is coming to an end, GRVA is expected to advise on the way forward.</a:t>
            </a:r>
          </a:p>
          <a:p>
            <a:pPr>
              <a:lnSpc>
                <a:spcPct val="150000"/>
              </a:lnSpc>
              <a:spcBef>
                <a:spcPts val="1200"/>
              </a:spcBef>
            </a:pPr>
            <a:endParaRPr lang="en-GB" sz="2000" noProof="0" dirty="0"/>
          </a:p>
        </p:txBody>
      </p:sp>
    </p:spTree>
    <p:extLst>
      <p:ext uri="{BB962C8B-B14F-4D97-AF65-F5344CB8AC3E}">
        <p14:creationId xmlns:p14="http://schemas.microsoft.com/office/powerpoint/2010/main" val="104228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Expectations from GRVA</a:t>
            </a:r>
          </a:p>
        </p:txBody>
      </p:sp>
      <p:sp>
        <p:nvSpPr>
          <p:cNvPr id="3" name="Content Placeholder 2"/>
          <p:cNvSpPr>
            <a:spLocks noGrp="1"/>
          </p:cNvSpPr>
          <p:nvPr>
            <p:ph idx="1"/>
          </p:nvPr>
        </p:nvSpPr>
        <p:spPr>
          <a:xfrm>
            <a:off x="838200" y="1825625"/>
            <a:ext cx="10515600" cy="4721824"/>
          </a:xfrm>
        </p:spPr>
        <p:txBody>
          <a:bodyPr>
            <a:noAutofit/>
          </a:bodyPr>
          <a:lstStyle/>
          <a:p>
            <a:pPr marL="457200" indent="-457200">
              <a:lnSpc>
                <a:spcPct val="150000"/>
              </a:lnSpc>
              <a:buFont typeface="+mj-lt"/>
              <a:buAutoNum type="alphaUcPeriod"/>
            </a:pPr>
            <a:r>
              <a:rPr lang="en-GB" sz="2000" dirty="0"/>
              <a:t> </a:t>
            </a:r>
            <a:r>
              <a:rPr lang="en-GB" sz="2000" b="1" dirty="0"/>
              <a:t>Principle agreement </a:t>
            </a:r>
            <a:r>
              <a:rPr lang="en-GB" sz="2000" dirty="0"/>
              <a:t>on the main concept of the proposal.</a:t>
            </a:r>
          </a:p>
          <a:p>
            <a:pPr marL="457200" indent="-457200">
              <a:lnSpc>
                <a:spcPct val="150000"/>
              </a:lnSpc>
              <a:buFont typeface="+mj-lt"/>
              <a:buAutoNum type="alphaUcPeriod"/>
            </a:pPr>
            <a:r>
              <a:rPr lang="en-GB" sz="2000" dirty="0"/>
              <a:t>Detailed comments to the draft text </a:t>
            </a:r>
            <a:r>
              <a:rPr lang="en-GB" sz="2000" b="1" dirty="0"/>
              <a:t>by March 31</a:t>
            </a:r>
            <a:r>
              <a:rPr lang="en-GB" sz="2000" b="1" baseline="30000" dirty="0"/>
              <a:t>st</a:t>
            </a:r>
            <a:r>
              <a:rPr lang="en-GB" sz="2000" b="1" dirty="0"/>
              <a:t>, 2020.</a:t>
            </a:r>
          </a:p>
          <a:p>
            <a:pPr marL="457200" indent="-457200">
              <a:lnSpc>
                <a:spcPct val="150000"/>
              </a:lnSpc>
              <a:buFont typeface="+mj-lt"/>
              <a:buAutoNum type="alphaUcPeriod"/>
            </a:pPr>
            <a:r>
              <a:rPr lang="en-US" sz="2000" dirty="0"/>
              <a:t>Make GRVA-05-03r1e a formal document, for </a:t>
            </a:r>
            <a:r>
              <a:rPr lang="en-US" sz="2000" b="1" dirty="0"/>
              <a:t>possible adoption in September 2020</a:t>
            </a:r>
          </a:p>
          <a:p>
            <a:pPr marL="457200" indent="-457200">
              <a:lnSpc>
                <a:spcPct val="150000"/>
              </a:lnSpc>
              <a:buFont typeface="+mj-lt"/>
              <a:buAutoNum type="alphaUcPeriod"/>
            </a:pPr>
            <a:r>
              <a:rPr lang="en-US" sz="2000" dirty="0"/>
              <a:t> </a:t>
            </a:r>
            <a:r>
              <a:rPr lang="en-US" sz="2000" b="1" dirty="0"/>
              <a:t>Endorse </a:t>
            </a:r>
            <a:r>
              <a:rPr lang="en-US" sz="2000" dirty="0"/>
              <a:t>ISO 11992-2:2014 (or comment </a:t>
            </a:r>
            <a:r>
              <a:rPr lang="en-GB" sz="2000" dirty="0"/>
              <a:t>by March 31st, 2020)</a:t>
            </a:r>
            <a:endParaRPr lang="en-US" sz="2000" dirty="0"/>
          </a:p>
          <a:p>
            <a:pPr marL="457200" indent="-457200">
              <a:lnSpc>
                <a:spcPct val="150000"/>
              </a:lnSpc>
              <a:buFont typeface="+mj-lt"/>
              <a:buAutoNum type="alphaUcPeriod"/>
            </a:pPr>
            <a:r>
              <a:rPr lang="en-US" sz="2000" dirty="0"/>
              <a:t>Get guidance on </a:t>
            </a:r>
            <a:r>
              <a:rPr lang="en-US" sz="2000" b="1" dirty="0"/>
              <a:t>how to proceed </a:t>
            </a:r>
            <a:r>
              <a:rPr lang="en-US" sz="2000" dirty="0"/>
              <a:t>to finalize the work:</a:t>
            </a:r>
          </a:p>
          <a:p>
            <a:pPr marL="800100" lvl="2" indent="-342900">
              <a:spcBef>
                <a:spcPts val="1000"/>
              </a:spcBef>
              <a:buFont typeface="Courier New" panose="02070309020205020404" pitchFamily="49" charset="0"/>
              <a:buChar char="o"/>
            </a:pPr>
            <a:r>
              <a:rPr lang="en-US" dirty="0"/>
              <a:t>Option 1: 	finalize MVC-step 1 for September GRVA in an ad-hoc group led by industry</a:t>
            </a:r>
          </a:p>
          <a:p>
            <a:pPr marL="800100" lvl="2" indent="-342900">
              <a:spcBef>
                <a:spcPts val="1000"/>
              </a:spcBef>
              <a:buFont typeface="Courier New" panose="02070309020205020404" pitchFamily="49" charset="0"/>
              <a:buChar char="o"/>
            </a:pPr>
            <a:r>
              <a:rPr lang="en-US" dirty="0"/>
              <a:t>Option 2:	prolong mandate by [1 year] to complete MVC-step 1</a:t>
            </a:r>
            <a:br>
              <a:rPr lang="en-US" dirty="0"/>
            </a:br>
            <a:r>
              <a:rPr lang="en-US" dirty="0"/>
              <a:t>		(we then need a new chairman)</a:t>
            </a:r>
          </a:p>
          <a:p>
            <a:pPr marL="800100" lvl="2" indent="-342900">
              <a:spcBef>
                <a:spcPts val="1000"/>
              </a:spcBef>
              <a:buFont typeface="Courier New" panose="02070309020205020404" pitchFamily="49" charset="0"/>
              <a:buChar char="o"/>
            </a:pPr>
            <a:r>
              <a:rPr lang="en-US" dirty="0"/>
              <a:t>Decide at GRVA of September 2020 (or February 2021) about the step 2</a:t>
            </a:r>
            <a:br>
              <a:rPr lang="en-US" dirty="0"/>
            </a:br>
            <a:r>
              <a:rPr lang="en-US" dirty="0"/>
              <a:t>(relevance, content, level of urgency, deadline)</a:t>
            </a:r>
          </a:p>
        </p:txBody>
      </p:sp>
    </p:spTree>
    <p:extLst>
      <p:ext uri="{BB962C8B-B14F-4D97-AF65-F5344CB8AC3E}">
        <p14:creationId xmlns:p14="http://schemas.microsoft.com/office/powerpoint/2010/main" val="216588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905" y="2071090"/>
            <a:ext cx="10515600" cy="1325563"/>
          </a:xfrm>
        </p:spPr>
        <p:txBody>
          <a:bodyPr/>
          <a:lstStyle/>
          <a:p>
            <a:pPr algn="ctr"/>
            <a:r>
              <a:rPr lang="en-GB" dirty="0">
                <a:latin typeface="+mn-lt"/>
              </a:rPr>
              <a:t>Work program and Scope</a:t>
            </a:r>
          </a:p>
        </p:txBody>
      </p:sp>
    </p:spTree>
    <p:extLst>
      <p:ext uri="{BB962C8B-B14F-4D97-AF65-F5344CB8AC3E}">
        <p14:creationId xmlns:p14="http://schemas.microsoft.com/office/powerpoint/2010/main" val="110170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Work program</a:t>
            </a:r>
          </a:p>
        </p:txBody>
      </p:sp>
      <p:pic>
        <p:nvPicPr>
          <p:cNvPr id="5" name="Picture 4"/>
          <p:cNvPicPr>
            <a:picLocks noChangeAspect="1"/>
          </p:cNvPicPr>
          <p:nvPr/>
        </p:nvPicPr>
        <p:blipFill>
          <a:blip r:embed="rId2"/>
          <a:stretch>
            <a:fillRect/>
          </a:stretch>
        </p:blipFill>
        <p:spPr>
          <a:xfrm>
            <a:off x="2584446" y="1391671"/>
            <a:ext cx="9225117" cy="5129900"/>
          </a:xfrm>
          <a:prstGeom prst="rect">
            <a:avLst/>
          </a:prstGeom>
        </p:spPr>
      </p:pic>
    </p:spTree>
    <p:extLst>
      <p:ext uri="{BB962C8B-B14F-4D97-AF65-F5344CB8AC3E}">
        <p14:creationId xmlns:p14="http://schemas.microsoft.com/office/powerpoint/2010/main" val="244646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Scope</a:t>
            </a:r>
          </a:p>
        </p:txBody>
      </p:sp>
      <p:sp>
        <p:nvSpPr>
          <p:cNvPr id="4" name="Content Placeholder 3"/>
          <p:cNvSpPr>
            <a:spLocks noGrp="1"/>
          </p:cNvSpPr>
          <p:nvPr>
            <p:ph idx="1"/>
          </p:nvPr>
        </p:nvSpPr>
        <p:spPr>
          <a:xfrm>
            <a:off x="838200" y="1825625"/>
            <a:ext cx="10515600" cy="4601054"/>
          </a:xfrm>
        </p:spPr>
        <p:txBody>
          <a:bodyPr>
            <a:noAutofit/>
          </a:bodyPr>
          <a:lstStyle/>
          <a:p>
            <a:pPr marL="0" indent="0">
              <a:spcBef>
                <a:spcPts val="1200"/>
              </a:spcBef>
              <a:buNone/>
            </a:pPr>
            <a:r>
              <a:rPr lang="en-GB" sz="2000" noProof="0" dirty="0"/>
              <a:t>Step 1 – Feb 2020</a:t>
            </a:r>
          </a:p>
          <a:p>
            <a:pPr lvl="1">
              <a:spcBef>
                <a:spcPts val="1200"/>
              </a:spcBef>
            </a:pPr>
            <a:r>
              <a:rPr lang="en-GB" sz="2000" dirty="0"/>
              <a:t>Deliver amendments to UN R13, to cover:</a:t>
            </a:r>
          </a:p>
          <a:p>
            <a:pPr lvl="2">
              <a:spcBef>
                <a:spcPts val="1200"/>
              </a:spcBef>
              <a:buFont typeface="Courier New" panose="02070309020205020404" pitchFamily="49" charset="0"/>
              <a:buChar char="o"/>
            </a:pPr>
            <a:r>
              <a:rPr lang="en-GB" dirty="0"/>
              <a:t>The same combinations as the five covered in R55-01 supplement 7 (ISO 18868)</a:t>
            </a:r>
          </a:p>
          <a:p>
            <a:pPr lvl="2">
              <a:spcBef>
                <a:spcPts val="1200"/>
              </a:spcBef>
              <a:buFont typeface="Courier New" panose="02070309020205020404" pitchFamily="49" charset="0"/>
              <a:buChar char="o"/>
            </a:pPr>
            <a:r>
              <a:rPr lang="en-GB" dirty="0"/>
              <a:t>Dollies with rigid drawbars</a:t>
            </a:r>
          </a:p>
          <a:p>
            <a:pPr marL="914400" lvl="2" indent="0">
              <a:spcBef>
                <a:spcPts val="1200"/>
              </a:spcBef>
              <a:buNone/>
            </a:pPr>
            <a:endParaRPr lang="en-GB" dirty="0"/>
          </a:p>
          <a:p>
            <a:pPr marL="0" indent="0">
              <a:spcBef>
                <a:spcPts val="1200"/>
              </a:spcBef>
              <a:buNone/>
            </a:pPr>
            <a:r>
              <a:rPr lang="en-GB" sz="2000" dirty="0"/>
              <a:t>Step 2 – Content &amp; lead-time </a:t>
            </a:r>
            <a:r>
              <a:rPr lang="en-GB" sz="2000" dirty="0" err="1"/>
              <a:t>tbd</a:t>
            </a:r>
            <a:endParaRPr lang="en-GB" sz="2000" dirty="0"/>
          </a:p>
          <a:p>
            <a:pPr marL="685800" lvl="2">
              <a:spcBef>
                <a:spcPts val="1200"/>
              </a:spcBef>
            </a:pPr>
            <a:r>
              <a:rPr lang="en-GB" dirty="0"/>
              <a:t>UN R13</a:t>
            </a:r>
          </a:p>
          <a:p>
            <a:pPr lvl="2">
              <a:spcBef>
                <a:spcPts val="1200"/>
              </a:spcBef>
              <a:buFont typeface="Courier New" panose="02070309020205020404" pitchFamily="49" charset="0"/>
              <a:buChar char="o"/>
            </a:pPr>
            <a:r>
              <a:rPr lang="en-GB" dirty="0"/>
              <a:t>Dollies with hinged drawbar</a:t>
            </a:r>
          </a:p>
          <a:p>
            <a:pPr lvl="2">
              <a:spcBef>
                <a:spcPts val="1200"/>
              </a:spcBef>
              <a:buFont typeface="Courier New" panose="02070309020205020404" pitchFamily="49" charset="0"/>
              <a:buChar char="o"/>
            </a:pPr>
            <a:r>
              <a:rPr lang="en-GB" dirty="0"/>
              <a:t>Other combinations and/or other vehicle type</a:t>
            </a:r>
          </a:p>
          <a:p>
            <a:pPr marL="685800" lvl="2">
              <a:spcBef>
                <a:spcPts val="1200"/>
              </a:spcBef>
            </a:pPr>
            <a:r>
              <a:rPr lang="en-GB" dirty="0"/>
              <a:t>UN R79: e.g. to cover steered dollies</a:t>
            </a:r>
          </a:p>
          <a:p>
            <a:pPr marL="685800" lvl="2">
              <a:spcBef>
                <a:spcPts val="1200"/>
              </a:spcBef>
            </a:pPr>
            <a:r>
              <a:rPr lang="en-GB" dirty="0"/>
              <a:t>UN R55: Coordinate further steps with GRSG</a:t>
            </a:r>
          </a:p>
        </p:txBody>
      </p:sp>
    </p:spTree>
    <p:extLst>
      <p:ext uri="{BB962C8B-B14F-4D97-AF65-F5344CB8AC3E}">
        <p14:creationId xmlns:p14="http://schemas.microsoft.com/office/powerpoint/2010/main" val="802323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3792</TotalTime>
  <Words>1483</Words>
  <Application>Microsoft Office PowerPoint</Application>
  <PresentationFormat>Widescreen</PresentationFormat>
  <Paragraphs>170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Times New Roman</vt:lpstr>
      <vt:lpstr>Office Theme</vt:lpstr>
      <vt:lpstr>Modular Vehicle Combinations Informal Working Group (MVC IWG)</vt:lpstr>
      <vt:lpstr>Content</vt:lpstr>
      <vt:lpstr>Introduction</vt:lpstr>
      <vt:lpstr>History of the MVC IWG</vt:lpstr>
      <vt:lpstr>Executive summary</vt:lpstr>
      <vt:lpstr>Expectations from GRVA</vt:lpstr>
      <vt:lpstr>Work program and Scope</vt:lpstr>
      <vt:lpstr>Work program</vt:lpstr>
      <vt:lpstr>Scope</vt:lpstr>
      <vt:lpstr>Technical principles</vt:lpstr>
      <vt:lpstr>Definitions</vt:lpstr>
      <vt:lpstr>Structure of the proposal</vt:lpstr>
      <vt:lpstr>General</vt:lpstr>
      <vt:lpstr>Communication between vehicles</vt:lpstr>
      <vt:lpstr>Braking of motor vehicles</vt:lpstr>
      <vt:lpstr>Braking of trailers</vt:lpstr>
      <vt:lpstr>Vehicle Stability Control</vt:lpstr>
      <vt:lpstr>Thanks for your attention</vt:lpstr>
      <vt:lpstr>Communication between vehicles Message Routing function</vt:lpstr>
      <vt:lpstr>Communication between vehicles Repeater</vt:lpstr>
      <vt:lpstr>Communication between vehicles Repeater</vt:lpstr>
      <vt:lpstr>Communication between vehicles Transmission of “pin 5” warning signal</vt:lpstr>
    </vt:vector>
  </TitlesOfParts>
  <Company>VolvoIT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MVC IWG</dc:title>
  <dc:creator>Teyssier Pierre</dc:creator>
  <cp:lastModifiedBy>Secretariat</cp:lastModifiedBy>
  <cp:revision>195</cp:revision>
  <dcterms:created xsi:type="dcterms:W3CDTF">2019-07-23T06:35:21Z</dcterms:created>
  <dcterms:modified xsi:type="dcterms:W3CDTF">2020-02-11T12:46:44Z</dcterms:modified>
</cp:coreProperties>
</file>