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61" r:id="rId7"/>
    <p:sldId id="262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alphaModFix amt="34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83407-8446-4F6A-8F39-D3D7052E8F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latin typeface="Arial Nova" panose="020B05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E43CA4-EE93-4710-A154-4A2DD87BAA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 Nova Light" panose="020B03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75BAC-C390-49C7-A50C-56A84196E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E6BF-2728-44A3-9D4E-5B74928DBCD7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ABA719-4E37-4792-96C1-4D32FD23E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854A60-5324-4A50-AEE6-8A20737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250D-EBC5-4510-9F52-F2D35F642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503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3F7EE-A4A5-4A6C-A47C-795CEADCD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BD656A-6E9C-4F83-86C3-C0126C2E68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59A76-D348-4971-B6F9-EBA9AFE3E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E6BF-2728-44A3-9D4E-5B74928DBCD7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82339-0704-46E1-9B5D-CAA4D656C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E6CCE-9756-4266-82F6-84F8F4F63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250D-EBC5-4510-9F52-F2D35F642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12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822723-5618-4696-885D-596E3E431C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1F6D9-0571-4FF0-BEE8-DDAC050D6D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55EA36-B26A-4957-B8B0-926D9FF04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E6BF-2728-44A3-9D4E-5B74928DBCD7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2087C-6E2F-46FA-954E-D0599B13D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C47771-2879-4331-90FA-2334D43C0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250D-EBC5-4510-9F52-F2D35F642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75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69068-25CE-4B66-8CB7-46E37F922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FF6A0-AC38-4EFE-9931-3BD184DAB89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alpha val="67000"/>
            </a:schemeClr>
          </a:solidFill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E5920-261F-4390-A2FE-9B80E32E0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E6BF-2728-44A3-9D4E-5B74928DBCD7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42AB9-7218-43BF-9A69-DA9C65E56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A57AA-A9A5-4080-83E7-4D5C7328A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250D-EBC5-4510-9F52-F2D35F642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2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4F618-2998-416B-A888-FF6CAC364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4A3CFC-42BA-480E-B97C-55C9E517A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743B4-A92E-4CF2-82B4-EFC4BACA6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E6BF-2728-44A3-9D4E-5B74928DBCD7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66469-5509-42AC-83FB-813C2399E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3EF01-F944-43A4-B00B-D4D1B85DF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250D-EBC5-4510-9F52-F2D35F642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08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D63E1-9AC6-4929-8F06-D7A1FD8C9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9ABDD-DC75-49C7-970A-F7420082C4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A5B87C-9E8A-4579-A605-C16D93780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0F85F-44E2-4237-A020-A36AC4813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E6BF-2728-44A3-9D4E-5B74928DBCD7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CCE402-A4E8-404C-86F6-D974AC841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79C902-5A03-4513-BE57-4F84151D5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250D-EBC5-4510-9F52-F2D35F642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06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A6BBE-9376-4643-83D1-7B270D034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2611A-91ED-4B29-A622-0BF5F2993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AA3570-3A88-465B-A313-BB93166245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1B87D9-46B6-497B-A87D-5CA78F7F28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03437D-0BE7-49B9-9EBA-4D7CCEFA33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B85C69-40A3-4834-94F5-63A908979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E6BF-2728-44A3-9D4E-5B74928DBCD7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136B83-250F-47DC-B679-F930318F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7C6BEE-56CC-4A79-937A-0812628C5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250D-EBC5-4510-9F52-F2D35F642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93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07082-D217-4956-BCDF-142E8C938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565E35-4187-4483-BA1D-F1A40ED4B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E6BF-2728-44A3-9D4E-5B74928DBCD7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D91A0D-5574-4206-9252-50BD9E901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3DB5F0-CA74-4048-B32D-D5164304E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250D-EBC5-4510-9F52-F2D35F642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7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5B2B23-0291-426D-AF35-02D27256A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E6BF-2728-44A3-9D4E-5B74928DBCD7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23764D-3242-4E28-9F4D-A1FE220A6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1B02DD-5A0C-46A5-9DA2-23DA56CB8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250D-EBC5-4510-9F52-F2D35F642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24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89580-5174-482E-A601-A889B641D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CA487-EF0F-4653-93F8-174D67758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2A8879-B592-4502-964C-5953440918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84F004-C090-43A4-88CA-EF1B1FB91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E6BF-2728-44A3-9D4E-5B74928DBCD7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2AE39D-091E-4974-9BB4-9B115C59D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50136-CE50-4442-8832-2D596AE52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250D-EBC5-4510-9F52-F2D35F642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9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74580-786A-4BF2-944C-E2051EE1A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AB84C6-8E92-4ACA-9A9F-8E03FF20DF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7FBDF3-F674-4E23-94A5-1B8CB5E10D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12CEC1-E568-4411-818C-38B4CB8E0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E6BF-2728-44A3-9D4E-5B74928DBCD7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B535A-637E-4EC9-A0B9-C88F5963D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554AC-EC46-4E56-9376-45358B545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250D-EBC5-4510-9F52-F2D35F642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ACFD4D-B77B-47C1-A340-6DEF889C8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91A559-4746-4745-91FE-A2B726284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bg1">
              <a:alpha val="67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94BAC-1800-419F-9C16-4076B79DB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7E6BF-2728-44A3-9D4E-5B74928DBCD7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C3A07B-AFF4-417C-BD61-4D2515BF53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D75CC-21A2-408B-9777-635E90C409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3250D-EBC5-4510-9F52-F2D35F642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47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 Nova Light" panose="020B03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 Nova" panose="020B05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ova" panose="020B05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 Nova" panose="020B05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ova" panose="020B05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ova" panose="020B05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8CAA7-10A2-404E-BF2B-F4DA72A62A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19459"/>
            <a:ext cx="9144000" cy="2900363"/>
          </a:xfrm>
          <a:solidFill>
            <a:schemeClr val="bg1">
              <a:alpha val="67000"/>
            </a:schemeClr>
          </a:solidFill>
        </p:spPr>
        <p:txBody>
          <a:bodyPr/>
          <a:lstStyle/>
          <a:p>
            <a:r>
              <a:rPr lang="en-US" dirty="0"/>
              <a:t>FRAV Status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3A2AC6-560D-44B9-A68F-4A587A4E22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19822"/>
            <a:ext cx="9144000" cy="1366837"/>
          </a:xfrm>
          <a:solidFill>
            <a:schemeClr val="bg1">
              <a:alpha val="67000"/>
            </a:schemeClr>
          </a:solidFill>
        </p:spPr>
        <p:txBody>
          <a:bodyPr anchor="ctr"/>
          <a:lstStyle/>
          <a:p>
            <a:r>
              <a:rPr lang="en-US" dirty="0"/>
              <a:t>Report to GRVA from the UN Informal Working Group on</a:t>
            </a:r>
            <a:br>
              <a:rPr lang="en-US" dirty="0"/>
            </a:br>
            <a:r>
              <a:rPr lang="en-US" dirty="0"/>
              <a:t>Functional Requirements for Automated Vehicles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D42DDA-5736-415D-BAF0-266CB9987C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154" y="2153718"/>
            <a:ext cx="2075692" cy="177394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D4D7C83-7EE0-4015-9C8F-468439CF82B7}"/>
              </a:ext>
            </a:extLst>
          </p:cNvPr>
          <p:cNvSpPr txBox="1"/>
          <p:nvPr/>
        </p:nvSpPr>
        <p:spPr>
          <a:xfrm>
            <a:off x="8482818" y="137999"/>
            <a:ext cx="3338735" cy="738664"/>
          </a:xfrm>
          <a:prstGeom prst="rect">
            <a:avLst/>
          </a:prstGeom>
          <a:solidFill>
            <a:srgbClr val="FFFFFF">
              <a:alpha val="67059"/>
            </a:srgbClr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1400" u="sng" dirty="0">
                <a:latin typeface="Arial Nova" panose="020B0504020202020204" pitchFamily="34" charset="0"/>
              </a:rPr>
              <a:t>Informal Document</a:t>
            </a:r>
            <a:r>
              <a:rPr lang="en-US" sz="1400" dirty="0">
                <a:latin typeface="Arial Nova" panose="020B0504020202020204" pitchFamily="34" charset="0"/>
              </a:rPr>
              <a:t> </a:t>
            </a:r>
            <a:r>
              <a:rPr lang="en-US" sz="1400" b="1" dirty="0">
                <a:latin typeface="Arial Nova" panose="020B0504020202020204" pitchFamily="34" charset="0"/>
              </a:rPr>
              <a:t>GRVA-05-41</a:t>
            </a:r>
          </a:p>
          <a:p>
            <a:pPr algn="r"/>
            <a:r>
              <a:rPr lang="en-US" sz="1400" dirty="0">
                <a:latin typeface="Arial Nova" panose="020B0504020202020204" pitchFamily="34" charset="0"/>
              </a:rPr>
              <a:t>5</a:t>
            </a:r>
            <a:r>
              <a:rPr lang="en-US" sz="1400" baseline="30000" dirty="0">
                <a:latin typeface="Arial Nova" panose="020B0504020202020204" pitchFamily="34" charset="0"/>
              </a:rPr>
              <a:t>th</a:t>
            </a:r>
            <a:r>
              <a:rPr lang="en-US" sz="1400" dirty="0">
                <a:latin typeface="Arial Nova" panose="020B0504020202020204" pitchFamily="34" charset="0"/>
              </a:rPr>
              <a:t> GRVA Session, 10-14 February 2020</a:t>
            </a:r>
          </a:p>
          <a:p>
            <a:pPr algn="r"/>
            <a:r>
              <a:rPr lang="en-US" sz="1400" dirty="0">
                <a:latin typeface="Arial Nova" panose="020B0504020202020204" pitchFamily="34" charset="0"/>
              </a:rPr>
              <a:t>Agenda item 4(b)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035C36-BB4F-4B07-9B60-B8D0B677E5A2}"/>
              </a:ext>
            </a:extLst>
          </p:cNvPr>
          <p:cNvSpPr txBox="1"/>
          <p:nvPr/>
        </p:nvSpPr>
        <p:spPr>
          <a:xfrm>
            <a:off x="370447" y="137999"/>
            <a:ext cx="4033925" cy="738664"/>
          </a:xfrm>
          <a:prstGeom prst="rect">
            <a:avLst/>
          </a:prstGeom>
          <a:solidFill>
            <a:srgbClr val="FFFFFF">
              <a:alpha val="67059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 Nova" panose="020B0504020202020204" pitchFamily="34" charset="0"/>
              </a:rPr>
              <a:t>Submitted by the co-chairs of the</a:t>
            </a:r>
          </a:p>
          <a:p>
            <a:r>
              <a:rPr lang="en-US" sz="1400" dirty="0">
                <a:latin typeface="Arial Nova" panose="020B0504020202020204" pitchFamily="34" charset="0"/>
              </a:rPr>
              <a:t>Informal Working Group on</a:t>
            </a:r>
          </a:p>
          <a:p>
            <a:r>
              <a:rPr lang="en-US" sz="1400" dirty="0">
                <a:latin typeface="Arial Nova" panose="020B0504020202020204" pitchFamily="34" charset="0"/>
              </a:rPr>
              <a:t>Functional Requirements for Automated Vehicles</a:t>
            </a:r>
          </a:p>
        </p:txBody>
      </p:sp>
    </p:spTree>
    <p:extLst>
      <p:ext uri="{BB962C8B-B14F-4D97-AF65-F5344CB8AC3E}">
        <p14:creationId xmlns:p14="http://schemas.microsoft.com/office/powerpoint/2010/main" val="844273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FDB5A-7B66-412B-9BF3-22FBA3882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FRAV Requests to GRVA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B080A-D71B-45DA-B7A2-6ED1E9D3F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GRVA consideration of input to WP.29</a:t>
            </a:r>
          </a:p>
          <a:p>
            <a:pPr lvl="1"/>
            <a:r>
              <a:rPr lang="en-US" dirty="0"/>
              <a:t>Terminology</a:t>
            </a:r>
          </a:p>
          <a:p>
            <a:pPr lvl="1"/>
            <a:r>
              <a:rPr lang="en-US" dirty="0"/>
              <a:t>High-level guidance (Safety Vision)</a:t>
            </a:r>
          </a:p>
          <a:p>
            <a:pPr lvl="1"/>
            <a:r>
              <a:rPr lang="en-US" dirty="0"/>
              <a:t>Common safety elements</a:t>
            </a:r>
          </a:p>
          <a:p>
            <a:pPr lvl="1"/>
            <a:r>
              <a:rPr lang="en-US" dirty="0"/>
              <a:t>Unallocated topics</a:t>
            </a:r>
          </a:p>
          <a:p>
            <a:r>
              <a:rPr lang="en-US" dirty="0"/>
              <a:t>Comments or guidance on FRAV program</a:t>
            </a:r>
          </a:p>
        </p:txBody>
      </p:sp>
    </p:spTree>
    <p:extLst>
      <p:ext uri="{BB962C8B-B14F-4D97-AF65-F5344CB8AC3E}">
        <p14:creationId xmlns:p14="http://schemas.microsoft.com/office/powerpoint/2010/main" val="1500363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4CA25-7401-4D8F-A2C1-13B979091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F5448-E72A-4B4E-897B-0A1263D24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  <a:solidFill>
            <a:schemeClr val="bg1">
              <a:alpha val="67000"/>
            </a:schemeClr>
          </a:solidFill>
        </p:spPr>
        <p:txBody>
          <a:bodyPr anchor="ctr"/>
          <a:lstStyle/>
          <a:p>
            <a:r>
              <a:rPr lang="en-US" dirty="0"/>
              <a:t>Preparatory session, 23 September 2019, Geneva</a:t>
            </a:r>
          </a:p>
          <a:p>
            <a:r>
              <a:rPr lang="en-US" dirty="0"/>
              <a:t>FRAV-01, 9-10 October 2019, Berlin</a:t>
            </a:r>
          </a:p>
          <a:p>
            <a:r>
              <a:rPr lang="en-US" dirty="0"/>
              <a:t>FRAV-02, 14-15 January 2020, Tokyo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FAA05D-C507-4B11-A6B3-4C161F32E49C}"/>
              </a:ext>
            </a:extLst>
          </p:cNvPr>
          <p:cNvSpPr txBox="1"/>
          <p:nvPr/>
        </p:nvSpPr>
        <p:spPr>
          <a:xfrm>
            <a:off x="838200" y="4209143"/>
            <a:ext cx="10515599" cy="1754326"/>
          </a:xfrm>
          <a:prstGeom prst="rect">
            <a:avLst/>
          </a:prstGeom>
          <a:solidFill>
            <a:schemeClr val="bg1">
              <a:alpha val="67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rial Nova" panose="020B0504020202020204" pitchFamily="34" charset="0"/>
              </a:rPr>
              <a:t>FRAV currently includes 100 stakeholders </a:t>
            </a:r>
            <a:br>
              <a:rPr lang="en-US" sz="3600" dirty="0">
                <a:latin typeface="Arial Nova" panose="020B0504020202020204" pitchFamily="34" charset="0"/>
              </a:rPr>
            </a:br>
            <a:r>
              <a:rPr lang="en-US" sz="3600" dirty="0">
                <a:latin typeface="Arial Nova" panose="020B0504020202020204" pitchFamily="34" charset="0"/>
              </a:rPr>
              <a:t>from across the Contracting Parties, Industry, and other interested parties.</a:t>
            </a:r>
          </a:p>
        </p:txBody>
      </p:sp>
    </p:spTree>
    <p:extLst>
      <p:ext uri="{BB962C8B-B14F-4D97-AF65-F5344CB8AC3E}">
        <p14:creationId xmlns:p14="http://schemas.microsoft.com/office/powerpoint/2010/main" val="4229161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E7142-183D-4DD5-B242-001C1E02C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7BAE52-C161-4650-B5ED-6C03DC21A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  <a:solidFill>
            <a:schemeClr val="bg1">
              <a:alpha val="67000"/>
            </a:schemeClr>
          </a:solidFill>
        </p:spPr>
        <p:txBody>
          <a:bodyPr>
            <a:normAutofit/>
          </a:bodyPr>
          <a:lstStyle/>
          <a:p>
            <a:r>
              <a:rPr lang="en-US" dirty="0"/>
              <a:t>FRAV has reviewed SR1 for gaps in addressing anticipated vehicle configurations enabled by automation.</a:t>
            </a:r>
          </a:p>
          <a:p>
            <a:r>
              <a:rPr lang="en-US" dirty="0"/>
              <a:t>FRAV has reviewed the Contracting Party guidelines and policies.</a:t>
            </a:r>
          </a:p>
          <a:p>
            <a:r>
              <a:rPr lang="en-US" dirty="0"/>
              <a:t>FRAV has agreed conceptually on the common safety elements.</a:t>
            </a:r>
          </a:p>
          <a:p>
            <a:r>
              <a:rPr lang="en-US" dirty="0"/>
              <a:t>FRAV has gathered extensive stakeholder input on potential functional performance goals.</a:t>
            </a:r>
          </a:p>
          <a:p>
            <a:r>
              <a:rPr lang="en-US" dirty="0"/>
              <a:t>FRAV has devised a documentation tool (“Document 5”) to structure and organize the stakeholder input for further development.</a:t>
            </a:r>
          </a:p>
        </p:txBody>
      </p:sp>
    </p:spTree>
    <p:extLst>
      <p:ext uri="{BB962C8B-B14F-4D97-AF65-F5344CB8AC3E}">
        <p14:creationId xmlns:p14="http://schemas.microsoft.com/office/powerpoint/2010/main" val="3905600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C96F8-A2F0-41B7-BCBB-CFFE11409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Considerations: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CDDE1-B88B-48FC-87CB-D95F2B8CA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70376"/>
          </a:xfrm>
          <a:solidFill>
            <a:schemeClr val="bg1">
              <a:alpha val="67000"/>
            </a:schemeClr>
          </a:solidFill>
        </p:spPr>
        <p:txBody>
          <a:bodyPr>
            <a:noAutofit/>
          </a:bodyPr>
          <a:lstStyle/>
          <a:p>
            <a:r>
              <a:rPr lang="en-US" dirty="0"/>
              <a:t>SR1 refers to “drivers” and “seating positions” in vehicle definitions.  Automated vehicles may not have drivers and could include small vehicles with standing passengers.</a:t>
            </a:r>
          </a:p>
          <a:p>
            <a:r>
              <a:rPr lang="en-US" dirty="0"/>
              <a:t>“ODD” provides an accurate term for referring to operating conditions; use of “OD” should be discontinued.</a:t>
            </a:r>
          </a:p>
          <a:p>
            <a:r>
              <a:rPr lang="en-US" dirty="0"/>
              <a:t>“Autonomous” is an inaccurate and misleading term; its use should be discontinued.</a:t>
            </a:r>
          </a:p>
        </p:txBody>
      </p:sp>
    </p:spTree>
    <p:extLst>
      <p:ext uri="{BB962C8B-B14F-4D97-AF65-F5344CB8AC3E}">
        <p14:creationId xmlns:p14="http://schemas.microsoft.com/office/powerpoint/2010/main" val="3017615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C96F8-A2F0-41B7-BCBB-CFFE11409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Considerations: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CDDE1-B88B-48FC-87CB-D95F2B8CA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70376"/>
          </a:xfrm>
          <a:solidFill>
            <a:schemeClr val="bg1">
              <a:alpha val="67000"/>
            </a:schemeClr>
          </a:solidFill>
        </p:spPr>
        <p:txBody>
          <a:bodyPr>
            <a:noAutofit/>
          </a:bodyPr>
          <a:lstStyle/>
          <a:p>
            <a:r>
              <a:rPr lang="en-US" dirty="0"/>
              <a:t>“Accident” is an inaccurate and misleading term; it should be replaced with more objective and/or precise terms.</a:t>
            </a:r>
          </a:p>
          <a:p>
            <a:r>
              <a:rPr lang="en-US" dirty="0"/>
              <a:t>“Reasonable” and “rationale” are not synonyms; “reasonable” is the accurate term established under product law and pairs with “unreasonable” as used across functional safety standards.</a:t>
            </a:r>
          </a:p>
          <a:p>
            <a:r>
              <a:rPr lang="en-US" dirty="0"/>
              <a:t>“Minimal” not “minimum” risk maneuvers/conditions: best response under a given set of uncontrollable conditions.</a:t>
            </a:r>
          </a:p>
        </p:txBody>
      </p:sp>
    </p:spTree>
    <p:extLst>
      <p:ext uri="{BB962C8B-B14F-4D97-AF65-F5344CB8AC3E}">
        <p14:creationId xmlns:p14="http://schemas.microsoft.com/office/powerpoint/2010/main" val="284953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C96F8-A2F0-41B7-BCBB-CFFE11409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Considerations: High-Level Guidance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CDDE1-B88B-48FC-87CB-D95F2B8CA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85142"/>
            <a:ext cx="10515600" cy="3807733"/>
          </a:xfrm>
          <a:solidFill>
            <a:schemeClr val="bg1">
              <a:alpha val="67000"/>
            </a:schemeClr>
          </a:solidFill>
        </p:spPr>
        <p:txBody>
          <a:bodyPr anchor="ctr">
            <a:noAutofit/>
          </a:bodyPr>
          <a:lstStyle/>
          <a:p>
            <a:r>
              <a:rPr lang="en-US" dirty="0"/>
              <a:t>“Free of unreasonable safety risks” is an accepted and established concept and may be preferable to “non-tolerable risks” or other nonstandard terminology.</a:t>
            </a:r>
          </a:p>
          <a:p>
            <a:r>
              <a:rPr lang="en-US" dirty="0"/>
              <a:t>Assurance of safe and fluid traffic flows should be a high-level priority to guide functional performance requirements.</a:t>
            </a:r>
          </a:p>
          <a:p>
            <a:r>
              <a:rPr lang="en-US"/>
              <a:t>Collision avoidance goal </a:t>
            </a:r>
            <a:r>
              <a:rPr lang="en-US" dirty="0"/>
              <a:t>suggests that “destruction of property” should be avoided where possible and consistent with avoiding injury or death.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9B75B1-DDDA-4ACD-A8D1-82A6D64CCB7F}"/>
              </a:ext>
            </a:extLst>
          </p:cNvPr>
          <p:cNvSpPr txBox="1"/>
          <p:nvPr/>
        </p:nvSpPr>
        <p:spPr>
          <a:xfrm>
            <a:off x="838200" y="1690687"/>
            <a:ext cx="10515600" cy="830997"/>
          </a:xfrm>
          <a:prstGeom prst="rect">
            <a:avLst/>
          </a:prstGeom>
          <a:solidFill>
            <a:schemeClr val="bg1">
              <a:alpha val="67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FRAV is proceeding from high-level requirements towards more detailed requirements as may be justified to address specific safety needs.</a:t>
            </a:r>
          </a:p>
        </p:txBody>
      </p:sp>
    </p:spTree>
    <p:extLst>
      <p:ext uri="{BB962C8B-B14F-4D97-AF65-F5344CB8AC3E}">
        <p14:creationId xmlns:p14="http://schemas.microsoft.com/office/powerpoint/2010/main" val="4003901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6BC5F-437E-4B06-AD0C-5DA3BA342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Safety Elements </a:t>
            </a:r>
            <a:r>
              <a:rPr lang="en-US" sz="2000" dirty="0"/>
              <a:t>(from an FRAV perspective)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22C2A-F599-4089-A373-2B36ABCA6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486"/>
            <a:ext cx="10515600" cy="4983389"/>
          </a:xfrm>
        </p:spPr>
        <p:txBody>
          <a:bodyPr>
            <a:noAutofit/>
          </a:bodyPr>
          <a:lstStyle/>
          <a:p>
            <a:r>
              <a:rPr lang="en-US" sz="2400" dirty="0"/>
              <a:t>Operational Design Domain</a:t>
            </a:r>
          </a:p>
          <a:p>
            <a:pPr lvl="1"/>
            <a:r>
              <a:rPr lang="en-US" sz="2000" dirty="0"/>
              <a:t>Intended use conditions, including at the level of system features</a:t>
            </a:r>
          </a:p>
          <a:p>
            <a:pPr lvl="1"/>
            <a:r>
              <a:rPr lang="en-US" sz="2000" dirty="0"/>
              <a:t>Does not prejudice minimum requirements</a:t>
            </a:r>
          </a:p>
          <a:p>
            <a:r>
              <a:rPr lang="en-US" sz="2400" dirty="0"/>
              <a:t>System Safety</a:t>
            </a:r>
          </a:p>
          <a:p>
            <a:pPr lvl="1"/>
            <a:r>
              <a:rPr lang="en-US" sz="2000" dirty="0"/>
              <a:t>Includes Object and Event Detection and Response (OEDR)</a:t>
            </a:r>
          </a:p>
          <a:p>
            <a:r>
              <a:rPr lang="en-US" sz="2400" dirty="0"/>
              <a:t>Object and Event Response Execution</a:t>
            </a:r>
          </a:p>
          <a:p>
            <a:pPr lvl="1"/>
            <a:r>
              <a:rPr lang="en-US" sz="2000" dirty="0"/>
              <a:t>Specific focus on motion-control performance under normal and other conditions</a:t>
            </a:r>
          </a:p>
          <a:p>
            <a:pPr lvl="1"/>
            <a:r>
              <a:rPr lang="en-US" sz="2000" dirty="0"/>
              <a:t>Associated with third-party testing</a:t>
            </a:r>
          </a:p>
          <a:p>
            <a:r>
              <a:rPr lang="en-US" sz="2400" dirty="0"/>
              <a:t>Human-Machine Interface and Operator Information</a:t>
            </a:r>
          </a:p>
          <a:p>
            <a:pPr lvl="1"/>
            <a:r>
              <a:rPr lang="en-US" sz="2000" dirty="0"/>
              <a:t>External and Internal</a:t>
            </a:r>
          </a:p>
          <a:p>
            <a:pPr lvl="1"/>
            <a:r>
              <a:rPr lang="en-US" sz="2000" dirty="0"/>
              <a:t>Misuse, abuse, and disuse mitigation</a:t>
            </a:r>
          </a:p>
          <a:p>
            <a:r>
              <a:rPr lang="en-US" sz="2400" dirty="0"/>
              <a:t>Safe Fallback Response</a:t>
            </a:r>
          </a:p>
          <a:p>
            <a:pPr lvl="1"/>
            <a:r>
              <a:rPr lang="en-US" sz="2000" dirty="0"/>
              <a:t>Broader scope than “Failsafe response”</a:t>
            </a:r>
          </a:p>
        </p:txBody>
      </p:sp>
    </p:spTree>
    <p:extLst>
      <p:ext uri="{BB962C8B-B14F-4D97-AF65-F5344CB8AC3E}">
        <p14:creationId xmlns:p14="http://schemas.microsoft.com/office/powerpoint/2010/main" val="1032613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6C74E-05E1-4B5C-99B3-1687786AD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8080F-217B-4201-84A3-1E056778B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“Vehicle maintenance and inspection”</a:t>
            </a:r>
          </a:p>
          <a:p>
            <a:pPr lvl="1"/>
            <a:r>
              <a:rPr lang="en-US" dirty="0"/>
              <a:t>In-use performance (prevention of use in an unsafe state)</a:t>
            </a:r>
          </a:p>
          <a:p>
            <a:r>
              <a:rPr lang="en-US" dirty="0"/>
              <a:t>“Consumer education and training”</a:t>
            </a:r>
          </a:p>
          <a:p>
            <a:pPr lvl="1"/>
            <a:r>
              <a:rPr lang="en-US" dirty="0"/>
              <a:t>Misuse prevention</a:t>
            </a:r>
          </a:p>
          <a:p>
            <a:r>
              <a:rPr lang="en-US" dirty="0"/>
              <a:t>“Crashworthiness and compatibility”</a:t>
            </a:r>
          </a:p>
          <a:p>
            <a:pPr lvl="1"/>
            <a:r>
              <a:rPr lang="en-US" dirty="0"/>
              <a:t>GRSP responsibility</a:t>
            </a:r>
          </a:p>
          <a:p>
            <a:r>
              <a:rPr lang="en-US" dirty="0"/>
              <a:t>“Post-crash AV behavior”</a:t>
            </a:r>
          </a:p>
          <a:p>
            <a:pPr lvl="1"/>
            <a:r>
              <a:rPr lang="en-US" dirty="0"/>
              <a:t>Safe state following a collision</a:t>
            </a:r>
          </a:p>
        </p:txBody>
      </p:sp>
    </p:spTree>
    <p:extLst>
      <p:ext uri="{BB962C8B-B14F-4D97-AF65-F5344CB8AC3E}">
        <p14:creationId xmlns:p14="http://schemas.microsoft.com/office/powerpoint/2010/main" val="3847700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3FEB4-F085-4441-8FB0-82D3CF00B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Near-term FRAV Orientation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3DE39-BCAC-4117-9E27-429DEC2EA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FRAV-03, 14-15 April 2020, Paris (CCFA)</a:t>
            </a:r>
          </a:p>
          <a:p>
            <a:r>
              <a:rPr lang="en-US" dirty="0"/>
              <a:t>FRAV-04, 8-9 September 2020, Santa Clara (NVIDIA)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Elaborate Document 5 to establish work streams</a:t>
            </a:r>
          </a:p>
          <a:p>
            <a:r>
              <a:rPr lang="en-US" dirty="0"/>
              <a:t>Consensus on initial descriptions of candidate functional performance requirements</a:t>
            </a:r>
          </a:p>
          <a:p>
            <a:r>
              <a:rPr lang="en-US" dirty="0"/>
              <a:t>Elaboration of descriptions with explanations of safety needs and candidate performance criteria</a:t>
            </a:r>
          </a:p>
        </p:txBody>
      </p:sp>
    </p:spTree>
    <p:extLst>
      <p:ext uri="{BB962C8B-B14F-4D97-AF65-F5344CB8AC3E}">
        <p14:creationId xmlns:p14="http://schemas.microsoft.com/office/powerpoint/2010/main" val="1941317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Smokey Glass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598</Words>
  <Application>Microsoft Office PowerPoint</Application>
  <PresentationFormat>Widescreen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Nova</vt:lpstr>
      <vt:lpstr>Arial Nova Light</vt:lpstr>
      <vt:lpstr>Calibri</vt:lpstr>
      <vt:lpstr>Office Theme</vt:lpstr>
      <vt:lpstr>FRAV Status Report</vt:lpstr>
      <vt:lpstr>Sessions</vt:lpstr>
      <vt:lpstr>Progress Report</vt:lpstr>
      <vt:lpstr>Considerations: Terminology</vt:lpstr>
      <vt:lpstr>Considerations: Terminology</vt:lpstr>
      <vt:lpstr>Considerations: High-Level Guidance</vt:lpstr>
      <vt:lpstr>Common Safety Elements (from an FRAV perspective)</vt:lpstr>
      <vt:lpstr>Other Considerations</vt:lpstr>
      <vt:lpstr>Near-term FRAV Orientation</vt:lpstr>
      <vt:lpstr>FRAV Requests to GRVA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Creamer</dc:creator>
  <cp:lastModifiedBy>F. Guichard</cp:lastModifiedBy>
  <cp:revision>21</cp:revision>
  <dcterms:created xsi:type="dcterms:W3CDTF">2020-02-07T07:08:55Z</dcterms:created>
  <dcterms:modified xsi:type="dcterms:W3CDTF">2020-02-10T17:51:36Z</dcterms:modified>
</cp:coreProperties>
</file>