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3" r:id="rId2"/>
    <p:sldId id="335" r:id="rId3"/>
    <p:sldId id="331" r:id="rId4"/>
    <p:sldId id="332" r:id="rId5"/>
    <p:sldId id="333" r:id="rId6"/>
    <p:sldId id="334" r:id="rId7"/>
    <p:sldId id="336" r:id="rId8"/>
    <p:sldId id="337" r:id="rId9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8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enkenberger, Jens" initials="S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86" autoAdjust="0"/>
    <p:restoredTop sz="94737" autoAdjust="0"/>
  </p:normalViewPr>
  <p:slideViewPr>
    <p:cSldViewPr>
      <p:cViewPr varScale="1">
        <p:scale>
          <a:sx n="110" d="100"/>
          <a:sy n="110" d="100"/>
        </p:scale>
        <p:origin x="588" y="120"/>
      </p:cViewPr>
      <p:guideLst>
        <p:guide orient="horz" pos="2160"/>
        <p:guide pos="3840"/>
        <p:guide pos="8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374274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10659533" y="6293231"/>
            <a:ext cx="660400" cy="365125"/>
          </a:xfrm>
          <a:prstGeom prst="rect">
            <a:avLst/>
          </a:prstGeom>
        </p:spPr>
        <p:txBody>
          <a:bodyPr/>
          <a:lstStyle/>
          <a:p>
            <a:pPr defTabSz="1219140"/>
            <a:fld id="{E0E48C36-60D3-5A43-AA48-41867AFDBEE6}" type="slidenum">
              <a:rPr lang="fr-FR" smtClean="0">
                <a:solidFill>
                  <a:prstClr val="black"/>
                </a:solidFill>
              </a:rPr>
              <a:pPr defTabSz="1219140"/>
              <a:t>‹#›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1147439" y="1833939"/>
            <a:ext cx="9912351" cy="39798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804641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67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10659533" y="6293224"/>
            <a:ext cx="660400" cy="365125"/>
          </a:xfrm>
          <a:prstGeom prst="rect">
            <a:avLst/>
          </a:prstGeom>
        </p:spPr>
        <p:txBody>
          <a:bodyPr/>
          <a:lstStyle/>
          <a:p>
            <a:fld id="{E0E48C36-60D3-5A43-AA48-41867AFDBEE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1147269" y="1604800"/>
            <a:ext cx="9912351" cy="429506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51643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  <p:pic>
        <p:nvPicPr>
          <p:cNvPr id="8" name="Image 11">
            <a:extLst>
              <a:ext uri="{FF2B5EF4-FFF2-40B4-BE49-F238E27FC236}">
                <a16:creationId xmlns:a16="http://schemas.microsoft.com/office/drawing/2014/main" id="{7223DC7C-4446-4BC3-8025-8B50E71C964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359" y="330294"/>
            <a:ext cx="2616291" cy="6877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ownload/attachments/87624569/TFCS%2017-02rev2%20(Chair)%20Minutes%20of%20TFCS%2016.docx?api=v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 txBox="1">
            <a:spLocks/>
          </p:cNvSpPr>
          <p:nvPr/>
        </p:nvSpPr>
        <p:spPr>
          <a:xfrm>
            <a:off x="622598" y="1875157"/>
            <a:ext cx="10728328" cy="10801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88502" rtl="0" eaLnBrk="1" latinLnBrk="0" hangingPunct="1">
              <a:spcBef>
                <a:spcPct val="0"/>
              </a:spcBef>
              <a:buNone/>
              <a:defRPr sz="3600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885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Draft UN Regulation on Cyber Security (CS)</a:t>
            </a:r>
          </a:p>
        </p:txBody>
      </p:sp>
      <p:sp>
        <p:nvSpPr>
          <p:cNvPr id="11" name="Untertitel 2"/>
          <p:cNvSpPr txBox="1">
            <a:spLocks/>
          </p:cNvSpPr>
          <p:nvPr/>
        </p:nvSpPr>
        <p:spPr>
          <a:xfrm>
            <a:off x="622598" y="2420888"/>
            <a:ext cx="10728328" cy="7920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88502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1088502" rtl="0" eaLnBrk="1" latinLnBrk="0" hangingPunct="1">
              <a:lnSpc>
                <a:spcPct val="11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108850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1088502" rtl="0" eaLnBrk="1" latinLnBrk="0" hangingPunct="1">
              <a:lnSpc>
                <a:spcPct val="11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1088502" rtl="0" eaLnBrk="1" latinLnBrk="0" hangingPunct="1">
              <a:lnSpc>
                <a:spcPct val="110000"/>
              </a:lnSpc>
              <a:spcBef>
                <a:spcPts val="0"/>
              </a:spcBef>
              <a:buClrTx/>
              <a:buFont typeface="Arial" panose="020B0604020202020204" pitchFamily="34" charset="0"/>
              <a:buNone/>
              <a:defRPr lang="de-DE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1088502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1088502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1088502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1088502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auto">
              <a:spcAft>
                <a:spcPts val="0"/>
              </a:spcAf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</a:rPr>
              <a:t>Comments </a:t>
            </a:r>
            <a:r>
              <a:rPr lang="en-US" dirty="0">
                <a:solidFill>
                  <a:srgbClr val="000000">
                    <a:tint val="75000"/>
                  </a:srgbClr>
                </a:solidFill>
              </a:rPr>
              <a:t>to document GRVA-05-05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</a:rPr>
              <a:t>from the experts of OICA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</a:rPr>
              <a:t> and CLEPA</a:t>
            </a:r>
          </a:p>
        </p:txBody>
      </p:sp>
      <p:pic>
        <p:nvPicPr>
          <p:cNvPr id="12" name="Bildplatzhalt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0" b="11230"/>
          <a:stretch>
            <a:fillRect/>
          </a:stretch>
        </p:blipFill>
        <p:spPr>
          <a:xfrm>
            <a:off x="549275" y="3286125"/>
            <a:ext cx="11090275" cy="30226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487488" y="336969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Informal </a:t>
            </a:r>
            <a:r>
              <a:rPr lang="fr-FR" sz="1600"/>
              <a:t>document </a:t>
            </a:r>
            <a:r>
              <a:rPr lang="fr-FR" sz="1600" b="1"/>
              <a:t>GRVA-05-33 </a:t>
            </a:r>
            <a:r>
              <a:rPr lang="fr-FR" sz="1600" dirty="0"/>
              <a:t>5th GRVA, 10-14 </a:t>
            </a:r>
            <a:r>
              <a:rPr lang="fr-FR" sz="1600" dirty="0" err="1"/>
              <a:t>February</a:t>
            </a:r>
            <a:r>
              <a:rPr lang="fr-FR" sz="1600" dirty="0"/>
              <a:t> 2020 Agenda item 5 (a) </a:t>
            </a:r>
          </a:p>
        </p:txBody>
      </p:sp>
    </p:spTree>
    <p:extLst>
      <p:ext uri="{BB962C8B-B14F-4D97-AF65-F5344CB8AC3E}">
        <p14:creationId xmlns:p14="http://schemas.microsoft.com/office/powerpoint/2010/main" val="233260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D464-134C-4C80-B41F-7081051DEBC1}" type="slidenum">
              <a:rPr lang="ja-JP" altLang="fr-FR" smtClean="0"/>
              <a:pPr/>
              <a:t>2</a:t>
            </a:fld>
            <a:endParaRPr lang="fr-FR" altLang="ja-JP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283272" y="548680"/>
            <a:ext cx="7627813" cy="7200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88502" rtl="0" eaLnBrk="1" latinLnBrk="0" hangingPunct="1">
              <a:spcBef>
                <a:spcPct val="0"/>
              </a:spcBef>
              <a:buNone/>
              <a:defRPr sz="3000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885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Status after 17</a:t>
            </a:r>
            <a:r>
              <a:rPr kumimoji="0" lang="en-GB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th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lang="en-GB" sz="2400" b="1" dirty="0">
                <a:solidFill>
                  <a:srgbClr val="000000"/>
                </a:solidFill>
                <a:latin typeface="Arial"/>
              </a:rPr>
              <a:t>session of UN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TF CS &amp; SU</a:t>
            </a:r>
          </a:p>
        </p:txBody>
      </p:sp>
      <p:sp>
        <p:nvSpPr>
          <p:cNvPr id="6" name="Inhaltsplatzhalter 4"/>
          <p:cNvSpPr txBox="1">
            <a:spLocks/>
          </p:cNvSpPr>
          <p:nvPr/>
        </p:nvSpPr>
        <p:spPr>
          <a:xfrm>
            <a:off x="555371" y="1557338"/>
            <a:ext cx="11088000" cy="43204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88502" rtl="0" eaLnBrk="1" latinLnBrk="0" hangingPunct="1">
              <a:lnSpc>
                <a:spcPct val="11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76" indent="-285721" algn="l" defTabSz="1088502" rtl="0" eaLnBrk="1" latinLnBrk="0" hangingPunct="1">
              <a:lnSpc>
                <a:spcPct val="110000"/>
              </a:lnSpc>
              <a:spcBef>
                <a:spcPts val="24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86" indent="-228577" algn="l" defTabSz="1088502" rtl="0" eaLnBrk="1" latinLnBrk="0" hangingPunct="1">
              <a:lnSpc>
                <a:spcPct val="110000"/>
              </a:lnSpc>
              <a:spcBef>
                <a:spcPts val="2400"/>
              </a:spcBef>
              <a:spcAft>
                <a:spcPts val="2400"/>
              </a:spcAft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40" indent="-228577" algn="l" defTabSz="1088502" rtl="0" eaLnBrk="1" latinLnBrk="0" hangingPunct="1">
              <a:lnSpc>
                <a:spcPct val="110000"/>
              </a:lnSpc>
              <a:spcBef>
                <a:spcPts val="0"/>
              </a:spcBef>
              <a:buSzPct val="80000"/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216000" algn="l" defTabSz="1088502" rtl="0" eaLnBrk="1" latinLnBrk="0" hangingPunct="1">
              <a:lnSpc>
                <a:spcPct val="110000"/>
              </a:lnSpc>
              <a:spcBef>
                <a:spcPts val="0"/>
              </a:spcBef>
              <a:buClrTx/>
              <a:buFont typeface="Arial" panose="020B0604020202020204" pitchFamily="34" charset="0"/>
              <a:buChar char="+"/>
              <a:defRPr lang="de-DE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88502" rtl="0" eaLnBrk="1" latinLnBrk="0" hangingPunct="1">
              <a:lnSpc>
                <a:spcPct val="11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88502" rtl="0" eaLnBrk="1" latinLnBrk="0" hangingPunct="1">
              <a:lnSpc>
                <a:spcPct val="11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88502" rtl="0" eaLnBrk="1" latinLnBrk="0" hangingPunct="1">
              <a:lnSpc>
                <a:spcPct val="11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88502" rtl="0" eaLnBrk="1" latinLnBrk="0" hangingPunct="1">
              <a:lnSpc>
                <a:spcPct val="11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1088502" rtl="0" eaLnBrk="1" fontAlgn="auto" latinLnBrk="0" hangingPunct="1">
              <a:lnSpc>
                <a:spcPct val="11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Extensive and fundamental changes to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applicability, testing, reporting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type approval provisions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 the Draft-CS-Regulation have been introduced and adopted during the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17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session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 TFCS &amp; SU on 21-23 January 2020 in Washington DC.</a:t>
            </a:r>
          </a:p>
          <a:p>
            <a:pPr marL="285750" lvl="0" indent="-28575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experts from OICA and CLEPA have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serious concerns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regarding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maturity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applicability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 those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new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provisions of the Draft CS-Regulation (document</a:t>
            </a:r>
            <a:r>
              <a:rPr lang="en-US" sz="2000" dirty="0">
                <a:solidFill>
                  <a:srgbClr val="000000"/>
                </a:solidFill>
              </a:rPr>
              <a:t> GRVA-05-05)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285750" marR="0" lvl="0" indent="-285750" algn="l" defTabSz="1088502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59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277815" y="332656"/>
            <a:ext cx="7554489" cy="791985"/>
          </a:xfrm>
        </p:spPr>
        <p:txBody>
          <a:bodyPr/>
          <a:lstStyle/>
          <a:p>
            <a:pPr algn="l"/>
            <a:r>
              <a:rPr lang="en-GB" sz="2400" b="1" dirty="0"/>
              <a:t>Concerns regarding the maturity and applicability of the Draft-CS-Regulation </a:t>
            </a:r>
          </a:p>
        </p:txBody>
      </p:sp>
      <p:sp>
        <p:nvSpPr>
          <p:cNvPr id="6" name="Espace réservé du numéro de diapositive 3"/>
          <p:cNvSpPr txBox="1">
            <a:spLocks/>
          </p:cNvSpPr>
          <p:nvPr/>
        </p:nvSpPr>
        <p:spPr bwMode="auto">
          <a:xfrm>
            <a:off x="11279782" y="6382154"/>
            <a:ext cx="36004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4A5D464-134C-4C80-B41F-7081051DEBC1}" type="slidenum">
              <a:rPr lang="en-GB" altLang="ja-JP" smtClean="0"/>
              <a:pPr/>
              <a:t>3</a:t>
            </a:fld>
            <a:endParaRPr lang="en-GB" altLang="ja-JP" dirty="0"/>
          </a:p>
        </p:txBody>
      </p:sp>
      <p:sp>
        <p:nvSpPr>
          <p:cNvPr id="7" name="Inhaltsplatzhalter 4"/>
          <p:cNvSpPr>
            <a:spLocks noGrp="1"/>
          </p:cNvSpPr>
          <p:nvPr>
            <p:ph idx="1"/>
          </p:nvPr>
        </p:nvSpPr>
        <p:spPr>
          <a:xfrm>
            <a:off x="555371" y="1340768"/>
            <a:ext cx="11088000" cy="486872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sz="1800" b="1" dirty="0"/>
              <a:t>Context</a:t>
            </a:r>
          </a:p>
          <a:p>
            <a:pPr marL="450850" lvl="1" indent="-271463">
              <a:spcBef>
                <a:spcPts val="600"/>
              </a:spcBef>
            </a:pPr>
            <a:r>
              <a:rPr lang="en-GB" sz="1800" dirty="0"/>
              <a:t>Document TFCS-17-14rev1 has been introduced </a:t>
            </a:r>
            <a:r>
              <a:rPr lang="en-GB" sz="1800" b="1" dirty="0"/>
              <a:t>on short notice</a:t>
            </a:r>
            <a:r>
              <a:rPr lang="en-GB" sz="1800" dirty="0"/>
              <a:t>: shared on January 17th and adopted by TFCS on January 22nd</a:t>
            </a:r>
          </a:p>
          <a:p>
            <a:pPr marL="450850" lvl="1" indent="-271463">
              <a:spcBef>
                <a:spcPts val="600"/>
              </a:spcBef>
            </a:pPr>
            <a:r>
              <a:rPr lang="en-GB" sz="1800" b="1" dirty="0" err="1"/>
              <a:t>Testphase‘s</a:t>
            </a:r>
            <a:r>
              <a:rPr lang="en-GB" sz="1800" b="1" dirty="0"/>
              <a:t> general outcome </a:t>
            </a:r>
            <a:r>
              <a:rPr lang="en-GB" sz="1800" dirty="0"/>
              <a:t>was the </a:t>
            </a:r>
            <a:r>
              <a:rPr lang="en-GB" sz="1800" b="1" dirty="0"/>
              <a:t>confirmation of the applicability </a:t>
            </a:r>
            <a:r>
              <a:rPr lang="en-GB" sz="1800" dirty="0"/>
              <a:t>of the former Draft-CS-Regulation by all participating CPs (ECE/TRANS/WP.29/GRVA/2020/6) </a:t>
            </a:r>
          </a:p>
          <a:p>
            <a:pPr>
              <a:spcBef>
                <a:spcPts val="1800"/>
              </a:spcBef>
            </a:pPr>
            <a:r>
              <a:rPr lang="en-GB" sz="1800" b="1" dirty="0"/>
              <a:t>Major concerns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1800" dirty="0"/>
              <a:t>1. Changes to the </a:t>
            </a:r>
            <a:r>
              <a:rPr lang="en-GB" sz="1800" b="1" dirty="0"/>
              <a:t>type approval procedure </a:t>
            </a:r>
            <a:r>
              <a:rPr lang="en-GB" sz="1800" dirty="0"/>
              <a:t>(5.3.1 - 5.3.4)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800" dirty="0"/>
              <a:t>2. New requirements for </a:t>
            </a:r>
            <a:r>
              <a:rPr lang="en-GB" sz="1800" b="1" dirty="0"/>
              <a:t>vehicle type approval </a:t>
            </a:r>
            <a:r>
              <a:rPr lang="en-GB" sz="1800" dirty="0"/>
              <a:t>with insufficient considerations on the needs for existing architectures (7.3.)</a:t>
            </a:r>
          </a:p>
          <a:p>
            <a:pPr marL="457200" lvl="1" indent="0">
              <a:spcBef>
                <a:spcPts val="600"/>
              </a:spcBef>
              <a:buSzPct val="100000"/>
              <a:buNone/>
            </a:pPr>
            <a:r>
              <a:rPr lang="en-GB" sz="1800" dirty="0"/>
              <a:t>2.1 Transition time to be clarified and considered (7.3.1, 7.3.3, 7.3.4)</a:t>
            </a:r>
          </a:p>
          <a:p>
            <a:pPr marL="457200" lvl="1" indent="0">
              <a:spcBef>
                <a:spcPts val="600"/>
              </a:spcBef>
              <a:buSzPct val="100000"/>
              <a:buNone/>
            </a:pPr>
            <a:r>
              <a:rPr lang="en-GB" sz="1800" dirty="0"/>
              <a:t>2.2 Technical vehicle type requirements, mandatory application of Annex 5 Part B on existing architectures (7.3.3. – 7.3.4)</a:t>
            </a:r>
          </a:p>
          <a:p>
            <a:pPr marL="457200" lvl="1" indent="0">
              <a:spcBef>
                <a:spcPts val="600"/>
              </a:spcBef>
              <a:buSzPct val="100000"/>
              <a:buNone/>
            </a:pPr>
            <a:r>
              <a:rPr lang="en-GB" sz="1800" dirty="0"/>
              <a:t>2.3 New provisions for the vehicle type (7.3.7)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800" dirty="0"/>
              <a:t>3. Excessive </a:t>
            </a:r>
            <a:r>
              <a:rPr lang="en-GB" sz="1800" b="1" dirty="0"/>
              <a:t>reporting provisions </a:t>
            </a:r>
            <a:r>
              <a:rPr lang="en-GB" sz="1800" dirty="0"/>
              <a:t>(7.4.1, 7.4.2)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GB" sz="1800" b="1" dirty="0"/>
              <a:t>Request to consider those concerns and to resolve them on a consensual basis.</a:t>
            </a:r>
          </a:p>
        </p:txBody>
      </p:sp>
    </p:spTree>
    <p:extLst>
      <p:ext uri="{BB962C8B-B14F-4D97-AF65-F5344CB8AC3E}">
        <p14:creationId xmlns:p14="http://schemas.microsoft.com/office/powerpoint/2010/main" val="2072821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278237" y="417712"/>
            <a:ext cx="7627813" cy="791985"/>
          </a:xfrm>
        </p:spPr>
        <p:txBody>
          <a:bodyPr/>
          <a:lstStyle/>
          <a:p>
            <a:pPr algn="l"/>
            <a:r>
              <a:rPr lang="en-GB" sz="2400" b="1" dirty="0"/>
              <a:t>1. Changes to the type approval procedure</a:t>
            </a:r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 bwMode="auto">
          <a:xfrm>
            <a:off x="11279782" y="6382154"/>
            <a:ext cx="36004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4A5D464-134C-4C80-B41F-7081051DEBC1}" type="slidenum">
              <a:rPr lang="en-GB" altLang="ja-JP" smtClean="0"/>
              <a:pPr/>
              <a:t>4</a:t>
            </a:fld>
            <a:endParaRPr lang="en-GB" altLang="ja-JP" dirty="0"/>
          </a:p>
        </p:txBody>
      </p:sp>
      <p:sp>
        <p:nvSpPr>
          <p:cNvPr id="6" name="Inhaltsplatzhalter 4"/>
          <p:cNvSpPr>
            <a:spLocks noGrp="1"/>
          </p:cNvSpPr>
          <p:nvPr>
            <p:ph idx="1"/>
          </p:nvPr>
        </p:nvSpPr>
        <p:spPr>
          <a:xfrm>
            <a:off x="911423" y="1052737"/>
            <a:ext cx="11017225" cy="5662748"/>
          </a:xfrm>
        </p:spPr>
        <p:txBody>
          <a:bodyPr vert="horz" lIns="0" tIns="0" rIns="0" bIns="0" rtlCol="0"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1800" b="1" dirty="0"/>
              <a:t>Proposal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800" dirty="0"/>
              <a:t>Delete paragraphs 5.3.1 to 5.3.4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800" b="1" dirty="0"/>
              <a:t>Justification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Limitation of the sovereignty of approval authorities.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The 1958 Agreement already allows the consultation amongst Authorities in cases of doubt or uncertainty.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By making this provision for exceptional situations a general procedure, the proposal undermines the principle of </a:t>
            </a:r>
            <a:r>
              <a:rPr lang="en-GB" sz="1800" b="1" dirty="0"/>
              <a:t>mutual recognition</a:t>
            </a:r>
            <a:r>
              <a:rPr lang="en-GB" sz="1800" dirty="0"/>
              <a:t>.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The proposed procedure implies </a:t>
            </a:r>
            <a:r>
              <a:rPr lang="en-GB" sz="1800" b="1" dirty="0"/>
              <a:t>mistrust</a:t>
            </a:r>
            <a:r>
              <a:rPr lang="en-GB" sz="1800" dirty="0"/>
              <a:t> amongst </a:t>
            </a:r>
            <a:r>
              <a:rPr lang="en-GB" sz="1800" b="1" dirty="0"/>
              <a:t>approval authorities</a:t>
            </a:r>
            <a:r>
              <a:rPr lang="en-GB" sz="1800" dirty="0"/>
              <a:t>. If such exists, the qualification of approval authorities and technical services should be addressed on a higher level, not within a singular type approval regulation.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The Netherlands have already started defining requirements for the accreditation of technical services (minimum qualification).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Confidential sharing of information and protection of intellectual property (sharing of full information package required since sharing of information document will be insufficient for evaluation)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Legal uncertainty regarding market access and timing for manufacturers.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Excessive Workload for Approval Authorities and Manufactures.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The procedure could be misused for economic interests to cause market distortion and limit free competition.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1800" b="1" dirty="0"/>
              <a:t>=&gt; OICA and CLEPA fully support GRVA-05-13 from Japan</a:t>
            </a:r>
          </a:p>
        </p:txBody>
      </p:sp>
    </p:spTree>
    <p:extLst>
      <p:ext uri="{BB962C8B-B14F-4D97-AF65-F5344CB8AC3E}">
        <p14:creationId xmlns:p14="http://schemas.microsoft.com/office/powerpoint/2010/main" val="230542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282901" y="404813"/>
            <a:ext cx="7346925" cy="791985"/>
          </a:xfrm>
        </p:spPr>
        <p:txBody>
          <a:bodyPr/>
          <a:lstStyle/>
          <a:p>
            <a:pPr algn="l"/>
            <a:r>
              <a:rPr lang="en-US" sz="2400" b="1" dirty="0"/>
              <a:t>2.1 </a:t>
            </a:r>
            <a:r>
              <a:rPr lang="en-GB" sz="2400" b="1" dirty="0"/>
              <a:t>Transition time </a:t>
            </a:r>
            <a:r>
              <a:rPr lang="en-US" sz="2400" b="1" dirty="0"/>
              <a:t>for existing architectures</a:t>
            </a:r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 bwMode="auto">
          <a:xfrm>
            <a:off x="11279782" y="6382154"/>
            <a:ext cx="36004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4A5D464-134C-4C80-B41F-7081051DEBC1}" type="slidenum">
              <a:rPr lang="ja-JP" altLang="fr-FR" smtClean="0"/>
              <a:pPr/>
              <a:t>5</a:t>
            </a:fld>
            <a:endParaRPr lang="fr-FR" altLang="ja-JP" dirty="0"/>
          </a:p>
        </p:txBody>
      </p:sp>
      <p:sp>
        <p:nvSpPr>
          <p:cNvPr id="6" name="Inhaltsplatzhalter 4"/>
          <p:cNvSpPr>
            <a:spLocks noGrp="1"/>
          </p:cNvSpPr>
          <p:nvPr>
            <p:ph idx="1"/>
          </p:nvPr>
        </p:nvSpPr>
        <p:spPr>
          <a:xfrm>
            <a:off x="407368" y="1268760"/>
            <a:ext cx="11635581" cy="5401394"/>
          </a:xfrm>
        </p:spPr>
        <p:txBody>
          <a:bodyPr vert="horz" lIns="0" tIns="0" rIns="0" bIns="0" rtlCol="0"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600" b="1" dirty="0"/>
              <a:t> Proposed amendments (in bold):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7.3.1. The manufacturer shall have a valid Certificate of Compliance for the Cyber Security Management System relevant to the vehicle type being approved.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However, if the vehicle manufacturer can demonstrate that the vehicle type could not be developed in compliance with the CSMS, because it was </a:t>
            </a:r>
            <a:r>
              <a:rPr lang="en-US" sz="1600" b="1" strike="sngStrike" dirty="0"/>
              <a:t>partly or </a:t>
            </a:r>
            <a:r>
              <a:rPr lang="en-US" sz="1600" dirty="0"/>
              <a:t>fully developed </a:t>
            </a:r>
            <a:r>
              <a:rPr lang="en-US" sz="1600" b="1" strike="sngStrike" dirty="0"/>
              <a:t>before</a:t>
            </a:r>
            <a:r>
              <a:rPr lang="en-US" sz="1600" dirty="0"/>
              <a:t> </a:t>
            </a:r>
            <a:r>
              <a:rPr lang="en-US" sz="1600" b="1" dirty="0"/>
              <a:t>latest until [48 months] </a:t>
            </a:r>
            <a:r>
              <a:rPr lang="en-US" sz="1600" dirty="0"/>
              <a:t>after entry into force of this Regulation, then the vehicle manufacturer shall demonstrate that cyber security was adequately considered during the development phase.</a:t>
            </a:r>
            <a:endParaRPr lang="de-DE" sz="1600" dirty="0"/>
          </a:p>
          <a:p>
            <a:pPr marL="0" indent="0">
              <a:spcBef>
                <a:spcPts val="600"/>
              </a:spcBef>
              <a:buNone/>
            </a:pPr>
            <a:endParaRPr lang="en-US" sz="1600" b="1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600" b="1" dirty="0"/>
              <a:t>Justification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Transitional provision required for </a:t>
            </a:r>
            <a:r>
              <a:rPr lang="en-US" sz="1600" b="1" dirty="0"/>
              <a:t>existing vehicle architectures </a:t>
            </a:r>
            <a:r>
              <a:rPr lang="en-US" sz="1600" dirty="0"/>
              <a:t>and for such which are already under development </a:t>
            </a:r>
            <a:r>
              <a:rPr lang="en-US" sz="1600" b="1" dirty="0"/>
              <a:t>cannot be retrospectively brought into compliance </a:t>
            </a:r>
            <a:r>
              <a:rPr lang="en-US" sz="1600" dirty="0"/>
              <a:t>with the requirements of the new regulation (</a:t>
            </a:r>
            <a:r>
              <a:rPr lang="en-US" sz="1600" b="1" dirty="0"/>
              <a:t>formally and technically</a:t>
            </a:r>
            <a:r>
              <a:rPr lang="en-US" sz="1600" dirty="0"/>
              <a:t>).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Deletion of “partly or” and “before” and the introduction of “latest until” to clarify </a:t>
            </a:r>
            <a:br>
              <a:rPr lang="en-US" sz="1600" dirty="0"/>
            </a:br>
            <a:r>
              <a:rPr lang="en-US" sz="1600" dirty="0"/>
              <a:t>that the </a:t>
            </a:r>
            <a:r>
              <a:rPr lang="en-US" sz="1600" b="1" dirty="0"/>
              <a:t>development has to be finished 48 months after the </a:t>
            </a:r>
            <a:br>
              <a:rPr lang="en-US" sz="1600" b="1" dirty="0"/>
            </a:br>
            <a:r>
              <a:rPr lang="en-US" sz="1600" b="1" dirty="0"/>
              <a:t>entry into force of the regulation</a:t>
            </a:r>
            <a:r>
              <a:rPr lang="en-US" sz="1600" dirty="0"/>
              <a:t>.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The </a:t>
            </a:r>
            <a:r>
              <a:rPr lang="en-US" sz="1600" b="1" dirty="0"/>
              <a:t>development</a:t>
            </a:r>
            <a:r>
              <a:rPr lang="en-US" sz="1600" dirty="0"/>
              <a:t> of automotive </a:t>
            </a:r>
            <a:r>
              <a:rPr lang="en-US" sz="1600" b="1" dirty="0"/>
              <a:t>architectures</a:t>
            </a:r>
            <a:r>
              <a:rPr lang="en-US" sz="1600" dirty="0"/>
              <a:t> takes</a:t>
            </a:r>
            <a:br>
              <a:rPr lang="en-US" sz="1600" dirty="0"/>
            </a:br>
            <a:r>
              <a:rPr lang="en-US" sz="1600" b="1" dirty="0"/>
              <a:t>typically 4-6 years</a:t>
            </a:r>
            <a:r>
              <a:rPr lang="en-US" sz="1600" dirty="0"/>
              <a:t>.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Architecture will be used across various carlines.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Transition time required for </a:t>
            </a:r>
            <a:r>
              <a:rPr lang="en-US" sz="1600" b="1" dirty="0"/>
              <a:t>manufacturers </a:t>
            </a:r>
            <a:r>
              <a:rPr lang="en-US" sz="1600" dirty="0"/>
              <a:t>and</a:t>
            </a:r>
            <a:r>
              <a:rPr lang="en-US" sz="1600" b="1" dirty="0"/>
              <a:t> suppliers</a:t>
            </a:r>
            <a:br>
              <a:rPr lang="en-US" sz="1600" dirty="0"/>
            </a:br>
            <a:r>
              <a:rPr lang="en-US" sz="1600" dirty="0"/>
              <a:t>to </a:t>
            </a:r>
            <a:r>
              <a:rPr lang="en-US" sz="1600" b="1" dirty="0"/>
              <a:t>adopt their technology </a:t>
            </a:r>
            <a:r>
              <a:rPr lang="en-US" sz="1600" dirty="0"/>
              <a:t>and roll-out plans accordingly.</a:t>
            </a:r>
            <a:endParaRPr lang="en-US" sz="1600" b="1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6600056" y="4651849"/>
            <a:ext cx="5443224" cy="2089899"/>
            <a:chOff x="7044391" y="4272865"/>
            <a:chExt cx="5443224" cy="2089899"/>
          </a:xfrm>
        </p:grpSpPr>
        <p:grpSp>
          <p:nvGrpSpPr>
            <p:cNvPr id="8" name="Gruppieren 7"/>
            <p:cNvGrpSpPr/>
            <p:nvPr/>
          </p:nvGrpSpPr>
          <p:grpSpPr>
            <a:xfrm>
              <a:off x="7044391" y="4785769"/>
              <a:ext cx="4392489" cy="1576995"/>
              <a:chOff x="1944519" y="4965007"/>
              <a:chExt cx="4323025" cy="1612897"/>
            </a:xfrm>
          </p:grpSpPr>
          <p:cxnSp>
            <p:nvCxnSpPr>
              <p:cNvPr id="14" name="Gerade Verbindung mit Pfeil 13"/>
              <p:cNvCxnSpPr/>
              <p:nvPr/>
            </p:nvCxnSpPr>
            <p:spPr>
              <a:xfrm>
                <a:off x="1944519" y="5835263"/>
                <a:ext cx="432302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>
                <a:endCxn id="19" idx="0"/>
              </p:cNvCxnSpPr>
              <p:nvPr/>
            </p:nvCxnSpPr>
            <p:spPr>
              <a:xfrm>
                <a:off x="2942201" y="4965007"/>
                <a:ext cx="21798" cy="10777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r Verbinder 15"/>
              <p:cNvCxnSpPr/>
              <p:nvPr/>
            </p:nvCxnSpPr>
            <p:spPr>
              <a:xfrm>
                <a:off x="4583832" y="4965007"/>
                <a:ext cx="0" cy="10641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hteck 16"/>
              <p:cNvSpPr/>
              <p:nvPr/>
            </p:nvSpPr>
            <p:spPr>
              <a:xfrm>
                <a:off x="2086258" y="5188027"/>
                <a:ext cx="1632667" cy="676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hteck 17"/>
              <p:cNvSpPr/>
              <p:nvPr/>
            </p:nvSpPr>
            <p:spPr>
              <a:xfrm>
                <a:off x="2724081" y="5385242"/>
                <a:ext cx="1812845" cy="750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Textfeld 18"/>
              <p:cNvSpPr txBox="1"/>
              <p:nvPr/>
            </p:nvSpPr>
            <p:spPr>
              <a:xfrm>
                <a:off x="2298865" y="6042772"/>
                <a:ext cx="1330266" cy="535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Entry-into-force date</a:t>
                </a:r>
              </a:p>
            </p:txBody>
          </p:sp>
          <p:sp>
            <p:nvSpPr>
              <p:cNvPr id="20" name="Textfeld 19"/>
              <p:cNvSpPr txBox="1"/>
              <p:nvPr/>
            </p:nvSpPr>
            <p:spPr>
              <a:xfrm>
                <a:off x="3706102" y="6042772"/>
                <a:ext cx="2041876" cy="535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48 months after entry- </a:t>
                </a:r>
              </a:p>
              <a:p>
                <a:pPr algn="ctr"/>
                <a:r>
                  <a:rPr lang="en-US" sz="1400" dirty="0"/>
                  <a:t>into-force date</a:t>
                </a:r>
              </a:p>
            </p:txBody>
          </p:sp>
          <p:sp>
            <p:nvSpPr>
              <p:cNvPr id="21" name="Rechteck 20"/>
              <p:cNvSpPr/>
              <p:nvPr/>
            </p:nvSpPr>
            <p:spPr>
              <a:xfrm>
                <a:off x="3291816" y="5606727"/>
                <a:ext cx="1990432" cy="7625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Textfeld 8"/>
            <p:cNvSpPr txBox="1"/>
            <p:nvPr/>
          </p:nvSpPr>
          <p:spPr>
            <a:xfrm>
              <a:off x="8956207" y="4272865"/>
              <a:ext cx="1800173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400" dirty="0"/>
                <a:t>cyber security </a:t>
              </a:r>
              <a:br>
                <a:rPr lang="en-US" sz="1400" dirty="0"/>
              </a:br>
              <a:r>
                <a:rPr lang="en-US" sz="1400" dirty="0"/>
                <a:t>adequately considered</a:t>
              </a:r>
            </a:p>
          </p:txBody>
        </p:sp>
        <p:sp>
          <p:nvSpPr>
            <p:cNvPr id="10" name="Rechteck 9"/>
            <p:cNvSpPr/>
            <p:nvPr/>
          </p:nvSpPr>
          <p:spPr>
            <a:xfrm>
              <a:off x="10722388" y="4762383"/>
              <a:ext cx="176522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development under </a:t>
              </a:r>
              <a:br>
                <a:rPr lang="en-US" sz="1400" dirty="0"/>
              </a:br>
              <a:r>
                <a:rPr lang="en-US" sz="1400" dirty="0"/>
                <a:t>certified CSMS</a:t>
              </a:r>
            </a:p>
          </p:txBody>
        </p:sp>
        <p:cxnSp>
          <p:nvCxnSpPr>
            <p:cNvPr id="11" name="Gerade Verbindung mit Pfeil 10"/>
            <p:cNvCxnSpPr/>
            <p:nvPr/>
          </p:nvCxnSpPr>
          <p:spPr>
            <a:xfrm flipH="1">
              <a:off x="8543478" y="4614615"/>
              <a:ext cx="360040" cy="3892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/>
            <p:cNvCxnSpPr>
              <a:endCxn id="18" idx="0"/>
            </p:cNvCxnSpPr>
            <p:nvPr/>
          </p:nvCxnSpPr>
          <p:spPr>
            <a:xfrm flipH="1">
              <a:off x="8757466" y="4614615"/>
              <a:ext cx="157354" cy="5820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/>
            <p:cNvCxnSpPr/>
            <p:nvPr/>
          </p:nvCxnSpPr>
          <p:spPr>
            <a:xfrm flipH="1">
              <a:off x="10396340" y="5023994"/>
              <a:ext cx="360040" cy="389209"/>
            </a:xfrm>
            <a:prstGeom prst="straightConnector1">
              <a:avLst/>
            </a:prstGeom>
            <a:ln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1708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343472" y="476672"/>
            <a:ext cx="6698853" cy="719977"/>
          </a:xfrm>
        </p:spPr>
        <p:txBody>
          <a:bodyPr/>
          <a:lstStyle/>
          <a:p>
            <a:pPr algn="l"/>
            <a:r>
              <a:rPr lang="en-GB" sz="2400" b="1" dirty="0"/>
              <a:t>2.2 Use of Annex 5</a:t>
            </a:r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 bwMode="auto">
          <a:xfrm>
            <a:off x="11279782" y="6382154"/>
            <a:ext cx="36004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4A5D464-134C-4C80-B41F-7081051DEBC1}" type="slidenum">
              <a:rPr lang="ja-JP" altLang="fr-FR" smtClean="0"/>
              <a:pPr/>
              <a:t>6</a:t>
            </a:fld>
            <a:endParaRPr lang="fr-FR" altLang="ja-JP"/>
          </a:p>
        </p:txBody>
      </p:sp>
      <p:sp>
        <p:nvSpPr>
          <p:cNvPr id="6" name="Inhaltsplatzhalter 4"/>
          <p:cNvSpPr>
            <a:spLocks noGrp="1"/>
          </p:cNvSpPr>
          <p:nvPr>
            <p:ph idx="1"/>
          </p:nvPr>
        </p:nvSpPr>
        <p:spPr>
          <a:xfrm>
            <a:off x="555370" y="1484784"/>
            <a:ext cx="11301270" cy="4961910"/>
          </a:xfrm>
        </p:spPr>
        <p:txBody>
          <a:bodyPr vert="horz" lIns="0" tIns="0" rIns="0" bIns="0" rtlCol="0"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de-DE" sz="1800" b="1" dirty="0" err="1"/>
              <a:t>Proposed</a:t>
            </a:r>
            <a:r>
              <a:rPr lang="de-DE" sz="1800" b="1" dirty="0"/>
              <a:t> </a:t>
            </a:r>
            <a:r>
              <a:rPr lang="de-DE" sz="1800" b="1" dirty="0" err="1"/>
              <a:t>amendments</a:t>
            </a:r>
            <a:r>
              <a:rPr lang="de-DE" sz="1800" b="1" dirty="0"/>
              <a:t> (in </a:t>
            </a:r>
            <a:r>
              <a:rPr lang="de-DE" sz="1800" b="1" dirty="0" err="1"/>
              <a:t>bold</a:t>
            </a:r>
            <a:r>
              <a:rPr lang="de-DE" sz="1800" b="1" dirty="0"/>
              <a:t>):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7.3.4. The vehicle manufacturer shall protect critical elements of the vehicle type against risks identified in the vehicle manufacturer’s risk assessment. Proportionate mitigations shall be implemented to protect such elements. </a:t>
            </a:r>
            <a:r>
              <a:rPr lang="en-US" sz="1800" b="1" strike="sngStrike" dirty="0"/>
              <a:t>The mitigations implemented shall include all mitigations referred to in Annex 5, Part B and C which are relevant for the risks identified. However, if a mitigation referred to in Annex 5, Part B or C, is not relevant or not sufficient</a:t>
            </a:r>
            <a:r>
              <a:rPr lang="ru-RU" sz="1800" b="1" strike="sngStrike" dirty="0"/>
              <a:t> </a:t>
            </a:r>
            <a:r>
              <a:rPr lang="en-US" sz="1800" b="1" strike="sngStrike" dirty="0"/>
              <a:t>, the vehicle manufacturer shall ensure that another appropriate mitigation is implemented.</a:t>
            </a:r>
            <a:endParaRPr lang="de-DE" sz="1800" b="1" strike="sngStrike" dirty="0"/>
          </a:p>
          <a:p>
            <a:pPr marL="0" indent="0">
              <a:spcBef>
                <a:spcPts val="0"/>
              </a:spcBef>
              <a:buNone/>
            </a:pP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Justification</a:t>
            </a:r>
          </a:p>
          <a:p>
            <a:pPr marL="171450" indent="-1714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Annex 5 represents a state-of-the-art, which is not necessarily required to ensure cyber security. </a:t>
            </a:r>
            <a:r>
              <a:rPr lang="en-US" sz="1800" b="1" dirty="0"/>
              <a:t>Existing architectures can be secure</a:t>
            </a:r>
            <a:r>
              <a:rPr lang="en-US" sz="1800" dirty="0"/>
              <a:t> even though </a:t>
            </a:r>
            <a:r>
              <a:rPr lang="en-US" sz="1800" b="1" dirty="0"/>
              <a:t>not all of the mitigations of Annex 5 Part B are implemented</a:t>
            </a:r>
            <a:r>
              <a:rPr lang="en-US" sz="1800" dirty="0"/>
              <a:t>. </a:t>
            </a:r>
            <a:br>
              <a:rPr lang="en-US" sz="1800" dirty="0"/>
            </a:br>
            <a:endParaRPr lang="en-US" sz="1800" dirty="0"/>
          </a:p>
          <a:p>
            <a:pPr marL="171450" indent="-1714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The vehicle manufacturer will have to </a:t>
            </a:r>
            <a:r>
              <a:rPr lang="en-US" sz="1800" b="1" dirty="0"/>
              <a:t>prove that proportionate mitigations </a:t>
            </a:r>
            <a:r>
              <a:rPr lang="en-US" sz="1800" dirty="0"/>
              <a:t>to </a:t>
            </a:r>
            <a:r>
              <a:rPr lang="en-US" sz="1800" b="1" dirty="0"/>
              <a:t>protect critical elements </a:t>
            </a:r>
            <a:r>
              <a:rPr lang="en-US" sz="1800" dirty="0"/>
              <a:t>are implemented according to the </a:t>
            </a:r>
            <a:r>
              <a:rPr lang="en-US" sz="1800" b="1" dirty="0"/>
              <a:t>functionality of the vehicles</a:t>
            </a:r>
            <a:r>
              <a:rPr lang="en-US" sz="1800" dirty="0"/>
              <a:t>. Implementing all of the mitigations of Annex 5 Part B will be excessive. </a:t>
            </a:r>
          </a:p>
          <a:p>
            <a:pPr marL="171450" indent="-17145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171450" indent="-1714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Annex 5 can be </a:t>
            </a:r>
            <a:r>
              <a:rPr lang="en-US" sz="1800" b="1" dirty="0"/>
              <a:t>transferred in the resolution</a:t>
            </a:r>
          </a:p>
          <a:p>
            <a:pPr marL="171450" indent="-17145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171450" indent="-17145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6340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282224" y="409598"/>
            <a:ext cx="10300176" cy="791985"/>
          </a:xfrm>
        </p:spPr>
        <p:txBody>
          <a:bodyPr/>
          <a:lstStyle/>
          <a:p>
            <a:pPr algn="l"/>
            <a:r>
              <a:rPr lang="en-US" sz="2400" b="1" dirty="0"/>
              <a:t>2.3 New provisions for the vehicle type</a:t>
            </a:r>
            <a:endParaRPr lang="en-GB" sz="2400" b="1" dirty="0"/>
          </a:p>
        </p:txBody>
      </p:sp>
      <p:sp>
        <p:nvSpPr>
          <p:cNvPr id="6" name="Espace réservé du numéro de diapositive 3"/>
          <p:cNvSpPr txBox="1">
            <a:spLocks/>
          </p:cNvSpPr>
          <p:nvPr/>
        </p:nvSpPr>
        <p:spPr bwMode="auto">
          <a:xfrm>
            <a:off x="11279782" y="6382154"/>
            <a:ext cx="36004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4A5D464-134C-4C80-B41F-7081051DEBC1}" type="slidenum">
              <a:rPr lang="ja-JP" altLang="fr-FR" smtClean="0"/>
              <a:pPr/>
              <a:t>7</a:t>
            </a:fld>
            <a:endParaRPr lang="fr-FR" altLang="ja-JP"/>
          </a:p>
        </p:txBody>
      </p:sp>
      <p:sp>
        <p:nvSpPr>
          <p:cNvPr id="7" name="Inhaltsplatzhalter 4"/>
          <p:cNvSpPr>
            <a:spLocks noGrp="1"/>
          </p:cNvSpPr>
          <p:nvPr>
            <p:ph idx="1"/>
          </p:nvPr>
        </p:nvSpPr>
        <p:spPr>
          <a:xfrm>
            <a:off x="555371" y="1201583"/>
            <a:ext cx="10971371" cy="5323761"/>
          </a:xfrm>
        </p:spPr>
        <p:txBody>
          <a:bodyPr vert="horz" lIns="0" tIns="0" rIns="0" bIns="0" rtlCol="0"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600" b="1" dirty="0"/>
              <a:t>Current paragraph 7.3.7.</a:t>
            </a:r>
          </a:p>
          <a:p>
            <a:pPr marL="0" indent="0">
              <a:buNone/>
            </a:pPr>
            <a:r>
              <a:rPr lang="en-GB" sz="1600" dirty="0"/>
              <a:t>7.3.7.The vehicle manufacturer shall implement measures for the vehicle type to:</a:t>
            </a:r>
            <a:endParaRPr lang="de-DE" sz="1600" dirty="0"/>
          </a:p>
          <a:p>
            <a:pPr marL="457200" indent="-457200" defTabSz="179388">
              <a:buNone/>
            </a:pPr>
            <a:r>
              <a:rPr lang="en-GB" sz="1600" dirty="0"/>
              <a:t>	(a) detect and prevent cyber-attacks against vehicles of the vehicle type;</a:t>
            </a:r>
            <a:endParaRPr lang="de-DE" sz="1600" dirty="0"/>
          </a:p>
          <a:p>
            <a:pPr marL="457200" indent="-457200" defTabSz="179388">
              <a:buNone/>
            </a:pPr>
            <a:r>
              <a:rPr lang="en-GB" sz="1600" dirty="0"/>
              <a:t>	(b) support the monitoring capability of the vehicle manufacturer with regards to detecting threats, vulnerabilities and cyber-attacks relevant to the vehicle type;</a:t>
            </a:r>
            <a:endParaRPr lang="de-DE" sz="1600" dirty="0"/>
          </a:p>
          <a:p>
            <a:pPr marL="457200" indent="-457200" defTabSz="179388">
              <a:buNone/>
            </a:pPr>
            <a:r>
              <a:rPr lang="en-GB" sz="1600" dirty="0"/>
              <a:t>	(c) provide data forensic capability to enable analysis of attempted or successful cyber-attacks.</a:t>
            </a:r>
            <a:endParaRPr lang="de-DE" sz="16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1600" b="1" dirty="0"/>
              <a:t>Proposed Changes: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sz="1600" dirty="0"/>
              <a:t>Delete Paragraph </a:t>
            </a:r>
            <a:r>
              <a:rPr lang="en-US" sz="1600" dirty="0"/>
              <a:t>7.3.7. (a) and (b) 	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Transfer paragraph 7.3.7. (c) to paragraph 7.2.2.2. (CSMS)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600" b="1" dirty="0"/>
              <a:t>Justification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7.3.7 are requirements for the CSMS not for the vehicle type. (a) and (b) are already covered under 7.2.2.2.</a:t>
            </a:r>
            <a:endParaRPr lang="de-DE" sz="16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Forensic data to be specified.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Such technologies are not state of the art within the automotive industry.</a:t>
            </a:r>
            <a:endParaRPr lang="de-DE" sz="16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Such technologies cannot be implemented on existing architectures.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This approach has been discussed and rejected by the TF; see </a:t>
            </a:r>
            <a:r>
              <a:rPr lang="en-US" sz="1600" dirty="0">
                <a:hlinkClick r:id="rId2" tooltip="Herunterladen"/>
              </a:rPr>
              <a:t>TFCS 17-02rev2 (Chair) Minutes of TFCS 16.docx </a:t>
            </a:r>
            <a:endParaRPr lang="en-US" sz="16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Regulation should be technology neutral (on-board or off-board) and not mandating a specific technical solution</a:t>
            </a:r>
          </a:p>
        </p:txBody>
      </p:sp>
    </p:spTree>
    <p:extLst>
      <p:ext uri="{BB962C8B-B14F-4D97-AF65-F5344CB8AC3E}">
        <p14:creationId xmlns:p14="http://schemas.microsoft.com/office/powerpoint/2010/main" val="445875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281208" y="411680"/>
            <a:ext cx="7989917" cy="791985"/>
          </a:xfrm>
        </p:spPr>
        <p:txBody>
          <a:bodyPr/>
          <a:lstStyle/>
          <a:p>
            <a:pPr algn="l"/>
            <a:r>
              <a:rPr lang="en-US" sz="2400" b="1" dirty="0"/>
              <a:t>3. Excessive reporting provisions</a:t>
            </a:r>
            <a:endParaRPr lang="en-GB" sz="2400" b="1" dirty="0"/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 bwMode="auto">
          <a:xfrm>
            <a:off x="11279782" y="6382154"/>
            <a:ext cx="36004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4A5D464-134C-4C80-B41F-7081051DEBC1}" type="slidenum">
              <a:rPr lang="ja-JP" altLang="fr-FR" smtClean="0"/>
              <a:pPr/>
              <a:t>8</a:t>
            </a:fld>
            <a:endParaRPr lang="fr-FR" altLang="ja-JP" dirty="0"/>
          </a:p>
        </p:txBody>
      </p:sp>
      <p:sp>
        <p:nvSpPr>
          <p:cNvPr id="6" name="Inhaltsplatzhalter 4"/>
          <p:cNvSpPr>
            <a:spLocks noGrp="1"/>
          </p:cNvSpPr>
          <p:nvPr>
            <p:ph idx="1"/>
          </p:nvPr>
        </p:nvSpPr>
        <p:spPr>
          <a:xfrm>
            <a:off x="552192" y="1559632"/>
            <a:ext cx="10971371" cy="5230154"/>
          </a:xfrm>
        </p:spPr>
        <p:txBody>
          <a:bodyPr vert="horz" lIns="0" tIns="0" rIns="0" bIns="0" rtlCol="0"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1800" b="1" dirty="0"/>
              <a:t>Proposed Changes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800" dirty="0"/>
              <a:t>Delete 7.4. (Reporting provisions)</a:t>
            </a:r>
          </a:p>
          <a:p>
            <a:pPr marL="0" indent="0">
              <a:spcBef>
                <a:spcPts val="600"/>
              </a:spcBef>
              <a:buNone/>
            </a:pPr>
            <a:endParaRPr lang="en-GB" sz="1800" b="1" dirty="0"/>
          </a:p>
          <a:p>
            <a:pPr marL="0" indent="0">
              <a:spcBef>
                <a:spcPts val="600"/>
              </a:spcBef>
              <a:buNone/>
            </a:pPr>
            <a:r>
              <a:rPr lang="en-GB" sz="1800" b="1" dirty="0"/>
              <a:t>Justification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According to 6.8, audits are possible at any time in order to cover the aspects mentioned under 7.4.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Systematic reporting especially on vulnerabilities is very sensitive and becomes a target for hackers.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Volume of such a reporting would be excessive</a:t>
            </a:r>
          </a:p>
        </p:txBody>
      </p:sp>
    </p:spTree>
    <p:extLst>
      <p:ext uri="{BB962C8B-B14F-4D97-AF65-F5344CB8AC3E}">
        <p14:creationId xmlns:p14="http://schemas.microsoft.com/office/powerpoint/2010/main" val="3378606978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228</TotalTime>
  <Words>768</Words>
  <Application>Microsoft Office PowerPoint</Application>
  <PresentationFormat>Widescreen</PresentationFormat>
  <Paragraphs>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Masque présentation OICA</vt:lpstr>
      <vt:lpstr>PowerPoint Presentation</vt:lpstr>
      <vt:lpstr>PowerPoint Presentation</vt:lpstr>
      <vt:lpstr>Concerns regarding the maturity and applicability of the Draft-CS-Regulation </vt:lpstr>
      <vt:lpstr>1. Changes to the type approval procedure</vt:lpstr>
      <vt:lpstr>2.1 Transition time for existing architectures</vt:lpstr>
      <vt:lpstr>2.2 Use of Annex 5</vt:lpstr>
      <vt:lpstr>2.3 New provisions for the vehicle type</vt:lpstr>
      <vt:lpstr>3. Excessive reporting provisions</vt:lpstr>
    </vt:vector>
  </TitlesOfParts>
  <Company>PEUGEOT CITROEN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KAI FREDERIK ZASTROW - J597066</dc:creator>
  <cp:lastModifiedBy>F. Guichard</cp:lastModifiedBy>
  <cp:revision>181</cp:revision>
  <dcterms:created xsi:type="dcterms:W3CDTF">2019-11-18T06:47:43Z</dcterms:created>
  <dcterms:modified xsi:type="dcterms:W3CDTF">2020-02-07T19:24:30Z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d53d93-3f4c-4b90-b511-bd6bdbb4fba9_Enabled">
    <vt:lpwstr>True</vt:lpwstr>
  </property>
  <property fmtid="{D5CDD505-2E9C-101B-9397-08002B2CF9AE}" pid="3" name="MSIP_Label_2fd53d93-3f4c-4b90-b511-bd6bdbb4fba9_SiteId">
    <vt:lpwstr>d852d5cd-724c-4128-8812-ffa5db3f8507</vt:lpwstr>
  </property>
  <property fmtid="{D5CDD505-2E9C-101B-9397-08002B2CF9AE}" pid="4" name="MSIP_Label_2fd53d93-3f4c-4b90-b511-bd6bdbb4fba9_Owner">
    <vt:lpwstr>J597066@inetpsa.com</vt:lpwstr>
  </property>
  <property fmtid="{D5CDD505-2E9C-101B-9397-08002B2CF9AE}" pid="5" name="MSIP_Label_2fd53d93-3f4c-4b90-b511-bd6bdbb4fba9_SetDate">
    <vt:lpwstr>2019-11-19T17:42:22.9803078Z</vt:lpwstr>
  </property>
  <property fmtid="{D5CDD505-2E9C-101B-9397-08002B2CF9AE}" pid="6" name="MSIP_Label_2fd53d93-3f4c-4b90-b511-bd6bdbb4fba9_Name">
    <vt:lpwstr>C2 - PSA Sensitive</vt:lpwstr>
  </property>
  <property fmtid="{D5CDD505-2E9C-101B-9397-08002B2CF9AE}" pid="7" name="MSIP_Label_2fd53d93-3f4c-4b90-b511-bd6bdbb4fba9_Application">
    <vt:lpwstr>Microsoft Azure Information Protection</vt:lpwstr>
  </property>
  <property fmtid="{D5CDD505-2E9C-101B-9397-08002B2CF9AE}" pid="8" name="MSIP_Label_2fd53d93-3f4c-4b90-b511-bd6bdbb4fba9_Extended_MSFT_Method">
    <vt:lpwstr>Automatic</vt:lpwstr>
  </property>
  <property fmtid="{D5CDD505-2E9C-101B-9397-08002B2CF9AE}" pid="9" name="Sensitivity">
    <vt:lpwstr>C2 - PSA Sensitive</vt:lpwstr>
  </property>
</Properties>
</file>