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87" r:id="rId4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110" d="100"/>
          <a:sy n="110" d="100"/>
        </p:scale>
        <p:origin x="1986" y="1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7DC1-E067-48EF-902A-D6CADE02B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6713E-8236-474B-BBE1-5B332F4A9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44D42-D496-4F15-AB6D-A284B0CF3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C2C56-7A9E-4614-974F-02000076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298F5-89B9-40B2-A8E2-39542DFF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6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415E-6F6B-435A-B7AC-71752E1B6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354AF-124C-4B00-AEC5-062BCE9A7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91812-3EBF-4C95-B787-AF3D545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BB33-2BBB-49C2-A595-2A37143A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223A-8E6C-4EDF-915D-1B9C5CDA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9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2C384-15F5-4691-AC05-1D16C1146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4CB6D-726B-4AAB-8371-BA39F8DDA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1780C-1BC0-47EB-AB28-E7D3EF734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0258A-574F-41EE-980F-89D4E571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66AEC-8191-4D4B-9C2C-213EC3FF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7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8E026-F4A6-4873-9030-2E3EFE0D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722429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AFB5F-21FF-4A95-BFDF-65F129DA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461A1-FEAF-4227-9FE7-6B37084E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7DC2A-8703-4B43-A5E6-B7DFF3EA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5D964-D483-4906-82F8-43A67334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3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6B1E-3D6F-4652-A377-24D6E5D3B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C80F3-61BA-4ADA-88E9-9A243AED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C71A-E7C4-4CDD-BDC3-1C6BC602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406A2-26D4-459C-8320-A564DC0F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5E548-9441-4F72-AD57-B62ABB88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1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AA9F-0FEB-4B41-A231-CEB08660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BD24-3C29-4020-BD2D-12C6B1888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E84C7-6D7C-46D8-929E-D3FDF4B6F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92D56-9A4B-4978-9585-8AF137CE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1E970-1A11-44A2-84CD-07335412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39BAF-7F32-4494-829F-B585DDF1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5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9D32-633F-4867-B92A-EAB4D853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1F3B8-2447-45A4-A958-32C841A3D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0397A-C816-4F79-B956-E2BB4C7CC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59EB37-A61A-4235-9C3B-B30D1AA44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D06C5-A1DE-4F51-ABCC-39D2D7215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3EBC66-AA20-4ADC-AB33-13410A53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B527F-1C4A-4732-BE1A-3CAAFB10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95E2EB-16A0-4EC1-81E8-953124AC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65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A27B-1419-4315-B645-5882B8CD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50ED2-8A98-4E62-B974-41D199E4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A4937-10F4-403C-BB07-151F9541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24F08-4013-457F-9AF1-92607204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1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3D1A13-07BB-4834-AC84-8DA85AB3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74C8DB-866F-489F-9FA7-94F3012E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738E5-A0D1-4E43-904B-C123AF5C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0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B4BB-2DD9-4E5E-8B1E-24F7A0BD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35BC3-AFE1-4E2C-B744-51981E044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2B785-24D9-439A-AD38-E17E7E057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3E99E-0C58-4B08-9B7E-450E723E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E04C6-533F-42AC-9D84-F93AF52C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40E88-6737-49A4-AEE8-AC2C57C0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5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A028-701D-4BBB-B92A-D7AB9F7A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6A92D-6A5A-43C5-A558-E7C518D3A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B9080-30D3-4D39-AF2F-0CD297F79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9F83F-E659-40FC-8E1D-A0C2C5A4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5095C-87F1-4AD6-B182-F23B5747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DD20D-F504-40F9-AAFA-A54C5DA8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CC487-CD18-4F7E-9210-C75ABB37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715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837DC-77C5-489E-AD22-ADC163B7C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10C8D-94B6-4F4D-B133-225532FC9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06595-588A-49FA-80F6-8BE6A9273341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FE0F9-8FEB-4CE3-B1F9-5AC9E356A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dirty="0"/>
              <a:t>GRVA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F934B-4306-463B-8B57-2EC43AB7D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1FB5B-09FF-4F1E-B209-07E69030DA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464CFE-F15D-421E-816D-11E16FAFAA8E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958136" y="347663"/>
            <a:ext cx="12668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9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0" r:id="rId12"/>
    <p:sldLayoutId id="2147483649" r:id="rId13"/>
    <p:sldLayoutId id="2147483651" r:id="rId14"/>
    <p:sldLayoutId id="2147483652" r:id="rId15"/>
    <p:sldLayoutId id="2147483653" r:id="rId16"/>
    <p:sldLayoutId id="21474836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ece.org/fileadmin/DAM/trans/doc/2019/wp29/WP29-177-16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0377A6-8E71-4DD6-A972-936F6460D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2601119"/>
            <a:ext cx="7429500" cy="1655762"/>
          </a:xfrm>
        </p:spPr>
        <p:txBody>
          <a:bodyPr/>
          <a:lstStyle/>
          <a:p>
            <a:r>
              <a:rPr lang="en-US" dirty="0"/>
              <a:t>Highlights of the 179</a:t>
            </a:r>
            <a:r>
              <a:rPr lang="en-US" baseline="30000" dirty="0"/>
              <a:t>th</a:t>
            </a:r>
            <a:r>
              <a:rPr lang="en-US" dirty="0"/>
              <a:t> WP.29 session 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Other GRVA relevant information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17B02166-AC4C-4121-BB5A-CBEC24E91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0" y="106829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 u="sng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GRVA-05-28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5th GRVA, 10 – 14 February 2020,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2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12">
            <a:extLst>
              <a:ext uri="{FF2B5EF4-FFF2-40B4-BE49-F238E27FC236}">
                <a16:creationId xmlns:a16="http://schemas.microsoft.com/office/drawing/2014/main" id="{441F979A-DAA9-4577-A319-C7EBF246E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60" y="109775"/>
            <a:ext cx="29523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fr-CH" sz="1200" u="sng" dirty="0">
                <a:latin typeface="Times New Roman" pitchFamily="18" charset="0"/>
                <a:cs typeface="Times New Roman" pitchFamily="18" charset="0"/>
              </a:rPr>
              <a:t>Note by the </a:t>
            </a:r>
            <a:r>
              <a:rPr lang="fr-CH" sz="1200" u="sng" dirty="0" err="1">
                <a:latin typeface="Times New Roman" pitchFamily="18" charset="0"/>
                <a:cs typeface="Times New Roman" pitchFamily="18" charset="0"/>
              </a:rPr>
              <a:t>secretariat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4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31893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highlights of the 179th WP.29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412776"/>
            <a:ext cx="9649072" cy="5184576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General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Director Li informed on the recruiting process of the GRSG secretariat. He strongly encouraged women to apply.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Following AC.2 discussions, GRVA received two additional days for 2020.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WP.29 corrected the Framework Document on the safety of Automated Vehicles.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FIA made a presentation related to the TF CS/OTA activities. </a:t>
            </a:r>
            <a:br>
              <a:rPr lang="en-US" sz="1800" dirty="0"/>
            </a:br>
            <a:r>
              <a:rPr lang="en-US" sz="1800" dirty="0"/>
              <a:t>The secretariat produced GRVA-05-12 in response.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WP.29 agreed to consult the GRs regarding UI and marking provisions (see item 11(a)).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1800" dirty="0"/>
              <a:t>WP.29-WP.1 combined session (2h) during the WP.29 week in March 2020</a:t>
            </a:r>
          </a:p>
          <a:p>
            <a:pPr marL="85725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1958 Agreement</a:t>
            </a:r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WP.29 postponed the vote on the RCM provision in order to consider the latest amendments adopted by GRVA.</a:t>
            </a:r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UN Regulation No. 152 (AEBS M1/N1) entered into Force in January 2020</a:t>
            </a:r>
          </a:p>
          <a:p>
            <a:pPr marL="85725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1998 Agreement</a:t>
            </a:r>
          </a:p>
          <a:p>
            <a:pPr marL="371475" indent="-285750"/>
            <a:r>
              <a:rPr lang="en-US" sz="1800" dirty="0"/>
              <a:t>AC.3 briefly discussed the need to amend UN GTR No. 8 (ESC)</a:t>
            </a:r>
          </a:p>
          <a:p>
            <a:pPr marL="85725" indent="0">
              <a:spcBef>
                <a:spcPts val="600"/>
              </a:spcBef>
              <a:buNone/>
            </a:pPr>
            <a:endParaRPr lang="en-US" sz="1800" dirty="0"/>
          </a:p>
          <a:p>
            <a:pPr marL="266700" indent="-180975">
              <a:spcBef>
                <a:spcPts val="600"/>
              </a:spcBef>
            </a:pPr>
            <a:endParaRPr lang="en-US" sz="1800" dirty="0"/>
          </a:p>
          <a:p>
            <a:pPr marL="85725" indent="0">
              <a:spcBef>
                <a:spcPts val="600"/>
              </a:spcBef>
              <a:buNone/>
            </a:pPr>
            <a:endParaRPr lang="en-US" sz="1800" dirty="0"/>
          </a:p>
          <a:p>
            <a:pPr marL="266700" indent="-180975">
              <a:spcBef>
                <a:spcPts val="600"/>
              </a:spcBef>
            </a:pPr>
            <a:r>
              <a:rPr lang="en-US" sz="1800" dirty="0"/>
              <a:t>The IWG on PTI presented its proposal to address the  assurance of the safety of vehicles and their equipment and systems, including automated/autonomous driving systems in operation.</a:t>
            </a:r>
          </a:p>
          <a:p>
            <a:pPr marL="85725" indent="0">
              <a:spcBef>
                <a:spcPts val="600"/>
              </a:spcBef>
              <a:buNone/>
            </a:pPr>
            <a:r>
              <a:rPr lang="en-US" sz="1800" dirty="0"/>
              <a:t>	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/>
              <a:t>See </a:t>
            </a:r>
            <a:r>
              <a:rPr lang="en-US" sz="1800" dirty="0">
                <a:hlinkClick r:id="rId2"/>
              </a:rPr>
              <a:t>WP.29-177-16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6653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346646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412776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List of Participants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Please check, correct and sign the provisional list of participants.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If your name not listed, fill out one of the registration forms annexed to the yellow  file.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At the end of the session, we will circulate the updated participant list by email.</a:t>
            </a:r>
            <a:br>
              <a:rPr lang="en-US" sz="1800" dirty="0"/>
            </a:br>
            <a:endParaRPr lang="en-US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Tax free petrol coupons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For delegates of Contracting Parties: as usual, tax free petrol coupons are available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Please fill in the details requested and return them to the secretariat</a:t>
            </a:r>
          </a:p>
          <a:p>
            <a:pPr marL="534988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Copies of passport and car registration papers are needed for this purpose</a:t>
            </a:r>
          </a:p>
          <a:p>
            <a:pPr marL="266700"/>
            <a:endParaRPr lang="en-US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Next session and submission of official working documents for the next session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Please </a:t>
            </a:r>
            <a:r>
              <a:rPr lang="en-US" sz="1800" b="1" dirty="0"/>
              <a:t>register</a:t>
            </a:r>
            <a:r>
              <a:rPr lang="en-US" sz="1800" dirty="0"/>
              <a:t> to the meeting (e.g. online) even if you are the holder of a long duration badge.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The </a:t>
            </a:r>
            <a:r>
              <a:rPr lang="en-US" sz="1800" b="1" dirty="0"/>
              <a:t>next session</a:t>
            </a:r>
            <a:r>
              <a:rPr lang="en-US" sz="1800" dirty="0"/>
              <a:t> will be held on </a:t>
            </a:r>
            <a:r>
              <a:rPr lang="en-US" sz="1800" b="1" dirty="0"/>
              <a:t>3-4 March 2020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The </a:t>
            </a:r>
            <a:r>
              <a:rPr lang="en-US" sz="1800" b="1" dirty="0"/>
              <a:t>deadline for the submission of official working documents</a:t>
            </a:r>
            <a:r>
              <a:rPr lang="en-US" sz="1800" dirty="0"/>
              <a:t> is</a:t>
            </a:r>
            <a:r>
              <a:rPr lang="en-US" sz="1800" b="1" dirty="0"/>
              <a:t> n/a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800" dirty="0"/>
          </a:p>
          <a:p>
            <a:pPr marL="266700" indent="-180975">
              <a:spcBef>
                <a:spcPts val="600"/>
              </a:spcBef>
            </a:pPr>
            <a:r>
              <a:rPr lang="en-US" sz="1800" dirty="0">
                <a:solidFill>
                  <a:srgbClr val="002060"/>
                </a:solidFill>
              </a:rPr>
              <a:t>Request from the Document Management Section</a:t>
            </a:r>
          </a:p>
          <a:p>
            <a:pPr marL="2667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According to the UN Rules and Procedures relevant for official document, all text included in drawings and pictures should be editable. No text should be included as embedded image.</a:t>
            </a: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19759</TotalTime>
  <Words>154</Words>
  <Application>Microsoft Office PowerPoint</Application>
  <PresentationFormat>A4 Paper (210x297 mm)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Custom Design</vt:lpstr>
      <vt:lpstr>PowerPoint Presentation</vt:lpstr>
      <vt:lpstr>Relevant highlights of the 179th WP.29</vt:lpstr>
      <vt:lpstr>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F. Guichard</cp:lastModifiedBy>
  <cp:revision>230</cp:revision>
  <cp:lastPrinted>2018-09-17T10:18:42Z</cp:lastPrinted>
  <dcterms:created xsi:type="dcterms:W3CDTF">2014-03-30T12:17:15Z</dcterms:created>
  <dcterms:modified xsi:type="dcterms:W3CDTF">2020-02-07T18:09:13Z</dcterms:modified>
</cp:coreProperties>
</file>