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8" r:id="rId3"/>
    <p:sldId id="290" r:id="rId4"/>
    <p:sldId id="289" r:id="rId5"/>
    <p:sldId id="299" r:id="rId6"/>
    <p:sldId id="298" r:id="rId7"/>
    <p:sldId id="297" r:id="rId8"/>
    <p:sldId id="279" r:id="rId9"/>
  </p:sldIdLst>
  <p:sldSz cx="12188825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CD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72370" autoAdjust="0"/>
  </p:normalViewPr>
  <p:slideViewPr>
    <p:cSldViewPr>
      <p:cViewPr varScale="1">
        <p:scale>
          <a:sx n="110" d="100"/>
          <a:sy n="110" d="100"/>
        </p:scale>
        <p:origin x="378" y="10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2/7/2020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2/7/2020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6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7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9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04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9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BFC-9B43-4D50-A847-EB0740623289}" type="datetime1">
              <a:rPr lang="en-US" smtClean="0"/>
              <a:t>2/7/2020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1207-8473-49DF-AB7F-014FACAB8D57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E30A-3F80-47CF-953D-3204FF3B5392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2/7/2020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2/7/2020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2/7/2020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2/7/2020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2/7/2020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8012" y="609600"/>
            <a:ext cx="11201400" cy="2233874"/>
          </a:xfrm>
        </p:spPr>
        <p:txBody>
          <a:bodyPr>
            <a:normAutofit/>
          </a:bodyPr>
          <a:lstStyle/>
          <a:p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Status Report from the Fifth Session of the Informal Working Group (IWG) on </a:t>
            </a:r>
            <a:b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Validation Methods for Automated Driving (VMAD)</a:t>
            </a: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February 10-14, 2020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Geneva, Switzerland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9632"/>
          <a:stretch/>
        </p:blipFill>
        <p:spPr>
          <a:xfrm>
            <a:off x="9974885" y="5257800"/>
            <a:ext cx="2213941" cy="12741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257800"/>
            <a:ext cx="9974885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0412" y="408322"/>
            <a:ext cx="3733800" cy="3416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Transmitted by the IWG on VMAD</a:t>
            </a:r>
            <a:endParaRPr kumimoji="1" lang="ja-JP" altLang="en-US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27834" y="376861"/>
            <a:ext cx="3671978" cy="8402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GRVA-05-23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5th GRVA, 10-14 February 2020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Agenda item </a:t>
            </a:r>
            <a:r>
              <a:rPr kumimoji="1" lang="en-US" altLang="ja-JP">
                <a:latin typeface="Arial" panose="020B0604020202020204" pitchFamily="34" charset="0"/>
                <a:cs typeface="Arial" panose="020B0604020202020204" pitchFamily="34" charset="0"/>
              </a:rPr>
              <a:t>4(c)</a:t>
            </a:r>
            <a:endParaRPr kumimoji="1" lang="ja-JP" altLang="en-US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C7543BA7-6308-464E-876C-24D8F9203C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826065"/>
              </p:ext>
            </p:extLst>
          </p:nvPr>
        </p:nvGraphicFramePr>
        <p:xfrm>
          <a:off x="459639" y="2370729"/>
          <a:ext cx="11277600" cy="305834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6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71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872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CA" sz="2200" b="0" kern="12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The test and assessment (including CEL) for Automated Lane Keeping Systems (ALKS) of SAE levels 3/4 compatible as a new UN Regulation for contracting parties to the 1958 agreement</a:t>
                      </a:r>
                      <a:r>
                        <a:rPr lang="en-CA" sz="2200" b="0" kern="1200" baseline="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*</a:t>
                      </a:r>
                      <a:endParaRPr lang="en-US" sz="2200" b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</a:t>
                      </a:r>
                      <a:r>
                        <a:rPr lang="en-US" sz="2200" baseline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2020</a:t>
                      </a:r>
                      <a:endParaRPr lang="en-US" sz="2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2"/>
                      </a:pPr>
                      <a:r>
                        <a:rPr lang="en-CA" sz="2200" b="0" kern="12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Review of the existing and upcoming methods and a proposed way forward for the assessment of automated driving (AD)</a:t>
                      </a:r>
                      <a:endParaRPr lang="en-US" sz="2200" b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CA" sz="2200" b="0" kern="12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New assessment/test method (NATM) of AD</a:t>
                      </a:r>
                      <a:endParaRPr lang="en-US" sz="2200" b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2" y="165975"/>
            <a:ext cx="8320484" cy="1401762"/>
          </a:xfrm>
        </p:spPr>
        <p:txBody>
          <a:bodyPr anchor="ctr">
            <a:normAutofit fontScale="90000"/>
          </a:bodyPr>
          <a:lstStyle/>
          <a:p>
            <a:r>
              <a:rPr lang="en-US" sz="32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VMAD Deliverables to the World Forum for Harmonization of Vehicle Regulations (WP.29)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9413" y="1471025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0"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Based on the Framework document, 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has the following deliverables to WP.29: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5612" y="5513019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0">
              <a:buNone/>
            </a:pP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*Further clarification regarding this deliverable can be found in VMAD’s Terms of Reference and within previous GRVA reports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4" y="232435"/>
            <a:ext cx="8840788" cy="1199890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from the </a:t>
            </a:r>
            <a:r>
              <a:rPr lang="en-US" sz="3600" b="1" cap="none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Fifth VMAD Session</a:t>
            </a:r>
            <a:endParaRPr lang="en-US" sz="3600" b="1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25" y="1363496"/>
            <a:ext cx="11660188" cy="5197075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Collaboration between the VMAD IWG and the Functional Requirements for Automated and Autonomous Vehicles (FRAV) IWG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First joint meeting took place between VMAD and FRAV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More than 90% of the participants attended both FRAV &amp; VMAD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Discussions and deliverables from FRAV informed VMAD’s work</a:t>
            </a:r>
          </a:p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Increasing Participation at VMAD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The number of participants is still increasing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Approximately 80 individuals from contracting parties (CPs) and industry attended the fifth VMAD session</a:t>
            </a:r>
          </a:p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Presentations from CPs and Industry, such 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Real-world Testing and Assessment Methods – </a:t>
            </a:r>
            <a:r>
              <a:rPr lang="en-US" sz="2800" i="1" dirty="0">
                <a:latin typeface="Helvetica" panose="020B0604020202020204" pitchFamily="34" charset="0"/>
                <a:cs typeface="Helvetica" panose="020B0604020202020204" pitchFamily="34" charset="0"/>
              </a:rPr>
              <a:t>China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Metric Driven Approach for Safety Assessments of AVs – </a:t>
            </a:r>
            <a:r>
              <a:rPr lang="en-US" sz="2800" i="1" dirty="0">
                <a:latin typeface="Helvetica" panose="020B0604020202020204" pitchFamily="34" charset="0"/>
                <a:cs typeface="Helvetica" panose="020B0604020202020204" pitchFamily="34" charset="0"/>
              </a:rPr>
              <a:t>SAFE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Key Concepts and Issues Associated with Developing Scenarios – </a:t>
            </a:r>
            <a:r>
              <a:rPr lang="en-US" sz="2800" i="1" dirty="0">
                <a:latin typeface="Helvetica" panose="020B0604020202020204" pitchFamily="34" charset="0"/>
                <a:cs typeface="Helvetica" panose="020B0604020202020204" pitchFamily="34" charset="0"/>
              </a:rPr>
              <a:t>Canada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ALKS Test Matrix </a:t>
            </a:r>
            <a:r>
              <a:rPr lang="en-US" sz="2800" i="1" dirty="0">
                <a:latin typeface="Helvetica" panose="020B0604020202020204" pitchFamily="34" charset="0"/>
                <a:cs typeface="Helvetica" panose="020B0604020202020204" pitchFamily="34" charset="0"/>
              </a:rPr>
              <a:t>– France &amp; Germany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8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8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0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393" y="338794"/>
            <a:ext cx="9753600" cy="1167812"/>
          </a:xfrm>
        </p:spPr>
        <p:txBody>
          <a:bodyPr anchor="ctr">
            <a:normAutofit/>
          </a:bodyPr>
          <a:lstStyle/>
          <a:p>
            <a:r>
              <a:rPr lang="en-US" sz="44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929" y="1548811"/>
            <a:ext cx="10377884" cy="4857411"/>
          </a:xfrm>
        </p:spPr>
        <p:txBody>
          <a:bodyPr>
            <a:normAutofit lnSpcReduction="10000"/>
          </a:bodyPr>
          <a:lstStyle/>
          <a:p>
            <a:pPr marL="45720" lvl="0" indent="0">
              <a:buNone/>
            </a:pPr>
            <a:r>
              <a:rPr lang="en-CA" sz="3200" dirty="0">
                <a:latin typeface="Helvetica" panose="020B0604020202020204" pitchFamily="34" charset="0"/>
                <a:cs typeface="Helvetica" panose="020B0604020202020204" pitchFamily="34" charset="0"/>
              </a:rPr>
              <a:t>The following work has been completed by VMAD:</a:t>
            </a:r>
          </a:p>
          <a:p>
            <a:pPr marL="560070" lvl="0" indent="-514350">
              <a:buFont typeface="+mj-lt"/>
              <a:buAutoNum type="arabicPeriod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Drafted annex to address new test and assessment methods when applied to the new regulation on ALKS (including CEL) for contracting parties to the 1958 agreement </a:t>
            </a:r>
          </a:p>
          <a:p>
            <a:pPr marL="502920" indent="-457200">
              <a:buFont typeface="+mj-lt"/>
              <a:buAutoNum type="arabicPeriod"/>
            </a:pPr>
            <a:r>
              <a:rPr lang="en-CA" sz="2800" dirty="0">
                <a:latin typeface="Helvetica" panose="020B0604020202020204" pitchFamily="34" charset="0"/>
                <a:cs typeface="Helvetica" panose="020B0604020202020204" pitchFamily="34" charset="0"/>
              </a:rPr>
              <a:t>VMAD reviewed existing and upcoming assessment/test methods of autonomous driving </a:t>
            </a:r>
          </a:p>
          <a:p>
            <a:pPr lvl="1"/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Sub-working groups presented to VMAD high-level overviews of existing and upcoming assessment/test methods (i.e., scenarios, audit, virtual testing, test tracks, and real-world testing) for validating the safety of AVs</a:t>
            </a:r>
          </a:p>
          <a:p>
            <a:pPr marL="502920" indent="-457200">
              <a:buFont typeface="+mj-lt"/>
              <a:buAutoNum type="arabicPeriod"/>
            </a:pPr>
            <a:r>
              <a:rPr lang="en-CA" sz="2800" dirty="0">
                <a:latin typeface="Helvetica" panose="020B0604020202020204" pitchFamily="34" charset="0"/>
                <a:cs typeface="Helvetica" panose="020B0604020202020204" pitchFamily="34" charset="0"/>
              </a:rPr>
              <a:t>VMAD and its sub-working groups will continue to work together with FRAV to establish a NATM</a:t>
            </a:r>
          </a:p>
          <a:p>
            <a:pPr marL="274320" lvl="1" indent="0">
              <a:buNone/>
            </a:pP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  <a:p>
            <a:pPr lvl="0"/>
            <a:endParaRPr lang="en-CA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18408" y="3520057"/>
            <a:ext cx="969348" cy="9693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68981" y="2209800"/>
            <a:ext cx="969348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3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2" y="281477"/>
            <a:ext cx="9944100" cy="1167812"/>
          </a:xfrm>
        </p:spPr>
        <p:txBody>
          <a:bodyPr anchor="ctr">
            <a:normAutofit fontScale="90000"/>
          </a:bodyPr>
          <a:lstStyle/>
          <a:p>
            <a:r>
              <a:rPr lang="en-US" sz="44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 </a:t>
            </a:r>
            <a:r>
              <a:rPr lang="en-US" sz="4400" b="1" cap="none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Require</a:t>
            </a:r>
            <a:br>
              <a:rPr lang="en-US" sz="44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Clarification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3" y="1647826"/>
            <a:ext cx="11049000" cy="4219574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CA" sz="3600" dirty="0">
                <a:latin typeface="Helvetica" panose="020B0604020202020204" pitchFamily="34" charset="0"/>
                <a:cs typeface="Helvetica" panose="020B0604020202020204" pitchFamily="34" charset="0"/>
              </a:rPr>
              <a:t>Going forward, VMAD will work with its sub-groups and FRAV to clarify topics, such as: </a:t>
            </a:r>
          </a:p>
          <a:p>
            <a:r>
              <a:rPr lang="en-CA" sz="2800" dirty="0">
                <a:latin typeface="Helvetica" panose="020B0604020202020204" pitchFamily="34" charset="0"/>
                <a:cs typeface="Helvetica" panose="020B0604020202020204" pitchFamily="34" charset="0"/>
              </a:rPr>
              <a:t>Foreseeable and non-preventable scenarios</a:t>
            </a:r>
          </a:p>
          <a:p>
            <a:r>
              <a:rPr lang="en-CA" sz="2800" dirty="0">
                <a:latin typeface="Helvetica" panose="020B0604020202020204" pitchFamily="34" charset="0"/>
                <a:cs typeface="Helvetica" panose="020B0604020202020204" pitchFamily="34" charset="0"/>
              </a:rPr>
              <a:t>Reasonably foreseeable vs. </a:t>
            </a:r>
            <a:r>
              <a:rPr lang="en-CA" sz="2800">
                <a:latin typeface="Helvetica" panose="020B0604020202020204" pitchFamily="34" charset="0"/>
                <a:cs typeface="Helvetica" panose="020B0604020202020204" pitchFamily="34" charset="0"/>
              </a:rPr>
              <a:t>rationally foreseeable</a:t>
            </a:r>
          </a:p>
          <a:p>
            <a:endParaRPr lang="en-C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  <a:p>
            <a:pPr lvl="0"/>
            <a:endParaRPr lang="en-CA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9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4" y="232435"/>
            <a:ext cx="8535988" cy="1199890"/>
          </a:xfrm>
        </p:spPr>
        <p:txBody>
          <a:bodyPr anchor="ctr">
            <a:normAutofit/>
          </a:bodyPr>
          <a:lstStyle/>
          <a:p>
            <a:r>
              <a:rPr lang="en-US" sz="44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4" y="1403109"/>
            <a:ext cx="11660188" cy="522629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VMAD and its sub-working groups will continue to work together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Integrate the work done by each sub-working group, including the comments from industry and CPs, to develop overarching documents regarding the NATM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Update and implement work plan for establishing the NATM</a:t>
            </a:r>
          </a:p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Collaboration between VMAD &amp; FRAV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A FRAV and VMAD Leadership/Co-chair meeting to align each IWG’s long-term strategies is </a:t>
            </a:r>
            <a:r>
              <a:rPr lang="en-US" sz="2400">
                <a:latin typeface="Helvetica" panose="020B0604020202020204" pitchFamily="34" charset="0"/>
                <a:cs typeface="Helvetica" panose="020B0604020202020204" pitchFamily="34" charset="0"/>
              </a:rPr>
              <a:t>being planned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Upcoming VMAD meetings will directly follow FRAV meetings to ensure FRAV’s work continues to inform VMAD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1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625" y="338796"/>
            <a:ext cx="6396787" cy="1167812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VMAD Sessions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4" y="1619420"/>
            <a:ext cx="11520883" cy="4829008"/>
          </a:xfrm>
        </p:spPr>
        <p:txBody>
          <a:bodyPr>
            <a:normAutofit/>
          </a:bodyPr>
          <a:lstStyle/>
          <a:p>
            <a:pPr marL="628650" lvl="1" indent="-355600">
              <a:buSzPct val="100000"/>
            </a:pP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Sixth VMAD IWG Session - April 16 &amp;17, 2020 </a:t>
            </a:r>
          </a:p>
          <a:p>
            <a:pPr marL="958850" lvl="2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Hosted by CCFA in Paris, France</a:t>
            </a:r>
          </a:p>
          <a:p>
            <a:pPr marL="628650" lvl="1" indent="-355600">
              <a:buSzPct val="100000"/>
            </a:pP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Seventh VMAD IWG Session - September 10 &amp;11, 2020</a:t>
            </a:r>
          </a:p>
          <a:p>
            <a:pPr marL="958850" lvl="2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Hosted by NVIDIA in Santa Clara, United States</a:t>
            </a:r>
          </a:p>
          <a:p>
            <a:pPr marL="628650" lvl="1" indent="-355600">
              <a:buSzPct val="100000"/>
            </a:pP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Eighth VMAD IWG Session - November 5 &amp; 6, 2020 </a:t>
            </a:r>
          </a:p>
          <a:p>
            <a:pPr marL="958850" lvl="2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Hosted by the European Commission in Brussels, Belgium</a:t>
            </a:r>
          </a:p>
          <a:p>
            <a:pPr marL="628650" lvl="1" indent="-355600">
              <a:buSzPct val="100000"/>
            </a:pP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Ninth VMAD IWG Session – Tentatively scheduled for January 2021</a:t>
            </a:r>
          </a:p>
          <a:p>
            <a:pPr marL="958850" lvl="2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Location within Asia to be determined</a:t>
            </a:r>
          </a:p>
          <a:p>
            <a:pPr marL="274320" lvl="1" indent="0">
              <a:buSzPct val="100000"/>
              <a:buNone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SzPct val="100000"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 txBox="1">
            <a:spLocks/>
          </p:cNvSpPr>
          <p:nvPr/>
        </p:nvSpPr>
        <p:spPr>
          <a:xfrm>
            <a:off x="301624" y="1403109"/>
            <a:ext cx="11660188" cy="4483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452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6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034"/>
          <a:stretch/>
        </p:blipFill>
        <p:spPr>
          <a:xfrm>
            <a:off x="9936480" y="4648200"/>
            <a:ext cx="2266660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315" y="4648200"/>
            <a:ext cx="9916438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4315" y="44958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20042" y="59162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989012" y="1600200"/>
            <a:ext cx="10439400" cy="1905000"/>
          </a:xfrm>
        </p:spPr>
        <p:txBody>
          <a:bodyPr anchor="ctr">
            <a:normAutofit fontScale="90000"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thanks to the Japan Automobile Standards Internationalization Center (JASIC) for hosting VMAD’s fifth session!</a:t>
            </a:r>
            <a:b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2313</TotalTime>
  <Words>610</Words>
  <Application>Microsoft Office PowerPoint</Application>
  <PresentationFormat>Custom</PresentationFormat>
  <Paragraphs>80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Helvetica</vt:lpstr>
      <vt:lpstr>World country report presentation</vt:lpstr>
      <vt:lpstr>Status Report from the Fifth Session of the Informal Working Group (IWG) on  Validation Methods for Automated Driving (VMAD)</vt:lpstr>
      <vt:lpstr>VMAD Deliverables to the World Forum for Harmonization of Vehicle Regulations (WP.29)</vt:lpstr>
      <vt:lpstr>Highlights from the Fifth VMAD Session</vt:lpstr>
      <vt:lpstr>Deliverables</vt:lpstr>
      <vt:lpstr>Topics that Require Further Clarification</vt:lpstr>
      <vt:lpstr>Next Steps</vt:lpstr>
      <vt:lpstr>Upcoming VMAD Sessions</vt:lpstr>
      <vt:lpstr>Special thanks to the Japan Automobile Standards Internationalization Center (JASIC) for hosting VMAD’s fifth session! 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Country</dc:title>
  <dc:creator>Yonick, Gregory</dc:creator>
  <cp:lastModifiedBy>F. Guichard</cp:lastModifiedBy>
  <cp:revision>124</cp:revision>
  <cp:lastPrinted>2020-02-07T05:01:54Z</cp:lastPrinted>
  <dcterms:created xsi:type="dcterms:W3CDTF">2019-10-28T02:43:14Z</dcterms:created>
  <dcterms:modified xsi:type="dcterms:W3CDTF">2020-02-07T18:57:47Z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