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6"/>
  </p:notesMasterIdLst>
  <p:sldIdLst>
    <p:sldId id="256" r:id="rId5"/>
    <p:sldId id="263" r:id="rId6"/>
    <p:sldId id="274" r:id="rId7"/>
    <p:sldId id="275" r:id="rId8"/>
    <p:sldId id="270" r:id="rId9"/>
    <p:sldId id="283" r:id="rId10"/>
    <p:sldId id="284" r:id="rId11"/>
    <p:sldId id="285" r:id="rId12"/>
    <p:sldId id="280" r:id="rId13"/>
    <p:sldId id="281" r:id="rId14"/>
    <p:sldId id="279" r:id="rId15"/>
  </p:sldIdLst>
  <p:sldSz cx="9144000" cy="6858000" type="screen4x3"/>
  <p:notesSz cx="6735763" cy="98663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078" autoAdjust="0"/>
  </p:normalViewPr>
  <p:slideViewPr>
    <p:cSldViewPr>
      <p:cViewPr varScale="1">
        <p:scale>
          <a:sx n="112" d="100"/>
          <a:sy n="112" d="100"/>
        </p:scale>
        <p:origin x="150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28675" y="876300"/>
            <a:ext cx="5767388" cy="4325938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nl-NL" sz="1800" b="0" strike="noStrike" spc="-1">
                <a:solidFill>
                  <a:srgbClr val="0000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42525" y="5479688"/>
            <a:ext cx="5939847" cy="519107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22205" cy="57644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dt"/>
          </p:nvPr>
        </p:nvSpPr>
        <p:spPr>
          <a:xfrm>
            <a:off x="4202692" y="0"/>
            <a:ext cx="3222205" cy="576441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ftr"/>
          </p:nvPr>
        </p:nvSpPr>
        <p:spPr>
          <a:xfrm>
            <a:off x="0" y="10959765"/>
            <a:ext cx="3222205" cy="576441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87" name="PlaceHolder 6"/>
          <p:cNvSpPr>
            <a:spLocks noGrp="1"/>
          </p:cNvSpPr>
          <p:nvPr>
            <p:ph type="sldNum"/>
          </p:nvPr>
        </p:nvSpPr>
        <p:spPr>
          <a:xfrm>
            <a:off x="4202692" y="10959765"/>
            <a:ext cx="3222205" cy="576441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F02A3888-673D-4689-AF99-D29484F8A26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7536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73576" y="4686499"/>
            <a:ext cx="5388257" cy="4439452"/>
          </a:xfrm>
          <a:prstGeom prst="rect">
            <a:avLst/>
          </a:prstGeom>
        </p:spPr>
        <p:txBody>
          <a:bodyPr/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6" name="TextShape 3"/>
          <p:cNvSpPr txBox="1"/>
          <p:nvPr/>
        </p:nvSpPr>
        <p:spPr>
          <a:xfrm>
            <a:off x="3815518" y="9371444"/>
            <a:ext cx="2918477" cy="492927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D44F11D-34D0-4340-890E-88E39FCDE99E}" type="slidenum">
              <a:rPr lang="en-US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10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1838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11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2756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2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6454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3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9219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4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0851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5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11579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6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3820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7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88262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8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8235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30263" y="876300"/>
            <a:ext cx="5765800" cy="43259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F02A3888-673D-4689-AF99-D29484F8A26A}" type="slidenum">
              <a:rPr lang="en-US" sz="1400" b="0" strike="noStrike" spc="-1" smtClean="0">
                <a:latin typeface="Times New Roman"/>
              </a:rPr>
              <a:t>9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288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nl-N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nl-NL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400" b="0" strike="noStrike" spc="-1">
                <a:solidFill>
                  <a:srgbClr val="000000"/>
                </a:solidFill>
                <a:latin typeface="Calibri"/>
              </a:rPr>
              <a:t>Klik om de stijl te bewerken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5DAB8B57-6168-44C8-BBA1-51281CDAD602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10/5/2020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F5C2B08-6F4B-45EB-B014-59701702C74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32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4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nl-NL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324824" y="2132856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EDR/DSSAD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October 2020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6660232" y="181835"/>
            <a:ext cx="2016224" cy="5828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00" b="0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0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GRSG-119-27</a:t>
            </a:r>
            <a:b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119th</a:t>
            </a: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GRSG, 6-9 October 2020</a:t>
            </a:r>
          </a:p>
          <a:p>
            <a:pPr>
              <a:lnSpc>
                <a:spcPct val="100000"/>
              </a:lnSpc>
            </a:pPr>
            <a:r>
              <a:rPr lang="en-US" sz="1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13</a:t>
            </a:r>
            <a:endParaRPr lang="en-US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Co-Chairs of the</a:t>
            </a:r>
            <a:b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IWG on </a:t>
            </a:r>
            <a:r>
              <a:rPr lang="en-US" altLang="ja-JP" sz="10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EDR/DSSAD</a:t>
            </a:r>
            <a:endParaRPr lang="en-US" sz="10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Schedule</a:t>
            </a: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350966" y="543141"/>
            <a:ext cx="84695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6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Guidance </a:t>
            </a:r>
            <a:r>
              <a:rPr kumimoji="1" lang="fr-FR" altLang="ja-JP" sz="2400" b="1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from</a:t>
            </a:r>
            <a:r>
              <a:rPr kumimoji="1" lang="fr-FR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GRSG to IWG on EDR/DSSAD </a:t>
            </a:r>
            <a:r>
              <a:rPr kumimoji="1" lang="fr-FR" altLang="ja-JP" sz="2400" b="1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requested</a:t>
            </a:r>
            <a:r>
              <a:rPr kumimoji="1" lang="fr-FR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.</a:t>
            </a: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  <p:pic>
        <p:nvPicPr>
          <p:cNvPr id="2" name="Afbeelding 1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833437"/>
            <a:ext cx="8640000" cy="441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979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3600" b="1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sz="36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sz="36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sz="36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endParaRPr kumimoji="1" lang="en-US" altLang="ja-JP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3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690018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97404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Background IWG on EDR/DSSAD</a:t>
            </a:r>
            <a:endParaRPr lang="nl-NL" sz="36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323528" y="1052736"/>
            <a:ext cx="8460090" cy="4763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60" algn="ctr">
              <a:spcBef>
                <a:spcPts val="641"/>
              </a:spcBef>
              <a:buClr>
                <a:srgbClr val="000000"/>
              </a:buClr>
            </a:pP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In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accordance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with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the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‘Framework Document’ as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adopted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by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WP.29-178, </a:t>
            </a:r>
            <a:r>
              <a:rPr lang="nl-NL" altLang="ja-JP" spc="-1" dirty="0" err="1">
                <a:solidFill>
                  <a:srgbClr val="000000"/>
                </a:solidFill>
                <a:latin typeface="Calibri"/>
              </a:rPr>
              <a:t>June</a:t>
            </a:r>
            <a:r>
              <a:rPr lang="nl-NL" altLang="ja-JP" spc="-1" dirty="0">
                <a:solidFill>
                  <a:srgbClr val="000000"/>
                </a:solidFill>
                <a:latin typeface="Calibri"/>
              </a:rPr>
              <a:t> 2019:</a:t>
            </a:r>
            <a:endParaRPr lang="nl-NL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角丸四角形 27">
            <a:extLst>
              <a:ext uri="{FF2B5EF4-FFF2-40B4-BE49-F238E27FC236}">
                <a16:creationId xmlns:a16="http://schemas.microsoft.com/office/drawing/2014/main" id="{A75DF05F-4185-4875-971F-A6EF494389EB}"/>
              </a:ext>
            </a:extLst>
          </p:cNvPr>
          <p:cNvSpPr/>
          <p:nvPr/>
        </p:nvSpPr>
        <p:spPr>
          <a:xfrm>
            <a:off x="323528" y="4365104"/>
            <a:ext cx="8460090" cy="1872208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DELIVERABLES: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WP.29 Nov. 2019  Identification of differences between DSSAD and EDR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WP.29 Mar. 2020  Requirements for DSSAD for Automated Lane Keeping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WP.29 Mar. 2020  </a:t>
            </a:r>
            <a:r>
              <a:rPr kumimoji="1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Review of the existing national/regional actives &amp; a proposed way </a:t>
            </a:r>
            <a:br>
              <a:rPr kumimoji="1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                   forward for EDR/DSSAD</a:t>
            </a:r>
            <a:endParaRPr lang="en-US" altLang="ja-JP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WP.29 Nov. 2020</a:t>
            </a:r>
            <a:r>
              <a:rPr lang="en-US" altLang="ja-JP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</a:t>
            </a:r>
            <a:r>
              <a:rPr lang="en-US" altLang="ja-JP" b="1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Requirements for EDR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DC02C103-FE49-47DC-985F-72C243CC3F7F}"/>
              </a:ext>
            </a:extLst>
          </p:cNvPr>
          <p:cNvGrpSpPr>
            <a:grpSpLocks noChangeAspect="1"/>
          </p:cNvGrpSpPr>
          <p:nvPr/>
        </p:nvGrpSpPr>
        <p:grpSpPr>
          <a:xfrm>
            <a:off x="1857544" y="1484784"/>
            <a:ext cx="5456293" cy="1200505"/>
            <a:chOff x="6660232" y="3680535"/>
            <a:chExt cx="4392488" cy="945799"/>
          </a:xfrm>
        </p:grpSpPr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9A630B6C-5F49-498D-972E-2B36EED18368}"/>
                </a:ext>
              </a:extLst>
            </p:cNvPr>
            <p:cNvSpPr/>
            <p:nvPr/>
          </p:nvSpPr>
          <p:spPr>
            <a:xfrm>
              <a:off x="6660232" y="3680535"/>
              <a:ext cx="4392488" cy="945799"/>
            </a:xfrm>
            <a:prstGeom prst="round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6" name="カギ線コネクタ 13">
              <a:extLst>
                <a:ext uri="{FF2B5EF4-FFF2-40B4-BE49-F238E27FC236}">
                  <a16:creationId xmlns:a16="http://schemas.microsoft.com/office/drawing/2014/main" id="{D1A6B654-6B4D-4F4D-9C2C-2508805DFDF1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 rot="10800000">
              <a:off x="7285911" y="4048799"/>
              <a:ext cx="1548547" cy="28271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カギ線コネクタ 14">
              <a:extLst>
                <a:ext uri="{FF2B5EF4-FFF2-40B4-BE49-F238E27FC236}">
                  <a16:creationId xmlns:a16="http://schemas.microsoft.com/office/drawing/2014/main" id="{C51AC91E-CE30-4E39-8EE3-BE8A95756383}"/>
                </a:ext>
              </a:extLst>
            </p:cNvPr>
            <p:cNvCxnSpPr>
              <a:cxnSpLocks/>
              <a:stCxn id="15" idx="3"/>
              <a:endCxn id="19" idx="2"/>
            </p:cNvCxnSpPr>
            <p:nvPr/>
          </p:nvCxnSpPr>
          <p:spPr>
            <a:xfrm flipV="1">
              <a:off x="9816044" y="4048798"/>
              <a:ext cx="576946" cy="282712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角丸四角形 21">
              <a:extLst>
                <a:ext uri="{FF2B5EF4-FFF2-40B4-BE49-F238E27FC236}">
                  <a16:creationId xmlns:a16="http://schemas.microsoft.com/office/drawing/2014/main" id="{CB1A1031-E909-4577-A3B7-7D7BE27CFA54}"/>
                </a:ext>
              </a:extLst>
            </p:cNvPr>
            <p:cNvSpPr/>
            <p:nvPr/>
          </p:nvSpPr>
          <p:spPr>
            <a:xfrm>
              <a:off x="6768434" y="3818440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GRSG</a:t>
              </a:r>
              <a:endParaRPr kumimoji="1" lang="ja-JP" altLang="en-US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9" name="角丸四角形 22">
              <a:extLst>
                <a:ext uri="{FF2B5EF4-FFF2-40B4-BE49-F238E27FC236}">
                  <a16:creationId xmlns:a16="http://schemas.microsoft.com/office/drawing/2014/main" id="{B58B6B4B-16FD-4892-952E-2DFFD10F94EB}"/>
                </a:ext>
              </a:extLst>
            </p:cNvPr>
            <p:cNvSpPr/>
            <p:nvPr/>
          </p:nvSpPr>
          <p:spPr>
            <a:xfrm>
              <a:off x="9875514" y="3818440"/>
              <a:ext cx="1034952" cy="230358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GRVA</a:t>
              </a:r>
              <a:endParaRPr kumimoji="1" lang="ja-JP" altLang="en-US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  <p:sp>
          <p:nvSpPr>
            <p:cNvPr id="15" name="角丸四角形 10">
              <a:extLst>
                <a:ext uri="{FF2B5EF4-FFF2-40B4-BE49-F238E27FC236}">
                  <a16:creationId xmlns:a16="http://schemas.microsoft.com/office/drawing/2014/main" id="{38A90407-01B8-489C-8BE4-37F23367E6C4}"/>
                </a:ext>
              </a:extLst>
            </p:cNvPr>
            <p:cNvSpPr/>
            <p:nvPr/>
          </p:nvSpPr>
          <p:spPr>
            <a:xfrm>
              <a:off x="7896906" y="4243964"/>
              <a:ext cx="1919138" cy="17509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latin typeface="Calibri" panose="020F0502020204030204" pitchFamily="34" charset="0"/>
                  <a:ea typeface="Meiryo UI" panose="020B0604030504040204" pitchFamily="50" charset="-128"/>
                  <a:cs typeface="Calibri" panose="020F0502020204030204" pitchFamily="34" charset="0"/>
                </a:rPr>
                <a:t>IWG on EDR/DSSAD</a:t>
              </a:r>
              <a:endParaRPr kumimoji="1" lang="ja-JP" altLang="en-US" dirty="0"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endParaRPr>
            </a:p>
          </p:txBody>
        </p:sp>
      </p:grpSp>
      <p:sp>
        <p:nvSpPr>
          <p:cNvPr id="20" name="角丸四角形 27">
            <a:extLst>
              <a:ext uri="{FF2B5EF4-FFF2-40B4-BE49-F238E27FC236}">
                <a16:creationId xmlns:a16="http://schemas.microsoft.com/office/drawing/2014/main" id="{D87D2C53-AD26-4374-9071-6844E4670532}"/>
              </a:ext>
            </a:extLst>
          </p:cNvPr>
          <p:cNvSpPr/>
          <p:nvPr/>
        </p:nvSpPr>
        <p:spPr>
          <a:xfrm>
            <a:off x="355644" y="3018958"/>
            <a:ext cx="8460090" cy="1226155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TASKS: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Define the scope and specific objectives of, and differences between, EDR (Event Data Recorder) and DSSAD (Data Storage System for Automated Driving)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Define EDR and DSSAD technical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41712750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PREVIOUSLY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two-step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approach &amp;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two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deliverables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Step 1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 for WP.29 November 2020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basic requirements for EDR.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(based on existing well-known standard)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Step 2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 from WP.29 November 2020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new, advanced requirements for EDR.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(based on new national legislation, safety benefits, 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        technological progress, etc. – to be identified)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Deliverables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Step 1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to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GRSG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July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: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GRSG-118-13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EDR Common Technical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appropriate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adoption in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1958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and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1998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Agreements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u="sng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GRSG-118-14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UN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Regulation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EDR,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containing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same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technical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as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doc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 -118-13.</a:t>
            </a:r>
            <a:endParaRPr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61189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PREVIOUSLY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– GRSG-118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decisions</a:t>
            </a:r>
            <a:endParaRPr lang="nl-NL" sz="2400" b="1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GRSG-118-13 &amp; -118-14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contained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outstanding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issues on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definitions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overwriting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testing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and data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elements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 agreed in July to submit these documents with an official symbol for consideration and vote to November 2020 WP.29/AC.1, </a:t>
            </a:r>
            <a:r>
              <a:rPr kumimoji="1" lang="en-US" altLang="ja-JP" sz="2400" u="sng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subject to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a final review at the GRSG in October.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(GRSG-118-13 at WP.29 as ECE/TRANS/WP.29/2020/100)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(GRSG-118-14 at WP.29 as ECE/TRANS/WP.29/2020/123)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 IWG on EDR/DSSAD was entrusted to resolve the outstanding issues for the GRSG October session.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685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3600" b="1" spc="-1" dirty="0">
                <a:solidFill>
                  <a:srgbClr val="000000"/>
                </a:solidFill>
                <a:latin typeface="Calibri"/>
              </a:rPr>
              <a:t>IWG </a:t>
            </a:r>
            <a:r>
              <a:rPr lang="nl-NL" sz="3600" b="1" spc="-1" dirty="0" err="1">
                <a:solidFill>
                  <a:srgbClr val="000000"/>
                </a:solidFill>
                <a:latin typeface="Calibri"/>
              </a:rPr>
              <a:t>Activities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- </a:t>
            </a:r>
            <a:r>
              <a:rPr lang="nl-NL" sz="2400" b="1" spc="-1" dirty="0" err="1">
                <a:solidFill>
                  <a:srgbClr val="000000"/>
                </a:solidFill>
                <a:latin typeface="Calibri"/>
              </a:rPr>
              <a:t>since</a:t>
            </a:r>
            <a:r>
              <a:rPr lang="nl-NL" sz="2400" b="1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400" b="1" spc="-1" dirty="0">
                <a:solidFill>
                  <a:srgbClr val="000000"/>
                </a:solidFill>
                <a:latin typeface="Calibri"/>
              </a:rPr>
              <a:t>GRSG-118</a:t>
            </a:r>
            <a:endParaRPr lang="nl-NL" sz="24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Activities during July &amp; September: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Two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the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IWG on EDR/DSSAD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Three session of the Sub-Group on EDR</a:t>
            </a:r>
            <a:endParaRPr lang="nl-NL" altLang="ja-JP" sz="2400" spc="-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Eight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sessions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of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Task-Forces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on: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definitions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‘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overwriting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’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specifications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,</a:t>
            </a:r>
            <a:b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</a:b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- data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elements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In additional many other activities in smaller groups</a:t>
            </a:r>
          </a:p>
          <a:p>
            <a:pPr marL="36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endParaRPr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Participation by up to 70 people (representatives from </a:t>
            </a:r>
            <a:b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many contracting parties to the 1958 and 1998 </a:t>
            </a:r>
            <a:b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Agreements and experts from Industry and organizations </a:t>
            </a:r>
            <a:b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  for PTI, insurance, accident analysis, etc.).</a:t>
            </a:r>
          </a:p>
        </p:txBody>
      </p:sp>
    </p:spTree>
    <p:extLst>
      <p:ext uri="{BB962C8B-B14F-4D97-AF65-F5344CB8AC3E}">
        <p14:creationId xmlns:p14="http://schemas.microsoft.com/office/powerpoint/2010/main" val="14654622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</a:t>
            </a: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endParaRPr lang="nl-NL" altLang="ja-JP" sz="3600" b="1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Results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for GRSG-119,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two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new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informal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documents:</a:t>
            </a:r>
            <a:b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endParaRPr kumimoji="1" lang="fr-FR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GRSG-119-02 rev1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amending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ECE/TRANS/WP.29/2020/100: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 Common Technical Requirements appropriate for adoption in the 1958 and 1998 Agreements</a:t>
            </a:r>
            <a:b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endParaRPr kumimoji="1" lang="fr-FR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b="1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GRSG-119-03 rev1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amending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ECE/TRANS/WP.29/2020/123: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UN </a:t>
            </a:r>
            <a:r>
              <a:rPr lang="nl-NL" altLang="ja-JP" sz="2400" spc="-1" dirty="0" err="1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Regulation</a:t>
            </a:r>
            <a:r>
              <a:rPr lang="nl-NL" altLang="ja-JP" sz="2400" spc="-1" dirty="0">
                <a:solidFill>
                  <a:schemeClr val="tx1"/>
                </a:solidFill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on EDR</a:t>
            </a:r>
            <a:endParaRPr kumimoji="1" lang="fr-FR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1241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</a:t>
            </a: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endParaRPr lang="nl-NL" altLang="ja-JP" sz="3600" b="1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Both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GRSG-119-02 rev1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and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GRSG-119-03 rev1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Capturing, recording and locking of data,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Data elements and format,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Survivability testing.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Data retrieval is excluded.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Only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GRSG-119-03 rev1 (UN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Regulation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format):</a:t>
            </a:r>
            <a:endParaRPr kumimoji="1" lang="en-US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Type-Approval elements,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 EDR shall record the captured data in the vehicle,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Deactivation of the EDR shall not be possible,</a:t>
            </a:r>
          </a:p>
          <a:p>
            <a:pPr marL="34326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Without prejudice to national requirements on privacy, data protection and personal data processing.</a:t>
            </a:r>
          </a:p>
        </p:txBody>
      </p:sp>
    </p:spTree>
    <p:extLst>
      <p:ext uri="{BB962C8B-B14F-4D97-AF65-F5344CB8AC3E}">
        <p14:creationId xmlns:p14="http://schemas.microsoft.com/office/powerpoint/2010/main" val="346446125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EDR </a:t>
            </a: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Requirements</a:t>
            </a:r>
            <a:endParaRPr lang="nl-NL" altLang="ja-JP" sz="3600" b="1" spc="-1" dirty="0">
              <a:latin typeface="Calibri" panose="020F0502020204030204" pitchFamily="34" charset="0"/>
              <a:ea typeface="Noto Sans CJK SC Regular"/>
              <a:cs typeface="Calibri" panose="020F0502020204030204" pitchFamily="34" charset="0"/>
            </a:endParaRP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558300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Outstanding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issues on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definitions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overwriting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additional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testing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and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others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are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resolved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(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for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consideration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‘EDR Step 2’).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nl-NL" altLang="ja-JP" sz="24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Still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outstanding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issues on:</a:t>
            </a:r>
          </a:p>
          <a:p>
            <a:pPr marL="343260" lvl="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data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elements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  <a:b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-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existing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Part 563 data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elements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</a:t>
            </a:r>
            <a:b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· </a:t>
            </a: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mandatory recording of roll angle or roll rate,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·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normal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acceleration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,</a:t>
            </a:r>
            <a:b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 ·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dependency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between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acceleration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and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Delta-V.</a:t>
            </a:r>
            <a:b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-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additional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data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elements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: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for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several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CP’s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many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additional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b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elements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are </a:t>
            </a:r>
            <a:r>
              <a:rPr kumimoji="1" lang="nl-NL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essential</a:t>
            </a:r>
            <a:r>
              <a:rPr kumimoji="1" lang="nl-NL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in EDR Step 1,</a:t>
            </a:r>
          </a:p>
          <a:p>
            <a:pPr marL="343260" lvl="0" indent="-342900">
              <a:spcBef>
                <a:spcPts val="64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EDR non-volatile memory buffer to accommodate the data related to at least [two/three] different events.</a:t>
            </a:r>
          </a:p>
        </p:txBody>
      </p:sp>
    </p:spTree>
    <p:extLst>
      <p:ext uri="{BB962C8B-B14F-4D97-AF65-F5344CB8AC3E}">
        <p14:creationId xmlns:p14="http://schemas.microsoft.com/office/powerpoint/2010/main" val="42841514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13692" y="120286"/>
            <a:ext cx="9143999" cy="42285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marL="360" algn="ctr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</a:pP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Considerations</a:t>
            </a: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</a:t>
            </a:r>
            <a:r>
              <a:rPr lang="nl-NL" altLang="ja-JP" sz="3600" b="1" spc="-1" dirty="0" err="1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for</a:t>
            </a:r>
            <a:r>
              <a:rPr lang="nl-NL" altLang="ja-JP" sz="3600" b="1" spc="-1" dirty="0">
                <a:latin typeface="Calibri" panose="020F0502020204030204" pitchFamily="34" charset="0"/>
                <a:ea typeface="Noto Sans CJK SC Regular"/>
                <a:cs typeface="Calibri" panose="020F0502020204030204" pitchFamily="34" charset="0"/>
              </a:rPr>
              <a:t> GRSG</a:t>
            </a:r>
          </a:p>
        </p:txBody>
      </p:sp>
      <p:sp>
        <p:nvSpPr>
          <p:cNvPr id="9" name="角丸四角形 27">
            <a:extLst>
              <a:ext uri="{FF2B5EF4-FFF2-40B4-BE49-F238E27FC236}">
                <a16:creationId xmlns:a16="http://schemas.microsoft.com/office/drawing/2014/main" id="{3E673374-EB64-4069-B438-F4181B58BDEE}"/>
              </a:ext>
            </a:extLst>
          </p:cNvPr>
          <p:cNvSpPr/>
          <p:nvPr/>
        </p:nvSpPr>
        <p:spPr>
          <a:xfrm>
            <a:off x="406188" y="543141"/>
            <a:ext cx="8359006" cy="5688632"/>
          </a:xfrm>
          <a:prstGeom prst="roundRect">
            <a:avLst/>
          </a:prstGeom>
          <a:noFill/>
          <a:ln w="28575"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The IWG will continue its work on the data elements,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until the end of this calendar year.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8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 may already consider the current documents 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GRSG-119-02 rev1 and GRSG-119-03 rev1,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(without the current annex on data elements).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en-US" altLang="ja-JP" sz="800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Consideration and vote by WP.29/AC.1 in March 2021 of: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ECE/TRANS/WP.29/2020/100 amended by 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GRSG-119-02 rev1</a:t>
            </a:r>
            <a:b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ECE/TRANS/WP.29/2020/123 amended by 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GRSG-119-03 rev1</a:t>
            </a:r>
            <a:b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</a:b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(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without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the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current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annex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on data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elements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)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together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with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the final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list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of data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elements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as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submitted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by the IWG on EDR/DSSAD by the end of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this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 </a:t>
            </a:r>
            <a:r>
              <a:rPr kumimoji="1" lang="fr-FR" altLang="ja-JP" sz="2400" dirty="0" err="1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year</a:t>
            </a:r>
            <a:r>
              <a:rPr kumimoji="1" lang="fr-FR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.</a:t>
            </a: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endParaRPr kumimoji="1" lang="fr-FR" altLang="ja-JP" sz="800" u="sng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  <a:p>
            <a:pPr marL="360">
              <a:spcBef>
                <a:spcPts val="641"/>
              </a:spcBef>
              <a:buClr>
                <a:srgbClr val="000000"/>
              </a:buClr>
            </a:pPr>
            <a:r>
              <a:rPr kumimoji="1" lang="en-US" altLang="ja-JP" sz="2400" dirty="0">
                <a:solidFill>
                  <a:schemeClr val="tx1"/>
                </a:solidFill>
                <a:latin typeface="Calibri" panose="020F0502020204030204" pitchFamily="34" charset="0"/>
                <a:ea typeface="Meiryo UI" panose="020B0604030504040204" pitchFamily="50" charset="-128"/>
                <a:cs typeface="Calibri" panose="020F0502020204030204" pitchFamily="34" charset="0"/>
              </a:rPr>
              <a:t>AC.2/WP.29 Nov. 2020 requested to extent the IWG mandate.</a:t>
            </a:r>
            <a:endParaRPr kumimoji="1"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Meiryo UI" panose="020B060403050404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2499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2" ma:contentTypeDescription="Create a new document." ma:contentTypeScope="" ma:versionID="b46f68f7fd4ddbec8f9d92b9ae221ac3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6FD20D8-2B73-4E29-8358-56662A25BD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E6C02A1-6980-4CD6-944A-DF9994A89D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D56E207-CB26-4E42-91CA-3C05047CEFE4}">
  <ds:schemaRefs>
    <ds:schemaRef ds:uri="4b4a1c0d-4a69-4996-a84a-fc699b9f49d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acccb6d4-dbe5-46d2-b4d3-5733603d8cc6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2598</TotalTime>
  <Words>888</Words>
  <Application>Microsoft Office PowerPoint</Application>
  <PresentationFormat>On-screen Show (4:3)</PresentationFormat>
  <Paragraphs>110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 Voertuiginformatie en -toelating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striekwp</dc:creator>
  <cp:keywords/>
  <cp:lastModifiedBy>WN</cp:lastModifiedBy>
  <cp:revision>201</cp:revision>
  <cp:lastPrinted>2019-01-21T05:39:52Z</cp:lastPrinted>
  <dcterms:created xsi:type="dcterms:W3CDTF">2019-01-14T05:13:36Z</dcterms:created>
  <dcterms:modified xsi:type="dcterms:W3CDTF">2020-10-05T15:49:12Z</dcterms:modified>
  <cp:category/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RDW Voertuiginformatie en -toelating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画面に合わせる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6</vt:i4>
  </property>
  <property fmtid="{D5CDD505-2E9C-101B-9397-08002B2CF9AE}" pid="13" name="ContentTypeId">
    <vt:lpwstr>0x0101003B8422D08C252547BB1CFA7F78E2CB83</vt:lpwstr>
  </property>
</Properties>
</file>