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4"/>
  </p:notesMasterIdLst>
  <p:handoutMasterIdLst>
    <p:handoutMasterId r:id="rId5"/>
  </p:handoutMasterIdLst>
  <p:sldIdLst>
    <p:sldId id="256" r:id="rId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CC0415-2D72-4FCC-A805-96F47F02A71B}" type="datetimeFigureOut">
              <a:rPr lang="it-IT" smtClean="0"/>
              <a:t>08/06/2020</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E3D10B-9249-4B03-9DAE-8D99DE15C757}" type="slidenum">
              <a:rPr lang="it-IT" smtClean="0"/>
              <a:t>‹#›</a:t>
            </a:fld>
            <a:endParaRPr lang="it-IT"/>
          </a:p>
        </p:txBody>
      </p:sp>
    </p:spTree>
    <p:extLst>
      <p:ext uri="{BB962C8B-B14F-4D97-AF65-F5344CB8AC3E}">
        <p14:creationId xmlns:p14="http://schemas.microsoft.com/office/powerpoint/2010/main" val="19877529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651576-236D-440C-8FE0-973E08607010}" type="datetimeFigureOut">
              <a:rPr lang="it-IT" smtClean="0"/>
              <a:t>08/06/2020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332780-1CD3-45C1-B4DF-AB4CB4F4A457}" type="slidenum">
              <a:rPr lang="it-IT" smtClean="0"/>
              <a:t>‹#›</a:t>
            </a:fld>
            <a:endParaRPr lang="it-IT"/>
          </a:p>
        </p:txBody>
      </p:sp>
    </p:spTree>
    <p:extLst>
      <p:ext uri="{BB962C8B-B14F-4D97-AF65-F5344CB8AC3E}">
        <p14:creationId xmlns:p14="http://schemas.microsoft.com/office/powerpoint/2010/main" val="185425587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B332780-1CD3-45C1-B4DF-AB4CB4F4A457}" type="slidenum">
              <a:rPr lang="it-IT" smtClean="0"/>
              <a:t>1</a:t>
            </a:fld>
            <a:endParaRPr lang="it-IT"/>
          </a:p>
        </p:txBody>
      </p:sp>
    </p:spTree>
    <p:extLst>
      <p:ext uri="{BB962C8B-B14F-4D97-AF65-F5344CB8AC3E}">
        <p14:creationId xmlns:p14="http://schemas.microsoft.com/office/powerpoint/2010/main" val="3505325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it-IT"/>
              <a:t>Fare clic per modificare lo stile del titolo</a:t>
            </a:r>
            <a:endParaRPr lang="fr-FR" dirty="0"/>
          </a:p>
        </p:txBody>
      </p:sp>
      <p:sp>
        <p:nvSpPr>
          <p:cNvPr id="3" name="Espace réservé du contenu 2"/>
          <p:cNvSpPr>
            <a:spLocks noGrp="1"/>
          </p:cNvSpPr>
          <p:nvPr>
            <p:ph idx="1"/>
          </p:nvPr>
        </p:nvSpPr>
        <p:spPr/>
        <p:txBody>
          <a:bodyPr/>
          <a:lstStyle>
            <a:lvl2pPr marL="742950" indent="-285750">
              <a:buFont typeface="Wingdings" panose="05000000000000000000" pitchFamily="2" charset="2"/>
              <a:buChar char="§"/>
              <a:defRPr/>
            </a:lvl2pPr>
            <a:lvl3pPr marL="1143000" indent="-228600">
              <a:buFont typeface="Calibri" panose="020F0502020204030204" pitchFamily="34" charset="0"/>
              <a:buChar char="−"/>
              <a:defRPr/>
            </a:lvl3pPr>
            <a:lvl4pPr marL="1600200" indent="-228600">
              <a:buFont typeface="Courier New" panose="02070309020205020404" pitchFamily="49" charset="0"/>
              <a:buChar char="o"/>
              <a:defRPr/>
            </a:lvl4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dirty="0"/>
          </a:p>
        </p:txBody>
      </p:sp>
      <p:sp>
        <p:nvSpPr>
          <p:cNvPr id="4" name="Espace réservé de la date 3"/>
          <p:cNvSpPr>
            <a:spLocks noGrp="1"/>
          </p:cNvSpPr>
          <p:nvPr>
            <p:ph type="dt" sz="half" idx="10"/>
          </p:nvPr>
        </p:nvSpPr>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altLang="ja-JP" sz="1800" b="0" i="0" u="none" strike="noStrike" kern="0" cap="none" spc="0" normalizeH="0" baseline="0" noProof="0">
              <a:ln>
                <a:noFill/>
              </a:ln>
              <a:solidFill>
                <a:sysClr val="windowText" lastClr="000000"/>
              </a:solidFill>
              <a:effectLst/>
              <a:uLnTx/>
              <a:uFillTx/>
            </a:endParaRPr>
          </a:p>
        </p:txBody>
      </p:sp>
      <p:sp>
        <p:nvSpPr>
          <p:cNvPr id="5" name="Espace réservé du pied de page 4"/>
          <p:cNvSpPr>
            <a:spLocks noGrp="1"/>
          </p:cNvSpPr>
          <p:nvPr>
            <p:ph type="ftr" sz="quarter" idx="11"/>
          </p:nvPr>
        </p:nvSpPr>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altLang="ja-JP" sz="1800" b="0" i="0" u="none" strike="noStrike" kern="0" cap="none" spc="0" normalizeH="0" baseline="0" noProof="0" dirty="0">
              <a:ln>
                <a:noFill/>
              </a:ln>
              <a:solidFill>
                <a:sysClr val="windowText" lastClr="000000"/>
              </a:solidFill>
              <a:effectLst/>
              <a:uLnTx/>
              <a:uFillTx/>
            </a:endParaRPr>
          </a:p>
        </p:txBody>
      </p:sp>
      <p:sp>
        <p:nvSpPr>
          <p:cNvPr id="6" name="Espace réservé du numéro de diapositive 5"/>
          <p:cNvSpPr>
            <a:spLocks noGrp="1"/>
          </p:cNvSpPr>
          <p:nvPr>
            <p:ph type="sldNum" sz="quarter" idx="12"/>
          </p:nvPr>
        </p:nvSpPr>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E4A5D464-134C-4C80-B41F-7081051DEBC1}" type="slidenum">
              <a:rPr kumimoji="0" lang="ja-JP" altLang="fr-FR"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fr-FR" altLang="ja-JP"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9406655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7" name="Image 6">
            <a:extLst>
              <a:ext uri="{FF2B5EF4-FFF2-40B4-BE49-F238E27FC236}">
                <a16:creationId xmlns:a16="http://schemas.microsoft.com/office/drawing/2014/main" id="{4CB5CF22-54B9-40F4-91F9-FB0988E05961}"/>
              </a:ext>
            </a:extLst>
          </p:cNvPr>
          <p:cNvPicPr>
            <a:picLocks noChangeAspect="1"/>
          </p:cNvPicPr>
          <p:nvPr userDrawn="1"/>
        </p:nvPicPr>
        <p:blipFill>
          <a:blip r:embed="rId3"/>
          <a:stretch>
            <a:fillRect/>
          </a:stretch>
        </p:blipFill>
        <p:spPr>
          <a:xfrm>
            <a:off x="179512" y="20335"/>
            <a:ext cx="884497" cy="1404789"/>
          </a:xfrm>
          <a:prstGeom prst="rect">
            <a:avLst/>
          </a:prstGeom>
        </p:spPr>
      </p:pic>
    </p:spTree>
    <p:extLst>
      <p:ext uri="{BB962C8B-B14F-4D97-AF65-F5344CB8AC3E}">
        <p14:creationId xmlns:p14="http://schemas.microsoft.com/office/powerpoint/2010/main" val="3298752328"/>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635AF6D-2790-4F25-BB17-7864D4A101D1}"/>
              </a:ext>
            </a:extLst>
          </p:cNvPr>
          <p:cNvSpPr>
            <a:spLocks noGrp="1"/>
          </p:cNvSpPr>
          <p:nvPr>
            <p:ph type="title"/>
          </p:nvPr>
        </p:nvSpPr>
        <p:spPr/>
        <p:txBody>
          <a:bodyPr>
            <a:normAutofit/>
          </a:bodyPr>
          <a:lstStyle/>
          <a:p>
            <a:r>
              <a:rPr lang="sv-SE" dirty="0"/>
              <a:t>UN Regulation No. 24 </a:t>
            </a:r>
          </a:p>
        </p:txBody>
      </p:sp>
      <p:sp>
        <p:nvSpPr>
          <p:cNvPr id="3" name="Underrubrik 2">
            <a:extLst>
              <a:ext uri="{FF2B5EF4-FFF2-40B4-BE49-F238E27FC236}">
                <a16:creationId xmlns:a16="http://schemas.microsoft.com/office/drawing/2014/main" id="{E4E3AA74-5D1C-42CA-A526-CC78123CB8E0}"/>
              </a:ext>
            </a:extLst>
          </p:cNvPr>
          <p:cNvSpPr>
            <a:spLocks noGrp="1"/>
          </p:cNvSpPr>
          <p:nvPr>
            <p:ph idx="1"/>
          </p:nvPr>
        </p:nvSpPr>
        <p:spPr>
          <a:xfrm>
            <a:off x="609600" y="1510049"/>
            <a:ext cx="10972800" cy="4525963"/>
          </a:xfrm>
        </p:spPr>
        <p:txBody>
          <a:bodyPr>
            <a:noAutofit/>
          </a:bodyPr>
          <a:lstStyle/>
          <a:p>
            <a:r>
              <a:rPr lang="en-GB" sz="1800" dirty="0"/>
              <a:t>UN R24, regulation to limit the  visible smoke in order to avoid poor visibility situations on the road, has been successfully applied in type approval, road side inspection and PTI  process ever since it was established.</a:t>
            </a:r>
          </a:p>
          <a:p>
            <a:endParaRPr lang="en-GB" sz="1800" dirty="0"/>
          </a:p>
          <a:p>
            <a:r>
              <a:rPr lang="en-GB" sz="1800" dirty="0"/>
              <a:t>However, engines certified with UN R49-06 series (corresponding to Euro VI) have no smoke. They are either CI-engines with DPF or SI-engines which, by principle, have no smoke.</a:t>
            </a:r>
          </a:p>
          <a:p>
            <a:endParaRPr lang="en-GB" sz="1800" dirty="0"/>
          </a:p>
          <a:p>
            <a:r>
              <a:rPr lang="en-GB" sz="1800" dirty="0"/>
              <a:t>CI-engines with DPF, even with a broken filter and/or with a type A or B OBD fault code, have smoke emissions less than 0,5 m-1 during free acceleration test and almost zero at steady state test. Note that the permitted production variability together with measurement inaccuracy is 0,5 m-1</a:t>
            </a:r>
          </a:p>
          <a:p>
            <a:endParaRPr lang="en-GB" sz="1800" dirty="0"/>
          </a:p>
          <a:p>
            <a:r>
              <a:rPr lang="en-GB" sz="1800" dirty="0"/>
              <a:t>Thus, OICA is questioning if including UN R24 into the UN R49-06 series engine certification scope is still really needed.</a:t>
            </a:r>
          </a:p>
          <a:p>
            <a:endParaRPr lang="en-GB" sz="1800" dirty="0"/>
          </a:p>
          <a:p>
            <a:r>
              <a:rPr lang="en-GB" sz="1800" dirty="0"/>
              <a:t>Depending on the feedback given by GRPE, OICA could prepare a working document for GRPE 82 in January.</a:t>
            </a:r>
          </a:p>
        </p:txBody>
      </p:sp>
      <p:sp>
        <p:nvSpPr>
          <p:cNvPr id="5" name="Rectangle 4">
            <a:extLst>
              <a:ext uri="{FF2B5EF4-FFF2-40B4-BE49-F238E27FC236}">
                <a16:creationId xmlns:a16="http://schemas.microsoft.com/office/drawing/2014/main" id="{70225B81-452C-4C17-B18A-86BEAEF46C66}"/>
              </a:ext>
            </a:extLst>
          </p:cNvPr>
          <p:cNvSpPr/>
          <p:nvPr/>
        </p:nvSpPr>
        <p:spPr>
          <a:xfrm>
            <a:off x="609600" y="182227"/>
            <a:ext cx="10972799" cy="553998"/>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en-GB" sz="1000" dirty="0">
                <a:latin typeface="Times New Roman" panose="02020603050405020304" pitchFamily="18" charset="0"/>
                <a:cs typeface="Times New Roman" panose="02020603050405020304" pitchFamily="18" charset="0"/>
              </a:rPr>
              <a:t>Submitted by the expert of OICA							                         Informal document </a:t>
            </a:r>
            <a:r>
              <a:rPr lang="en-GB" sz="1000" b="1" dirty="0">
                <a:latin typeface="Times New Roman" panose="02020603050405020304" pitchFamily="18" charset="0"/>
                <a:cs typeface="Times New Roman" panose="02020603050405020304" pitchFamily="18" charset="0"/>
              </a:rPr>
              <a:t>GRPE-81-28</a:t>
            </a:r>
            <a:br>
              <a:rPr lang="en-GB" sz="1000" dirty="0">
                <a:latin typeface="Times New Roman" panose="02020603050405020304" pitchFamily="18" charset="0"/>
                <a:cs typeface="Times New Roman" panose="02020603050405020304" pitchFamily="18" charset="0"/>
              </a:rPr>
            </a:br>
            <a:r>
              <a:rPr lang="en-GB" sz="100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81</a:t>
            </a:r>
            <a:r>
              <a:rPr lang="en-US" sz="1000" baseline="30000" dirty="0">
                <a:latin typeface="Times New Roman" panose="02020603050405020304" pitchFamily="18" charset="0"/>
                <a:cs typeface="Times New Roman" panose="02020603050405020304" pitchFamily="18" charset="0"/>
              </a:rPr>
              <a:t>st</a:t>
            </a:r>
            <a:r>
              <a:rPr lang="en-US" sz="1000" dirty="0">
                <a:latin typeface="Times New Roman" panose="02020603050405020304" pitchFamily="18" charset="0"/>
                <a:cs typeface="Times New Roman" panose="02020603050405020304" pitchFamily="18" charset="0"/>
              </a:rPr>
              <a:t> GRPE, 9-11 June 2020</a:t>
            </a:r>
          </a:p>
          <a:p>
            <a:pPr algn="r"/>
            <a:r>
              <a:rPr lang="en-GB" sz="1000" dirty="0">
                <a:latin typeface="Times New Roman" panose="02020603050405020304" pitchFamily="18" charset="0"/>
                <a:cs typeface="Times New Roman" panose="02020603050405020304" pitchFamily="18" charset="0"/>
              </a:rPr>
              <a:t>							agenda item 5.</a:t>
            </a:r>
          </a:p>
        </p:txBody>
      </p:sp>
    </p:spTree>
    <p:extLst>
      <p:ext uri="{BB962C8B-B14F-4D97-AF65-F5344CB8AC3E}">
        <p14:creationId xmlns:p14="http://schemas.microsoft.com/office/powerpoint/2010/main" val="3980163787"/>
      </p:ext>
    </p:extLst>
  </p:cSld>
  <p:clrMapOvr>
    <a:masterClrMapping/>
  </p:clrMapOvr>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et format 16x9" id="{85D48C29-F5D1-45D1-86B0-358C96AA2DC8}" vid="{438186FC-A8D2-4D68-B072-911AEBB13642}"/>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18fbfd49-c8e6-4618-a77f-5ef25245836c" origin="userSelected">
  <element uid="1239ecc3-00e0-482b-a8a4-82e46943bfcc" value=""/>
</sisl>
</file>

<file path=customXml/itemProps1.xml><?xml version="1.0" encoding="utf-8"?>
<ds:datastoreItem xmlns:ds="http://schemas.openxmlformats.org/officeDocument/2006/customXml" ds:itemID="{67E136C4-3E05-43F2-8355-FCED6B8EAAEB}">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2</TotalTime>
  <Words>183</Words>
  <Application>Microsoft Office PowerPoint</Application>
  <PresentationFormat>Widescreen</PresentationFormat>
  <Paragraphs>13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Courier New</vt:lpstr>
      <vt:lpstr>Times New Roman</vt:lpstr>
      <vt:lpstr>Wingdings</vt:lpstr>
      <vt:lpstr>Masque présentation OICA</vt:lpstr>
      <vt:lpstr>UN Regulation No. 24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R24</dc:title>
  <dc:creator>Lu Karlsson Hua</dc:creator>
  <cp:lastModifiedBy>Francois Cuenot</cp:lastModifiedBy>
  <cp:revision>17</cp:revision>
  <dcterms:created xsi:type="dcterms:W3CDTF">2020-06-08T07:15:42Z</dcterms:created>
  <dcterms:modified xsi:type="dcterms:W3CDTF">2020-06-08T16:41:47Z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09dce5bf-3882-4982-84bd-d6513255028d</vt:lpwstr>
  </property>
  <property fmtid="{D5CDD505-2E9C-101B-9397-08002B2CF9AE}" pid="3" name="bjSaver">
    <vt:lpwstr>IgKMk2R/R5QRTayr+ZAh/gNqQR8HKa9A</vt:lpwstr>
  </property>
  <property fmtid="{D5CDD505-2E9C-101B-9397-08002B2CF9AE}" pid="4" name="bjDocumentLabelXML">
    <vt:lpwstr>&lt;?xml version="1.0" encoding="us-ascii"?&gt;&lt;sisl xmlns:xsi="http://www.w3.org/2001/XMLSchema-instance" xmlns:xsd="http://www.w3.org/2001/XMLSchema" sislVersion="0" policy="18fbfd49-c8e6-4618-a77f-5ef25245836c" origin="userSelected" xmlns="http://www.boldonj</vt:lpwstr>
  </property>
  <property fmtid="{D5CDD505-2E9C-101B-9397-08002B2CF9AE}" pid="5" name="bjDocumentLabelXML-0">
    <vt:lpwstr>ames.com/2008/01/sie/internal/label"&gt;&lt;element uid="1239ecc3-00e0-482b-a8a4-82e46943bfcc" value="" /&gt;&lt;/sisl&gt;</vt:lpwstr>
  </property>
  <property fmtid="{D5CDD505-2E9C-101B-9397-08002B2CF9AE}" pid="6" name="bjDocumentSecurityLabel">
    <vt:lpwstr>CNH Industrial: PUBLIC [No prejudice to Company from disclosure.]</vt:lpwstr>
  </property>
  <property fmtid="{D5CDD505-2E9C-101B-9397-08002B2CF9AE}" pid="7" name="CNH-Classification">
    <vt:lpwstr>[PUBLIC]</vt:lpwstr>
  </property>
  <property fmtid="{D5CDD505-2E9C-101B-9397-08002B2CF9AE}" pid="8" name="CNH-LabelledBy:">
    <vt:lpwstr>f33872a,08/06/2020 15:29:47,PUBLIC</vt:lpwstr>
  </property>
</Properties>
</file>