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88" r:id="rId3"/>
    <p:sldId id="289" r:id="rId4"/>
    <p:sldId id="290" r:id="rId5"/>
    <p:sldId id="291" r:id="rId6"/>
    <p:sldId id="292" r:id="rId7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ki3xrq/Webex-Meetings-Suite-System-Requiremen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rbgeodb/Join-a-Webex-Meet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cid:ii_kaeb6ys6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i="1" dirty="0"/>
              <a:t>Prepare and check your equipment </a:t>
            </a:r>
            <a:r>
              <a:rPr lang="en-US" b="1" i="1" dirty="0"/>
              <a:t>at least 2 days before meeting </a:t>
            </a:r>
            <a:endParaRPr lang="en-US" dirty="0"/>
          </a:p>
          <a:p>
            <a:r>
              <a:rPr lang="en-US" sz="2000" b="1" dirty="0"/>
              <a:t>Device: </a:t>
            </a:r>
            <a:r>
              <a:rPr lang="en-US" sz="2000" dirty="0"/>
              <a:t>Preferred options - </a:t>
            </a:r>
            <a:r>
              <a:rPr lang="en-US" sz="2000" b="1" dirty="0"/>
              <a:t>PC</a:t>
            </a:r>
            <a:r>
              <a:rPr lang="en-US" sz="2000" dirty="0"/>
              <a:t>: Window 7, 8, 10, Vista, XP or </a:t>
            </a:r>
            <a:r>
              <a:rPr lang="en-US" sz="2000" b="1" dirty="0"/>
              <a:t>MAC</a:t>
            </a:r>
            <a:r>
              <a:rPr lang="en-US" sz="2000" dirty="0"/>
              <a:t>: macOS X with macOS 10.7 or later. </a:t>
            </a:r>
          </a:p>
          <a:p>
            <a:endParaRPr lang="en-GB" sz="2000" dirty="0"/>
          </a:p>
          <a:p>
            <a:r>
              <a:rPr lang="en-US" sz="2000" i="1" dirty="0"/>
              <a:t>Other options: Mobile phone, Tablet (iOS, Android). </a:t>
            </a:r>
            <a:r>
              <a:rPr lang="en-US" sz="2000" dirty="0"/>
              <a:t>Plug your device into a power source to avoid interruptions. </a:t>
            </a:r>
          </a:p>
          <a:p>
            <a:r>
              <a:rPr lang="en-GB" sz="2000" b="1" dirty="0"/>
              <a:t>Browsers: </a:t>
            </a:r>
            <a:r>
              <a:rPr lang="en-GB" sz="2000" i="1" dirty="0"/>
              <a:t>options: Safari, Firefox, Chrome, Internet Explorer, Microsoft Edge</a:t>
            </a:r>
            <a:r>
              <a:rPr lang="en-GB" sz="2000" dirty="0"/>
              <a:t>. </a:t>
            </a:r>
          </a:p>
          <a:p>
            <a:r>
              <a:rPr lang="en-US" sz="2000" b="1" dirty="0"/>
              <a:t>Internet connection: </a:t>
            </a:r>
            <a:r>
              <a:rPr lang="en-US" sz="2000" dirty="0"/>
              <a:t>Preferred option - Broadband wired. </a:t>
            </a:r>
            <a:r>
              <a:rPr lang="en-US" sz="2000" i="1" dirty="0"/>
              <a:t>Other options: wireless (WIFI, 3G or 4G/LTE)</a:t>
            </a:r>
            <a:r>
              <a:rPr lang="en-US" sz="2000" dirty="0"/>
              <a:t>. </a:t>
            </a:r>
          </a:p>
          <a:p>
            <a:r>
              <a:rPr lang="en-US" sz="2000" b="1" dirty="0"/>
              <a:t>Location: </a:t>
            </a:r>
            <a:r>
              <a:rPr lang="en-US" sz="2000" dirty="0"/>
              <a:t>Please stay in a fixed location. </a:t>
            </a:r>
          </a:p>
          <a:p>
            <a:r>
              <a:rPr lang="en-US" sz="2000" b="1" dirty="0"/>
              <a:t>Headset: </a:t>
            </a:r>
            <a:r>
              <a:rPr lang="en-US" sz="2000" dirty="0"/>
              <a:t>Preferred option: USB plug-in. </a:t>
            </a:r>
            <a:r>
              <a:rPr lang="en-US" sz="2000" i="1" dirty="0"/>
              <a:t>Other options: wireless Bluetooth. </a:t>
            </a:r>
            <a:endParaRPr lang="en-US" sz="2000" dirty="0"/>
          </a:p>
          <a:p>
            <a:r>
              <a:rPr lang="en-US" sz="2000" b="1" dirty="0"/>
              <a:t>Webcam: </a:t>
            </a:r>
            <a:r>
              <a:rPr lang="en-US" sz="2000" dirty="0"/>
              <a:t>Preferred option: External USB HD webcam. </a:t>
            </a:r>
            <a:r>
              <a:rPr lang="en-US" sz="2000" i="1" dirty="0"/>
              <a:t>Other option: built-in webcam. </a:t>
            </a:r>
            <a:endParaRPr lang="en-US" sz="2000" dirty="0"/>
          </a:p>
          <a:p>
            <a:r>
              <a:rPr lang="en-US" sz="2000" b="1" dirty="0"/>
              <a:t>Configuration: </a:t>
            </a:r>
            <a:r>
              <a:rPr lang="en-US" sz="2000" dirty="0"/>
              <a:t>Use a quality, validated configuration if you have to intervene in an official meeting. Avoid as much as possible using the PC’s integrated speakers and microphone. </a:t>
            </a:r>
          </a:p>
          <a:p>
            <a:r>
              <a:rPr lang="en-US" sz="2000" dirty="0"/>
              <a:t>For more information about requirements and device compatibility, 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dirty="0"/>
              <a:t>.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Test your connection to </a:t>
            </a:r>
            <a:r>
              <a:rPr lang="en-US" i="1" dirty="0" err="1"/>
              <a:t>Webex</a:t>
            </a:r>
            <a:r>
              <a:rPr lang="en-US" i="1" dirty="0"/>
              <a:t> </a:t>
            </a:r>
            <a:r>
              <a:rPr lang="en-US" b="1" i="1" dirty="0"/>
              <a:t>at least 2 days before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Run a </a:t>
            </a:r>
            <a:r>
              <a:rPr lang="en-US" sz="2000" dirty="0" err="1"/>
              <a:t>Webex</a:t>
            </a:r>
            <a:r>
              <a:rPr lang="en-US" sz="2000" dirty="0"/>
              <a:t> live test by connecting to </a:t>
            </a:r>
            <a:br>
              <a:rPr lang="en-US" sz="2000" dirty="0"/>
            </a:br>
            <a:r>
              <a:rPr lang="en-US" sz="2000" b="1" dirty="0"/>
              <a:t>https://www.webex.com/test-meeting.html/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case of problem, please liaise with your IT support team.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the same IT environment and equipment for testing and connecting to the meeting.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will be contributing content to the webinar, you should coordinate with the event organizers to ensure your content abides by relevant document exchange, content sensitivity or privacy matters. </a:t>
            </a:r>
          </a:p>
          <a:p>
            <a:endParaRPr lang="en-GB" dirty="0"/>
          </a:p>
          <a:p>
            <a:r>
              <a:rPr lang="en-US" i="1" dirty="0"/>
              <a:t>Join the </a:t>
            </a:r>
            <a:r>
              <a:rPr lang="en-US" i="1" dirty="0" err="1"/>
              <a:t>Webex</a:t>
            </a:r>
            <a:r>
              <a:rPr lang="en-US" i="1" dirty="0"/>
              <a:t> meeting </a:t>
            </a:r>
            <a:r>
              <a:rPr lang="en-US" b="1" i="1" dirty="0"/>
              <a:t>at least 10-15 minutes before the start of the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your preferred option to connect by clicking on the appropriate link in the email invitation.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b="1" dirty="0"/>
              <a:t> </a:t>
            </a:r>
            <a:r>
              <a:rPr lang="en-US" sz="2000" dirty="0"/>
              <a:t>to find detailed information about how to connect to a </a:t>
            </a:r>
            <a:r>
              <a:rPr lang="en-US" sz="2000" dirty="0" err="1"/>
              <a:t>Webex</a:t>
            </a:r>
            <a:r>
              <a:rPr lang="en-US" sz="2000" dirty="0"/>
              <a:t> session.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080" y="1504381"/>
            <a:ext cx="8280920" cy="5323797"/>
          </a:xfrm>
        </p:spPr>
        <p:txBody>
          <a:bodyPr>
            <a:noAutofit/>
          </a:bodyPr>
          <a:lstStyle/>
          <a:p>
            <a:r>
              <a:rPr lang="en-GB" dirty="0"/>
              <a:t> </a:t>
            </a:r>
            <a:r>
              <a:rPr lang="en-GB" b="1" dirty="0"/>
              <a:t>Best practices</a:t>
            </a:r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Only use video when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Turn on an overhead/front light and face a window if possible.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Avoid backlight.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Frame your image.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Check the background – simple/neutral is best. </a:t>
            </a:r>
          </a:p>
          <a:p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</a:t>
            </a:r>
            <a:r>
              <a:rPr lang="en-US" sz="2000" b="1" dirty="0"/>
              <a:t>a quiet </a:t>
            </a:r>
            <a:r>
              <a:rPr lang="en-US" sz="2000" dirty="0"/>
              <a:t>environment and reduce background noise.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headset (do not put the microphone too close to your mouth).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volume of your headphones.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only one device at a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/>
              <a:t>Always mute your microphone when you are not speaking.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Speak clearly with a normal voice when you take the floor. </a:t>
            </a:r>
          </a:p>
          <a:p>
            <a:r>
              <a:rPr lang="en-GB" dirty="0"/>
              <a:t>	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B854E6-0330-4935-A29A-D06804D50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7" y="2204864"/>
            <a:ext cx="1185750" cy="1381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AED555-1EFD-40E1-9727-F432E65DA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17" y="4653136"/>
            <a:ext cx="1027650" cy="13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2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Interacting with GRPE</a:t>
            </a:r>
            <a:endParaRPr lang="en-US" dirty="0"/>
          </a:p>
          <a:p>
            <a:r>
              <a:rPr lang="en-US" sz="2000" dirty="0"/>
              <a:t>If you want to ask a question or take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Get into the chat feature</a:t>
            </a:r>
          </a:p>
          <a:p>
            <a:r>
              <a:rPr lang="en-US" sz="2000" dirty="0"/>
              <a:t>      (please do not use the raise my hand button, </a:t>
            </a:r>
            <a:br>
              <a:rPr lang="en-US" sz="2000" dirty="0"/>
            </a:br>
            <a:r>
              <a:rPr lang="en-US" sz="2000" dirty="0"/>
              <a:t>      the Chair won’t see 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Request for the floor by typing “Floor”</a:t>
            </a:r>
            <a:br>
              <a:rPr lang="en-US" sz="2000" dirty="0"/>
            </a:br>
            <a:r>
              <a:rPr lang="en-US" sz="2000" dirty="0"/>
              <a:t>Or type your question : </a:t>
            </a:r>
            <a:r>
              <a:rPr lang="en-US" sz="2000" dirty="0" err="1"/>
              <a:t>eg</a:t>
            </a:r>
            <a:r>
              <a:rPr lang="en-US" sz="2000" dirty="0"/>
              <a:t>.“can you please clarify…”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Wait for the Chair to give you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Unmute yourself before speaking, and if you want, turn on the video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urgent and you want to react to a specific statement, unmute yourself and ask the chair directly for an intervention.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Mute yourself after your intervention.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5C8F54-62AC-439E-B151-DE3F3AC9B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50" y="1176149"/>
            <a:ext cx="5086350" cy="762000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4438E78-987E-4418-ACB4-B8E4EE4371E6}"/>
              </a:ext>
            </a:extLst>
          </p:cNvPr>
          <p:cNvCxnSpPr>
            <a:cxnSpLocks/>
          </p:cNvCxnSpPr>
          <p:nvPr/>
        </p:nvCxnSpPr>
        <p:spPr>
          <a:xfrm flipV="1">
            <a:off x="3296816" y="1768794"/>
            <a:ext cx="4928021" cy="724103"/>
          </a:xfrm>
          <a:prstGeom prst="bentConnector3">
            <a:avLst>
              <a:gd name="adj1" fmla="val 9990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3D9AD01-FCDE-42BF-9ECF-72D7F4F8456A}"/>
              </a:ext>
            </a:extLst>
          </p:cNvPr>
          <p:cNvCxnSpPr>
            <a:cxnSpLocks/>
          </p:cNvCxnSpPr>
          <p:nvPr/>
        </p:nvCxnSpPr>
        <p:spPr>
          <a:xfrm flipV="1">
            <a:off x="2360712" y="3065996"/>
            <a:ext cx="4452157" cy="507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490A83-59CE-444F-BA42-2C217A190EC2}"/>
              </a:ext>
            </a:extLst>
          </p:cNvPr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0" t="43529" r="-5" b="5657"/>
          <a:stretch>
            <a:fillRect/>
          </a:stretch>
        </p:blipFill>
        <p:spPr bwMode="auto">
          <a:xfrm>
            <a:off x="6969224" y="2714527"/>
            <a:ext cx="2304256" cy="2010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08AA22E-3E13-41D4-9C4E-82760875A190}"/>
              </a:ext>
            </a:extLst>
          </p:cNvPr>
          <p:cNvSpPr/>
          <p:nvPr/>
        </p:nvSpPr>
        <p:spPr>
          <a:xfrm>
            <a:off x="6883161" y="2919016"/>
            <a:ext cx="734135" cy="293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08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proceedings for virtual GRPE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GRPE proper sessions will be recorded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Endorsement of working / informal documents will take place orally, with the Chair asking for abstention / objection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Abstention / objection can be sent via the Chat or by requesting the floor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addition, about 10 seconds of reaction time will be given by the Chair to Contracting Parties before endorsement of the document(s) from the GRPE.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Following the meeting, the list of decisions will be circulated to delegations and their permanent missions in Geneva for final confirmation by the established silence procedure, for 10 days (GRPE-81-05)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3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will be a short, 10-min, comfort break during each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survey is expected to be sent to registered users after the meeting to evaluate the virtual GRPE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GRPE-81-04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9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521</Words>
  <Application>Microsoft Office PowerPoint</Application>
  <PresentationFormat>A4 Paper (210x297 mm)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Office Theme</vt:lpstr>
      <vt:lpstr>Working Party on Pollution and Energy (GRPE) Virtual meeting participation guidelines</vt:lpstr>
      <vt:lpstr>Working Party on Pollution and Energy (GRPE) Virtual meeting participation guidelines</vt:lpstr>
      <vt:lpstr>Working Party on Pollution and Energy (GRPE) Virtual meeting participation guidelines</vt:lpstr>
      <vt:lpstr>Working Party on Pollution and Energy (GRPE) Virtual meeting participation guidelines</vt:lpstr>
      <vt:lpstr>Working Party on Pollution and Energy (GRPE) proceedings for virtual GRPE</vt:lpstr>
      <vt:lpstr>Working Party on Pollution and Energy (GRPE) Virtual meeting participation guidelines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177</cp:revision>
  <cp:lastPrinted>2017-05-22T14:09:07Z</cp:lastPrinted>
  <dcterms:created xsi:type="dcterms:W3CDTF">2014-05-01T14:53:07Z</dcterms:created>
  <dcterms:modified xsi:type="dcterms:W3CDTF">2020-05-29T15:19:29Z</dcterms:modified>
</cp:coreProperties>
</file>