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4" r:id="rId3"/>
    <p:sldId id="263" r:id="rId4"/>
    <p:sldId id="258" r:id="rId5"/>
    <p:sldId id="265" r:id="rId6"/>
    <p:sldId id="260" r:id="rId7"/>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68" d="100"/>
          <a:sy n="68" d="100"/>
        </p:scale>
        <p:origin x="690"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23/09/2019</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41FE2CFF-C77F-45F5-8196-7FFE9E57B434}" type="slidenum">
              <a:rPr lang="ja-JP" altLang="fr-FR" smtClean="0"/>
              <a:pPr/>
              <a:t>1</a:t>
            </a:fld>
            <a:endParaRPr lang="fr-FR" altLang="ja-JP"/>
          </a:p>
        </p:txBody>
      </p:sp>
    </p:spTree>
    <p:extLst>
      <p:ext uri="{BB962C8B-B14F-4D97-AF65-F5344CB8AC3E}">
        <p14:creationId xmlns:p14="http://schemas.microsoft.com/office/powerpoint/2010/main" val="37421187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de-DE"/>
              <a:t>Titelmasterformat durch Klicken bearbeiten</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texte vertical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de-DE"/>
              <a:t>Titelmasterformat durch Klicken bearbeiten</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de-DE"/>
              <a:t>Titelmasterformat durch Klicken bearbeiten</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de-DE"/>
              <a:t>Titelmasterformat durch Klicken bearbeiten</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de-DE"/>
              <a:t>Titelmasterformat durch Klicken bearbeiten</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de-DE"/>
              <a:t>Titelmasterformat durch Klicken bearbeiten</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3"/>
          <a:stretch>
            <a:fillRect/>
          </a:stretch>
        </p:blipFill>
        <p:spPr>
          <a:xfrm>
            <a:off x="179512" y="20335"/>
            <a:ext cx="884497" cy="14047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4CF181AD-2138-4110-A5E2-8649EDB84903}"/>
              </a:ext>
            </a:extLst>
          </p:cNvPr>
          <p:cNvSpPr>
            <a:spLocks noGrp="1"/>
          </p:cNvSpPr>
          <p:nvPr>
            <p:ph type="ctrTitle"/>
          </p:nvPr>
        </p:nvSpPr>
        <p:spPr>
          <a:xfrm>
            <a:off x="914400" y="1988840"/>
            <a:ext cx="10363200" cy="1470025"/>
          </a:xfrm>
        </p:spPr>
        <p:txBody>
          <a:bodyPr/>
          <a:lstStyle/>
          <a:p>
            <a:r>
              <a:rPr lang="fr-FR" sz="3600" dirty="0"/>
              <a:t>Truck – </a:t>
            </a:r>
            <a:r>
              <a:rPr lang="fr-FR" sz="3600" dirty="0" err="1"/>
              <a:t>Trailer</a:t>
            </a:r>
            <a:r>
              <a:rPr lang="fr-FR" sz="3600" dirty="0"/>
              <a:t> data transmission</a:t>
            </a:r>
            <a:br>
              <a:rPr lang="fr-FR" sz="3600" dirty="0"/>
            </a:br>
            <a:r>
              <a:rPr lang="fr-FR" sz="3600" dirty="0"/>
              <a:t>for UN R79 Assistance </a:t>
            </a:r>
            <a:r>
              <a:rPr lang="fr-FR" sz="3600" dirty="0" err="1"/>
              <a:t>functions</a:t>
            </a:r>
            <a:r>
              <a:rPr lang="fr-FR" sz="3600" dirty="0"/>
              <a:t>,</a:t>
            </a:r>
            <a:br>
              <a:rPr lang="fr-FR" sz="3600" dirty="0"/>
            </a:br>
            <a:r>
              <a:rPr lang="fr-FR" sz="3600" dirty="0"/>
              <a:t>ISO 11992 standard</a:t>
            </a:r>
          </a:p>
        </p:txBody>
      </p:sp>
      <p:sp>
        <p:nvSpPr>
          <p:cNvPr id="5" name="Sous-titre 4">
            <a:extLst>
              <a:ext uri="{FF2B5EF4-FFF2-40B4-BE49-F238E27FC236}">
                <a16:creationId xmlns:a16="http://schemas.microsoft.com/office/drawing/2014/main" id="{15054904-277D-4336-8282-11732B047032}"/>
              </a:ext>
            </a:extLst>
          </p:cNvPr>
          <p:cNvSpPr>
            <a:spLocks noGrp="1"/>
          </p:cNvSpPr>
          <p:nvPr>
            <p:ph type="subTitle" idx="1"/>
          </p:nvPr>
        </p:nvSpPr>
        <p:spPr>
          <a:xfrm>
            <a:off x="1828800" y="4437112"/>
            <a:ext cx="8534400" cy="1201688"/>
          </a:xfrm>
        </p:spPr>
        <p:txBody>
          <a:bodyPr/>
          <a:lstStyle/>
          <a:p>
            <a:r>
              <a:rPr lang="fr-FR" sz="2400" dirty="0"/>
              <a:t>GRVA-04</a:t>
            </a:r>
          </a:p>
          <a:p>
            <a:r>
              <a:rPr lang="fr-FR" sz="2400" dirty="0" err="1"/>
              <a:t>September</a:t>
            </a:r>
            <a:r>
              <a:rPr lang="fr-FR" sz="2400" dirty="0"/>
              <a:t> 2019</a:t>
            </a:r>
          </a:p>
        </p:txBody>
      </p:sp>
      <p:sp>
        <p:nvSpPr>
          <p:cNvPr id="2" name="TextBox 1">
            <a:extLst>
              <a:ext uri="{FF2B5EF4-FFF2-40B4-BE49-F238E27FC236}">
                <a16:creationId xmlns:a16="http://schemas.microsoft.com/office/drawing/2014/main" id="{6176CDFB-C04B-4926-806D-8ED19668B837}"/>
              </a:ext>
            </a:extLst>
          </p:cNvPr>
          <p:cNvSpPr txBox="1"/>
          <p:nvPr/>
        </p:nvSpPr>
        <p:spPr>
          <a:xfrm>
            <a:off x="8256240" y="332656"/>
            <a:ext cx="3689985" cy="923330"/>
          </a:xfrm>
          <a:prstGeom prst="rect">
            <a:avLst/>
          </a:prstGeom>
          <a:noFill/>
        </p:spPr>
        <p:txBody>
          <a:bodyPr wrap="none" rtlCol="0">
            <a:spAutoFit/>
          </a:bodyPr>
          <a:lstStyle/>
          <a:p>
            <a:r>
              <a:rPr lang="fr-CH" u="sng" dirty="0"/>
              <a:t>Informal document</a:t>
            </a:r>
            <a:r>
              <a:rPr lang="fr-CH" dirty="0"/>
              <a:t> </a:t>
            </a:r>
            <a:r>
              <a:rPr lang="fr-CH" b="1" dirty="0"/>
              <a:t>GRVA-04-34</a:t>
            </a:r>
          </a:p>
          <a:p>
            <a:r>
              <a:rPr lang="fr-CH" dirty="0"/>
              <a:t>4th GRVA, 24-27 </a:t>
            </a:r>
            <a:r>
              <a:rPr lang="fr-CH" dirty="0" err="1"/>
              <a:t>September</a:t>
            </a:r>
            <a:r>
              <a:rPr lang="fr-CH" dirty="0"/>
              <a:t> 2019</a:t>
            </a:r>
            <a:br>
              <a:rPr lang="fr-CH" dirty="0"/>
            </a:br>
            <a:r>
              <a:rPr lang="fr-CH" dirty="0"/>
              <a:t>Agenda item 6(d)</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Motivation</a:t>
            </a:r>
            <a:endParaRPr lang="fr-FR" dirty="0"/>
          </a:p>
        </p:txBody>
      </p:sp>
      <p:sp>
        <p:nvSpPr>
          <p:cNvPr id="25" name="Textfeld 24"/>
          <p:cNvSpPr txBox="1"/>
          <p:nvPr/>
        </p:nvSpPr>
        <p:spPr>
          <a:xfrm>
            <a:off x="427681" y="1616826"/>
            <a:ext cx="4503921" cy="1754326"/>
          </a:xfrm>
          <a:prstGeom prst="rect">
            <a:avLst/>
          </a:prstGeom>
          <a:noFill/>
        </p:spPr>
        <p:txBody>
          <a:bodyPr wrap="square" rtlCol="0">
            <a:spAutoFit/>
          </a:bodyPr>
          <a:lstStyle/>
          <a:p>
            <a:r>
              <a:rPr lang="de-DE" b="1" dirty="0"/>
              <a:t>Current situation</a:t>
            </a:r>
          </a:p>
          <a:p>
            <a:endParaRPr lang="de-DE" dirty="0"/>
          </a:p>
          <a:p>
            <a:pPr marL="285750" indent="-285750">
              <a:buFont typeface="Arial" panose="020B0604020202020204" pitchFamily="34" charset="0"/>
              <a:buChar char="•"/>
            </a:pPr>
            <a:r>
              <a:rPr lang="de-DE" dirty="0"/>
              <a:t>The trailer restricts the rear vision from the truck.</a:t>
            </a:r>
          </a:p>
          <a:p>
            <a:pPr marL="285750" indent="-285750">
              <a:buFont typeface="Arial" panose="020B0604020202020204" pitchFamily="34" charset="0"/>
              <a:buChar char="•"/>
            </a:pPr>
            <a:r>
              <a:rPr lang="de-DE" dirty="0"/>
              <a:t>The truck does not beneficiate of sensors installed on the trailer</a:t>
            </a:r>
          </a:p>
        </p:txBody>
      </p:sp>
      <p:sp>
        <p:nvSpPr>
          <p:cNvPr id="26" name="Textfeld 25"/>
          <p:cNvSpPr txBox="1"/>
          <p:nvPr/>
        </p:nvSpPr>
        <p:spPr>
          <a:xfrm>
            <a:off x="5912224" y="1612022"/>
            <a:ext cx="5652628" cy="2031325"/>
          </a:xfrm>
          <a:prstGeom prst="rect">
            <a:avLst/>
          </a:prstGeom>
          <a:noFill/>
        </p:spPr>
        <p:txBody>
          <a:bodyPr wrap="square" rtlCol="0">
            <a:spAutoFit/>
          </a:bodyPr>
          <a:lstStyle/>
          <a:p>
            <a:r>
              <a:rPr lang="de-DE" b="1" dirty="0"/>
              <a:t>Proposal</a:t>
            </a:r>
          </a:p>
          <a:p>
            <a:endParaRPr lang="de-DE" b="1" dirty="0"/>
          </a:p>
          <a:p>
            <a:pPr marL="285750" indent="-285750">
              <a:buFont typeface="Arial" panose="020B0604020202020204" pitchFamily="34" charset="0"/>
              <a:buChar char="•"/>
            </a:pPr>
            <a:r>
              <a:rPr lang="de-DE" dirty="0"/>
              <a:t>With a standardized interface between truck and trailer, the truck would beneficiate of the sensors of the trailer, e.g. side sensor (short range), rear vision sensors (mid or long range), depending on the application (e.g. ACSF C, blind spot detection)</a:t>
            </a:r>
          </a:p>
        </p:txBody>
      </p:sp>
      <p:cxnSp>
        <p:nvCxnSpPr>
          <p:cNvPr id="29" name="Gerade Verbindung mit Pfeil 28"/>
          <p:cNvCxnSpPr/>
          <p:nvPr/>
        </p:nvCxnSpPr>
        <p:spPr>
          <a:xfrm flipV="1">
            <a:off x="4712038" y="4948195"/>
            <a:ext cx="879906" cy="22839"/>
          </a:xfrm>
          <a:prstGeom prst="straightConnector1">
            <a:avLst/>
          </a:prstGeom>
          <a:ln w="12065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119336" y="6426552"/>
            <a:ext cx="8786225" cy="307777"/>
          </a:xfrm>
          <a:prstGeom prst="rect">
            <a:avLst/>
          </a:prstGeom>
          <a:noFill/>
        </p:spPr>
        <p:txBody>
          <a:bodyPr wrap="square" rtlCol="0">
            <a:spAutoFit/>
          </a:bodyPr>
          <a:lstStyle/>
          <a:p>
            <a:r>
              <a:rPr lang="de-DE" sz="1400" i="1" dirty="0"/>
              <a:t>Note: the proposal applies to both truck/trailer combination and tractor/semi-trailer combination</a:t>
            </a:r>
          </a:p>
        </p:txBody>
      </p:sp>
      <p:grpSp>
        <p:nvGrpSpPr>
          <p:cNvPr id="15" name="Group 14"/>
          <p:cNvGrpSpPr/>
          <p:nvPr/>
        </p:nvGrpSpPr>
        <p:grpSpPr>
          <a:xfrm>
            <a:off x="724815" y="4197025"/>
            <a:ext cx="4069774" cy="1536231"/>
            <a:chOff x="724815" y="4197025"/>
            <a:chExt cx="4069774" cy="1536231"/>
          </a:xfrm>
        </p:grpSpPr>
        <p:sp>
          <p:nvSpPr>
            <p:cNvPr id="35" name="Rechtwinkliges Dreieck 34"/>
            <p:cNvSpPr/>
            <p:nvPr/>
          </p:nvSpPr>
          <p:spPr>
            <a:xfrm rot="10800000" flipH="1">
              <a:off x="2885056" y="4207328"/>
              <a:ext cx="1909533" cy="485556"/>
            </a:xfrm>
            <a:prstGeom prst="rtTriangle">
              <a:avLst/>
            </a:prstGeom>
            <a:pattFill prst="wdUpDiag">
              <a:fgClr>
                <a:srgbClr val="FFC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p:cNvSpPr/>
            <p:nvPr/>
          </p:nvSpPr>
          <p:spPr>
            <a:xfrm>
              <a:off x="2885055" y="5209580"/>
              <a:ext cx="1836638" cy="523676"/>
            </a:xfrm>
            <a:prstGeom prst="rtTriangle">
              <a:avLst/>
            </a:prstGeom>
            <a:pattFill prst="wdDnDiag">
              <a:fgClr>
                <a:srgbClr val="FFC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p:cNvSpPr/>
            <p:nvPr/>
          </p:nvSpPr>
          <p:spPr>
            <a:xfrm>
              <a:off x="2354917" y="4197025"/>
              <a:ext cx="498649" cy="45270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p:cNvSpPr/>
            <p:nvPr/>
          </p:nvSpPr>
          <p:spPr>
            <a:xfrm>
              <a:off x="2375359" y="5241034"/>
              <a:ext cx="498649" cy="49222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7" name="Gruppieren 16"/>
            <p:cNvGrpSpPr/>
            <p:nvPr/>
          </p:nvGrpSpPr>
          <p:grpSpPr>
            <a:xfrm>
              <a:off x="724815" y="4649729"/>
              <a:ext cx="3354961" cy="585331"/>
              <a:chOff x="8184232" y="2060848"/>
              <a:chExt cx="3024336" cy="582258"/>
            </a:xfrm>
          </p:grpSpPr>
          <p:sp>
            <p:nvSpPr>
              <p:cNvPr id="8" name="Rechteck 7"/>
              <p:cNvSpPr/>
              <p:nvPr/>
            </p:nvSpPr>
            <p:spPr>
              <a:xfrm>
                <a:off x="8472264" y="2060848"/>
                <a:ext cx="1224136" cy="5760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8184232" y="2060848"/>
                <a:ext cx="288032" cy="5760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9984432" y="2067042"/>
                <a:ext cx="1224136" cy="5760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 name="Gerader Verbinder 11"/>
              <p:cNvCxnSpPr>
                <a:endCxn id="8" idx="3"/>
              </p:cNvCxnSpPr>
              <p:nvPr/>
            </p:nvCxnSpPr>
            <p:spPr>
              <a:xfrm flipH="1">
                <a:off x="9696400" y="2204864"/>
                <a:ext cx="366936" cy="144016"/>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r Verbinder 13"/>
              <p:cNvCxnSpPr>
                <a:endCxn id="8" idx="3"/>
              </p:cNvCxnSpPr>
              <p:nvPr/>
            </p:nvCxnSpPr>
            <p:spPr>
              <a:xfrm flipH="1" flipV="1">
                <a:off x="9696400" y="2348880"/>
                <a:ext cx="288032" cy="137822"/>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34" name="Rechteck 33"/>
          <p:cNvSpPr/>
          <p:nvPr/>
        </p:nvSpPr>
        <p:spPr>
          <a:xfrm>
            <a:off x="7591822" y="4276548"/>
            <a:ext cx="3986940" cy="14567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8" name="Gruppieren 17"/>
          <p:cNvGrpSpPr/>
          <p:nvPr/>
        </p:nvGrpSpPr>
        <p:grpSpPr>
          <a:xfrm>
            <a:off x="6079653" y="4715366"/>
            <a:ext cx="3024336" cy="582258"/>
            <a:chOff x="8184232" y="2060848"/>
            <a:chExt cx="3024336" cy="582258"/>
          </a:xfrm>
        </p:grpSpPr>
        <p:sp>
          <p:nvSpPr>
            <p:cNvPr id="19" name="Rechteck 18"/>
            <p:cNvSpPr/>
            <p:nvPr/>
          </p:nvSpPr>
          <p:spPr>
            <a:xfrm>
              <a:off x="8472264" y="2060848"/>
              <a:ext cx="1224136" cy="5760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8184232" y="2060848"/>
              <a:ext cx="288032" cy="5760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p:cNvSpPr/>
            <p:nvPr/>
          </p:nvSpPr>
          <p:spPr>
            <a:xfrm>
              <a:off x="9984432" y="2067042"/>
              <a:ext cx="1224136" cy="57606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r Verbinder 21"/>
            <p:cNvCxnSpPr>
              <a:endCxn id="19" idx="3"/>
            </p:cNvCxnSpPr>
            <p:nvPr/>
          </p:nvCxnSpPr>
          <p:spPr>
            <a:xfrm flipH="1">
              <a:off x="9696400" y="2204864"/>
              <a:ext cx="366936" cy="144016"/>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r Verbinder 22"/>
            <p:cNvCxnSpPr>
              <a:endCxn id="19" idx="3"/>
            </p:cNvCxnSpPr>
            <p:nvPr/>
          </p:nvCxnSpPr>
          <p:spPr>
            <a:xfrm flipH="1" flipV="1">
              <a:off x="9696400" y="2348880"/>
              <a:ext cx="288032" cy="137822"/>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0428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Principles</a:t>
            </a:r>
            <a:endParaRPr lang="fr-FR" dirty="0"/>
          </a:p>
        </p:txBody>
      </p:sp>
      <p:sp>
        <p:nvSpPr>
          <p:cNvPr id="3" name="Espace réservé du contenu 2"/>
          <p:cNvSpPr>
            <a:spLocks noGrp="1"/>
          </p:cNvSpPr>
          <p:nvPr>
            <p:ph idx="1"/>
          </p:nvPr>
        </p:nvSpPr>
        <p:spPr/>
        <p:txBody>
          <a:bodyPr/>
          <a:lstStyle/>
          <a:p>
            <a:pPr marL="0" indent="0">
              <a:buNone/>
            </a:pPr>
            <a:r>
              <a:rPr lang="en-US" sz="2800" dirty="0"/>
              <a:t>Principle of the proposed amendments to UN R79:</a:t>
            </a:r>
          </a:p>
          <a:p>
            <a:r>
              <a:rPr lang="en-US" sz="2800" dirty="0"/>
              <a:t>Reference to ISO 11992-1 (physical layer) and to ISO 11992-3:2020 (application layer)</a:t>
            </a:r>
          </a:p>
          <a:p>
            <a:r>
              <a:rPr lang="en-US" sz="2800" dirty="0"/>
              <a:t>Use of ISO 12098 15 pole connector</a:t>
            </a:r>
          </a:p>
          <a:p>
            <a:r>
              <a:rPr lang="en-US" sz="2800" dirty="0"/>
              <a:t>Implementation of similar requirements and technical Annexes as in UN R13</a:t>
            </a:r>
          </a:p>
        </p:txBody>
      </p:sp>
    </p:spTree>
    <p:extLst>
      <p:ext uri="{BB962C8B-B14F-4D97-AF65-F5344CB8AC3E}">
        <p14:creationId xmlns:p14="http://schemas.microsoft.com/office/powerpoint/2010/main" val="3043230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2"/>
          <p:cNvSpPr>
            <a:spLocks noGrp="1"/>
          </p:cNvSpPr>
          <p:nvPr>
            <p:ph idx="1"/>
          </p:nvPr>
        </p:nvSpPr>
        <p:spPr>
          <a:xfrm>
            <a:off x="911424" y="1417638"/>
            <a:ext cx="10972800" cy="4525963"/>
          </a:xfrm>
        </p:spPr>
        <p:txBody>
          <a:bodyPr/>
          <a:lstStyle/>
          <a:p>
            <a:pPr marL="0" indent="0">
              <a:buNone/>
            </a:pPr>
            <a:r>
              <a:rPr lang="en-GB" sz="2600" dirty="0"/>
              <a:t>Concept of proposed amendments to UN R79-03</a:t>
            </a:r>
          </a:p>
        </p:txBody>
      </p:sp>
      <p:sp>
        <p:nvSpPr>
          <p:cNvPr id="2" name="Titre 1"/>
          <p:cNvSpPr>
            <a:spLocks noGrp="1"/>
          </p:cNvSpPr>
          <p:nvPr>
            <p:ph type="title"/>
          </p:nvPr>
        </p:nvSpPr>
        <p:spPr>
          <a:xfrm>
            <a:off x="609600" y="338607"/>
            <a:ext cx="10972800" cy="1143000"/>
          </a:xfrm>
        </p:spPr>
        <p:txBody>
          <a:bodyPr/>
          <a:lstStyle/>
          <a:p>
            <a:r>
              <a:rPr lang="en-GB" dirty="0"/>
              <a:t>Necessary Amendments</a:t>
            </a:r>
          </a:p>
        </p:txBody>
      </p:sp>
      <p:sp>
        <p:nvSpPr>
          <p:cNvPr id="4" name="Rechteck 3"/>
          <p:cNvSpPr/>
          <p:nvPr/>
        </p:nvSpPr>
        <p:spPr>
          <a:xfrm>
            <a:off x="911424" y="2132856"/>
            <a:ext cx="10117124" cy="50405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lumMod val="95000"/>
                    <a:lumOff val="5000"/>
                  </a:schemeClr>
                </a:solidFill>
              </a:rPr>
              <a:t>Amend Chapter 2</a:t>
            </a:r>
            <a:r>
              <a:rPr lang="en-GB" dirty="0">
                <a:solidFill>
                  <a:schemeClr val="tx1">
                    <a:lumMod val="95000"/>
                    <a:lumOff val="5000"/>
                  </a:schemeClr>
                </a:solidFill>
              </a:rPr>
              <a:t>: New definitions for the interface and data communication</a:t>
            </a:r>
          </a:p>
        </p:txBody>
      </p:sp>
      <p:sp>
        <p:nvSpPr>
          <p:cNvPr id="5" name="Rechteck 4"/>
          <p:cNvSpPr/>
          <p:nvPr/>
        </p:nvSpPr>
        <p:spPr>
          <a:xfrm>
            <a:off x="911424" y="2771040"/>
            <a:ext cx="10117124" cy="51394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lumMod val="95000"/>
                    <a:lumOff val="5000"/>
                  </a:schemeClr>
                </a:solidFill>
              </a:rPr>
              <a:t>Amend Chapter 5</a:t>
            </a:r>
            <a:r>
              <a:rPr lang="en-GB" dirty="0">
                <a:solidFill>
                  <a:schemeClr val="tx1">
                    <a:lumMod val="95000"/>
                    <a:lumOff val="5000"/>
                  </a:schemeClr>
                </a:solidFill>
              </a:rPr>
              <a:t>: New requirements specifying the interface</a:t>
            </a:r>
          </a:p>
        </p:txBody>
      </p:sp>
      <p:sp>
        <p:nvSpPr>
          <p:cNvPr id="6" name="Rechteck 5"/>
          <p:cNvSpPr/>
          <p:nvPr/>
        </p:nvSpPr>
        <p:spPr>
          <a:xfrm>
            <a:off x="911424" y="3429000"/>
            <a:ext cx="10117124" cy="50405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lumMod val="95000"/>
                    <a:lumOff val="5000"/>
                  </a:schemeClr>
                </a:solidFill>
              </a:rPr>
              <a:t>Amend Annex 8:</a:t>
            </a:r>
            <a:r>
              <a:rPr lang="en-GB" dirty="0">
                <a:solidFill>
                  <a:schemeClr val="tx1">
                    <a:lumMod val="95000"/>
                    <a:lumOff val="5000"/>
                  </a:schemeClr>
                </a:solidFill>
              </a:rPr>
              <a:t> Add new tests for towing vehicle and trailer individually</a:t>
            </a:r>
          </a:p>
        </p:txBody>
      </p:sp>
      <p:sp>
        <p:nvSpPr>
          <p:cNvPr id="7" name="Rechteck 6"/>
          <p:cNvSpPr/>
          <p:nvPr/>
        </p:nvSpPr>
        <p:spPr>
          <a:xfrm>
            <a:off x="910076" y="4093553"/>
            <a:ext cx="4954760" cy="19713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b="1" u="sng" dirty="0">
                <a:solidFill>
                  <a:schemeClr val="tx1">
                    <a:lumMod val="95000"/>
                    <a:lumOff val="5000"/>
                  </a:schemeClr>
                </a:solidFill>
              </a:rPr>
              <a:t>New</a:t>
            </a:r>
            <a:r>
              <a:rPr lang="en-GB" b="1" dirty="0">
                <a:solidFill>
                  <a:schemeClr val="tx1">
                    <a:lumMod val="95000"/>
                    <a:lumOff val="5000"/>
                  </a:schemeClr>
                </a:solidFill>
              </a:rPr>
              <a:t> Annex 9*</a:t>
            </a:r>
          </a:p>
          <a:p>
            <a:pPr algn="ctr"/>
            <a:endParaRPr lang="en-GB" dirty="0">
              <a:solidFill>
                <a:schemeClr val="tx1">
                  <a:lumMod val="95000"/>
                  <a:lumOff val="5000"/>
                </a:schemeClr>
              </a:solidFill>
            </a:endParaRPr>
          </a:p>
          <a:p>
            <a:pPr algn="ctr"/>
            <a:r>
              <a:rPr lang="en-GB" dirty="0">
                <a:solidFill>
                  <a:schemeClr val="tx1">
                    <a:lumMod val="95000"/>
                    <a:lumOff val="5000"/>
                  </a:schemeClr>
                </a:solidFill>
              </a:rPr>
              <a:t>„Compatibility between towing vehicles and</a:t>
            </a:r>
          </a:p>
          <a:p>
            <a:pPr algn="ctr"/>
            <a:r>
              <a:rPr lang="en-GB" dirty="0">
                <a:solidFill>
                  <a:schemeClr val="tx1">
                    <a:lumMod val="95000"/>
                    <a:lumOff val="5000"/>
                  </a:schemeClr>
                </a:solidFill>
              </a:rPr>
              <a:t>trailers with regard to data transmission</a:t>
            </a:r>
          </a:p>
          <a:p>
            <a:pPr algn="ctr"/>
            <a:r>
              <a:rPr lang="en-GB" dirty="0">
                <a:solidFill>
                  <a:schemeClr val="tx1">
                    <a:lumMod val="95000"/>
                    <a:lumOff val="5000"/>
                  </a:schemeClr>
                </a:solidFill>
              </a:rPr>
              <a:t>according to ISO 11992 for environmental</a:t>
            </a:r>
          </a:p>
          <a:p>
            <a:pPr algn="ctr"/>
            <a:r>
              <a:rPr lang="en-GB" dirty="0">
                <a:solidFill>
                  <a:schemeClr val="tx1">
                    <a:lumMod val="95000"/>
                    <a:lumOff val="5000"/>
                  </a:schemeClr>
                </a:solidFill>
              </a:rPr>
              <a:t>monitoring“</a:t>
            </a:r>
          </a:p>
        </p:txBody>
      </p:sp>
      <p:sp>
        <p:nvSpPr>
          <p:cNvPr id="12" name="Rechteck 11"/>
          <p:cNvSpPr/>
          <p:nvPr/>
        </p:nvSpPr>
        <p:spPr>
          <a:xfrm>
            <a:off x="6073788" y="4093553"/>
            <a:ext cx="4954760" cy="1994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b="1" u="sng" dirty="0">
                <a:solidFill>
                  <a:schemeClr val="tx1">
                    <a:lumMod val="95000"/>
                    <a:lumOff val="5000"/>
                  </a:schemeClr>
                </a:solidFill>
              </a:rPr>
              <a:t>New</a:t>
            </a:r>
            <a:r>
              <a:rPr lang="en-GB" b="1" dirty="0">
                <a:solidFill>
                  <a:schemeClr val="tx1">
                    <a:lumMod val="95000"/>
                    <a:lumOff val="5000"/>
                  </a:schemeClr>
                </a:solidFill>
              </a:rPr>
              <a:t> Annex10*</a:t>
            </a:r>
          </a:p>
          <a:p>
            <a:pPr algn="ctr"/>
            <a:endParaRPr lang="en-GB" dirty="0">
              <a:solidFill>
                <a:schemeClr val="tx1">
                  <a:lumMod val="95000"/>
                  <a:lumOff val="5000"/>
                </a:schemeClr>
              </a:solidFill>
            </a:endParaRPr>
          </a:p>
          <a:p>
            <a:pPr algn="ctr"/>
            <a:r>
              <a:rPr lang="en-GB" dirty="0">
                <a:solidFill>
                  <a:schemeClr val="tx1">
                    <a:lumMod val="95000"/>
                    <a:lumOff val="5000"/>
                  </a:schemeClr>
                </a:solidFill>
              </a:rPr>
              <a:t>„Test method for evaluating the functional</a:t>
            </a:r>
          </a:p>
          <a:p>
            <a:pPr algn="ctr"/>
            <a:r>
              <a:rPr lang="en-GB" dirty="0">
                <a:solidFill>
                  <a:schemeClr val="tx1">
                    <a:lumMod val="95000"/>
                    <a:lumOff val="5000"/>
                  </a:schemeClr>
                </a:solidFill>
              </a:rPr>
              <a:t>compatibility of vehicles with electrical control</a:t>
            </a:r>
          </a:p>
          <a:p>
            <a:pPr algn="ctr"/>
            <a:r>
              <a:rPr lang="en-GB" dirty="0">
                <a:solidFill>
                  <a:schemeClr val="tx1">
                    <a:lumMod val="95000"/>
                    <a:lumOff val="5000"/>
                  </a:schemeClr>
                </a:solidFill>
              </a:rPr>
              <a:t>cables“</a:t>
            </a:r>
          </a:p>
        </p:txBody>
      </p:sp>
      <p:sp>
        <p:nvSpPr>
          <p:cNvPr id="3" name="Textfeld 2"/>
          <p:cNvSpPr txBox="1"/>
          <p:nvPr/>
        </p:nvSpPr>
        <p:spPr>
          <a:xfrm>
            <a:off x="910076" y="6287073"/>
            <a:ext cx="4608512" cy="307777"/>
          </a:xfrm>
          <a:prstGeom prst="rect">
            <a:avLst/>
          </a:prstGeom>
          <a:noFill/>
        </p:spPr>
        <p:txBody>
          <a:bodyPr wrap="square" rtlCol="0">
            <a:spAutoFit/>
          </a:bodyPr>
          <a:lstStyle/>
          <a:p>
            <a:r>
              <a:rPr lang="en-GB" sz="1400" i="1" dirty="0"/>
              <a:t>* similar to UN-R13/11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contenu 2"/>
          <p:cNvSpPr>
            <a:spLocks noGrp="1"/>
          </p:cNvSpPr>
          <p:nvPr>
            <p:ph idx="1"/>
          </p:nvPr>
        </p:nvSpPr>
        <p:spPr>
          <a:xfrm>
            <a:off x="911424" y="1417638"/>
            <a:ext cx="10972800" cy="4525963"/>
          </a:xfrm>
        </p:spPr>
        <p:txBody>
          <a:bodyPr/>
          <a:lstStyle/>
          <a:p>
            <a:pPr marL="0" indent="0">
              <a:buNone/>
            </a:pPr>
            <a:r>
              <a:rPr lang="en-GB" sz="2600" dirty="0"/>
              <a:t>Concept of proposed amendments to UN R79-03</a:t>
            </a:r>
          </a:p>
        </p:txBody>
      </p:sp>
      <p:sp>
        <p:nvSpPr>
          <p:cNvPr id="2" name="Titre 1"/>
          <p:cNvSpPr>
            <a:spLocks noGrp="1"/>
          </p:cNvSpPr>
          <p:nvPr>
            <p:ph type="title"/>
          </p:nvPr>
        </p:nvSpPr>
        <p:spPr>
          <a:xfrm>
            <a:off x="609600" y="338607"/>
            <a:ext cx="10972800" cy="1143000"/>
          </a:xfrm>
        </p:spPr>
        <p:txBody>
          <a:bodyPr/>
          <a:lstStyle/>
          <a:p>
            <a:r>
              <a:rPr lang="en-GB" dirty="0"/>
              <a:t>Necessary Amendments</a:t>
            </a:r>
          </a:p>
        </p:txBody>
      </p:sp>
      <p:sp>
        <p:nvSpPr>
          <p:cNvPr id="10" name="Rechteck 9"/>
          <p:cNvSpPr/>
          <p:nvPr/>
        </p:nvSpPr>
        <p:spPr>
          <a:xfrm>
            <a:off x="774304" y="1988840"/>
            <a:ext cx="510567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dirty="0">
                <a:solidFill>
                  <a:schemeClr val="tx1">
                    <a:lumMod val="95000"/>
                    <a:lumOff val="5000"/>
                  </a:schemeClr>
                </a:solidFill>
              </a:rPr>
              <a:t>New Annex 9</a:t>
            </a:r>
          </a:p>
          <a:p>
            <a:pPr algn="ctr"/>
            <a:r>
              <a:rPr lang="en-GB" sz="1500" b="1" dirty="0">
                <a:solidFill>
                  <a:schemeClr val="tx1">
                    <a:lumMod val="95000"/>
                    <a:lumOff val="5000"/>
                  </a:schemeClr>
                </a:solidFill>
              </a:rPr>
              <a:t>„Compatibility between towing vehicles and trailers with regard to data transmission according to ISO 11992 for environmental monitoring“</a:t>
            </a:r>
          </a:p>
        </p:txBody>
      </p:sp>
      <p:sp>
        <p:nvSpPr>
          <p:cNvPr id="13" name="Rechteck 11"/>
          <p:cNvSpPr/>
          <p:nvPr/>
        </p:nvSpPr>
        <p:spPr>
          <a:xfrm>
            <a:off x="788096" y="3212976"/>
            <a:ext cx="5091880" cy="3456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342900" indent="-342900">
              <a:buAutoNum type="arabicPeriod"/>
            </a:pPr>
            <a:r>
              <a:rPr lang="en-GB" sz="1400" dirty="0">
                <a:solidFill>
                  <a:schemeClr val="tx1">
                    <a:lumMod val="95000"/>
                    <a:lumOff val="5000"/>
                  </a:schemeClr>
                </a:solidFill>
              </a:rPr>
              <a:t>General requirements</a:t>
            </a:r>
          </a:p>
          <a:p>
            <a:pPr marL="342900" indent="-342900">
              <a:buAutoNum type="arabicPeriod"/>
            </a:pPr>
            <a:r>
              <a:rPr lang="en-GB" sz="1400" dirty="0">
                <a:solidFill>
                  <a:schemeClr val="tx1">
                    <a:lumMod val="95000"/>
                    <a:lumOff val="5000"/>
                  </a:schemeClr>
                </a:solidFill>
              </a:rPr>
              <a:t>Messages from ISO 11992-03 for towing vehicle and Trailer, including the direction of the messages (source and destination)</a:t>
            </a:r>
          </a:p>
        </p:txBody>
      </p:sp>
      <p:sp>
        <p:nvSpPr>
          <p:cNvPr id="14" name="Rechteck 12"/>
          <p:cNvSpPr/>
          <p:nvPr/>
        </p:nvSpPr>
        <p:spPr>
          <a:xfrm>
            <a:off x="6098536" y="3212976"/>
            <a:ext cx="5170784" cy="34563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1400" dirty="0">
                <a:solidFill>
                  <a:schemeClr val="tx1">
                    <a:lumMod val="95000"/>
                    <a:lumOff val="5000"/>
                  </a:schemeClr>
                </a:solidFill>
              </a:rPr>
              <a:t>1. General requirements</a:t>
            </a:r>
          </a:p>
          <a:p>
            <a:r>
              <a:rPr lang="en-GB" sz="1400" dirty="0">
                <a:solidFill>
                  <a:schemeClr val="tx1">
                    <a:lumMod val="95000"/>
                    <a:lumOff val="5000"/>
                  </a:schemeClr>
                </a:solidFill>
              </a:rPr>
              <a:t>2. Content for the communication document</a:t>
            </a:r>
          </a:p>
          <a:p>
            <a:r>
              <a:rPr lang="en-GB" sz="1400" dirty="0">
                <a:solidFill>
                  <a:schemeClr val="tx1">
                    <a:lumMod val="95000"/>
                    <a:lumOff val="5000"/>
                  </a:schemeClr>
                </a:solidFill>
              </a:rPr>
              <a:t>3. Towing vehicle</a:t>
            </a:r>
          </a:p>
          <a:p>
            <a:pPr marL="742950" lvl="1" indent="-285750">
              <a:buFont typeface="Arial" panose="020B0604020202020204" pitchFamily="34" charset="0"/>
              <a:buChar char="•"/>
            </a:pPr>
            <a:r>
              <a:rPr lang="en-GB" sz="1400" dirty="0">
                <a:solidFill>
                  <a:schemeClr val="tx1">
                    <a:lumMod val="95000"/>
                    <a:lumOff val="5000"/>
                  </a:schemeClr>
                </a:solidFill>
              </a:rPr>
              <a:t>requirements for the trailer simulation</a:t>
            </a:r>
          </a:p>
          <a:p>
            <a:pPr marL="742950" lvl="1" indent="-285750">
              <a:buFont typeface="Arial" panose="020B0604020202020204" pitchFamily="34" charset="0"/>
              <a:buChar char="•"/>
            </a:pPr>
            <a:r>
              <a:rPr lang="en-GB" sz="1400" dirty="0">
                <a:solidFill>
                  <a:schemeClr val="tx1">
                    <a:lumMod val="95000"/>
                    <a:lumOff val="5000"/>
                  </a:schemeClr>
                </a:solidFill>
              </a:rPr>
              <a:t>test methods</a:t>
            </a:r>
          </a:p>
          <a:p>
            <a:pPr marL="742950" lvl="1" indent="-285750">
              <a:buFont typeface="Arial" panose="020B0604020202020204" pitchFamily="34" charset="0"/>
              <a:buChar char="•"/>
            </a:pPr>
            <a:r>
              <a:rPr lang="en-GB" sz="1400" dirty="0">
                <a:solidFill>
                  <a:schemeClr val="tx1">
                    <a:lumMod val="95000"/>
                    <a:lumOff val="5000"/>
                  </a:schemeClr>
                </a:solidFill>
              </a:rPr>
              <a:t>Definition of the messages and error warnings to be checked</a:t>
            </a:r>
          </a:p>
          <a:p>
            <a:pPr marL="742950" lvl="1" indent="-285750">
              <a:buFont typeface="Arial" panose="020B0604020202020204" pitchFamily="34" charset="0"/>
              <a:buChar char="•"/>
            </a:pPr>
            <a:r>
              <a:rPr lang="en-GB" sz="1400" dirty="0">
                <a:solidFill>
                  <a:schemeClr val="tx1">
                    <a:lumMod val="95000"/>
                    <a:lumOff val="5000"/>
                  </a:schemeClr>
                </a:solidFill>
              </a:rPr>
              <a:t>possibly additional tests</a:t>
            </a:r>
          </a:p>
          <a:p>
            <a:r>
              <a:rPr lang="en-GB" sz="1400" dirty="0">
                <a:solidFill>
                  <a:schemeClr val="tx1">
                    <a:lumMod val="95000"/>
                    <a:lumOff val="5000"/>
                  </a:schemeClr>
                </a:solidFill>
              </a:rPr>
              <a:t>4. Trailer</a:t>
            </a:r>
          </a:p>
          <a:p>
            <a:pPr marL="742950" lvl="1" indent="-285750">
              <a:buFont typeface="Arial" panose="020B0604020202020204" pitchFamily="34" charset="0"/>
              <a:buChar char="•"/>
            </a:pPr>
            <a:r>
              <a:rPr lang="en-GB" sz="1400" dirty="0">
                <a:solidFill>
                  <a:schemeClr val="tx1">
                    <a:lumMod val="95000"/>
                    <a:lumOff val="5000"/>
                  </a:schemeClr>
                </a:solidFill>
              </a:rPr>
              <a:t>requirements for the truck simulation</a:t>
            </a:r>
          </a:p>
          <a:p>
            <a:pPr marL="742950" lvl="1" indent="-285750">
              <a:buFont typeface="Arial" panose="020B0604020202020204" pitchFamily="34" charset="0"/>
              <a:buChar char="•"/>
            </a:pPr>
            <a:r>
              <a:rPr lang="en-GB" sz="1400" dirty="0">
                <a:solidFill>
                  <a:schemeClr val="tx1">
                    <a:lumMod val="95000"/>
                    <a:lumOff val="5000"/>
                  </a:schemeClr>
                </a:solidFill>
              </a:rPr>
              <a:t>test methods</a:t>
            </a:r>
          </a:p>
          <a:p>
            <a:pPr marL="742950" lvl="1" indent="-285750">
              <a:buFont typeface="Arial" panose="020B0604020202020204" pitchFamily="34" charset="0"/>
              <a:buChar char="•"/>
            </a:pPr>
            <a:r>
              <a:rPr lang="en-GB" sz="1400" dirty="0">
                <a:solidFill>
                  <a:schemeClr val="tx1">
                    <a:lumMod val="95000"/>
                    <a:lumOff val="5000"/>
                  </a:schemeClr>
                </a:solidFill>
              </a:rPr>
              <a:t>Definition of the messages and error warnings to be checked</a:t>
            </a:r>
          </a:p>
          <a:p>
            <a:pPr marL="742950" lvl="1" indent="-285750">
              <a:buFont typeface="Arial" panose="020B0604020202020204" pitchFamily="34" charset="0"/>
              <a:buChar char="•"/>
            </a:pPr>
            <a:r>
              <a:rPr lang="en-GB" sz="1400" dirty="0">
                <a:solidFill>
                  <a:schemeClr val="tx1">
                    <a:lumMod val="95000"/>
                    <a:lumOff val="5000"/>
                  </a:schemeClr>
                </a:solidFill>
              </a:rPr>
              <a:t>possibly additional tests</a:t>
            </a:r>
          </a:p>
        </p:txBody>
      </p:sp>
      <p:sp>
        <p:nvSpPr>
          <p:cNvPr id="15" name="Rechteck 13"/>
          <p:cNvSpPr/>
          <p:nvPr/>
        </p:nvSpPr>
        <p:spPr>
          <a:xfrm>
            <a:off x="6096000" y="1988840"/>
            <a:ext cx="5184576"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b="1" dirty="0">
                <a:solidFill>
                  <a:schemeClr val="tx1">
                    <a:lumMod val="95000"/>
                    <a:lumOff val="5000"/>
                  </a:schemeClr>
                </a:solidFill>
              </a:rPr>
              <a:t>New Annex10</a:t>
            </a:r>
          </a:p>
          <a:p>
            <a:pPr algn="ctr"/>
            <a:r>
              <a:rPr lang="en-GB" sz="1500" b="1" dirty="0">
                <a:solidFill>
                  <a:schemeClr val="tx1">
                    <a:lumMod val="95000"/>
                    <a:lumOff val="5000"/>
                  </a:schemeClr>
                </a:solidFill>
              </a:rPr>
              <a:t>„Test method for evaluating the functional compatibility of vehicles with electrical</a:t>
            </a:r>
          </a:p>
          <a:p>
            <a:pPr algn="ctr"/>
            <a:r>
              <a:rPr lang="en-GB" sz="1500" b="1" dirty="0">
                <a:solidFill>
                  <a:schemeClr val="tx1">
                    <a:lumMod val="95000"/>
                    <a:lumOff val="5000"/>
                  </a:schemeClr>
                </a:solidFill>
              </a:rPr>
              <a:t>control cables“</a:t>
            </a:r>
          </a:p>
        </p:txBody>
      </p:sp>
    </p:spTree>
    <p:extLst>
      <p:ext uri="{BB962C8B-B14F-4D97-AF65-F5344CB8AC3E}">
        <p14:creationId xmlns:p14="http://schemas.microsoft.com/office/powerpoint/2010/main" val="344251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a:t>Next steps</a:t>
            </a:r>
          </a:p>
        </p:txBody>
      </p:sp>
      <p:sp>
        <p:nvSpPr>
          <p:cNvPr id="3" name="Espace réservé du contenu 2"/>
          <p:cNvSpPr>
            <a:spLocks noGrp="1"/>
          </p:cNvSpPr>
          <p:nvPr>
            <p:ph idx="1"/>
          </p:nvPr>
        </p:nvSpPr>
        <p:spPr/>
        <p:txBody>
          <a:bodyPr/>
          <a:lstStyle/>
          <a:p>
            <a:r>
              <a:rPr lang="en-GB" sz="2800" dirty="0"/>
              <a:t>Collect comments and questions by end of November 2019</a:t>
            </a:r>
          </a:p>
          <a:p>
            <a:endParaRPr lang="en-GB" sz="2800" dirty="0"/>
          </a:p>
          <a:p>
            <a:r>
              <a:rPr lang="en-GB" sz="2800" dirty="0"/>
              <a:t>Prepare necessary amendments to R79-03, in order to present a text proposal at next GRVA-05 of February 2020.</a:t>
            </a:r>
          </a:p>
        </p:txBody>
      </p:sp>
    </p:spTree>
    <p:extLst>
      <p:ext uri="{BB962C8B-B14F-4D97-AF65-F5344CB8AC3E}">
        <p14:creationId xmlns:p14="http://schemas.microsoft.com/office/powerpoint/2010/main" val="2431796693"/>
      </p:ext>
    </p:extLst>
  </p:cSld>
  <p:clrMapOvr>
    <a:masterClrMapping/>
  </p:clrMapOvr>
</p:sld>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OICA PP Template (16_9)</Template>
  <TotalTime>64</TotalTime>
  <Words>408</Words>
  <Application>Microsoft Office PowerPoint</Application>
  <PresentationFormat>Widescreen</PresentationFormat>
  <Paragraphs>62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Wingdings</vt:lpstr>
      <vt:lpstr>Masque présentation OICA</vt:lpstr>
      <vt:lpstr>Truck – Trailer data transmission for UN R79 Assistance functions, ISO 11992 standard</vt:lpstr>
      <vt:lpstr>Motivation</vt:lpstr>
      <vt:lpstr>Principles</vt:lpstr>
      <vt:lpstr>Necessary Amendments</vt:lpstr>
      <vt:lpstr>Necessary Amendments</vt:lpstr>
      <vt:lpstr>Next steps</vt:lpstr>
    </vt:vector>
  </TitlesOfParts>
  <Company>Daimler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Rieg, Andreas (019)</dc:creator>
  <cp:lastModifiedBy>Francois E. Guichard</cp:lastModifiedBy>
  <cp:revision>38</cp:revision>
  <dcterms:created xsi:type="dcterms:W3CDTF">2019-06-07T09:24:16Z</dcterms:created>
  <dcterms:modified xsi:type="dcterms:W3CDTF">2019-09-23T17:14:19Z</dcterms:modified>
</cp:coreProperties>
</file>