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1" r:id="rId5"/>
    <p:sldId id="262" r:id="rId6"/>
    <p:sldId id="263" r:id="rId7"/>
    <p:sldId id="260" r:id="rId8"/>
    <p:sldId id="264" r:id="rId9"/>
    <p:sldId id="265" r:id="rId10"/>
    <p:sldId id="259"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5D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926" autoAdjust="0"/>
    <p:restoredTop sz="94660"/>
  </p:normalViewPr>
  <p:slideViewPr>
    <p:cSldViewPr snapToGrid="0" showGuides="1">
      <p:cViewPr varScale="1">
        <p:scale>
          <a:sx n="128" d="100"/>
          <a:sy n="128" d="100"/>
        </p:scale>
        <p:origin x="572" y="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FCA3C6-1D5B-48FA-B094-DBABC45482E1}" type="datetimeFigureOut">
              <a:rPr kumimoji="1" lang="ja-JP" altLang="en-US" smtClean="0"/>
              <a:t>2019/12/10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6BF55D-4708-4E1E-98E0-47EA8D579F2D}" type="slidenum">
              <a:rPr kumimoji="1" lang="ja-JP" altLang="en-US" smtClean="0"/>
              <a:t>‹#›</a:t>
            </a:fld>
            <a:endParaRPr kumimoji="1" lang="ja-JP" altLang="en-US"/>
          </a:p>
        </p:txBody>
      </p:sp>
    </p:spTree>
    <p:extLst>
      <p:ext uri="{BB962C8B-B14F-4D97-AF65-F5344CB8AC3E}">
        <p14:creationId xmlns:p14="http://schemas.microsoft.com/office/powerpoint/2010/main" val="28566798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00501" y="2388357"/>
            <a:ext cx="10990998" cy="862297"/>
          </a:xfrm>
        </p:spPr>
        <p:txBody>
          <a:bodyPr anchor="b">
            <a:normAutofit/>
          </a:bodyPr>
          <a:lstStyle>
            <a:lvl1pPr algn="ctr">
              <a:defRPr sz="4400" baseline="0">
                <a:latin typeface="Arial" panose="020B0604020202020204" pitchFamily="34" charset="0"/>
                <a:ea typeface="ＭＳ Ｐゴシック" panose="020B0600070205080204" pitchFamily="50" charset="-128"/>
                <a:cs typeface="Arial" panose="020B0604020202020204" pitchFamily="34" charset="0"/>
              </a:defRPr>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baseline="0">
                <a:latin typeface="Arial" panose="020B0604020202020204" pitchFamily="34" charset="0"/>
                <a:ea typeface="ＭＳ Ｐゴシック" panose="020B060007020508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p:txBody>
          <a:bodyPr/>
          <a:lstStyle/>
          <a:p>
            <a:fld id="{FE2D6892-4E4D-47AD-9727-89835EBDB15A}" type="datetime1">
              <a:rPr kumimoji="1" lang="ja-JP" altLang="en-US" smtClean="0"/>
              <a:t>2019/12/10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456766" y="6492830"/>
            <a:ext cx="2743200" cy="365125"/>
          </a:xfrm>
        </p:spPr>
        <p:txBody>
          <a:bodyPr/>
          <a:lstStyle>
            <a:lvl1pPr>
              <a:defRPr sz="1400">
                <a:latin typeface="Arial" panose="020B0604020202020204" pitchFamily="34" charset="0"/>
                <a:cs typeface="Arial" panose="020B0604020202020204" pitchFamily="34" charset="0"/>
              </a:defRPr>
            </a:lvl1pPr>
          </a:lstStyle>
          <a:p>
            <a:fld id="{FFEE809D-A31B-4744-9419-E3463D1252DA}" type="slidenum">
              <a:rPr lang="ja-JP" altLang="en-US" smtClean="0"/>
              <a:pPr/>
              <a:t>‹#›</a:t>
            </a:fld>
            <a:endParaRPr lang="ja-JP" altLang="en-US"/>
          </a:p>
        </p:txBody>
      </p:sp>
    </p:spTree>
    <p:extLst>
      <p:ext uri="{BB962C8B-B14F-4D97-AF65-F5344CB8AC3E}">
        <p14:creationId xmlns:p14="http://schemas.microsoft.com/office/powerpoint/2010/main" val="161402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B8AF0E-B866-45AB-92E2-0A340FA5DF78}" type="datetime1">
              <a:rPr kumimoji="1" lang="ja-JP" altLang="en-US" smtClean="0"/>
              <a:t>2019/12/10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EE809D-A31B-4744-9419-E3463D1252DA}" type="slidenum">
              <a:rPr kumimoji="1" lang="ja-JP" altLang="en-US" smtClean="0"/>
              <a:t>‹#›</a:t>
            </a:fld>
            <a:endParaRPr kumimoji="1" lang="ja-JP" altLang="en-US"/>
          </a:p>
        </p:txBody>
      </p:sp>
    </p:spTree>
    <p:extLst>
      <p:ext uri="{BB962C8B-B14F-4D97-AF65-F5344CB8AC3E}">
        <p14:creationId xmlns:p14="http://schemas.microsoft.com/office/powerpoint/2010/main" val="186730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9BD9C1-D008-4E6F-8BFD-B0A12C45AF81}" type="datetime1">
              <a:rPr kumimoji="1" lang="ja-JP" altLang="en-US" smtClean="0"/>
              <a:t>2019/12/10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EE809D-A31B-4744-9419-E3463D1252DA}" type="slidenum">
              <a:rPr kumimoji="1" lang="ja-JP" altLang="en-US" smtClean="0"/>
              <a:t>‹#›</a:t>
            </a:fld>
            <a:endParaRPr kumimoji="1" lang="ja-JP" altLang="en-US"/>
          </a:p>
        </p:txBody>
      </p:sp>
    </p:spTree>
    <p:extLst>
      <p:ext uri="{BB962C8B-B14F-4D97-AF65-F5344CB8AC3E}">
        <p14:creationId xmlns:p14="http://schemas.microsoft.com/office/powerpoint/2010/main" val="4191350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D2B3CD-9769-4B71-B7E9-8DBE3CA6C94D}" type="datetime1">
              <a:rPr kumimoji="1" lang="ja-JP" altLang="en-US" smtClean="0"/>
              <a:t>2019/12/10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EE809D-A31B-4744-9419-E3463D1252DA}" type="slidenum">
              <a:rPr kumimoji="1" lang="ja-JP" altLang="en-US" smtClean="0"/>
              <a:t>‹#›</a:t>
            </a:fld>
            <a:endParaRPr kumimoji="1" lang="ja-JP" altLang="en-US"/>
          </a:p>
        </p:txBody>
      </p:sp>
    </p:spTree>
    <p:extLst>
      <p:ext uri="{BB962C8B-B14F-4D97-AF65-F5344CB8AC3E}">
        <p14:creationId xmlns:p14="http://schemas.microsoft.com/office/powerpoint/2010/main" val="21216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A802156-AB1D-4EC7-B38C-3799E2FF72D2}" type="datetime1">
              <a:rPr kumimoji="1" lang="ja-JP" altLang="en-US" smtClean="0"/>
              <a:t>2019/12/10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EE809D-A31B-4744-9419-E3463D1252DA}" type="slidenum">
              <a:rPr kumimoji="1" lang="ja-JP" altLang="en-US" smtClean="0"/>
              <a:t>‹#›</a:t>
            </a:fld>
            <a:endParaRPr kumimoji="1" lang="ja-JP" altLang="en-US"/>
          </a:p>
        </p:txBody>
      </p:sp>
    </p:spTree>
    <p:extLst>
      <p:ext uri="{BB962C8B-B14F-4D97-AF65-F5344CB8AC3E}">
        <p14:creationId xmlns:p14="http://schemas.microsoft.com/office/powerpoint/2010/main" val="397278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76F27-62AD-4B4B-9A69-3D2487D71268}" type="datetime1">
              <a:rPr kumimoji="1" lang="ja-JP" altLang="en-US" smtClean="0"/>
              <a:t>2019/12/10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EE809D-A31B-4744-9419-E3463D1252DA}" type="slidenum">
              <a:rPr kumimoji="1" lang="ja-JP" altLang="en-US" smtClean="0"/>
              <a:t>‹#›</a:t>
            </a:fld>
            <a:endParaRPr kumimoji="1" lang="ja-JP" altLang="en-US"/>
          </a:p>
        </p:txBody>
      </p:sp>
    </p:spTree>
    <p:extLst>
      <p:ext uri="{BB962C8B-B14F-4D97-AF65-F5344CB8AC3E}">
        <p14:creationId xmlns:p14="http://schemas.microsoft.com/office/powerpoint/2010/main" val="265709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F9870B4-7E13-47D4-83F3-D2C35B97ABAF}" type="datetime1">
              <a:rPr kumimoji="1" lang="ja-JP" altLang="en-US" smtClean="0"/>
              <a:t>2019/12/10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EE809D-A31B-4744-9419-E3463D1252DA}" type="slidenum">
              <a:rPr kumimoji="1" lang="ja-JP" altLang="en-US" smtClean="0"/>
              <a:t>‹#›</a:t>
            </a:fld>
            <a:endParaRPr kumimoji="1" lang="ja-JP" altLang="en-US"/>
          </a:p>
        </p:txBody>
      </p:sp>
    </p:spTree>
    <p:extLst>
      <p:ext uri="{BB962C8B-B14F-4D97-AF65-F5344CB8AC3E}">
        <p14:creationId xmlns:p14="http://schemas.microsoft.com/office/powerpoint/2010/main" val="242245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3992BEF-A107-43DB-B8FA-C98FA7EC0FB9}" type="datetime1">
              <a:rPr kumimoji="1" lang="ja-JP" altLang="en-US" smtClean="0"/>
              <a:t>2019/12/10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EE809D-A31B-4744-9419-E3463D1252DA}" type="slidenum">
              <a:rPr kumimoji="1" lang="ja-JP" altLang="en-US" smtClean="0"/>
              <a:t>‹#›</a:t>
            </a:fld>
            <a:endParaRPr kumimoji="1" lang="ja-JP" altLang="en-US"/>
          </a:p>
        </p:txBody>
      </p:sp>
    </p:spTree>
    <p:extLst>
      <p:ext uri="{BB962C8B-B14F-4D97-AF65-F5344CB8AC3E}">
        <p14:creationId xmlns:p14="http://schemas.microsoft.com/office/powerpoint/2010/main" val="1117999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092FBE0-D22C-4500-AE95-F24DA12E49F5}" type="datetime1">
              <a:rPr kumimoji="1" lang="ja-JP" altLang="en-US" smtClean="0"/>
              <a:t>2019/12/10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EE809D-A31B-4744-9419-E3463D1252DA}" type="slidenum">
              <a:rPr kumimoji="1" lang="ja-JP" altLang="en-US" smtClean="0"/>
              <a:t>‹#›</a:t>
            </a:fld>
            <a:endParaRPr kumimoji="1" lang="ja-JP" altLang="en-US"/>
          </a:p>
        </p:txBody>
      </p:sp>
    </p:spTree>
    <p:extLst>
      <p:ext uri="{BB962C8B-B14F-4D97-AF65-F5344CB8AC3E}">
        <p14:creationId xmlns:p14="http://schemas.microsoft.com/office/powerpoint/2010/main" val="365157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2D2332-FF95-4B09-82DA-8B23E9B84A22}" type="datetime1">
              <a:rPr kumimoji="1" lang="ja-JP" altLang="en-US" smtClean="0"/>
              <a:t>2019/12/10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EE809D-A31B-4744-9419-E3463D1252DA}" type="slidenum">
              <a:rPr kumimoji="1" lang="ja-JP" altLang="en-US" smtClean="0"/>
              <a:t>‹#›</a:t>
            </a:fld>
            <a:endParaRPr kumimoji="1" lang="ja-JP" altLang="en-US"/>
          </a:p>
        </p:txBody>
      </p:sp>
    </p:spTree>
    <p:extLst>
      <p:ext uri="{BB962C8B-B14F-4D97-AF65-F5344CB8AC3E}">
        <p14:creationId xmlns:p14="http://schemas.microsoft.com/office/powerpoint/2010/main" val="225061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BBAB92-0CBC-49D9-AD8D-D335CAE9E6FE}" type="datetime1">
              <a:rPr kumimoji="1" lang="ja-JP" altLang="en-US" smtClean="0"/>
              <a:t>2019/12/10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EE809D-A31B-4744-9419-E3463D1252DA}" type="slidenum">
              <a:rPr kumimoji="1" lang="ja-JP" altLang="en-US" smtClean="0"/>
              <a:t>‹#›</a:t>
            </a:fld>
            <a:endParaRPr kumimoji="1" lang="ja-JP" altLang="en-US"/>
          </a:p>
        </p:txBody>
      </p:sp>
    </p:spTree>
    <p:extLst>
      <p:ext uri="{BB962C8B-B14F-4D97-AF65-F5344CB8AC3E}">
        <p14:creationId xmlns:p14="http://schemas.microsoft.com/office/powerpoint/2010/main" val="1611576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96755" y="1"/>
            <a:ext cx="11798490" cy="709684"/>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9265" y="897578"/>
            <a:ext cx="11785980" cy="545877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82E0C-AA82-4FE4-9F75-DCE8543887FF}" type="datetime1">
              <a:rPr kumimoji="1" lang="ja-JP" altLang="en-US" smtClean="0"/>
              <a:t>2019/12/10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E809D-A31B-4744-9419-E3463D1252DA}" type="slidenum">
              <a:rPr kumimoji="1" lang="ja-JP" altLang="en-US" smtClean="0"/>
              <a:t>‹#›</a:t>
            </a:fld>
            <a:endParaRPr kumimoji="1" lang="ja-JP" altLang="en-US" dirty="0"/>
          </a:p>
        </p:txBody>
      </p:sp>
    </p:spTree>
    <p:extLst>
      <p:ext uri="{BB962C8B-B14F-4D97-AF65-F5344CB8AC3E}">
        <p14:creationId xmlns:p14="http://schemas.microsoft.com/office/powerpoint/2010/main" val="1029150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3600" kern="1200" baseline="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baseline="0">
          <a:solidFill>
            <a:schemeClr val="tx1"/>
          </a:solidFill>
          <a:latin typeface="Arial" panose="020B0604020202020204" pitchFamily="34" charset="0"/>
          <a:ea typeface="ＭＳ Ｐゴシック" panose="020B060007020508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Arial" panose="020B0604020202020204" pitchFamily="34" charset="0"/>
          <a:ea typeface="ＭＳ Ｐゴシック" panose="020B060007020508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baseline="0">
          <a:solidFill>
            <a:schemeClr val="tx1"/>
          </a:solidFill>
          <a:latin typeface="Arial" panose="020B0604020202020204" pitchFamily="34" charset="0"/>
          <a:ea typeface="ＭＳ Ｐゴシック" panose="020B060007020508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baseline="0">
          <a:solidFill>
            <a:schemeClr val="tx1"/>
          </a:solidFill>
          <a:latin typeface="Arial" panose="020B0604020202020204" pitchFamily="34" charset="0"/>
          <a:ea typeface="ＭＳ Ｐゴシック" panose="020B060007020508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baseline="0">
          <a:solidFill>
            <a:schemeClr val="tx1"/>
          </a:solidFill>
          <a:latin typeface="Arial" panose="020B0604020202020204" pitchFamily="34" charset="0"/>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8130" y="2014266"/>
            <a:ext cx="11835740" cy="1420486"/>
          </a:xfrm>
        </p:spPr>
        <p:txBody>
          <a:bodyPr>
            <a:normAutofit/>
          </a:bodyPr>
          <a:lstStyle/>
          <a:p>
            <a:r>
              <a:rPr lang="en-US" altLang="ja-JP" sz="4400" b="1" dirty="0">
                <a:latin typeface="Arial" panose="020B0604020202020204" pitchFamily="34" charset="0"/>
                <a:cs typeface="Arial" panose="020B0604020202020204" pitchFamily="34" charset="0"/>
              </a:rPr>
              <a:t>Transposition of GTR20 (EVS-GTR)</a:t>
            </a:r>
            <a:br>
              <a:rPr lang="en-US" altLang="ja-JP" sz="4400" b="1" dirty="0">
                <a:latin typeface="Arial" panose="020B0604020202020204" pitchFamily="34" charset="0"/>
                <a:cs typeface="Arial" panose="020B0604020202020204" pitchFamily="34" charset="0"/>
              </a:rPr>
            </a:br>
            <a:r>
              <a:rPr lang="en-US" altLang="ja-JP" sz="4400" b="1" dirty="0">
                <a:latin typeface="Arial" panose="020B0604020202020204" pitchFamily="34" charset="0"/>
                <a:cs typeface="Arial" panose="020B0604020202020204" pitchFamily="34" charset="0"/>
              </a:rPr>
              <a:t> to UN Regulations</a:t>
            </a:r>
            <a:endParaRPr kumimoji="1" lang="ja-JP" altLang="en-US" sz="4400" dirty="0"/>
          </a:p>
        </p:txBody>
      </p:sp>
      <p:sp>
        <p:nvSpPr>
          <p:cNvPr id="3" name="サブタイトル 2"/>
          <p:cNvSpPr>
            <a:spLocks noGrp="1"/>
          </p:cNvSpPr>
          <p:nvPr>
            <p:ph type="subTitle" idx="1"/>
          </p:nvPr>
        </p:nvSpPr>
        <p:spPr>
          <a:xfrm>
            <a:off x="2208810" y="3823708"/>
            <a:ext cx="7774380" cy="2228747"/>
          </a:xfrm>
        </p:spPr>
        <p:txBody>
          <a:bodyPr>
            <a:normAutofit fontScale="92500" lnSpcReduction="10000"/>
          </a:bodyPr>
          <a:lstStyle/>
          <a:p>
            <a:r>
              <a:rPr kumimoji="1" lang="en-US" altLang="ja-JP" sz="2800" dirty="0"/>
              <a:t>Introduction of the drafts for;</a:t>
            </a:r>
          </a:p>
          <a:p>
            <a:pPr algn="l"/>
            <a:r>
              <a:rPr lang="en-US" altLang="ja-JP" sz="2800" dirty="0"/>
              <a:t>03 series of amendments to UN Regulation No.100</a:t>
            </a:r>
          </a:p>
          <a:p>
            <a:pPr algn="l"/>
            <a:r>
              <a:rPr lang="en-US" altLang="ja-JP" sz="2800" dirty="0"/>
              <a:t>04 series of amendments to UN Regulation No.94</a:t>
            </a:r>
          </a:p>
          <a:p>
            <a:pPr algn="l"/>
            <a:r>
              <a:rPr lang="en-US" altLang="ja-JP" sz="2800" dirty="0"/>
              <a:t>05 series of amendments to UN Regulation No.95</a:t>
            </a:r>
          </a:p>
          <a:p>
            <a:pPr algn="l"/>
            <a:r>
              <a:rPr lang="en-US" altLang="ja-JP" sz="2800" dirty="0"/>
              <a:t>02 series of amendments to UN Regulation No.137</a:t>
            </a:r>
          </a:p>
          <a:p>
            <a:endParaRPr lang="en-US" altLang="ja-JP" sz="2800" dirty="0"/>
          </a:p>
          <a:p>
            <a:endParaRPr kumimoji="1" lang="ja-JP" altLang="en-US" sz="2800" dirty="0"/>
          </a:p>
        </p:txBody>
      </p:sp>
      <p:sp>
        <p:nvSpPr>
          <p:cNvPr id="4" name="テキスト ボックス 3"/>
          <p:cNvSpPr txBox="1"/>
          <p:nvPr/>
        </p:nvSpPr>
        <p:spPr>
          <a:xfrm>
            <a:off x="8714512" y="59375"/>
            <a:ext cx="3431969" cy="738664"/>
          </a:xfrm>
          <a:prstGeom prst="rect">
            <a:avLst/>
          </a:prstGeom>
          <a:noFill/>
        </p:spPr>
        <p:txBody>
          <a:bodyPr wrap="square" rtlCol="0">
            <a:spAutoFit/>
          </a:bodyPr>
          <a:lstStyle/>
          <a:p>
            <a:r>
              <a:rPr lang="en-GB" altLang="ja-JP" sz="1400" dirty="0">
                <a:latin typeface="Arial" panose="020B0604020202020204" pitchFamily="34" charset="0"/>
                <a:cs typeface="Arial" panose="020B0604020202020204" pitchFamily="34" charset="0"/>
              </a:rPr>
              <a:t>Informal document GRSP-66-31</a:t>
            </a:r>
          </a:p>
          <a:p>
            <a:r>
              <a:rPr lang="en-GB" altLang="ja-JP" sz="1400" dirty="0">
                <a:latin typeface="Arial" panose="020B0604020202020204" pitchFamily="34" charset="0"/>
                <a:cs typeface="Arial" panose="020B0604020202020204" pitchFamily="34" charset="0"/>
              </a:rPr>
              <a:t>(66th GRSP, 10-13 December 2019,</a:t>
            </a:r>
          </a:p>
          <a:p>
            <a:r>
              <a:rPr lang="en-GB" altLang="ja-JP" sz="1400" dirty="0">
                <a:latin typeface="Arial" panose="020B0604020202020204" pitchFamily="34" charset="0"/>
                <a:cs typeface="Arial" panose="020B0604020202020204" pitchFamily="34" charset="0"/>
              </a:rPr>
              <a:t> </a:t>
            </a:r>
            <a:r>
              <a:rPr lang="en-GB" altLang="ja-JP" sz="1400">
                <a:latin typeface="Arial" panose="020B0604020202020204" pitchFamily="34" charset="0"/>
                <a:cs typeface="Arial" panose="020B0604020202020204" pitchFamily="34" charset="0"/>
              </a:rPr>
              <a:t>agenda items 15, 16, 17 and 24 )</a:t>
            </a:r>
            <a:endParaRPr lang="en-GB" altLang="ja-JP" sz="1400" dirty="0">
              <a:latin typeface="Arial" panose="020B0604020202020204" pitchFamily="34" charset="0"/>
              <a:cs typeface="Arial" panose="020B0604020202020204" pitchFamily="34" charset="0"/>
            </a:endParaRPr>
          </a:p>
        </p:txBody>
      </p:sp>
      <p:sp>
        <p:nvSpPr>
          <p:cNvPr id="6" name="テキスト ボックス 5"/>
          <p:cNvSpPr txBox="1"/>
          <p:nvPr/>
        </p:nvSpPr>
        <p:spPr>
          <a:xfrm>
            <a:off x="55437" y="57397"/>
            <a:ext cx="3431969" cy="523220"/>
          </a:xfrm>
          <a:prstGeom prst="rect">
            <a:avLst/>
          </a:prstGeom>
          <a:noFill/>
        </p:spPr>
        <p:txBody>
          <a:bodyPr wrap="square" rtlCol="0">
            <a:spAutoFit/>
          </a:bodyPr>
          <a:lstStyle/>
          <a:p>
            <a:r>
              <a:rPr lang="en-US" altLang="ja-JP" sz="1400" dirty="0">
                <a:latin typeface="Arial" panose="020B0604020202020204" pitchFamily="34" charset="0"/>
                <a:cs typeface="Arial" panose="020B0604020202020204" pitchFamily="34" charset="0"/>
              </a:rPr>
              <a:t>Submitted by the expert from Japan on behalf of Task Force </a:t>
            </a:r>
            <a:endParaRPr lang="en-GB" altLang="ja-JP" sz="1400" dirty="0">
              <a:latin typeface="Arial" panose="020B0604020202020204" pitchFamily="34" charset="0"/>
              <a:cs typeface="Arial" panose="020B0604020202020204" pitchFamily="34" charset="0"/>
            </a:endParaRPr>
          </a:p>
        </p:txBody>
      </p:sp>
      <p:sp>
        <p:nvSpPr>
          <p:cNvPr id="7" name="スライド番号プレースホルダー 6"/>
          <p:cNvSpPr>
            <a:spLocks noGrp="1"/>
          </p:cNvSpPr>
          <p:nvPr>
            <p:ph type="sldNum" sz="quarter" idx="12"/>
          </p:nvPr>
        </p:nvSpPr>
        <p:spPr/>
        <p:txBody>
          <a:bodyPr/>
          <a:lstStyle/>
          <a:p>
            <a:fld id="{FFEE809D-A31B-4744-9419-E3463D1252DA}" type="slidenum">
              <a:rPr lang="ja-JP" altLang="en-US" smtClean="0"/>
              <a:pPr/>
              <a:t>1</a:t>
            </a:fld>
            <a:endParaRPr lang="ja-JP" altLang="en-US"/>
          </a:p>
        </p:txBody>
      </p:sp>
    </p:spTree>
    <p:extLst>
      <p:ext uri="{BB962C8B-B14F-4D97-AF65-F5344CB8AC3E}">
        <p14:creationId xmlns:p14="http://schemas.microsoft.com/office/powerpoint/2010/main" val="45322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6. Treatment of UN Regulation No.12</a:t>
            </a:r>
            <a:endParaRPr kumimoji="1" lang="ja-JP" altLang="en-US" dirty="0"/>
          </a:p>
        </p:txBody>
      </p:sp>
      <p:sp>
        <p:nvSpPr>
          <p:cNvPr id="4" name="スライド番号プレースホルダー 3"/>
          <p:cNvSpPr>
            <a:spLocks noGrp="1"/>
          </p:cNvSpPr>
          <p:nvPr>
            <p:ph type="sldNum" sz="quarter" idx="12"/>
          </p:nvPr>
        </p:nvSpPr>
        <p:spPr>
          <a:xfrm>
            <a:off x="9448800" y="6506726"/>
            <a:ext cx="2743200" cy="365125"/>
          </a:xfrm>
        </p:spPr>
        <p:txBody>
          <a:bodyPr/>
          <a:lstStyle/>
          <a:p>
            <a:fld id="{FFEE809D-A31B-4744-9419-E3463D1252DA}" type="slidenum">
              <a:rPr kumimoji="1" lang="ja-JP" altLang="en-US" smtClean="0"/>
              <a:t>10</a:t>
            </a:fld>
            <a:endParaRPr kumimoji="1" lang="ja-JP" altLang="en-US"/>
          </a:p>
        </p:txBody>
      </p:sp>
      <p:sp>
        <p:nvSpPr>
          <p:cNvPr id="5" name="テキスト ボックス 4"/>
          <p:cNvSpPr txBox="1"/>
          <p:nvPr/>
        </p:nvSpPr>
        <p:spPr>
          <a:xfrm>
            <a:off x="208630" y="754080"/>
            <a:ext cx="11766828" cy="1646605"/>
          </a:xfrm>
          <a:prstGeom prst="rect">
            <a:avLst/>
          </a:prstGeom>
          <a:noFill/>
        </p:spPr>
        <p:txBody>
          <a:bodyPr wrap="square" rtlCol="0">
            <a:spAutoFit/>
          </a:bodyPr>
          <a:lstStyle/>
          <a:p>
            <a:pPr marL="365125" lvl="0" indent="-365125" algn="just">
              <a:spcAft>
                <a:spcPts val="600"/>
              </a:spcAft>
              <a:buFont typeface="Wingdings" panose="05000000000000000000" pitchFamily="2" charset="2"/>
              <a:buChar char="Ø"/>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Frontal impact test of current R12 (Annex 3) is merely used, because the relevant requirements R94 or R137 </a:t>
            </a:r>
            <a:r>
              <a:rPr lang="en-US" altLang="ja-JP" sz="2400" b="1">
                <a:solidFill>
                  <a:prstClr val="black"/>
                </a:solidFill>
                <a:latin typeface="Arial" panose="020B0604020202020204" pitchFamily="34" charset="0"/>
                <a:ea typeface="ＭＳ Ｐゴシック" panose="020B0600070205080204" pitchFamily="50" charset="-128"/>
                <a:cs typeface="Arial" panose="020B0604020202020204" pitchFamily="34" charset="0"/>
              </a:rPr>
              <a:t>are used </a:t>
            </a: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as the alternatives</a:t>
            </a:r>
          </a:p>
          <a:p>
            <a:pPr marL="365125" lvl="0" indent="-365125" algn="just">
              <a:spcAft>
                <a:spcPts val="600"/>
              </a:spcAft>
              <a:buFont typeface="Wingdings" panose="05000000000000000000" pitchFamily="2" charset="2"/>
              <a:buChar char="Ø"/>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If the scope of UN Regulation No.137 is extended to category N1, the need of frontal impact test will not be justified anymore</a:t>
            </a:r>
          </a:p>
        </p:txBody>
      </p:sp>
      <p:sp>
        <p:nvSpPr>
          <p:cNvPr id="3" name="下矢印 2"/>
          <p:cNvSpPr/>
          <p:nvPr/>
        </p:nvSpPr>
        <p:spPr>
          <a:xfrm>
            <a:off x="5604163" y="2520099"/>
            <a:ext cx="983673"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208625" y="3275595"/>
            <a:ext cx="11766828" cy="2985433"/>
          </a:xfrm>
          <a:prstGeom prst="rect">
            <a:avLst/>
          </a:prstGeom>
          <a:solidFill>
            <a:schemeClr val="accent1">
              <a:lumMod val="20000"/>
              <a:lumOff val="80000"/>
            </a:schemeClr>
          </a:solidFill>
          <a:ln w="28575">
            <a:solidFill>
              <a:schemeClr val="tx2"/>
            </a:solidFill>
            <a:prstDash val="sysDot"/>
          </a:ln>
        </p:spPr>
        <p:txBody>
          <a:bodyPr wrap="square" rtlCol="0">
            <a:spAutoFit/>
          </a:bodyPr>
          <a:lstStyle/>
          <a:p>
            <a:pPr marL="365125" lvl="0" indent="-365125" algn="just">
              <a:spcAft>
                <a:spcPts val="600"/>
              </a:spcAft>
              <a:buFont typeface="Wingdings" panose="05000000000000000000" pitchFamily="2" charset="2"/>
              <a:buChar char="p"/>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The WG decided to suspend the amendment of R12 and </a:t>
            </a:r>
            <a:r>
              <a:rPr lang="en-US" altLang="ja-JP" sz="2400" b="1" dirty="0">
                <a:solidFill>
                  <a:srgbClr val="FF0000"/>
                </a:solidFill>
                <a:latin typeface="Arial" panose="020B0604020202020204" pitchFamily="34" charset="0"/>
                <a:ea typeface="ＭＳ Ｐゴシック" panose="020B0600070205080204" pitchFamily="50" charset="-128"/>
                <a:cs typeface="Arial" panose="020B0604020202020204" pitchFamily="34" charset="0"/>
              </a:rPr>
              <a:t>to seek for guidance from GRSP</a:t>
            </a:r>
          </a:p>
          <a:p>
            <a:pPr marL="365125" lvl="0" indent="-365125" algn="just">
              <a:spcAft>
                <a:spcPts val="600"/>
              </a:spcAft>
              <a:buFont typeface="Wingdings" panose="05000000000000000000" pitchFamily="2" charset="2"/>
              <a:buChar char="p"/>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Possible directions:</a:t>
            </a:r>
          </a:p>
          <a:p>
            <a:pPr marL="914400" lvl="1" indent="-457200" algn="just">
              <a:spcAft>
                <a:spcPts val="600"/>
              </a:spcAft>
              <a:buFont typeface="+mj-lt"/>
              <a:buAutoNum type="alphaUcParenR"/>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Reform R12 as a component approval of replacement steering systems by removing vehicle level requirements</a:t>
            </a:r>
          </a:p>
          <a:p>
            <a:pPr marL="914400" lvl="1" indent="-457200" algn="just">
              <a:spcAft>
                <a:spcPts val="600"/>
              </a:spcAft>
              <a:buFont typeface="+mj-lt"/>
              <a:buAutoNum type="alphaUcParenR"/>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Remove frontal impact test and its requirements (incl. electrical safety)</a:t>
            </a:r>
          </a:p>
          <a:p>
            <a:pPr marL="914400" lvl="1" indent="-457200" algn="just">
              <a:spcAft>
                <a:spcPts val="600"/>
              </a:spcAft>
              <a:buFont typeface="+mj-lt"/>
              <a:buAutoNum type="alphaUcParenR"/>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Maintain existing structure and align with GTR20</a:t>
            </a:r>
            <a:endParaRPr lang="ja-JP" altLang="en-US"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endParaRPr>
          </a:p>
        </p:txBody>
      </p:sp>
    </p:spTree>
    <p:extLst>
      <p:ext uri="{BB962C8B-B14F-4D97-AF65-F5344CB8AC3E}">
        <p14:creationId xmlns:p14="http://schemas.microsoft.com/office/powerpoint/2010/main" val="1778669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1. Motivations</a:t>
            </a:r>
            <a:endParaRPr kumimoji="1" lang="ja-JP" altLang="en-US" dirty="0"/>
          </a:p>
        </p:txBody>
      </p:sp>
      <p:sp>
        <p:nvSpPr>
          <p:cNvPr id="3" name="テキスト ボックス 2"/>
          <p:cNvSpPr txBox="1"/>
          <p:nvPr/>
        </p:nvSpPr>
        <p:spPr>
          <a:xfrm>
            <a:off x="208630" y="1140030"/>
            <a:ext cx="11766828" cy="2462213"/>
          </a:xfrm>
          <a:prstGeom prst="rect">
            <a:avLst/>
          </a:prstGeom>
          <a:noFill/>
        </p:spPr>
        <p:txBody>
          <a:bodyPr wrap="square" rtlCol="0">
            <a:spAutoFit/>
          </a:bodyPr>
          <a:lstStyle/>
          <a:p>
            <a:pPr marL="365125" lvl="0" indent="-365125" algn="just">
              <a:spcAft>
                <a:spcPts val="600"/>
              </a:spcAft>
              <a:buFont typeface="Wingdings" panose="05000000000000000000" pitchFamily="2" charset="2"/>
              <a:buChar char="Ø"/>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Japan and the European Commission are willing to follow the administrative provisions of UN 98 Agreement (Article 7.1) by applying UN Regulations aligned with EVS-GTR</a:t>
            </a:r>
          </a:p>
          <a:p>
            <a:pPr marL="365125" lvl="0" indent="-365125" algn="just">
              <a:spcAft>
                <a:spcPts val="600"/>
              </a:spcAft>
              <a:buFont typeface="Wingdings" panose="05000000000000000000" pitchFamily="2" charset="2"/>
              <a:buChar char="Ø"/>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Therefore, the two CPs have been developed the amendments of relevant UNRs</a:t>
            </a:r>
          </a:p>
          <a:p>
            <a:pPr marL="365125" lvl="0" indent="-365125" algn="just">
              <a:spcAft>
                <a:spcPts val="600"/>
              </a:spcAft>
              <a:buFont typeface="Wingdings" panose="05000000000000000000" pitchFamily="2" charset="2"/>
              <a:buChar char="Ø"/>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OICA supported the transposition process by providing their expertise</a:t>
            </a:r>
            <a:endParaRPr lang="ja-JP" altLang="en-US"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endParaRPr>
          </a:p>
        </p:txBody>
      </p:sp>
      <p:sp>
        <p:nvSpPr>
          <p:cNvPr id="4" name="テキスト ボックス 3"/>
          <p:cNvSpPr txBox="1"/>
          <p:nvPr/>
        </p:nvSpPr>
        <p:spPr>
          <a:xfrm>
            <a:off x="208630" y="4311778"/>
            <a:ext cx="11786615" cy="2015936"/>
          </a:xfrm>
          <a:prstGeom prst="rect">
            <a:avLst/>
          </a:prstGeom>
          <a:solidFill>
            <a:schemeClr val="bg2"/>
          </a:solidFill>
          <a:ln w="19050">
            <a:solidFill>
              <a:schemeClr val="tx1"/>
            </a:solidFill>
            <a:prstDash val="sysDot"/>
          </a:ln>
        </p:spPr>
        <p:txBody>
          <a:bodyPr wrap="square" rtlCol="0">
            <a:spAutoFit/>
          </a:bodyPr>
          <a:lstStyle/>
          <a:p>
            <a:pPr marL="365125" indent="-365125" algn="just">
              <a:spcAft>
                <a:spcPts val="600"/>
              </a:spcAft>
              <a:buFont typeface="Wingdings" panose="05000000000000000000" pitchFamily="2" charset="2"/>
              <a:buChar char="p"/>
            </a:pPr>
            <a:r>
              <a:rPr lang="en-US" altLang="ja-JP" sz="2400" b="1" dirty="0">
                <a:latin typeface="Arial" panose="020B0604020202020204" pitchFamily="34" charset="0"/>
                <a:cs typeface="Arial" panose="020B0604020202020204" pitchFamily="34" charset="0"/>
              </a:rPr>
              <a:t>The amendment considered in ECE/TRANS/WP.29/GRSP/2019/17 is merged into this document.</a:t>
            </a:r>
          </a:p>
          <a:p>
            <a:pPr marL="365125" indent="-365125" algn="just">
              <a:spcAft>
                <a:spcPts val="600"/>
              </a:spcAft>
              <a:buFont typeface="Wingdings" panose="05000000000000000000" pitchFamily="2" charset="2"/>
              <a:buChar char="p"/>
            </a:pPr>
            <a:r>
              <a:rPr lang="en-US" altLang="ja-JP" sz="2400" b="1" dirty="0">
                <a:latin typeface="Arial" panose="020B0604020202020204" pitchFamily="34" charset="0"/>
                <a:cs typeface="Arial" panose="020B0604020202020204" pitchFamily="34" charset="0"/>
              </a:rPr>
              <a:t>The amendments proposed by the European Commission for the extension of the scope of crash regulations (UNR 94, 137 and 95) were assumed to be adopted ahead of the amendments for transposing GTR</a:t>
            </a:r>
            <a:endParaRPr kumimoji="1" lang="ja-JP" altLang="en-US" sz="2400" b="1" dirty="0">
              <a:latin typeface="Arial" panose="020B0604020202020204" pitchFamily="34" charset="0"/>
              <a:cs typeface="Arial" panose="020B0604020202020204" pitchFamily="34" charset="0"/>
            </a:endParaRPr>
          </a:p>
        </p:txBody>
      </p:sp>
      <p:sp>
        <p:nvSpPr>
          <p:cNvPr id="5" name="スライド番号プレースホルダー 4"/>
          <p:cNvSpPr>
            <a:spLocks noGrp="1"/>
          </p:cNvSpPr>
          <p:nvPr>
            <p:ph type="sldNum" sz="quarter" idx="12"/>
          </p:nvPr>
        </p:nvSpPr>
        <p:spPr/>
        <p:txBody>
          <a:bodyPr/>
          <a:lstStyle/>
          <a:p>
            <a:fld id="{FFEE809D-A31B-4744-9419-E3463D1252DA}" type="slidenum">
              <a:rPr kumimoji="1" lang="ja-JP" altLang="en-US" smtClean="0"/>
              <a:t>2</a:t>
            </a:fld>
            <a:endParaRPr kumimoji="1" lang="ja-JP" altLang="en-US"/>
          </a:p>
        </p:txBody>
      </p:sp>
    </p:spTree>
    <p:extLst>
      <p:ext uri="{BB962C8B-B14F-4D97-AF65-F5344CB8AC3E}">
        <p14:creationId xmlns:p14="http://schemas.microsoft.com/office/powerpoint/2010/main" val="188067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2. Concept</a:t>
            </a:r>
            <a:endParaRPr kumimoji="1" lang="ja-JP" altLang="en-US" dirty="0"/>
          </a:p>
        </p:txBody>
      </p:sp>
      <p:sp>
        <p:nvSpPr>
          <p:cNvPr id="4" name="スライド番号プレースホルダー 3"/>
          <p:cNvSpPr>
            <a:spLocks noGrp="1"/>
          </p:cNvSpPr>
          <p:nvPr>
            <p:ph type="sldNum" sz="quarter" idx="12"/>
          </p:nvPr>
        </p:nvSpPr>
        <p:spPr>
          <a:xfrm>
            <a:off x="9448800" y="6506726"/>
            <a:ext cx="2743200" cy="365125"/>
          </a:xfrm>
        </p:spPr>
        <p:txBody>
          <a:bodyPr/>
          <a:lstStyle/>
          <a:p>
            <a:fld id="{FFEE809D-A31B-4744-9419-E3463D1252DA}" type="slidenum">
              <a:rPr kumimoji="1" lang="ja-JP" altLang="en-US" smtClean="0"/>
              <a:t>3</a:t>
            </a:fld>
            <a:endParaRPr kumimoji="1" lang="ja-JP" altLang="en-US"/>
          </a:p>
        </p:txBody>
      </p:sp>
      <p:sp>
        <p:nvSpPr>
          <p:cNvPr id="5" name="テキスト ボックス 4"/>
          <p:cNvSpPr txBox="1"/>
          <p:nvPr/>
        </p:nvSpPr>
        <p:spPr>
          <a:xfrm>
            <a:off x="208630" y="712515"/>
            <a:ext cx="11766828" cy="1354217"/>
          </a:xfrm>
          <a:prstGeom prst="rect">
            <a:avLst/>
          </a:prstGeom>
          <a:noFill/>
        </p:spPr>
        <p:txBody>
          <a:bodyPr wrap="square" rtlCol="0">
            <a:spAutoFit/>
          </a:bodyPr>
          <a:lstStyle/>
          <a:p>
            <a:pPr marL="365125" lvl="0" indent="-365125" algn="just">
              <a:spcAft>
                <a:spcPts val="600"/>
              </a:spcAft>
              <a:buFont typeface="Wingdings" panose="05000000000000000000" pitchFamily="2" charset="2"/>
              <a:buChar char="Ø"/>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Incorporate technical provisions of GTR20 into existing UNR, if any </a:t>
            </a:r>
          </a:p>
          <a:p>
            <a:pPr marL="365125" lvl="0" indent="-365125" algn="just">
              <a:spcAft>
                <a:spcPts val="600"/>
              </a:spcAft>
              <a:buFont typeface="Wingdings" panose="05000000000000000000" pitchFamily="2" charset="2"/>
              <a:buChar char="Ø"/>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Maintain the structure of relevant UNRs</a:t>
            </a:r>
          </a:p>
          <a:p>
            <a:pPr marL="365125" lvl="0" indent="-365125" algn="just">
              <a:spcAft>
                <a:spcPts val="600"/>
              </a:spcAft>
              <a:buFont typeface="Wingdings" panose="05000000000000000000" pitchFamily="2" charset="2"/>
              <a:buChar char="Ø"/>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New UNR on Rr impact (GRSP/2019/38) will also be aligned to GTR20</a:t>
            </a:r>
            <a:endParaRPr lang="ja-JP" altLang="en-US"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endParaRPr>
          </a:p>
        </p:txBody>
      </p:sp>
      <p:sp>
        <p:nvSpPr>
          <p:cNvPr id="6" name="テキスト ボックス 5"/>
          <p:cNvSpPr txBox="1"/>
          <p:nvPr/>
        </p:nvSpPr>
        <p:spPr>
          <a:xfrm>
            <a:off x="540327" y="2088728"/>
            <a:ext cx="4319992" cy="526472"/>
          </a:xfrm>
          <a:prstGeom prst="rect">
            <a:avLst/>
          </a:prstGeom>
        </p:spPr>
        <p:txBody>
          <a:bodyPr vert="horz" lIns="91440" tIns="45720" rIns="91440" bIns="45720" rtlCol="0">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altLang="ja-JP" sz="2400" dirty="0">
                <a:ea typeface="Microsoft YaHei" panose="020B0503020204020204" pitchFamily="34" charset="-122"/>
                <a:cs typeface="Arial" panose="020B0604020202020204" pitchFamily="34" charset="0"/>
              </a:rPr>
              <a:t>&lt;Requirements of GTR20&gt;</a:t>
            </a:r>
            <a:endParaRPr lang="ja-JP" altLang="en-US" sz="2400" dirty="0">
              <a:ea typeface="Microsoft YaHei" panose="020B0503020204020204" pitchFamily="34" charset="-122"/>
              <a:cs typeface="Arial" panose="020B0604020202020204" pitchFamily="34" charset="0"/>
            </a:endParaRPr>
          </a:p>
        </p:txBody>
      </p:sp>
      <p:sp>
        <p:nvSpPr>
          <p:cNvPr id="7" name="テキスト ボックス 6"/>
          <p:cNvSpPr txBox="1"/>
          <p:nvPr/>
        </p:nvSpPr>
        <p:spPr>
          <a:xfrm>
            <a:off x="540327" y="2575080"/>
            <a:ext cx="4320000" cy="540000"/>
          </a:xfrm>
          <a:prstGeom prst="rect">
            <a:avLst/>
          </a:prstGeom>
          <a:ln w="28575">
            <a:solidFill>
              <a:schemeClr val="tx2"/>
            </a:solidFill>
          </a:ln>
        </p:spPr>
        <p:txBody>
          <a:bodyPr vert="horz" lIns="91440" tIns="45720" rIns="91440" bIns="45720" rtlCol="0" anchor="ctr">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63525" indent="-263525">
              <a:buFont typeface="Wingdings" panose="05000000000000000000" pitchFamily="2" charset="2"/>
              <a:buChar char="w"/>
            </a:pPr>
            <a:r>
              <a:rPr lang="en-US" altLang="ja-JP" sz="2400" dirty="0">
                <a:ea typeface="Microsoft YaHei" panose="020B0503020204020204" pitchFamily="34" charset="-122"/>
              </a:rPr>
              <a:t>Electrical safety (in-use)</a:t>
            </a:r>
            <a:endParaRPr lang="ja-JP" altLang="en-US" sz="2400" dirty="0">
              <a:ea typeface="Microsoft YaHei" panose="020B0503020204020204" pitchFamily="34" charset="-122"/>
            </a:endParaRPr>
          </a:p>
        </p:txBody>
      </p:sp>
      <p:sp>
        <p:nvSpPr>
          <p:cNvPr id="9" name="テキスト ボックス 8"/>
          <p:cNvSpPr txBox="1"/>
          <p:nvPr/>
        </p:nvSpPr>
        <p:spPr>
          <a:xfrm>
            <a:off x="540327" y="3235622"/>
            <a:ext cx="4320000" cy="540000"/>
          </a:xfrm>
          <a:prstGeom prst="rect">
            <a:avLst/>
          </a:prstGeom>
          <a:ln w="28575">
            <a:solidFill>
              <a:schemeClr val="tx2"/>
            </a:solidFill>
          </a:ln>
        </p:spPr>
        <p:txBody>
          <a:bodyPr vert="horz" lIns="91440" tIns="45720" rIns="91440" bIns="45720" rtlCol="0" anchor="ctr">
            <a:normAutofit fontScale="85000" lnSpcReduction="10000"/>
          </a:bodyPr>
          <a:lstStyle>
            <a:defPPr>
              <a:defRPr lang="ja-JP"/>
            </a:defPPr>
            <a:lvl1pPr marL="263525" indent="-263525">
              <a:lnSpc>
                <a:spcPct val="100000"/>
              </a:lnSpc>
              <a:spcBef>
                <a:spcPts val="0"/>
              </a:spcBef>
              <a:spcAft>
                <a:spcPts val="600"/>
              </a:spcAft>
              <a:buFont typeface="Wingdings" panose="05000000000000000000" pitchFamily="2" charset="2"/>
              <a:buChar char="w"/>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ja-JP" dirty="0">
                <a:ea typeface="Microsoft YaHei" panose="020B0503020204020204" pitchFamily="34" charset="-122"/>
              </a:rPr>
              <a:t>Electrical safety (post-crash)</a:t>
            </a:r>
            <a:endParaRPr lang="ja-JP" altLang="en-US" dirty="0">
              <a:ea typeface="Microsoft YaHei" panose="020B0503020204020204" pitchFamily="34" charset="-122"/>
            </a:endParaRPr>
          </a:p>
        </p:txBody>
      </p:sp>
      <p:sp>
        <p:nvSpPr>
          <p:cNvPr id="10" name="テキスト ボックス 9"/>
          <p:cNvSpPr txBox="1"/>
          <p:nvPr/>
        </p:nvSpPr>
        <p:spPr>
          <a:xfrm>
            <a:off x="540327" y="3896172"/>
            <a:ext cx="4320000" cy="540000"/>
          </a:xfrm>
          <a:prstGeom prst="rect">
            <a:avLst/>
          </a:prstGeom>
          <a:ln w="28575">
            <a:solidFill>
              <a:schemeClr val="tx2"/>
            </a:solidFill>
          </a:ln>
        </p:spPr>
        <p:txBody>
          <a:bodyPr vert="horz" lIns="91440" tIns="45720" rIns="91440" bIns="45720" rtlCol="0" anchor="ctr">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63525" indent="-263525">
              <a:buFont typeface="Wingdings" panose="05000000000000000000" pitchFamily="2" charset="2"/>
              <a:buChar char="w"/>
            </a:pPr>
            <a:r>
              <a:rPr lang="en-US" altLang="ja-JP" sz="2400" dirty="0">
                <a:ea typeface="Microsoft YaHei" panose="020B0503020204020204" pitchFamily="34" charset="-122"/>
              </a:rPr>
              <a:t>Functionality, Warning</a:t>
            </a:r>
            <a:endParaRPr lang="ja-JP" altLang="en-US" sz="2400" dirty="0">
              <a:ea typeface="Microsoft YaHei" panose="020B0503020204020204" pitchFamily="34" charset="-122"/>
            </a:endParaRPr>
          </a:p>
        </p:txBody>
      </p:sp>
      <p:sp>
        <p:nvSpPr>
          <p:cNvPr id="11" name="テキスト ボックス 10"/>
          <p:cNvSpPr txBox="1"/>
          <p:nvPr/>
        </p:nvSpPr>
        <p:spPr>
          <a:xfrm>
            <a:off x="540327" y="5207891"/>
            <a:ext cx="4320000" cy="540000"/>
          </a:xfrm>
          <a:prstGeom prst="rect">
            <a:avLst/>
          </a:prstGeom>
          <a:ln w="28575">
            <a:solidFill>
              <a:schemeClr val="tx2"/>
            </a:solidFill>
          </a:ln>
        </p:spPr>
        <p:txBody>
          <a:bodyPr vert="horz" lIns="91440" tIns="45720" rIns="91440" bIns="45720" rtlCol="0" anchor="ctr">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63525" indent="-263525">
              <a:buFont typeface="Wingdings" panose="05000000000000000000" pitchFamily="2" charset="2"/>
              <a:buChar char="w"/>
            </a:pPr>
            <a:r>
              <a:rPr lang="en-US" altLang="ja-JP" sz="2400" dirty="0">
                <a:ea typeface="Microsoft YaHei" panose="020B0503020204020204" pitchFamily="34" charset="-122"/>
              </a:rPr>
              <a:t>REESS</a:t>
            </a:r>
            <a:r>
              <a:rPr lang="ja-JP" altLang="en-US" sz="2400" dirty="0">
                <a:ea typeface="Microsoft YaHei" panose="020B0503020204020204" pitchFamily="34" charset="-122"/>
              </a:rPr>
              <a:t> </a:t>
            </a:r>
            <a:r>
              <a:rPr lang="en-US" altLang="ja-JP" sz="2400" dirty="0">
                <a:ea typeface="Microsoft YaHei" panose="020B0503020204020204" pitchFamily="34" charset="-122"/>
              </a:rPr>
              <a:t>safety (in-use)</a:t>
            </a:r>
            <a:endParaRPr lang="ja-JP" altLang="en-US" sz="2400" dirty="0">
              <a:ea typeface="Microsoft YaHei" panose="020B0503020204020204" pitchFamily="34" charset="-122"/>
            </a:endParaRPr>
          </a:p>
        </p:txBody>
      </p:sp>
      <p:sp>
        <p:nvSpPr>
          <p:cNvPr id="12" name="テキスト ボックス 11"/>
          <p:cNvSpPr txBox="1"/>
          <p:nvPr/>
        </p:nvSpPr>
        <p:spPr>
          <a:xfrm>
            <a:off x="6968822" y="2575080"/>
            <a:ext cx="2355273" cy="540000"/>
          </a:xfrm>
          <a:prstGeom prst="rect">
            <a:avLst/>
          </a:prstGeom>
          <a:solidFill>
            <a:schemeClr val="accent6">
              <a:lumMod val="20000"/>
              <a:lumOff val="80000"/>
            </a:schemeClr>
          </a:solidFill>
          <a:ln w="28575">
            <a:solidFill>
              <a:schemeClr val="accent6">
                <a:lumMod val="75000"/>
              </a:schemeClr>
            </a:solidFill>
          </a:ln>
        </p:spPr>
        <p:txBody>
          <a:bodyPr vert="horz" lIns="91440" tIns="45720" rIns="91440" bIns="45720" rtlCol="0" anchor="ctr">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gn="ctr">
              <a:buNone/>
            </a:pPr>
            <a:r>
              <a:rPr lang="en-US" altLang="ja-JP" dirty="0"/>
              <a:t>R100 Part 1</a:t>
            </a:r>
            <a:endParaRPr lang="ja-JP" altLang="en-US" dirty="0"/>
          </a:p>
        </p:txBody>
      </p:sp>
      <p:cxnSp>
        <p:nvCxnSpPr>
          <p:cNvPr id="13" name="カギ線コネクタ 12"/>
          <p:cNvCxnSpPr>
            <a:stCxn id="7" idx="3"/>
            <a:endCxn id="12" idx="1"/>
          </p:cNvCxnSpPr>
          <p:nvPr/>
        </p:nvCxnSpPr>
        <p:spPr>
          <a:xfrm>
            <a:off x="4860327" y="2845080"/>
            <a:ext cx="2108495" cy="12700"/>
          </a:xfrm>
          <a:prstGeom prst="bentConnector3">
            <a:avLst/>
          </a:prstGeom>
          <a:ln w="571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カギ線コネクタ 13"/>
          <p:cNvCxnSpPr>
            <a:stCxn id="10" idx="3"/>
            <a:endCxn id="12" idx="1"/>
          </p:cNvCxnSpPr>
          <p:nvPr/>
        </p:nvCxnSpPr>
        <p:spPr>
          <a:xfrm flipV="1">
            <a:off x="4860327" y="2845080"/>
            <a:ext cx="2108495" cy="1321092"/>
          </a:xfrm>
          <a:prstGeom prst="bentConnector3">
            <a:avLst/>
          </a:prstGeom>
          <a:ln w="571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9296401" y="3259379"/>
            <a:ext cx="2355273" cy="540000"/>
          </a:xfrm>
          <a:prstGeom prst="rect">
            <a:avLst/>
          </a:prstGeom>
          <a:solidFill>
            <a:schemeClr val="accent6">
              <a:lumMod val="20000"/>
              <a:lumOff val="80000"/>
            </a:schemeClr>
          </a:solidFill>
          <a:ln w="28575">
            <a:solidFill>
              <a:schemeClr val="accent6">
                <a:lumMod val="75000"/>
              </a:schemeClr>
            </a:solidFill>
          </a:ln>
        </p:spPr>
        <p:txBody>
          <a:bodyPr vert="horz" lIns="91440" tIns="45720" rIns="91440" bIns="45720" rtlCol="0" anchor="ctr">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gn="ctr">
              <a:buNone/>
            </a:pPr>
            <a:r>
              <a:rPr lang="en-US" altLang="ja-JP" dirty="0"/>
              <a:t>R100 Part 2</a:t>
            </a:r>
            <a:endParaRPr lang="ja-JP" altLang="en-US" dirty="0"/>
          </a:p>
        </p:txBody>
      </p:sp>
      <p:cxnSp>
        <p:nvCxnSpPr>
          <p:cNvPr id="16" name="カギ線コネクタ 15"/>
          <p:cNvCxnSpPr>
            <a:stCxn id="11" idx="3"/>
            <a:endCxn id="53" idx="1"/>
          </p:cNvCxnSpPr>
          <p:nvPr/>
        </p:nvCxnSpPr>
        <p:spPr>
          <a:xfrm flipV="1">
            <a:off x="4860327" y="3537224"/>
            <a:ext cx="2743179" cy="1940667"/>
          </a:xfrm>
          <a:prstGeom prst="bentConnector3">
            <a:avLst/>
          </a:prstGeom>
          <a:ln w="5715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カギ線コネクタ 16"/>
          <p:cNvCxnSpPr>
            <a:stCxn id="31" idx="3"/>
            <a:endCxn id="53" idx="1"/>
          </p:cNvCxnSpPr>
          <p:nvPr/>
        </p:nvCxnSpPr>
        <p:spPr>
          <a:xfrm flipV="1">
            <a:off x="4860319" y="3537224"/>
            <a:ext cx="2743187" cy="2830410"/>
          </a:xfrm>
          <a:prstGeom prst="bentConnector3">
            <a:avLst/>
          </a:prstGeom>
          <a:ln w="5715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6968822" y="4012953"/>
            <a:ext cx="2355273" cy="540000"/>
          </a:xfrm>
          <a:prstGeom prst="rect">
            <a:avLst/>
          </a:prstGeom>
          <a:solidFill>
            <a:schemeClr val="accent6">
              <a:lumMod val="20000"/>
              <a:lumOff val="80000"/>
            </a:schemeClr>
          </a:solidFill>
          <a:ln w="28575">
            <a:solidFill>
              <a:schemeClr val="accent6">
                <a:lumMod val="75000"/>
              </a:schemeClr>
            </a:solidFill>
          </a:ln>
        </p:spPr>
        <p:txBody>
          <a:bodyPr vert="horz" lIns="91440" tIns="45720" rIns="91440" bIns="45720" rtlCol="0" anchor="ctr">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gn="ctr">
              <a:buNone/>
            </a:pPr>
            <a:r>
              <a:rPr lang="en-US" altLang="ja-JP" dirty="0"/>
              <a:t>R94</a:t>
            </a:r>
            <a:endParaRPr lang="ja-JP" altLang="en-US" dirty="0"/>
          </a:p>
        </p:txBody>
      </p:sp>
      <p:cxnSp>
        <p:nvCxnSpPr>
          <p:cNvPr id="19" name="カギ線コネクタ 18"/>
          <p:cNvCxnSpPr>
            <a:stCxn id="34" idx="3"/>
            <a:endCxn id="23" idx="1"/>
          </p:cNvCxnSpPr>
          <p:nvPr/>
        </p:nvCxnSpPr>
        <p:spPr>
          <a:xfrm>
            <a:off x="4860319" y="3707545"/>
            <a:ext cx="387907" cy="563968"/>
          </a:xfrm>
          <a:prstGeom prst="bentConnector3">
            <a:avLst>
              <a:gd name="adj1" fmla="val 50000"/>
            </a:avLst>
          </a:prstGeom>
          <a:ln w="57150">
            <a:solidFill>
              <a:schemeClr val="accent1">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stCxn id="21" idx="3"/>
            <a:endCxn id="23" idx="1"/>
          </p:cNvCxnSpPr>
          <p:nvPr/>
        </p:nvCxnSpPr>
        <p:spPr>
          <a:xfrm flipV="1">
            <a:off x="4860319" y="4271513"/>
            <a:ext cx="387907" cy="1652773"/>
          </a:xfrm>
          <a:prstGeom prst="bentConnector3">
            <a:avLst>
              <a:gd name="adj1" fmla="val 50000"/>
            </a:avLst>
          </a:prstGeom>
          <a:ln w="57150">
            <a:solidFill>
              <a:schemeClr val="accent1">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5248226" y="4189182"/>
            <a:ext cx="277091" cy="164661"/>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a:stCxn id="23" idx="1"/>
            <a:endCxn id="18" idx="1"/>
          </p:cNvCxnSpPr>
          <p:nvPr/>
        </p:nvCxnSpPr>
        <p:spPr>
          <a:xfrm>
            <a:off x="5248226" y="4271513"/>
            <a:ext cx="1720596" cy="1144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968825" y="4697252"/>
            <a:ext cx="2355273" cy="540000"/>
          </a:xfrm>
          <a:prstGeom prst="rect">
            <a:avLst/>
          </a:prstGeom>
          <a:solidFill>
            <a:schemeClr val="accent6">
              <a:lumMod val="20000"/>
              <a:lumOff val="80000"/>
            </a:schemeClr>
          </a:solidFill>
          <a:ln w="28575">
            <a:solidFill>
              <a:schemeClr val="accent6">
                <a:lumMod val="75000"/>
              </a:schemeClr>
            </a:solidFill>
          </a:ln>
        </p:spPr>
        <p:txBody>
          <a:bodyPr vert="horz" lIns="91440" tIns="45720" rIns="91440" bIns="45720" rtlCol="0" anchor="ctr">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gn="ctr">
              <a:buNone/>
            </a:pPr>
            <a:r>
              <a:rPr lang="en-US" altLang="ja-JP" dirty="0"/>
              <a:t>R137</a:t>
            </a:r>
            <a:endParaRPr lang="ja-JP" altLang="en-US" dirty="0"/>
          </a:p>
        </p:txBody>
      </p:sp>
      <p:sp>
        <p:nvSpPr>
          <p:cNvPr id="26" name="正方形/長方形 25"/>
          <p:cNvSpPr/>
          <p:nvPr/>
        </p:nvSpPr>
        <p:spPr>
          <a:xfrm>
            <a:off x="5534558" y="4883271"/>
            <a:ext cx="277091" cy="164661"/>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矢印コネクタ 26"/>
          <p:cNvCxnSpPr>
            <a:stCxn id="26" idx="1"/>
            <a:endCxn id="25" idx="1"/>
          </p:cNvCxnSpPr>
          <p:nvPr/>
        </p:nvCxnSpPr>
        <p:spPr>
          <a:xfrm>
            <a:off x="5534558" y="4965602"/>
            <a:ext cx="1434267" cy="165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4583228" y="3181885"/>
            <a:ext cx="277091" cy="16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8" name="グループ化 57"/>
          <p:cNvGrpSpPr/>
          <p:nvPr/>
        </p:nvGrpSpPr>
        <p:grpSpPr>
          <a:xfrm>
            <a:off x="540327" y="5841955"/>
            <a:ext cx="4320000" cy="608009"/>
            <a:chOff x="540327" y="6091345"/>
            <a:chExt cx="4320000" cy="608009"/>
          </a:xfrm>
        </p:grpSpPr>
        <p:sp>
          <p:nvSpPr>
            <p:cNvPr id="8" name="テキスト ボックス 7"/>
            <p:cNvSpPr txBox="1"/>
            <p:nvPr/>
          </p:nvSpPr>
          <p:spPr>
            <a:xfrm>
              <a:off x="540327" y="6117822"/>
              <a:ext cx="4320000" cy="540000"/>
            </a:xfrm>
            <a:prstGeom prst="rect">
              <a:avLst/>
            </a:prstGeom>
            <a:ln w="28575">
              <a:solidFill>
                <a:schemeClr val="tx2"/>
              </a:solidFill>
            </a:ln>
          </p:spPr>
          <p:txBody>
            <a:bodyPr vert="horz" lIns="91440" tIns="45720" rIns="91440" bIns="45720" rtlCol="0" anchor="ctr">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63525" indent="-263525">
                <a:buFont typeface="Wingdings" panose="05000000000000000000" pitchFamily="2" charset="2"/>
                <a:buChar char="w"/>
              </a:pPr>
              <a:r>
                <a:rPr lang="en-US" altLang="ja-JP" sz="2400" dirty="0">
                  <a:ea typeface="Microsoft YaHei" panose="020B0503020204020204" pitchFamily="34" charset="-122"/>
                </a:rPr>
                <a:t>REESS</a:t>
              </a:r>
              <a:r>
                <a:rPr lang="ja-JP" altLang="en-US" sz="2400" dirty="0">
                  <a:ea typeface="Microsoft YaHei" panose="020B0503020204020204" pitchFamily="34" charset="-122"/>
                </a:rPr>
                <a:t> </a:t>
              </a:r>
              <a:r>
                <a:rPr lang="en-US" altLang="ja-JP" sz="2400" dirty="0">
                  <a:ea typeface="Microsoft YaHei" panose="020B0503020204020204" pitchFamily="34" charset="-122"/>
                </a:rPr>
                <a:t>safety (post-crash)</a:t>
              </a:r>
              <a:endParaRPr lang="ja-JP" altLang="en-US" sz="2400" dirty="0">
                <a:ea typeface="Microsoft YaHei" panose="020B0503020204020204" pitchFamily="34" charset="-122"/>
              </a:endParaRPr>
            </a:p>
          </p:txBody>
        </p:sp>
        <p:sp>
          <p:nvSpPr>
            <p:cNvPr id="21" name="正方形/長方形 20"/>
            <p:cNvSpPr/>
            <p:nvPr/>
          </p:nvSpPr>
          <p:spPr>
            <a:xfrm>
              <a:off x="4583228" y="6091345"/>
              <a:ext cx="277091" cy="16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4583228" y="6423856"/>
              <a:ext cx="277091" cy="16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583228" y="6202182"/>
              <a:ext cx="277091" cy="16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583228" y="6313019"/>
              <a:ext cx="277091" cy="16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4583228" y="6534693"/>
              <a:ext cx="277091" cy="16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正方形/長方形 31"/>
          <p:cNvSpPr/>
          <p:nvPr/>
        </p:nvSpPr>
        <p:spPr>
          <a:xfrm>
            <a:off x="4583228" y="3329661"/>
            <a:ext cx="277091" cy="16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4583228" y="3477437"/>
            <a:ext cx="277091" cy="16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4583228" y="3625214"/>
            <a:ext cx="277091" cy="164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5820890" y="5563505"/>
            <a:ext cx="277091" cy="164661"/>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6107223" y="6410000"/>
            <a:ext cx="277091" cy="164661"/>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カギ線コネクタ 36"/>
          <p:cNvCxnSpPr>
            <a:stCxn id="28" idx="3"/>
            <a:endCxn id="26" idx="1"/>
          </p:cNvCxnSpPr>
          <p:nvPr/>
        </p:nvCxnSpPr>
        <p:spPr>
          <a:xfrm flipV="1">
            <a:off x="4860319" y="4965602"/>
            <a:ext cx="674239" cy="1069521"/>
          </a:xfrm>
          <a:prstGeom prst="bentConnector3">
            <a:avLst>
              <a:gd name="adj1" fmla="val 50000"/>
            </a:avLst>
          </a:prstGeom>
          <a:ln w="57150">
            <a:solidFill>
              <a:schemeClr val="accent1">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カギ線コネクタ 37"/>
          <p:cNvCxnSpPr>
            <a:stCxn id="33" idx="3"/>
            <a:endCxn id="26" idx="1"/>
          </p:cNvCxnSpPr>
          <p:nvPr/>
        </p:nvCxnSpPr>
        <p:spPr>
          <a:xfrm>
            <a:off x="4860319" y="3559768"/>
            <a:ext cx="674239" cy="1405834"/>
          </a:xfrm>
          <a:prstGeom prst="bentConnector3">
            <a:avLst>
              <a:gd name="adj1" fmla="val 50000"/>
            </a:avLst>
          </a:prstGeom>
          <a:ln w="57150">
            <a:solidFill>
              <a:schemeClr val="accent1">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968821" y="5381551"/>
            <a:ext cx="2355273" cy="540000"/>
          </a:xfrm>
          <a:prstGeom prst="rect">
            <a:avLst/>
          </a:prstGeom>
          <a:solidFill>
            <a:schemeClr val="accent6">
              <a:lumMod val="20000"/>
              <a:lumOff val="80000"/>
            </a:schemeClr>
          </a:solidFill>
          <a:ln w="28575">
            <a:solidFill>
              <a:schemeClr val="accent6">
                <a:lumMod val="75000"/>
              </a:schemeClr>
            </a:solidFill>
          </a:ln>
        </p:spPr>
        <p:txBody>
          <a:bodyPr vert="horz" lIns="91440" tIns="45720" rIns="91440" bIns="45720" rtlCol="0" anchor="ctr">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gn="ctr">
              <a:buNone/>
            </a:pPr>
            <a:r>
              <a:rPr lang="en-US" altLang="ja-JP" dirty="0"/>
              <a:t>R95</a:t>
            </a:r>
            <a:endParaRPr lang="ja-JP" altLang="en-US" dirty="0"/>
          </a:p>
        </p:txBody>
      </p:sp>
      <p:cxnSp>
        <p:nvCxnSpPr>
          <p:cNvPr id="40" name="カギ線コネクタ 39"/>
          <p:cNvCxnSpPr>
            <a:stCxn id="30" idx="3"/>
            <a:endCxn id="35" idx="1"/>
          </p:cNvCxnSpPr>
          <p:nvPr/>
        </p:nvCxnSpPr>
        <p:spPr>
          <a:xfrm flipV="1">
            <a:off x="4860319" y="5645836"/>
            <a:ext cx="960571" cy="500124"/>
          </a:xfrm>
          <a:prstGeom prst="bentConnector3">
            <a:avLst>
              <a:gd name="adj1" fmla="val 50000"/>
            </a:avLst>
          </a:prstGeom>
          <a:ln w="57150">
            <a:solidFill>
              <a:schemeClr val="accent1">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カギ線コネクタ 40"/>
          <p:cNvCxnSpPr>
            <a:stCxn id="32" idx="3"/>
            <a:endCxn id="35" idx="1"/>
          </p:cNvCxnSpPr>
          <p:nvPr/>
        </p:nvCxnSpPr>
        <p:spPr>
          <a:xfrm>
            <a:off x="4860319" y="3411992"/>
            <a:ext cx="960571" cy="2233844"/>
          </a:xfrm>
          <a:prstGeom prst="bentConnector3">
            <a:avLst>
              <a:gd name="adj1" fmla="val 50000"/>
            </a:avLst>
          </a:prstGeom>
          <a:ln w="57150">
            <a:solidFill>
              <a:schemeClr val="accent1">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カギ線コネクタ 41"/>
          <p:cNvCxnSpPr>
            <a:stCxn id="29" idx="3"/>
            <a:endCxn id="36" idx="1"/>
          </p:cNvCxnSpPr>
          <p:nvPr/>
        </p:nvCxnSpPr>
        <p:spPr>
          <a:xfrm>
            <a:off x="4860319" y="3264216"/>
            <a:ext cx="1246904" cy="3228115"/>
          </a:xfrm>
          <a:prstGeom prst="bentConnector3">
            <a:avLst>
              <a:gd name="adj1" fmla="val 50000"/>
            </a:avLst>
          </a:prstGeom>
          <a:ln w="57150">
            <a:solidFill>
              <a:schemeClr val="accent1">
                <a:lumMod val="7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6968817" y="6232109"/>
            <a:ext cx="2355273" cy="540000"/>
          </a:xfrm>
          <a:prstGeom prst="rect">
            <a:avLst/>
          </a:prstGeom>
          <a:solidFill>
            <a:schemeClr val="accent6">
              <a:lumMod val="20000"/>
              <a:lumOff val="80000"/>
            </a:schemeClr>
          </a:solidFill>
          <a:ln w="28575">
            <a:solidFill>
              <a:schemeClr val="accent6">
                <a:lumMod val="75000"/>
              </a:schemeClr>
            </a:solidFill>
            <a:prstDash val="sysDash"/>
          </a:ln>
        </p:spPr>
        <p:txBody>
          <a:bodyPr vert="horz" lIns="91440" tIns="45720" rIns="91440" bIns="45720" rtlCol="0" anchor="ctr">
            <a:normAutofit fontScale="77500" lnSpcReduction="20000"/>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gn="ctr">
              <a:buNone/>
            </a:pPr>
            <a:r>
              <a:rPr lang="en-US" altLang="ja-JP" dirty="0"/>
              <a:t>New (Rr Impact)</a:t>
            </a:r>
            <a:endParaRPr lang="ja-JP" altLang="en-US" dirty="0"/>
          </a:p>
        </p:txBody>
      </p:sp>
      <p:cxnSp>
        <p:nvCxnSpPr>
          <p:cNvPr id="44" name="直線矢印コネクタ 43"/>
          <p:cNvCxnSpPr>
            <a:stCxn id="35" idx="1"/>
            <a:endCxn id="39" idx="1"/>
          </p:cNvCxnSpPr>
          <p:nvPr/>
        </p:nvCxnSpPr>
        <p:spPr>
          <a:xfrm>
            <a:off x="5820890" y="5645836"/>
            <a:ext cx="1147931" cy="5715"/>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36" idx="1"/>
            <a:endCxn id="43" idx="1"/>
          </p:cNvCxnSpPr>
          <p:nvPr/>
        </p:nvCxnSpPr>
        <p:spPr>
          <a:xfrm>
            <a:off x="6107223" y="6492331"/>
            <a:ext cx="861594" cy="9778"/>
          </a:xfrm>
          <a:prstGeom prst="straightConnector1">
            <a:avLst/>
          </a:prstGeom>
          <a:ln w="57150">
            <a:solidFill>
              <a:schemeClr val="accent1">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6" name="曲線コネクタ 45"/>
          <p:cNvCxnSpPr>
            <a:stCxn id="18" idx="3"/>
            <a:endCxn id="25" idx="3"/>
          </p:cNvCxnSpPr>
          <p:nvPr/>
        </p:nvCxnSpPr>
        <p:spPr>
          <a:xfrm>
            <a:off x="9324095" y="4282953"/>
            <a:ext cx="3" cy="684299"/>
          </a:xfrm>
          <a:prstGeom prst="curvedConnector3">
            <a:avLst>
              <a:gd name="adj1" fmla="val 7620100000"/>
            </a:avLst>
          </a:prstGeom>
          <a:ln w="57150">
            <a:solidFill>
              <a:srgbClr val="00B05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47" name="曲線コネクタ 46"/>
          <p:cNvCxnSpPr>
            <a:stCxn id="39" idx="3"/>
            <a:endCxn id="15" idx="2"/>
          </p:cNvCxnSpPr>
          <p:nvPr/>
        </p:nvCxnSpPr>
        <p:spPr>
          <a:xfrm flipV="1">
            <a:off x="9324094" y="3799379"/>
            <a:ext cx="1149944" cy="1852172"/>
          </a:xfrm>
          <a:prstGeom prst="curvedConnector2">
            <a:avLst/>
          </a:prstGeom>
          <a:ln w="57150">
            <a:solidFill>
              <a:srgbClr val="00B05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8" name="曲線コネクタ 47"/>
          <p:cNvCxnSpPr>
            <a:stCxn id="49" idx="3"/>
            <a:endCxn id="15" idx="2"/>
          </p:cNvCxnSpPr>
          <p:nvPr/>
        </p:nvCxnSpPr>
        <p:spPr>
          <a:xfrm flipV="1">
            <a:off x="9566544" y="3799379"/>
            <a:ext cx="907494" cy="778047"/>
          </a:xfrm>
          <a:prstGeom prst="curvedConnector2">
            <a:avLst/>
          </a:prstGeom>
          <a:ln w="5715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9289453" y="4495095"/>
            <a:ext cx="277091" cy="164661"/>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7176635" y="2076157"/>
            <a:ext cx="1801107" cy="526472"/>
          </a:xfrm>
          <a:prstGeom prst="rect">
            <a:avLst/>
          </a:prstGeom>
        </p:spPr>
        <p:txBody>
          <a:bodyPr vert="horz" lIns="91440" tIns="45720" rIns="91440" bIns="45720" rtlCol="0">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altLang="ja-JP" sz="2400" dirty="0">
                <a:ea typeface="Microsoft YaHei" panose="020B0503020204020204" pitchFamily="34" charset="-122"/>
                <a:cs typeface="Arial" panose="020B0604020202020204" pitchFamily="34" charset="0"/>
              </a:rPr>
              <a:t>&lt;Vehicle&gt;</a:t>
            </a:r>
            <a:endParaRPr lang="ja-JP" altLang="en-US" sz="2400" dirty="0">
              <a:ea typeface="Microsoft YaHei" panose="020B0503020204020204" pitchFamily="34" charset="-122"/>
              <a:cs typeface="Arial" panose="020B0604020202020204" pitchFamily="34" charset="0"/>
            </a:endParaRPr>
          </a:p>
        </p:txBody>
      </p:sp>
      <p:sp>
        <p:nvSpPr>
          <p:cNvPr id="51" name="テキスト ボックス 50"/>
          <p:cNvSpPr txBox="1"/>
          <p:nvPr/>
        </p:nvSpPr>
        <p:spPr>
          <a:xfrm>
            <a:off x="9545773" y="2076157"/>
            <a:ext cx="2210798" cy="526472"/>
          </a:xfrm>
          <a:prstGeom prst="rect">
            <a:avLst/>
          </a:prstGeom>
        </p:spPr>
        <p:txBody>
          <a:bodyPr vert="horz" lIns="91440" tIns="45720" rIns="91440" bIns="45720" rtlCol="0">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altLang="ja-JP" sz="2400" dirty="0">
                <a:ea typeface="Microsoft YaHei" panose="020B0503020204020204" pitchFamily="34" charset="-122"/>
                <a:cs typeface="Arial" panose="020B0604020202020204" pitchFamily="34" charset="0"/>
              </a:rPr>
              <a:t>&lt;Component&gt;</a:t>
            </a:r>
            <a:endParaRPr lang="ja-JP" altLang="en-US" sz="2400" dirty="0">
              <a:ea typeface="Microsoft YaHei" panose="020B0503020204020204" pitchFamily="34" charset="-122"/>
              <a:cs typeface="Arial" panose="020B0604020202020204" pitchFamily="34" charset="0"/>
            </a:endParaRPr>
          </a:p>
        </p:txBody>
      </p:sp>
      <p:cxnSp>
        <p:nvCxnSpPr>
          <p:cNvPr id="52" name="曲線コネクタ 51"/>
          <p:cNvCxnSpPr>
            <a:stCxn id="15" idx="0"/>
            <a:endCxn id="12" idx="3"/>
          </p:cNvCxnSpPr>
          <p:nvPr/>
        </p:nvCxnSpPr>
        <p:spPr>
          <a:xfrm rot="16200000" flipV="1">
            <a:off x="9691918" y="2477258"/>
            <a:ext cx="414299" cy="1149943"/>
          </a:xfrm>
          <a:prstGeom prst="curvedConnector2">
            <a:avLst/>
          </a:prstGeom>
          <a:ln w="57150">
            <a:solidFill>
              <a:srgbClr val="00B050"/>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7603506" y="3454893"/>
            <a:ext cx="277091" cy="164661"/>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 name="直線矢印コネクタ 53"/>
          <p:cNvCxnSpPr>
            <a:stCxn id="53" idx="1"/>
            <a:endCxn id="15" idx="1"/>
          </p:cNvCxnSpPr>
          <p:nvPr/>
        </p:nvCxnSpPr>
        <p:spPr>
          <a:xfrm flipV="1">
            <a:off x="7603506" y="3529379"/>
            <a:ext cx="1692895" cy="784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9706831" y="4076787"/>
            <a:ext cx="1478990" cy="359385"/>
          </a:xfrm>
          <a:prstGeom prst="rect">
            <a:avLst/>
          </a:prstGeom>
          <a:solidFill>
            <a:srgbClr val="FFF2CC">
              <a:alpha val="69804"/>
            </a:srgbClr>
          </a:solidFill>
        </p:spPr>
        <p:txBody>
          <a:bodyPr vert="horz" lIns="0" tIns="0" rIns="0" bIns="0" rtlCol="0">
            <a:no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gn="ctr">
              <a:buNone/>
            </a:pPr>
            <a:r>
              <a:rPr lang="en-US" altLang="ja-JP" sz="1800" dirty="0" err="1">
                <a:ea typeface="Microsoft YaHei" panose="020B0503020204020204" pitchFamily="34" charset="-122"/>
              </a:rPr>
              <a:t>Mfr’s</a:t>
            </a:r>
            <a:r>
              <a:rPr lang="en-US" altLang="ja-JP" sz="1800" dirty="0">
                <a:ea typeface="Microsoft YaHei" panose="020B0503020204020204" pitchFamily="34" charset="-122"/>
              </a:rPr>
              <a:t> choice</a:t>
            </a:r>
            <a:endParaRPr lang="ja-JP" altLang="en-US" sz="1800" dirty="0">
              <a:ea typeface="Microsoft YaHei" panose="020B0503020204020204" pitchFamily="34" charset="-122"/>
            </a:endParaRPr>
          </a:p>
        </p:txBody>
      </p:sp>
      <p:sp>
        <p:nvSpPr>
          <p:cNvPr id="56" name="テキスト ボックス 55"/>
          <p:cNvSpPr txBox="1"/>
          <p:nvPr/>
        </p:nvSpPr>
        <p:spPr>
          <a:xfrm>
            <a:off x="9646853" y="2715485"/>
            <a:ext cx="1713874" cy="330632"/>
          </a:xfrm>
          <a:prstGeom prst="rect">
            <a:avLst/>
          </a:prstGeom>
          <a:solidFill>
            <a:srgbClr val="FFF2CC">
              <a:alpha val="69804"/>
            </a:srgbClr>
          </a:solidFill>
        </p:spPr>
        <p:txBody>
          <a:bodyPr vert="horz" lIns="0" tIns="0" rIns="0" bIns="0" rtlCol="0">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gn="ctr">
              <a:buNone/>
            </a:pPr>
            <a:r>
              <a:rPr lang="en-US" altLang="ja-JP" sz="1800" dirty="0" err="1">
                <a:ea typeface="Microsoft YaHei" panose="020B0503020204020204" pitchFamily="34" charset="-122"/>
              </a:rPr>
              <a:t>Mfr’s</a:t>
            </a:r>
            <a:r>
              <a:rPr lang="en-US" altLang="ja-JP" sz="1800" dirty="0">
                <a:ea typeface="Microsoft YaHei" panose="020B0503020204020204" pitchFamily="34" charset="-122"/>
              </a:rPr>
              <a:t> choice</a:t>
            </a:r>
            <a:endParaRPr lang="ja-JP" altLang="en-US" sz="1800" dirty="0">
              <a:ea typeface="Microsoft YaHei" panose="020B0503020204020204" pitchFamily="34" charset="-122"/>
            </a:endParaRPr>
          </a:p>
        </p:txBody>
      </p:sp>
      <p:sp>
        <p:nvSpPr>
          <p:cNvPr id="57" name="テキスト ボックス 56"/>
          <p:cNvSpPr txBox="1"/>
          <p:nvPr/>
        </p:nvSpPr>
        <p:spPr>
          <a:xfrm>
            <a:off x="540322" y="4547342"/>
            <a:ext cx="4320000" cy="540000"/>
          </a:xfrm>
          <a:prstGeom prst="rect">
            <a:avLst/>
          </a:prstGeom>
          <a:ln w="28575">
            <a:solidFill>
              <a:schemeClr val="tx2"/>
            </a:solidFill>
          </a:ln>
        </p:spPr>
        <p:txBody>
          <a:bodyPr vert="horz" lIns="91440" tIns="45720" rIns="91440" bIns="45720" rtlCol="0" anchor="ctr">
            <a:normAutofit/>
          </a:bodyPr>
          <a:lstStyle>
            <a:lvl1pPr marL="514350" indent="-514350">
              <a:lnSpc>
                <a:spcPct val="100000"/>
              </a:lnSpc>
              <a:spcBef>
                <a:spcPts val="0"/>
              </a:spcBef>
              <a:spcAft>
                <a:spcPts val="600"/>
              </a:spcAft>
              <a:buFont typeface="Arial" panose="020B0604020202020204" pitchFamily="34" charset="0"/>
              <a:buAutoNum type="arabicParenBoth"/>
              <a:defRPr sz="2800" baseline="0">
                <a:latin typeface="Arial" panose="020B0604020202020204" pitchFamily="34" charset="0"/>
                <a:ea typeface="ＭＳ Ｐゴシック" panose="020B0600070205080204" pitchFamily="50" charset="-128"/>
              </a:defRPr>
            </a:lvl1pPr>
            <a:lvl2pPr marL="685800" lvl="1" indent="-228600">
              <a:lnSpc>
                <a:spcPct val="100000"/>
              </a:lnSpc>
              <a:spcBef>
                <a:spcPts val="0"/>
              </a:spcBef>
              <a:spcAft>
                <a:spcPts val="600"/>
              </a:spcAft>
              <a:buFont typeface="Wingdings" panose="05000000000000000000" pitchFamily="2" charset="2"/>
              <a:buChar char="Ø"/>
              <a:defRPr sz="2400" baseline="0">
                <a:latin typeface="Arial" panose="020B0604020202020204" pitchFamily="34" charset="0"/>
                <a:ea typeface="ＭＳ Ｐゴシック" panose="020B0600070205080204" pitchFamily="50" charset="-128"/>
              </a:defRPr>
            </a:lvl2pPr>
            <a:lvl3pPr marL="1143000" indent="-228600">
              <a:lnSpc>
                <a:spcPct val="100000"/>
              </a:lnSpc>
              <a:spcBef>
                <a:spcPts val="0"/>
              </a:spcBef>
              <a:spcAft>
                <a:spcPts val="600"/>
              </a:spcAft>
              <a:buFont typeface="Arial" panose="020B0604020202020204" pitchFamily="34" charset="0"/>
              <a:buChar char="•"/>
              <a:defRPr sz="2000" baseline="0">
                <a:latin typeface="Arial" panose="020B0604020202020204" pitchFamily="34" charset="0"/>
                <a:ea typeface="ＭＳ Ｐゴシック" panose="020B0600070205080204" pitchFamily="50" charset="-128"/>
              </a:defRPr>
            </a:lvl3pPr>
            <a:lvl4pPr marL="16002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4pPr>
            <a:lvl5pPr marL="2057400" indent="-228600">
              <a:lnSpc>
                <a:spcPct val="100000"/>
              </a:lnSpc>
              <a:spcBef>
                <a:spcPts val="0"/>
              </a:spcBef>
              <a:spcAft>
                <a:spcPts val="600"/>
              </a:spcAft>
              <a:buFont typeface="Arial" panose="020B0604020202020204" pitchFamily="34" charset="0"/>
              <a:buChar char="•"/>
              <a:defRPr baseline="0">
                <a:latin typeface="Arial" panose="020B0604020202020204" pitchFamily="34" charset="0"/>
                <a:ea typeface="ＭＳ Ｐゴシック" panose="020B0600070205080204" pitchFamily="50" charset="-128"/>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63525" indent="-263525">
              <a:buFont typeface="Wingdings" panose="05000000000000000000" pitchFamily="2" charset="2"/>
              <a:buChar char="w"/>
            </a:pPr>
            <a:r>
              <a:rPr lang="en-US" altLang="ja-JP" sz="2400" dirty="0">
                <a:ea typeface="Microsoft YaHei" panose="020B0503020204020204" pitchFamily="34" charset="-122"/>
              </a:rPr>
              <a:t>REESS installation</a:t>
            </a:r>
            <a:endParaRPr lang="ja-JP" altLang="en-US" sz="2400" dirty="0">
              <a:ea typeface="Microsoft YaHei" panose="020B0503020204020204" pitchFamily="34" charset="-122"/>
            </a:endParaRPr>
          </a:p>
        </p:txBody>
      </p:sp>
      <p:cxnSp>
        <p:nvCxnSpPr>
          <p:cNvPr id="59" name="カギ線コネクタ 58"/>
          <p:cNvCxnSpPr>
            <a:stCxn id="57" idx="3"/>
            <a:endCxn id="12" idx="1"/>
          </p:cNvCxnSpPr>
          <p:nvPr/>
        </p:nvCxnSpPr>
        <p:spPr>
          <a:xfrm flipV="1">
            <a:off x="4860322" y="2845080"/>
            <a:ext cx="2108500" cy="1972262"/>
          </a:xfrm>
          <a:prstGeom prst="bentConnector3">
            <a:avLst/>
          </a:prstGeom>
          <a:ln w="571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390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3. Amendment of UNR100 (EV Safety)</a:t>
            </a:r>
            <a:endParaRPr kumimoji="1" lang="ja-JP" altLang="en-US" dirty="0"/>
          </a:p>
        </p:txBody>
      </p:sp>
      <p:sp>
        <p:nvSpPr>
          <p:cNvPr id="3" name="スライド番号プレースホルダー 2"/>
          <p:cNvSpPr>
            <a:spLocks noGrp="1"/>
          </p:cNvSpPr>
          <p:nvPr>
            <p:ph type="sldNum" sz="quarter" idx="12"/>
          </p:nvPr>
        </p:nvSpPr>
        <p:spPr/>
        <p:txBody>
          <a:bodyPr/>
          <a:lstStyle/>
          <a:p>
            <a:fld id="{FFEE809D-A31B-4744-9419-E3463D1252DA}" type="slidenum">
              <a:rPr kumimoji="1" lang="ja-JP" altLang="en-US" smtClean="0"/>
              <a:t>4</a:t>
            </a:fld>
            <a:endParaRPr kumimoji="1" lang="ja-JP" altLang="en-US"/>
          </a:p>
        </p:txBody>
      </p:sp>
      <p:sp>
        <p:nvSpPr>
          <p:cNvPr id="4" name="テキスト ボックス 3"/>
          <p:cNvSpPr txBox="1"/>
          <p:nvPr/>
        </p:nvSpPr>
        <p:spPr>
          <a:xfrm>
            <a:off x="208630" y="1451541"/>
            <a:ext cx="11766828" cy="461665"/>
          </a:xfrm>
          <a:prstGeom prst="rect">
            <a:avLst/>
          </a:prstGeom>
          <a:noFill/>
        </p:spPr>
        <p:txBody>
          <a:bodyPr wrap="square" rtlCol="0">
            <a:spAutoFit/>
          </a:bodyPr>
          <a:lstStyle/>
          <a:p>
            <a:pPr lvl="0" algn="just">
              <a:spcAft>
                <a:spcPts val="600"/>
              </a:spcAft>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(1) Clarification of SCOPE (para.1)</a:t>
            </a:r>
          </a:p>
        </p:txBody>
      </p:sp>
      <p:sp>
        <p:nvSpPr>
          <p:cNvPr id="12" name="テキスト ボックス 11"/>
          <p:cNvSpPr txBox="1"/>
          <p:nvPr/>
        </p:nvSpPr>
        <p:spPr>
          <a:xfrm>
            <a:off x="2277367" y="620537"/>
            <a:ext cx="7643010" cy="830997"/>
          </a:xfrm>
          <a:prstGeom prst="rect">
            <a:avLst/>
          </a:prstGeom>
          <a:noFill/>
        </p:spPr>
        <p:txBody>
          <a:bodyPr wrap="square" rtlCol="0">
            <a:spAutoFit/>
          </a:bodyPr>
          <a:lstStyle/>
          <a:p>
            <a:pPr lvl="0" algn="just">
              <a:spcAft>
                <a:spcPts val="600"/>
              </a:spcAft>
            </a:pPr>
            <a:r>
              <a:rPr lang="en-US" altLang="ja-JP" sz="2400" i="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Beside transposition of technical provisions of GTR20, the following pointes were specifically considered:</a:t>
            </a:r>
          </a:p>
        </p:txBody>
      </p:sp>
      <p:sp>
        <p:nvSpPr>
          <p:cNvPr id="13" name="テキスト ボックス 12"/>
          <p:cNvSpPr txBox="1"/>
          <p:nvPr/>
        </p:nvSpPr>
        <p:spPr>
          <a:xfrm>
            <a:off x="638354" y="1937684"/>
            <a:ext cx="3234907" cy="2585323"/>
          </a:xfrm>
          <a:prstGeom prst="rect">
            <a:avLst/>
          </a:prstGeom>
          <a:noFill/>
          <a:ln w="28575">
            <a:solidFill>
              <a:schemeClr val="tx2"/>
            </a:solidFill>
            <a:prstDash val="sysDot"/>
          </a:ln>
        </p:spPr>
        <p:txBody>
          <a:bodyPr wrap="square" rtlCol="0">
            <a:spAutoFit/>
          </a:bodyPr>
          <a:lstStyle/>
          <a:p>
            <a:r>
              <a:rPr kumimoji="1" lang="en-US" altLang="ja-JP" dirty="0">
                <a:latin typeface="Arial" panose="020B0604020202020204" pitchFamily="34" charset="0"/>
                <a:cs typeface="Arial" panose="020B0604020202020204" pitchFamily="34" charset="0"/>
              </a:rPr>
              <a:t>&lt;Scope of GTR20&gt;</a:t>
            </a:r>
          </a:p>
          <a:p>
            <a:r>
              <a:rPr lang="en-US" altLang="ja-JP" b="1" dirty="0">
                <a:solidFill>
                  <a:srgbClr val="FF0000"/>
                </a:solidFill>
                <a:latin typeface="Arial" panose="020B0604020202020204" pitchFamily="34" charset="0"/>
                <a:cs typeface="Arial" panose="020B0604020202020204" pitchFamily="34" charset="0"/>
              </a:rPr>
              <a:t>vehicles</a:t>
            </a:r>
            <a:r>
              <a:rPr lang="en-US" altLang="ja-JP" dirty="0">
                <a:latin typeface="Arial" panose="020B0604020202020204" pitchFamily="34" charset="0"/>
                <a:cs typeface="Arial" panose="020B0604020202020204" pitchFamily="34" charset="0"/>
              </a:rPr>
              <a:t> of Category 1 and Category 2 with a maximum design speed exceeding 25 km/h, equipped with </a:t>
            </a:r>
            <a:r>
              <a:rPr lang="en-US" altLang="ja-JP" b="1" dirty="0">
                <a:solidFill>
                  <a:srgbClr val="FF0000"/>
                </a:solidFill>
                <a:latin typeface="Arial" panose="020B0604020202020204" pitchFamily="34" charset="0"/>
                <a:cs typeface="Arial" panose="020B0604020202020204" pitchFamily="34" charset="0"/>
              </a:rPr>
              <a:t>electric power train containing high voltage bus</a:t>
            </a:r>
            <a:r>
              <a:rPr lang="en-US" altLang="ja-JP" dirty="0">
                <a:latin typeface="Arial" panose="020B0604020202020204" pitchFamily="34" charset="0"/>
                <a:cs typeface="Arial" panose="020B0604020202020204" pitchFamily="34" charset="0"/>
              </a:rPr>
              <a:t>, excluding vehicles permanently connected to the grid. </a:t>
            </a:r>
            <a:endParaRPr kumimoji="1" lang="ja-JP" altLang="en-US" dirty="0">
              <a:latin typeface="Arial" panose="020B0604020202020204" pitchFamily="34" charset="0"/>
              <a:cs typeface="Arial" panose="020B0604020202020204" pitchFamily="34" charset="0"/>
            </a:endParaRPr>
          </a:p>
        </p:txBody>
      </p:sp>
      <p:sp>
        <p:nvSpPr>
          <p:cNvPr id="14" name="テキスト ボックス 13"/>
          <p:cNvSpPr txBox="1"/>
          <p:nvPr/>
        </p:nvSpPr>
        <p:spPr>
          <a:xfrm>
            <a:off x="4106174" y="1937684"/>
            <a:ext cx="7599869" cy="3416320"/>
          </a:xfrm>
          <a:prstGeom prst="rect">
            <a:avLst/>
          </a:prstGeom>
          <a:noFill/>
          <a:ln w="28575">
            <a:solidFill>
              <a:schemeClr val="tx2"/>
            </a:solidFill>
            <a:prstDash val="sysDot"/>
          </a:ln>
        </p:spPr>
        <p:txBody>
          <a:bodyPr wrap="square" rtlCol="0">
            <a:spAutoFit/>
          </a:bodyPr>
          <a:lstStyle/>
          <a:p>
            <a:r>
              <a:rPr kumimoji="1" lang="en-US" altLang="ja-JP" dirty="0">
                <a:latin typeface="Arial" panose="020B0604020202020204" pitchFamily="34" charset="0"/>
                <a:cs typeface="Arial" panose="020B0604020202020204" pitchFamily="34" charset="0"/>
              </a:rPr>
              <a:t>&lt;Scope of UNR100-02 (current version)&gt;</a:t>
            </a:r>
          </a:p>
          <a:p>
            <a:r>
              <a:rPr lang="en-US" altLang="ja-JP" dirty="0">
                <a:latin typeface="Arial" panose="020B0604020202020204" pitchFamily="34" charset="0"/>
                <a:cs typeface="Arial" panose="020B0604020202020204" pitchFamily="34" charset="0"/>
              </a:rPr>
              <a:t>Part I: Safety requirements with respect to the </a:t>
            </a:r>
            <a:r>
              <a:rPr lang="en-US" altLang="ja-JP" b="1" dirty="0">
                <a:solidFill>
                  <a:srgbClr val="FF0000"/>
                </a:solidFill>
                <a:latin typeface="Arial" panose="020B0604020202020204" pitchFamily="34" charset="0"/>
                <a:cs typeface="Arial" panose="020B0604020202020204" pitchFamily="34" charset="0"/>
              </a:rPr>
              <a:t>electric power train </a:t>
            </a:r>
            <a:r>
              <a:rPr lang="en-US" altLang="ja-JP" dirty="0">
                <a:latin typeface="Arial" panose="020B0604020202020204" pitchFamily="34" charset="0"/>
                <a:cs typeface="Arial" panose="020B0604020202020204" pitchFamily="34" charset="0"/>
              </a:rPr>
              <a:t>of road vehicles of categories M and N , with a maximum design speed exceeding 25 km/h, equipped with one or more traction motor(s) operated by electric power and not permanently connected to the grid, as well as </a:t>
            </a:r>
            <a:r>
              <a:rPr lang="en-US" altLang="ja-JP" b="1" dirty="0">
                <a:solidFill>
                  <a:srgbClr val="FF0000"/>
                </a:solidFill>
                <a:latin typeface="Arial" panose="020B0604020202020204" pitchFamily="34" charset="0"/>
                <a:cs typeface="Arial" panose="020B0604020202020204" pitchFamily="34" charset="0"/>
              </a:rPr>
              <a:t>their high voltage components and systems</a:t>
            </a:r>
            <a:r>
              <a:rPr lang="en-US" altLang="ja-JP" dirty="0">
                <a:latin typeface="Arial" panose="020B0604020202020204" pitchFamily="34" charset="0"/>
                <a:cs typeface="Arial" panose="020B0604020202020204" pitchFamily="34" charset="0"/>
              </a:rPr>
              <a:t> which are </a:t>
            </a:r>
            <a:r>
              <a:rPr lang="en-US" altLang="ja-JP" dirty="0" err="1">
                <a:latin typeface="Arial" panose="020B0604020202020204" pitchFamily="34" charset="0"/>
                <a:cs typeface="Arial" panose="020B0604020202020204" pitchFamily="34" charset="0"/>
              </a:rPr>
              <a:t>galvanically</a:t>
            </a:r>
            <a:r>
              <a:rPr lang="en-US" altLang="ja-JP" dirty="0">
                <a:latin typeface="Arial" panose="020B0604020202020204" pitchFamily="34" charset="0"/>
                <a:cs typeface="Arial" panose="020B0604020202020204" pitchFamily="34" charset="0"/>
              </a:rPr>
              <a:t> connected to the high voltage bus of the electric power train.</a:t>
            </a:r>
          </a:p>
          <a:p>
            <a:endParaRPr kumimoji="1" lang="en-US" altLang="ja-JP" dirty="0">
              <a:latin typeface="Arial" panose="020B0604020202020204" pitchFamily="34" charset="0"/>
              <a:cs typeface="Arial" panose="020B0604020202020204" pitchFamily="34" charset="0"/>
            </a:endParaRPr>
          </a:p>
          <a:p>
            <a:r>
              <a:rPr lang="en-US" altLang="ja-JP" dirty="0">
                <a:latin typeface="Arial" panose="020B0604020202020204" pitchFamily="34" charset="0"/>
                <a:cs typeface="Arial" panose="020B0604020202020204" pitchFamily="34" charset="0"/>
              </a:rPr>
              <a:t>Part II: Safety requirements with respect to the </a:t>
            </a:r>
            <a:r>
              <a:rPr lang="en-US" altLang="ja-JP" b="1" dirty="0">
                <a:solidFill>
                  <a:srgbClr val="FF0000"/>
                </a:solidFill>
                <a:latin typeface="Arial" panose="020B0604020202020204" pitchFamily="34" charset="0"/>
                <a:cs typeface="Arial" panose="020B0604020202020204" pitchFamily="34" charset="0"/>
              </a:rPr>
              <a:t>Rechargeable Energy Storage System (REESS)</a:t>
            </a:r>
            <a:r>
              <a:rPr lang="en-US" altLang="ja-JP" dirty="0">
                <a:latin typeface="Arial" panose="020B0604020202020204" pitchFamily="34" charset="0"/>
                <a:cs typeface="Arial" panose="020B0604020202020204" pitchFamily="34" charset="0"/>
              </a:rPr>
              <a:t>, of road vehicles of categories M and N equipped with one or more traction motors operated by electric power and not permanently connected to the grid.</a:t>
            </a:r>
            <a:endParaRPr kumimoji="1" lang="ja-JP" altLang="en-US" dirty="0">
              <a:latin typeface="Arial" panose="020B0604020202020204" pitchFamily="34" charset="0"/>
              <a:cs typeface="Arial" panose="020B0604020202020204" pitchFamily="34" charset="0"/>
            </a:endParaRPr>
          </a:p>
        </p:txBody>
      </p:sp>
      <p:sp>
        <p:nvSpPr>
          <p:cNvPr id="15" name="テキスト ボックス 14"/>
          <p:cNvSpPr txBox="1"/>
          <p:nvPr/>
        </p:nvSpPr>
        <p:spPr>
          <a:xfrm>
            <a:off x="388194" y="5475108"/>
            <a:ext cx="8453881" cy="1200329"/>
          </a:xfrm>
          <a:prstGeom prst="rect">
            <a:avLst/>
          </a:prstGeom>
          <a:noFill/>
        </p:spPr>
        <p:txBody>
          <a:bodyPr wrap="square" rtlCol="0">
            <a:spAutoFit/>
          </a:bodyPr>
          <a:lstStyle/>
          <a:p>
            <a:pPr marL="285750" indent="-285750">
              <a:buFont typeface="Wingdings" panose="05000000000000000000" pitchFamily="2" charset="2"/>
              <a:buChar char="Ø"/>
            </a:pPr>
            <a:r>
              <a:rPr kumimoji="1" lang="en-US" altLang="ja-JP" dirty="0">
                <a:latin typeface="Arial" panose="020B0604020202020204" pitchFamily="34" charset="0"/>
                <a:cs typeface="Arial" panose="020B0604020202020204" pitchFamily="34" charset="0"/>
              </a:rPr>
              <a:t>GTR’s scope is limited to vehicles with </a:t>
            </a:r>
            <a:r>
              <a:rPr lang="en-US" altLang="ja-JP" dirty="0">
                <a:latin typeface="Arial" panose="020B0604020202020204" pitchFamily="34" charset="0"/>
                <a:cs typeface="Arial" panose="020B0604020202020204" pitchFamily="34" charset="0"/>
              </a:rPr>
              <a:t>h</a:t>
            </a:r>
            <a:r>
              <a:rPr kumimoji="1" lang="en-US" altLang="ja-JP" dirty="0">
                <a:latin typeface="Arial" panose="020B0604020202020204" pitchFamily="34" charset="0"/>
                <a:cs typeface="Arial" panose="020B0604020202020204" pitchFamily="34" charset="0"/>
              </a:rPr>
              <a:t>igh voltage system, while current UNR applies also to </a:t>
            </a:r>
            <a:r>
              <a:rPr kumimoji="1" lang="en-US" altLang="ja-JP" b="1" dirty="0">
                <a:latin typeface="Arial" panose="020B0604020202020204" pitchFamily="34" charset="0"/>
                <a:cs typeface="Arial" panose="020B0604020202020204" pitchFamily="34" charset="0"/>
              </a:rPr>
              <a:t>low voltage REESS and vehicles</a:t>
            </a:r>
            <a:r>
              <a:rPr kumimoji="1" lang="en-US" altLang="ja-JP" dirty="0">
                <a:latin typeface="Arial" panose="020B0604020202020204" pitchFamily="34" charset="0"/>
                <a:cs typeface="Arial" panose="020B0604020202020204" pitchFamily="34" charset="0"/>
              </a:rPr>
              <a:t> having such a REESS</a:t>
            </a:r>
          </a:p>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In UNR, </a:t>
            </a:r>
            <a:r>
              <a:rPr lang="en-US" altLang="ja-JP" b="1" dirty="0">
                <a:latin typeface="Arial" panose="020B0604020202020204" pitchFamily="34" charset="0"/>
                <a:cs typeface="Arial" panose="020B0604020202020204" pitchFamily="34" charset="0"/>
              </a:rPr>
              <a:t>component approval of REESS</a:t>
            </a:r>
            <a:r>
              <a:rPr lang="en-US" altLang="ja-JP" dirty="0">
                <a:latin typeface="Arial" panose="020B0604020202020204" pitchFamily="34" charset="0"/>
                <a:cs typeface="Arial" panose="020B0604020202020204" pitchFamily="34" charset="0"/>
              </a:rPr>
              <a:t> had been adopted to allow flexibility in the business scheme between vehicle manufacturers and system suppliers</a:t>
            </a:r>
            <a:endParaRPr kumimoji="1" lang="ja-JP" altLang="en-US" dirty="0">
              <a:latin typeface="Arial" panose="020B0604020202020204" pitchFamily="34" charset="0"/>
              <a:cs typeface="Arial" panose="020B0604020202020204" pitchFamily="34" charset="0"/>
            </a:endParaRPr>
          </a:p>
        </p:txBody>
      </p:sp>
      <p:sp>
        <p:nvSpPr>
          <p:cNvPr id="5" name="右矢印 4"/>
          <p:cNvSpPr/>
          <p:nvPr/>
        </p:nvSpPr>
        <p:spPr>
          <a:xfrm>
            <a:off x="8842080" y="5865964"/>
            <a:ext cx="379562" cy="465826"/>
          </a:xfrm>
          <a:prstGeom prst="rightArrow">
            <a:avLst/>
          </a:prstGeom>
          <a:solidFill>
            <a:schemeClr val="accent1">
              <a:lumMod val="20000"/>
              <a:lumOff val="8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9290655" y="5752106"/>
            <a:ext cx="2704590" cy="646331"/>
          </a:xfrm>
          <a:prstGeom prst="rect">
            <a:avLst/>
          </a:prstGeom>
          <a:solidFill>
            <a:schemeClr val="accent4">
              <a:lumMod val="20000"/>
              <a:lumOff val="80000"/>
            </a:schemeClr>
          </a:solidFill>
          <a:ln w="28575">
            <a:solidFill>
              <a:schemeClr val="tx2"/>
            </a:solidFill>
            <a:prstDash val="solid"/>
          </a:ln>
        </p:spPr>
        <p:txBody>
          <a:bodyPr wrap="square" rtlCol="0">
            <a:spAutoFit/>
          </a:bodyPr>
          <a:lstStyle/>
          <a:p>
            <a:r>
              <a:rPr kumimoji="1" lang="en-US" altLang="ja-JP" b="1" dirty="0">
                <a:latin typeface="Arial" panose="020B0604020202020204" pitchFamily="34" charset="0"/>
                <a:cs typeface="Arial" panose="020B0604020202020204" pitchFamily="34" charset="0"/>
              </a:rPr>
              <a:t>Maintain current scope with clarification</a:t>
            </a:r>
            <a:endParaRPr lang="ja-JP" altLang="ja-JP"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4538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3. Amendment of UNR100 (EV Safety)</a:t>
            </a:r>
            <a:endParaRPr kumimoji="1" lang="ja-JP" altLang="en-US" dirty="0"/>
          </a:p>
        </p:txBody>
      </p:sp>
      <p:sp>
        <p:nvSpPr>
          <p:cNvPr id="3" name="スライド番号プレースホルダー 2"/>
          <p:cNvSpPr>
            <a:spLocks noGrp="1"/>
          </p:cNvSpPr>
          <p:nvPr>
            <p:ph type="sldNum" sz="quarter" idx="12"/>
          </p:nvPr>
        </p:nvSpPr>
        <p:spPr/>
        <p:txBody>
          <a:bodyPr/>
          <a:lstStyle/>
          <a:p>
            <a:fld id="{FFEE809D-A31B-4744-9419-E3463D1252DA}" type="slidenum">
              <a:rPr kumimoji="1" lang="ja-JP" altLang="en-US" smtClean="0"/>
              <a:t>5</a:t>
            </a:fld>
            <a:endParaRPr kumimoji="1" lang="ja-JP" altLang="en-US"/>
          </a:p>
        </p:txBody>
      </p:sp>
      <p:sp>
        <p:nvSpPr>
          <p:cNvPr id="4" name="テキスト ボックス 3"/>
          <p:cNvSpPr txBox="1"/>
          <p:nvPr/>
        </p:nvSpPr>
        <p:spPr>
          <a:xfrm>
            <a:off x="208630" y="519883"/>
            <a:ext cx="11766828" cy="461665"/>
          </a:xfrm>
          <a:prstGeom prst="rect">
            <a:avLst/>
          </a:prstGeom>
          <a:noFill/>
        </p:spPr>
        <p:txBody>
          <a:bodyPr wrap="square" rtlCol="0">
            <a:spAutoFit/>
          </a:bodyPr>
          <a:lstStyle/>
          <a:p>
            <a:pPr lvl="0" algn="just">
              <a:spcAft>
                <a:spcPts val="600"/>
              </a:spcAft>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(1) Clarification of SCOPE (para.1)</a:t>
            </a:r>
          </a:p>
        </p:txBody>
      </p:sp>
      <p:sp>
        <p:nvSpPr>
          <p:cNvPr id="14" name="テキスト ボックス 13"/>
          <p:cNvSpPr txBox="1"/>
          <p:nvPr/>
        </p:nvSpPr>
        <p:spPr>
          <a:xfrm>
            <a:off x="569346" y="1006026"/>
            <a:ext cx="11093568" cy="5355312"/>
          </a:xfrm>
          <a:prstGeom prst="rect">
            <a:avLst/>
          </a:prstGeom>
          <a:solidFill>
            <a:schemeClr val="accent1">
              <a:lumMod val="20000"/>
              <a:lumOff val="80000"/>
            </a:schemeClr>
          </a:solidFill>
          <a:ln w="28575">
            <a:solidFill>
              <a:schemeClr val="tx2"/>
            </a:solidFill>
            <a:prstDash val="sysDot"/>
          </a:ln>
        </p:spPr>
        <p:txBody>
          <a:bodyPr wrap="square" rtlCol="0">
            <a:spAutoFit/>
          </a:bodyPr>
          <a:lstStyle/>
          <a:p>
            <a:r>
              <a:rPr kumimoji="1" lang="en-US" altLang="ja-JP" dirty="0">
                <a:latin typeface="Arial" panose="020B0604020202020204" pitchFamily="34" charset="0"/>
                <a:cs typeface="Arial" panose="020B0604020202020204" pitchFamily="34" charset="0"/>
              </a:rPr>
              <a:t>&lt;Scope of UNR100-03 (proposal)&gt;</a:t>
            </a:r>
          </a:p>
          <a:p>
            <a:pPr marL="630238" indent="-630238"/>
            <a:r>
              <a:rPr lang="en-GB" altLang="ja-JP" dirty="0">
                <a:latin typeface="Arial" panose="020B0604020202020204" pitchFamily="34" charset="0"/>
                <a:cs typeface="Arial" panose="020B0604020202020204" pitchFamily="34" charset="0"/>
              </a:rPr>
              <a:t>1.1.	Part I: Safety requirements with respect to the electric power train of road vehicles of categories M and N, with a maximum design speed exceeding 25 km/h, equipped with </a:t>
            </a:r>
            <a:r>
              <a:rPr lang="en-GB" altLang="ja-JP" b="1" dirty="0">
                <a:latin typeface="Arial" panose="020B0604020202020204" pitchFamily="34" charset="0"/>
                <a:cs typeface="Arial" panose="020B0604020202020204" pitchFamily="34" charset="0"/>
              </a:rPr>
              <a:t>electric power train, excluding vehicles permanently connected to the grid</a:t>
            </a:r>
            <a:r>
              <a:rPr lang="en-GB" altLang="ja-JP" dirty="0">
                <a:latin typeface="Arial" panose="020B0604020202020204" pitchFamily="34" charset="0"/>
                <a:cs typeface="Arial" panose="020B0604020202020204" pitchFamily="34" charset="0"/>
              </a:rPr>
              <a:t> </a:t>
            </a:r>
            <a:r>
              <a:rPr lang="en-GB" altLang="ja-JP" strike="sngStrike" dirty="0">
                <a:solidFill>
                  <a:schemeClr val="bg1">
                    <a:lumMod val="75000"/>
                  </a:schemeClr>
                </a:solidFill>
                <a:latin typeface="Arial" panose="020B0604020202020204" pitchFamily="34" charset="0"/>
                <a:cs typeface="Arial" panose="020B0604020202020204" pitchFamily="34" charset="0"/>
              </a:rPr>
              <a:t>one or more traction motor(s) operated by electric power and not permanently connected to the grid, as well as their high voltage components and systems which are </a:t>
            </a:r>
            <a:r>
              <a:rPr lang="en-GB" altLang="ja-JP" strike="sngStrike" dirty="0" err="1">
                <a:solidFill>
                  <a:schemeClr val="bg1">
                    <a:lumMod val="75000"/>
                  </a:schemeClr>
                </a:solidFill>
                <a:latin typeface="Arial" panose="020B0604020202020204" pitchFamily="34" charset="0"/>
                <a:cs typeface="Arial" panose="020B0604020202020204" pitchFamily="34" charset="0"/>
              </a:rPr>
              <a:t>galvanically</a:t>
            </a:r>
            <a:r>
              <a:rPr lang="en-GB" altLang="ja-JP" strike="sngStrike" dirty="0">
                <a:solidFill>
                  <a:schemeClr val="bg1">
                    <a:lumMod val="75000"/>
                  </a:schemeClr>
                </a:solidFill>
                <a:latin typeface="Arial" panose="020B0604020202020204" pitchFamily="34" charset="0"/>
                <a:cs typeface="Arial" panose="020B0604020202020204" pitchFamily="34" charset="0"/>
              </a:rPr>
              <a:t> connected to the high voltage bus of the electric power train</a:t>
            </a:r>
            <a:r>
              <a:rPr lang="en-GB" altLang="ja-JP" dirty="0">
                <a:latin typeface="Arial" panose="020B0604020202020204" pitchFamily="34" charset="0"/>
                <a:cs typeface="Arial" panose="020B0604020202020204" pitchFamily="34" charset="0"/>
              </a:rPr>
              <a:t>. </a:t>
            </a:r>
            <a:endParaRPr lang="ja-JP" altLang="ja-JP" dirty="0">
              <a:latin typeface="Arial" panose="020B0604020202020204" pitchFamily="34" charset="0"/>
              <a:cs typeface="Arial" panose="020B0604020202020204" pitchFamily="34" charset="0"/>
            </a:endParaRPr>
          </a:p>
          <a:p>
            <a:pPr marL="630238" indent="-630238"/>
            <a:r>
              <a:rPr lang="en-GB" altLang="ja-JP" dirty="0">
                <a:latin typeface="Arial" panose="020B0604020202020204" pitchFamily="34" charset="0"/>
                <a:cs typeface="Arial" panose="020B0604020202020204" pitchFamily="34" charset="0"/>
              </a:rPr>
              <a:t>	Part I of this regulation does not cover</a:t>
            </a:r>
            <a:r>
              <a:rPr lang="en-GB" altLang="ja-JP" b="1" dirty="0">
                <a:latin typeface="Arial" panose="020B0604020202020204" pitchFamily="34" charset="0"/>
                <a:cs typeface="Arial" panose="020B0604020202020204" pitchFamily="34" charset="0"/>
              </a:rPr>
              <a:t>;</a:t>
            </a:r>
            <a:r>
              <a:rPr lang="en-GB" altLang="ja-JP" strike="sngStrike" dirty="0">
                <a:latin typeface="Arial" panose="020B0604020202020204" pitchFamily="34" charset="0"/>
                <a:cs typeface="Arial" panose="020B0604020202020204" pitchFamily="34" charset="0"/>
              </a:rPr>
              <a:t> </a:t>
            </a:r>
            <a:r>
              <a:rPr lang="en-GB" altLang="ja-JP" strike="sngStrike" dirty="0">
                <a:solidFill>
                  <a:schemeClr val="bg1">
                    <a:lumMod val="75000"/>
                  </a:schemeClr>
                </a:solidFill>
                <a:latin typeface="Arial" panose="020B0604020202020204" pitchFamily="34" charset="0"/>
                <a:cs typeface="Arial" panose="020B0604020202020204" pitchFamily="34" charset="0"/>
              </a:rPr>
              <a:t>post-crash safety requirements of road vehicles.</a:t>
            </a:r>
            <a:endParaRPr lang="ja-JP" altLang="ja-JP" dirty="0">
              <a:solidFill>
                <a:schemeClr val="bg1">
                  <a:lumMod val="75000"/>
                </a:schemeClr>
              </a:solidFill>
              <a:latin typeface="Arial" panose="020B0604020202020204" pitchFamily="34" charset="0"/>
              <a:cs typeface="Arial" panose="020B0604020202020204" pitchFamily="34" charset="0"/>
            </a:endParaRPr>
          </a:p>
          <a:p>
            <a:pPr marL="1346200" indent="-630238"/>
            <a:r>
              <a:rPr lang="en-GB" altLang="ja-JP" b="1" dirty="0">
                <a:latin typeface="Arial" panose="020B0604020202020204" pitchFamily="34" charset="0"/>
                <a:cs typeface="Arial" panose="020B0604020202020204" pitchFamily="34" charset="0"/>
              </a:rPr>
              <a:t>(a)	Post-crash safety requirements of road vehicles. </a:t>
            </a:r>
            <a:endParaRPr lang="ja-JP" altLang="ja-JP" dirty="0">
              <a:latin typeface="Arial" panose="020B0604020202020204" pitchFamily="34" charset="0"/>
              <a:cs typeface="Arial" panose="020B0604020202020204" pitchFamily="34" charset="0"/>
            </a:endParaRPr>
          </a:p>
          <a:p>
            <a:pPr marL="1346200" indent="-630238"/>
            <a:r>
              <a:rPr lang="en-GB" altLang="ja-JP" b="1" dirty="0">
                <a:latin typeface="Arial" panose="020B0604020202020204" pitchFamily="34" charset="0"/>
                <a:cs typeface="Arial" panose="020B0604020202020204" pitchFamily="34" charset="0"/>
              </a:rPr>
              <a:t>(b)	High voltage components and systems which are not </a:t>
            </a:r>
            <a:r>
              <a:rPr lang="en-GB" altLang="ja-JP" b="1" dirty="0" err="1">
                <a:latin typeface="Arial" panose="020B0604020202020204" pitchFamily="34" charset="0"/>
                <a:cs typeface="Arial" panose="020B0604020202020204" pitchFamily="34" charset="0"/>
              </a:rPr>
              <a:t>galvanically</a:t>
            </a:r>
            <a:r>
              <a:rPr lang="en-GB" altLang="ja-JP" b="1" dirty="0">
                <a:latin typeface="Arial" panose="020B0604020202020204" pitchFamily="34" charset="0"/>
                <a:cs typeface="Arial" panose="020B0604020202020204" pitchFamily="34" charset="0"/>
              </a:rPr>
              <a:t> connected to the high voltage bus of the electric power train.</a:t>
            </a:r>
            <a:endParaRPr lang="ja-JP" altLang="ja-JP" dirty="0">
              <a:latin typeface="Arial" panose="020B0604020202020204" pitchFamily="34" charset="0"/>
              <a:cs typeface="Arial" panose="020B0604020202020204" pitchFamily="34" charset="0"/>
            </a:endParaRPr>
          </a:p>
          <a:p>
            <a:pPr marL="630238" indent="-630238"/>
            <a:r>
              <a:rPr lang="en-GB" altLang="ja-JP" dirty="0">
                <a:latin typeface="Arial" panose="020B0604020202020204" pitchFamily="34" charset="0"/>
                <a:cs typeface="Arial" panose="020B0604020202020204" pitchFamily="34" charset="0"/>
              </a:rPr>
              <a:t>1.2.	Part II: Safety requirements with respect to the Rechargeable Electrical Energy Storage System (REESS), of road vehicles of categories M and N equipped with </a:t>
            </a:r>
            <a:r>
              <a:rPr lang="en-GB" altLang="ja-JP" b="1" dirty="0">
                <a:latin typeface="Arial" panose="020B0604020202020204" pitchFamily="34" charset="0"/>
                <a:cs typeface="Arial" panose="020B0604020202020204" pitchFamily="34" charset="0"/>
              </a:rPr>
              <a:t>electric power train, excluding vehicles</a:t>
            </a:r>
            <a:r>
              <a:rPr lang="en-GB" altLang="ja-JP" dirty="0">
                <a:latin typeface="Arial" panose="020B0604020202020204" pitchFamily="34" charset="0"/>
                <a:cs typeface="Arial" panose="020B0604020202020204" pitchFamily="34" charset="0"/>
              </a:rPr>
              <a:t> </a:t>
            </a:r>
            <a:r>
              <a:rPr lang="en-GB" altLang="ja-JP" strike="sngStrike" dirty="0">
                <a:solidFill>
                  <a:schemeClr val="bg1">
                    <a:lumMod val="75000"/>
                  </a:schemeClr>
                </a:solidFill>
                <a:latin typeface="Arial" panose="020B0604020202020204" pitchFamily="34" charset="0"/>
                <a:cs typeface="Arial" panose="020B0604020202020204" pitchFamily="34" charset="0"/>
              </a:rPr>
              <a:t>one or more traction motors operated by electric power and not </a:t>
            </a:r>
            <a:r>
              <a:rPr lang="en-GB" altLang="ja-JP" dirty="0">
                <a:latin typeface="Arial" panose="020B0604020202020204" pitchFamily="34" charset="0"/>
                <a:cs typeface="Arial" panose="020B0604020202020204" pitchFamily="34" charset="0"/>
              </a:rPr>
              <a:t>permanently connected to the grid.</a:t>
            </a:r>
            <a:endParaRPr lang="ja-JP" altLang="ja-JP" dirty="0">
              <a:latin typeface="Arial" panose="020B0604020202020204" pitchFamily="34" charset="0"/>
              <a:cs typeface="Arial" panose="020B0604020202020204" pitchFamily="34" charset="0"/>
            </a:endParaRPr>
          </a:p>
          <a:p>
            <a:pPr marL="630238" indent="-630238"/>
            <a:r>
              <a:rPr lang="en-GB" altLang="ja-JP" dirty="0">
                <a:latin typeface="Arial" panose="020B0604020202020204" pitchFamily="34" charset="0"/>
                <a:cs typeface="Arial" panose="020B0604020202020204" pitchFamily="34" charset="0"/>
              </a:rPr>
              <a:t>	Part II of this Regulation does not apply to </a:t>
            </a:r>
            <a:r>
              <a:rPr lang="en-GB" altLang="ja-JP" b="1" dirty="0">
                <a:latin typeface="Arial" panose="020B0604020202020204" pitchFamily="34" charset="0"/>
                <a:cs typeface="Arial" panose="020B0604020202020204" pitchFamily="34" charset="0"/>
              </a:rPr>
              <a:t>a </a:t>
            </a:r>
            <a:r>
              <a:rPr lang="en-GB" altLang="ja-JP" b="1" dirty="0" err="1">
                <a:latin typeface="Arial" panose="020B0604020202020204" pitchFamily="34" charset="0"/>
                <a:cs typeface="Arial" panose="020B0604020202020204" pitchFamily="34" charset="0"/>
              </a:rPr>
              <a:t>battery</a:t>
            </a:r>
            <a:r>
              <a:rPr lang="en-GB" altLang="ja-JP" strike="sngStrike" dirty="0" err="1">
                <a:solidFill>
                  <a:schemeClr val="bg1">
                    <a:lumMod val="75000"/>
                  </a:schemeClr>
                </a:solidFill>
                <a:latin typeface="Arial" panose="020B0604020202020204" pitchFamily="34" charset="0"/>
                <a:cs typeface="Arial" panose="020B0604020202020204" pitchFamily="34" charset="0"/>
              </a:rPr>
              <a:t>REESS</a:t>
            </a:r>
            <a:r>
              <a:rPr lang="en-GB" altLang="ja-JP" strike="sngStrike" dirty="0">
                <a:solidFill>
                  <a:schemeClr val="bg1">
                    <a:lumMod val="75000"/>
                  </a:schemeClr>
                </a:solidFill>
                <a:latin typeface="Arial" panose="020B0604020202020204" pitchFamily="34" charset="0"/>
                <a:cs typeface="Arial" panose="020B0604020202020204" pitchFamily="34" charset="0"/>
              </a:rPr>
              <a:t>(s)</a:t>
            </a:r>
            <a:r>
              <a:rPr lang="en-GB" altLang="ja-JP" dirty="0">
                <a:latin typeface="Arial" panose="020B0604020202020204" pitchFamily="34" charset="0"/>
                <a:cs typeface="Arial" panose="020B0604020202020204" pitchFamily="34" charset="0"/>
              </a:rPr>
              <a:t> whose primary use is to supply power for starting the engine and/or lighting and/or other vehicle auxiliaries</a:t>
            </a:r>
            <a:r>
              <a:rPr lang="en-GB" altLang="ja-JP" b="1" dirty="0">
                <a:latin typeface="Arial" panose="020B0604020202020204" pitchFamily="34" charset="0"/>
                <a:cs typeface="Arial" panose="020B0604020202020204" pitchFamily="34" charset="0"/>
              </a:rPr>
              <a:t>’</a:t>
            </a:r>
            <a:r>
              <a:rPr lang="en-GB" altLang="ja-JP" dirty="0">
                <a:latin typeface="Arial" panose="020B0604020202020204" pitchFamily="34" charset="0"/>
                <a:cs typeface="Arial" panose="020B0604020202020204" pitchFamily="34" charset="0"/>
              </a:rPr>
              <a:t> systems.</a:t>
            </a:r>
            <a:r>
              <a:rPr lang="ja-JP" altLang="ja-JP" dirty="0">
                <a:latin typeface="Arial" panose="020B0604020202020204" pitchFamily="34" charset="0"/>
                <a:cs typeface="Arial" panose="020B0604020202020204" pitchFamily="34" charset="0"/>
              </a:rPr>
              <a:t> </a:t>
            </a:r>
            <a:r>
              <a:rPr lang="en-US" altLang="ja-JP" b="1" dirty="0">
                <a:solidFill>
                  <a:schemeClr val="accent1"/>
                </a:solidFill>
                <a:latin typeface="Arial" panose="020B0604020202020204" pitchFamily="34" charset="0"/>
                <a:cs typeface="Arial" panose="020B0604020202020204" pitchFamily="34" charset="0"/>
              </a:rPr>
              <a:t>[Primary use in this context means that more than 50% of the energy from the battery is used for starting the engine and/or lighting and/or other vehicle auxiliaries’ systems over an appropriate driving cycle, e.g. WLTC for M1 and N1.]</a:t>
            </a:r>
            <a:endParaRPr lang="ja-JP" altLang="ja-JP" b="1" dirty="0">
              <a:solidFill>
                <a:schemeClr val="accent1"/>
              </a:solidFill>
              <a:latin typeface="Arial" panose="020B0604020202020204" pitchFamily="34" charset="0"/>
              <a:cs typeface="Arial" panose="020B0604020202020204" pitchFamily="34" charset="0"/>
            </a:endParaRPr>
          </a:p>
        </p:txBody>
      </p:sp>
      <p:sp>
        <p:nvSpPr>
          <p:cNvPr id="9" name="テキスト ボックス 8"/>
          <p:cNvSpPr txBox="1"/>
          <p:nvPr/>
        </p:nvSpPr>
        <p:spPr>
          <a:xfrm>
            <a:off x="5664682" y="6050629"/>
            <a:ext cx="5635922" cy="646331"/>
          </a:xfrm>
          <a:prstGeom prst="rect">
            <a:avLst/>
          </a:prstGeom>
          <a:solidFill>
            <a:schemeClr val="accent4">
              <a:lumMod val="20000"/>
              <a:lumOff val="80000"/>
            </a:schemeClr>
          </a:solidFill>
          <a:ln w="28575">
            <a:solidFill>
              <a:schemeClr val="tx2"/>
            </a:solidFill>
            <a:prstDash val="solid"/>
          </a:ln>
        </p:spPr>
        <p:txBody>
          <a:bodyPr wrap="square" rtlCol="0">
            <a:spAutoFit/>
          </a:bodyPr>
          <a:lstStyle/>
          <a:p>
            <a:r>
              <a:rPr kumimoji="1" lang="en-US" altLang="ja-JP" dirty="0">
                <a:latin typeface="Arial" panose="020B0604020202020204" pitchFamily="34" charset="0"/>
                <a:cs typeface="Arial" panose="020B0604020202020204" pitchFamily="34" charset="0"/>
              </a:rPr>
              <a:t>Additional sentence for numerical threshold for differentiating REESS or not is still under discussion</a:t>
            </a:r>
            <a:endParaRPr lang="ja-JP" altLang="ja-JP"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080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3. Amendment of UNR100 (EV Safety)</a:t>
            </a:r>
            <a:endParaRPr kumimoji="1" lang="ja-JP" altLang="en-US" dirty="0"/>
          </a:p>
        </p:txBody>
      </p:sp>
      <p:sp>
        <p:nvSpPr>
          <p:cNvPr id="3" name="スライド番号プレースホルダー 2"/>
          <p:cNvSpPr>
            <a:spLocks noGrp="1"/>
          </p:cNvSpPr>
          <p:nvPr>
            <p:ph type="sldNum" sz="quarter" idx="12"/>
          </p:nvPr>
        </p:nvSpPr>
        <p:spPr/>
        <p:txBody>
          <a:bodyPr/>
          <a:lstStyle/>
          <a:p>
            <a:fld id="{FFEE809D-A31B-4744-9419-E3463D1252DA}" type="slidenum">
              <a:rPr kumimoji="1" lang="ja-JP" altLang="en-US" smtClean="0"/>
              <a:t>6</a:t>
            </a:fld>
            <a:endParaRPr kumimoji="1" lang="ja-JP" altLang="en-US"/>
          </a:p>
        </p:txBody>
      </p:sp>
      <p:sp>
        <p:nvSpPr>
          <p:cNvPr id="5" name="テキスト ボックス 4"/>
          <p:cNvSpPr txBox="1"/>
          <p:nvPr/>
        </p:nvSpPr>
        <p:spPr>
          <a:xfrm>
            <a:off x="208626" y="645338"/>
            <a:ext cx="11766828" cy="461665"/>
          </a:xfrm>
          <a:prstGeom prst="rect">
            <a:avLst/>
          </a:prstGeom>
          <a:noFill/>
        </p:spPr>
        <p:txBody>
          <a:bodyPr wrap="square" rtlCol="0">
            <a:spAutoFit/>
          </a:bodyPr>
          <a:lstStyle/>
          <a:p>
            <a:pPr lvl="0" algn="just">
              <a:spcAft>
                <a:spcPts val="600"/>
              </a:spcAft>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(2) Distribution of REESS related warning requirements (para. 5.2.3, 6.13-15) </a:t>
            </a:r>
          </a:p>
        </p:txBody>
      </p:sp>
      <p:sp>
        <p:nvSpPr>
          <p:cNvPr id="6" name="テキスト ボックス 5"/>
          <p:cNvSpPr txBox="1"/>
          <p:nvPr/>
        </p:nvSpPr>
        <p:spPr>
          <a:xfrm>
            <a:off x="214379" y="2100326"/>
            <a:ext cx="11766828" cy="461665"/>
          </a:xfrm>
          <a:prstGeom prst="rect">
            <a:avLst/>
          </a:prstGeom>
          <a:noFill/>
        </p:spPr>
        <p:txBody>
          <a:bodyPr wrap="square" rtlCol="0">
            <a:spAutoFit/>
          </a:bodyPr>
          <a:lstStyle/>
          <a:p>
            <a:pPr lvl="0" algn="just">
              <a:spcAft>
                <a:spcPts val="600"/>
              </a:spcAft>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(3) Protection against water (para.5.1.4, Annex 6)</a:t>
            </a:r>
          </a:p>
        </p:txBody>
      </p:sp>
      <p:sp>
        <p:nvSpPr>
          <p:cNvPr id="7" name="テキスト ボックス 6"/>
          <p:cNvSpPr txBox="1"/>
          <p:nvPr/>
        </p:nvSpPr>
        <p:spPr>
          <a:xfrm>
            <a:off x="228417" y="3546212"/>
            <a:ext cx="11766828" cy="461665"/>
          </a:xfrm>
          <a:prstGeom prst="rect">
            <a:avLst/>
          </a:prstGeom>
          <a:noFill/>
        </p:spPr>
        <p:txBody>
          <a:bodyPr wrap="square" rtlCol="0">
            <a:spAutoFit/>
          </a:bodyPr>
          <a:lstStyle/>
          <a:p>
            <a:pPr lvl="0" algn="just">
              <a:spcAft>
                <a:spcPts val="600"/>
              </a:spcAft>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(4) Preventing accidental or unintended vehicle movement (para.5.3)</a:t>
            </a:r>
          </a:p>
        </p:txBody>
      </p:sp>
      <p:sp>
        <p:nvSpPr>
          <p:cNvPr id="8" name="テキスト ボックス 7"/>
          <p:cNvSpPr txBox="1"/>
          <p:nvPr/>
        </p:nvSpPr>
        <p:spPr>
          <a:xfrm>
            <a:off x="228417" y="4745291"/>
            <a:ext cx="11766828" cy="461665"/>
          </a:xfrm>
          <a:prstGeom prst="rect">
            <a:avLst/>
          </a:prstGeom>
          <a:noFill/>
        </p:spPr>
        <p:txBody>
          <a:bodyPr wrap="square" rtlCol="0">
            <a:spAutoFit/>
          </a:bodyPr>
          <a:lstStyle/>
          <a:p>
            <a:pPr lvl="0" algn="just">
              <a:spcAft>
                <a:spcPts val="600"/>
              </a:spcAft>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(5) REESS post-crash safety (para. 6.4.1.1 &amp; 6.4.2.1.1)</a:t>
            </a:r>
          </a:p>
        </p:txBody>
      </p:sp>
      <p:sp>
        <p:nvSpPr>
          <p:cNvPr id="12" name="テキスト ボックス 11"/>
          <p:cNvSpPr txBox="1"/>
          <p:nvPr/>
        </p:nvSpPr>
        <p:spPr>
          <a:xfrm>
            <a:off x="724635" y="1063600"/>
            <a:ext cx="10774391" cy="923330"/>
          </a:xfrm>
          <a:prstGeom prst="rect">
            <a:avLst/>
          </a:prstGeom>
          <a:noFill/>
        </p:spPr>
        <p:txBody>
          <a:bodyPr wrap="square" rtlCol="0">
            <a:spAutoFit/>
          </a:bodyPr>
          <a:lstStyle/>
          <a:p>
            <a:pPr marL="285750" indent="-285750">
              <a:buFont typeface="Wingdings" panose="05000000000000000000" pitchFamily="2" charset="2"/>
              <a:buChar char="Ø"/>
            </a:pPr>
            <a:r>
              <a:rPr kumimoji="1" lang="en-US" altLang="ja-JP" dirty="0">
                <a:latin typeface="Arial" panose="020B0604020202020204" pitchFamily="34" charset="0"/>
                <a:cs typeface="Arial" panose="020B0604020202020204" pitchFamily="34" charset="0"/>
              </a:rPr>
              <a:t>GTR has additional requirements for waring in the event of REESS failure</a:t>
            </a:r>
          </a:p>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For UNR, these requirements are </a:t>
            </a:r>
            <a:r>
              <a:rPr lang="en-US" altLang="ja-JP" b="1" dirty="0">
                <a:latin typeface="Arial" panose="020B0604020202020204" pitchFamily="34" charset="0"/>
                <a:cs typeface="Arial" panose="020B0604020202020204" pitchFamily="34" charset="0"/>
              </a:rPr>
              <a:t>separated to vehicle level (warning indication) and REESS level (sensing and signaling)</a:t>
            </a:r>
            <a:endParaRPr kumimoji="1" lang="ja-JP" altLang="en-US" b="1" dirty="0">
              <a:latin typeface="Arial" panose="020B0604020202020204" pitchFamily="34" charset="0"/>
              <a:cs typeface="Arial" panose="020B0604020202020204" pitchFamily="34" charset="0"/>
            </a:endParaRPr>
          </a:p>
        </p:txBody>
      </p:sp>
      <p:sp>
        <p:nvSpPr>
          <p:cNvPr id="13" name="テキスト ボックス 12"/>
          <p:cNvSpPr txBox="1"/>
          <p:nvPr/>
        </p:nvSpPr>
        <p:spPr>
          <a:xfrm>
            <a:off x="721763" y="2518591"/>
            <a:ext cx="10774391" cy="923330"/>
          </a:xfrm>
          <a:prstGeom prst="rect">
            <a:avLst/>
          </a:prstGeom>
          <a:noFill/>
        </p:spPr>
        <p:txBody>
          <a:bodyPr wrap="square" rtlCol="0">
            <a:spAutoFit/>
          </a:bodyPr>
          <a:lstStyle/>
          <a:p>
            <a:pPr marL="285750" indent="-285750">
              <a:buFont typeface="Wingdings" panose="05000000000000000000" pitchFamily="2" charset="2"/>
              <a:buChar char="Ø"/>
            </a:pPr>
            <a:r>
              <a:rPr kumimoji="1" lang="en-US" altLang="ja-JP" dirty="0">
                <a:latin typeface="Arial" panose="020B0604020202020204" pitchFamily="34" charset="0"/>
                <a:cs typeface="Arial" panose="020B0604020202020204" pitchFamily="34" charset="0"/>
              </a:rPr>
              <a:t>In GTR, allowing compliance alternative of </a:t>
            </a:r>
            <a:r>
              <a:rPr kumimoji="1" lang="en-US" altLang="ja-JP" b="1" dirty="0">
                <a:latin typeface="Arial" panose="020B0604020202020204" pitchFamily="34" charset="0"/>
                <a:cs typeface="Arial" panose="020B0604020202020204" pitchFamily="34" charset="0"/>
              </a:rPr>
              <a:t>isolation resistance monitoring system </a:t>
            </a:r>
            <a:r>
              <a:rPr kumimoji="1" lang="en-US" altLang="ja-JP" dirty="0">
                <a:latin typeface="Arial" panose="020B0604020202020204" pitchFamily="34" charset="0"/>
                <a:cs typeface="Arial" panose="020B0604020202020204" pitchFamily="34" charset="0"/>
              </a:rPr>
              <a:t>is CP option</a:t>
            </a:r>
          </a:p>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For UNR, this option is </a:t>
            </a:r>
            <a:r>
              <a:rPr lang="en-US" altLang="ja-JP" b="1" dirty="0">
                <a:latin typeface="Arial" panose="020B0604020202020204" pitchFamily="34" charset="0"/>
                <a:cs typeface="Arial" panose="020B0604020202020204" pitchFamily="34" charset="0"/>
              </a:rPr>
              <a:t>adopted</a:t>
            </a:r>
            <a:r>
              <a:rPr lang="en-US" altLang="ja-JP" dirty="0">
                <a:latin typeface="Arial" panose="020B0604020202020204" pitchFamily="34" charset="0"/>
                <a:cs typeface="Arial" panose="020B0604020202020204" pitchFamily="34" charset="0"/>
              </a:rPr>
              <a:t> as it is considered as effective</a:t>
            </a:r>
          </a:p>
          <a:p>
            <a:pPr marL="285750" indent="-285750">
              <a:buFont typeface="Wingdings" panose="05000000000000000000" pitchFamily="2" charset="2"/>
              <a:buChar char="Ø"/>
            </a:pPr>
            <a:r>
              <a:rPr lang="en-US" altLang="ja-JP" b="1" dirty="0">
                <a:latin typeface="Arial" panose="020B0604020202020204" pitchFamily="34" charset="0"/>
                <a:cs typeface="Arial" panose="020B0604020202020204" pitchFamily="34" charset="0"/>
              </a:rPr>
              <a:t>Technical correction </a:t>
            </a:r>
            <a:r>
              <a:rPr lang="en-US" altLang="ja-JP" dirty="0">
                <a:latin typeface="Arial" panose="020B0604020202020204" pitchFamily="34" charset="0"/>
                <a:cs typeface="Arial" panose="020B0604020202020204" pitchFamily="34" charset="0"/>
              </a:rPr>
              <a:t>to t</a:t>
            </a:r>
            <a:r>
              <a:rPr kumimoji="1" lang="en-US" altLang="ja-JP" dirty="0">
                <a:latin typeface="Arial" panose="020B0604020202020204" pitchFamily="34" charset="0"/>
                <a:cs typeface="Arial" panose="020B0604020202020204" pitchFamily="34" charset="0"/>
              </a:rPr>
              <a:t>he test procedure of </a:t>
            </a:r>
            <a:r>
              <a:rPr lang="en-US" altLang="ja-JP" dirty="0">
                <a:latin typeface="Arial" panose="020B0604020202020204" pitchFamily="34" charset="0"/>
                <a:cs typeface="Arial" panose="020B0604020202020204" pitchFamily="34" charset="0"/>
              </a:rPr>
              <a:t>isolation resistance monitoring system (Annex 6)</a:t>
            </a:r>
            <a:endParaRPr kumimoji="1" lang="ja-JP" altLang="en-US" dirty="0">
              <a:latin typeface="Arial" panose="020B0604020202020204" pitchFamily="34" charset="0"/>
              <a:cs typeface="Arial" panose="020B0604020202020204" pitchFamily="34" charset="0"/>
            </a:endParaRPr>
          </a:p>
        </p:txBody>
      </p:sp>
      <p:sp>
        <p:nvSpPr>
          <p:cNvPr id="14" name="テキスト ボックス 13"/>
          <p:cNvSpPr txBox="1"/>
          <p:nvPr/>
        </p:nvSpPr>
        <p:spPr>
          <a:xfrm>
            <a:off x="718889" y="3956328"/>
            <a:ext cx="10774391" cy="646331"/>
          </a:xfrm>
          <a:prstGeom prst="rect">
            <a:avLst/>
          </a:prstGeom>
          <a:noFill/>
        </p:spPr>
        <p:txBody>
          <a:bodyPr wrap="square" rtlCol="0">
            <a:spAutoFit/>
          </a:bodyPr>
          <a:lstStyle/>
          <a:p>
            <a:pPr marL="285750" indent="-285750">
              <a:buFont typeface="Wingdings" panose="05000000000000000000" pitchFamily="2" charset="2"/>
              <a:buChar char="Ø"/>
            </a:pPr>
            <a:r>
              <a:rPr kumimoji="1" lang="en-US" altLang="ja-JP" dirty="0">
                <a:latin typeface="Arial" panose="020B0604020202020204" pitchFamily="34" charset="0"/>
                <a:cs typeface="Arial" panose="020B0604020202020204" pitchFamily="34" charset="0"/>
              </a:rPr>
              <a:t>The title of this requirement is changed from “functional safety” to above, to </a:t>
            </a:r>
            <a:r>
              <a:rPr kumimoji="1" lang="en-US" altLang="ja-JP" b="1" dirty="0">
                <a:latin typeface="Arial" panose="020B0604020202020204" pitchFamily="34" charset="0"/>
                <a:cs typeface="Arial" panose="020B0604020202020204" pitchFamily="34" charset="0"/>
              </a:rPr>
              <a:t>avoid confusion</a:t>
            </a:r>
          </a:p>
          <a:p>
            <a:pPr marL="285750" indent="-285750">
              <a:buFont typeface="Wingdings" panose="05000000000000000000" pitchFamily="2" charset="2"/>
              <a:buChar char="Ø"/>
            </a:pPr>
            <a:r>
              <a:rPr lang="en-US" altLang="ja-JP" b="1" dirty="0">
                <a:latin typeface="Arial" panose="020B0604020202020204" pitchFamily="34" charset="0"/>
                <a:cs typeface="Arial" panose="020B0604020202020204" pitchFamily="34" charset="0"/>
              </a:rPr>
              <a:t>NL proposal </a:t>
            </a:r>
            <a:r>
              <a:rPr lang="en-US" altLang="ja-JP" dirty="0">
                <a:latin typeface="Arial" panose="020B0604020202020204" pitchFamily="34" charset="0"/>
                <a:cs typeface="Arial" panose="020B0604020202020204" pitchFamily="34" charset="0"/>
              </a:rPr>
              <a:t>(ECE/TRANS/WP.29/GRSP/2019/17) is </a:t>
            </a:r>
            <a:r>
              <a:rPr lang="en-US" altLang="ja-JP" b="1" dirty="0">
                <a:latin typeface="Arial" panose="020B0604020202020204" pitchFamily="34" charset="0"/>
                <a:cs typeface="Arial" panose="020B0604020202020204" pitchFamily="34" charset="0"/>
              </a:rPr>
              <a:t>merged </a:t>
            </a:r>
            <a:r>
              <a:rPr lang="en-US" altLang="ja-JP" dirty="0">
                <a:latin typeface="Arial" panose="020B0604020202020204" pitchFamily="34" charset="0"/>
                <a:cs typeface="Arial" panose="020B0604020202020204" pitchFamily="34" charset="0"/>
              </a:rPr>
              <a:t>into this amendment</a:t>
            </a:r>
            <a:endParaRPr kumimoji="1" lang="ja-JP" altLang="en-US" dirty="0">
              <a:latin typeface="Arial" panose="020B0604020202020204" pitchFamily="34" charset="0"/>
              <a:cs typeface="Arial" panose="020B0604020202020204" pitchFamily="34" charset="0"/>
            </a:endParaRPr>
          </a:p>
        </p:txBody>
      </p:sp>
      <p:sp>
        <p:nvSpPr>
          <p:cNvPr id="15" name="テキスト ボックス 14"/>
          <p:cNvSpPr txBox="1"/>
          <p:nvPr/>
        </p:nvSpPr>
        <p:spPr>
          <a:xfrm>
            <a:off x="724643" y="5161155"/>
            <a:ext cx="10774391" cy="1477328"/>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GTR does not specify the crash configurations</a:t>
            </a:r>
          </a:p>
          <a:p>
            <a:pPr marL="285750" indent="-285750">
              <a:buFont typeface="Wingdings" panose="05000000000000000000" pitchFamily="2" charset="2"/>
              <a:buChar char="Ø"/>
            </a:pPr>
            <a:r>
              <a:rPr kumimoji="1" lang="en-US" altLang="ja-JP" b="1" dirty="0">
                <a:latin typeface="Arial" panose="020B0604020202020204" pitchFamily="34" charset="0"/>
                <a:cs typeface="Arial" panose="020B0604020202020204" pitchFamily="34" charset="0"/>
              </a:rPr>
              <a:t>Crash configurations </a:t>
            </a:r>
            <a:r>
              <a:rPr kumimoji="1" lang="en-US" altLang="ja-JP" dirty="0">
                <a:latin typeface="Arial" panose="020B0604020202020204" pitchFamily="34" charset="0"/>
                <a:cs typeface="Arial" panose="020B0604020202020204" pitchFamily="34" charset="0"/>
              </a:rPr>
              <a:t>of current R100-02 (i.e. Frontal impact and Lateral impact) are </a:t>
            </a:r>
            <a:r>
              <a:rPr kumimoji="1" lang="en-US" altLang="ja-JP" b="1" dirty="0">
                <a:latin typeface="Arial" panose="020B0604020202020204" pitchFamily="34" charset="0"/>
                <a:cs typeface="Arial" panose="020B0604020202020204" pitchFamily="34" charset="0"/>
              </a:rPr>
              <a:t>carried over</a:t>
            </a:r>
            <a:r>
              <a:rPr kumimoji="1" lang="en-US" altLang="ja-JP" dirty="0">
                <a:latin typeface="Arial" panose="020B0604020202020204" pitchFamily="34" charset="0"/>
                <a:cs typeface="Arial" panose="020B0604020202020204" pitchFamily="34" charset="0"/>
              </a:rPr>
              <a:t>, but adopt R137 instead of R12</a:t>
            </a:r>
          </a:p>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Crash regulations (R94, 95, 137) will include </a:t>
            </a:r>
            <a:r>
              <a:rPr lang="en-US" altLang="ja-JP" b="1" dirty="0">
                <a:latin typeface="Arial" panose="020B0604020202020204" pitchFamily="34" charset="0"/>
                <a:cs typeface="Arial" panose="020B0604020202020204" pitchFamily="34" charset="0"/>
              </a:rPr>
              <a:t>additional criterion for REESS fire hazard </a:t>
            </a:r>
            <a:r>
              <a:rPr lang="en-US" altLang="ja-JP" dirty="0">
                <a:latin typeface="Arial" panose="020B0604020202020204" pitchFamily="34" charset="0"/>
                <a:cs typeface="Arial" panose="020B0604020202020204" pitchFamily="34" charset="0"/>
              </a:rPr>
              <a:t>and becomes </a:t>
            </a:r>
            <a:r>
              <a:rPr lang="en-US" altLang="ja-JP" b="1" dirty="0">
                <a:latin typeface="Arial" panose="020B0604020202020204" pitchFamily="34" charset="0"/>
                <a:cs typeface="Arial" panose="020B0604020202020204" pitchFamily="34" charset="0"/>
              </a:rPr>
              <a:t>alternative</a:t>
            </a:r>
            <a:r>
              <a:rPr lang="en-US" altLang="ja-JP" dirty="0">
                <a:latin typeface="Arial" panose="020B0604020202020204" pitchFamily="34" charset="0"/>
                <a:cs typeface="Arial" panose="020B0604020202020204" pitchFamily="34" charset="0"/>
              </a:rPr>
              <a:t> to these requirements</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6887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3. Amendment of UNR100 (EV Safety)</a:t>
            </a:r>
            <a:endParaRPr kumimoji="1" lang="ja-JP" altLang="en-US" dirty="0"/>
          </a:p>
        </p:txBody>
      </p:sp>
      <p:sp>
        <p:nvSpPr>
          <p:cNvPr id="3" name="スライド番号プレースホルダー 2"/>
          <p:cNvSpPr>
            <a:spLocks noGrp="1"/>
          </p:cNvSpPr>
          <p:nvPr>
            <p:ph type="sldNum" sz="quarter" idx="12"/>
          </p:nvPr>
        </p:nvSpPr>
        <p:spPr/>
        <p:txBody>
          <a:bodyPr/>
          <a:lstStyle/>
          <a:p>
            <a:fld id="{FFEE809D-A31B-4744-9419-E3463D1252DA}" type="slidenum">
              <a:rPr kumimoji="1" lang="ja-JP" altLang="en-US" smtClean="0"/>
              <a:t>7</a:t>
            </a:fld>
            <a:endParaRPr kumimoji="1" lang="ja-JP" altLang="en-US"/>
          </a:p>
        </p:txBody>
      </p:sp>
      <p:sp>
        <p:nvSpPr>
          <p:cNvPr id="10" name="テキスト ボックス 9"/>
          <p:cNvSpPr txBox="1"/>
          <p:nvPr/>
        </p:nvSpPr>
        <p:spPr>
          <a:xfrm>
            <a:off x="234172" y="1005773"/>
            <a:ext cx="11766828" cy="461665"/>
          </a:xfrm>
          <a:prstGeom prst="rect">
            <a:avLst/>
          </a:prstGeom>
          <a:noFill/>
        </p:spPr>
        <p:txBody>
          <a:bodyPr wrap="square" rtlCol="0">
            <a:spAutoFit/>
          </a:bodyPr>
          <a:lstStyle/>
          <a:p>
            <a:pPr lvl="0" algn="just">
              <a:spcAft>
                <a:spcPts val="600"/>
              </a:spcAft>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(6) Adaptation of administrative provisions (para. 4, 7, 8, 9, 10)</a:t>
            </a:r>
          </a:p>
        </p:txBody>
      </p:sp>
      <p:sp>
        <p:nvSpPr>
          <p:cNvPr id="11" name="テキスト ボックス 10"/>
          <p:cNvSpPr txBox="1"/>
          <p:nvPr/>
        </p:nvSpPr>
        <p:spPr>
          <a:xfrm>
            <a:off x="228417" y="2313023"/>
            <a:ext cx="11766828" cy="461665"/>
          </a:xfrm>
          <a:prstGeom prst="rect">
            <a:avLst/>
          </a:prstGeom>
          <a:noFill/>
        </p:spPr>
        <p:txBody>
          <a:bodyPr wrap="square" rtlCol="0">
            <a:spAutoFit/>
          </a:bodyPr>
          <a:lstStyle/>
          <a:p>
            <a:pPr lvl="0" algn="just">
              <a:spcAft>
                <a:spcPts val="600"/>
              </a:spcAft>
            </a:pPr>
            <a:r>
              <a:rPr lang="en-US" altLang="ja-JP" sz="2400" b="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(7) Transitional provisions (para. 12)</a:t>
            </a:r>
          </a:p>
        </p:txBody>
      </p:sp>
      <p:sp>
        <p:nvSpPr>
          <p:cNvPr id="13" name="テキスト ボックス 12"/>
          <p:cNvSpPr txBox="1"/>
          <p:nvPr/>
        </p:nvSpPr>
        <p:spPr>
          <a:xfrm>
            <a:off x="730398" y="1447920"/>
            <a:ext cx="10774391" cy="646331"/>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Administrative provisions are simplified by referring to the Schedules of Rev.3 of the 58 Agreement</a:t>
            </a:r>
          </a:p>
          <a:p>
            <a:pPr marL="285750" indent="-285750">
              <a:buFont typeface="Wingdings" panose="05000000000000000000" pitchFamily="2" charset="2"/>
              <a:buChar char="Ø"/>
            </a:pPr>
            <a:r>
              <a:rPr kumimoji="1" lang="en-US" altLang="ja-JP" dirty="0">
                <a:latin typeface="Arial" panose="020B0604020202020204" pitchFamily="34" charset="0"/>
                <a:cs typeface="Arial" panose="020B0604020202020204" pitchFamily="34" charset="0"/>
              </a:rPr>
              <a:t>Recent practices in other UNRs are introduced</a:t>
            </a:r>
            <a:endParaRPr kumimoji="1" lang="ja-JP" altLang="en-US" dirty="0">
              <a:latin typeface="Arial" panose="020B0604020202020204" pitchFamily="34" charset="0"/>
              <a:cs typeface="Arial" panose="020B0604020202020204" pitchFamily="34" charset="0"/>
            </a:endParaRPr>
          </a:p>
        </p:txBody>
      </p:sp>
      <p:sp>
        <p:nvSpPr>
          <p:cNvPr id="14" name="テキスト ボックス 13"/>
          <p:cNvSpPr txBox="1"/>
          <p:nvPr/>
        </p:nvSpPr>
        <p:spPr>
          <a:xfrm>
            <a:off x="736151" y="2747639"/>
            <a:ext cx="10774391" cy="369332"/>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Recommend to have a reasonable period from the entry into force </a:t>
            </a:r>
            <a:r>
              <a:rPr lang="en-US" altLang="ja-JP" b="1" dirty="0">
                <a:latin typeface="Arial" panose="020B0604020202020204" pitchFamily="34" charset="0"/>
                <a:cs typeface="Arial" panose="020B0604020202020204" pitchFamily="34" charset="0"/>
              </a:rPr>
              <a:t>for new type </a:t>
            </a:r>
            <a:r>
              <a:rPr lang="en-US" altLang="ja-JP" dirty="0">
                <a:latin typeface="Arial" panose="020B0604020202020204" pitchFamily="34" charset="0"/>
                <a:cs typeface="Arial" panose="020B0604020202020204" pitchFamily="34" charset="0"/>
              </a:rPr>
              <a:t>of vehicles</a:t>
            </a:r>
          </a:p>
        </p:txBody>
      </p:sp>
    </p:spTree>
    <p:extLst>
      <p:ext uri="{BB962C8B-B14F-4D97-AF65-F5344CB8AC3E}">
        <p14:creationId xmlns:p14="http://schemas.microsoft.com/office/powerpoint/2010/main" val="219699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4. Amendment of UNR94 &amp;137 (Frontal impact)</a:t>
            </a:r>
            <a:endParaRPr kumimoji="1" lang="ja-JP" altLang="en-US" dirty="0"/>
          </a:p>
        </p:txBody>
      </p:sp>
      <p:sp>
        <p:nvSpPr>
          <p:cNvPr id="3" name="スライド番号プレースホルダー 2"/>
          <p:cNvSpPr>
            <a:spLocks noGrp="1"/>
          </p:cNvSpPr>
          <p:nvPr>
            <p:ph type="sldNum" sz="quarter" idx="12"/>
          </p:nvPr>
        </p:nvSpPr>
        <p:spPr/>
        <p:txBody>
          <a:bodyPr/>
          <a:lstStyle/>
          <a:p>
            <a:fld id="{FFEE809D-A31B-4744-9419-E3463D1252DA}" type="slidenum">
              <a:rPr kumimoji="1" lang="ja-JP" altLang="en-US" smtClean="0"/>
              <a:t>8</a:t>
            </a:fld>
            <a:endParaRPr kumimoji="1" lang="ja-JP" altLang="en-US"/>
          </a:p>
        </p:txBody>
      </p:sp>
      <p:sp>
        <p:nvSpPr>
          <p:cNvPr id="4" name="テキスト ボックス 3"/>
          <p:cNvSpPr txBox="1"/>
          <p:nvPr/>
        </p:nvSpPr>
        <p:spPr>
          <a:xfrm>
            <a:off x="208630" y="1451541"/>
            <a:ext cx="11766828" cy="461665"/>
          </a:xfrm>
          <a:prstGeom prst="rect">
            <a:avLst/>
          </a:prstGeom>
          <a:noFill/>
        </p:spPr>
        <p:txBody>
          <a:bodyPr wrap="square" rtlCol="0">
            <a:spAutoFit/>
          </a:bodyPr>
          <a:lstStyle/>
          <a:p>
            <a:pPr lvl="0" algn="just">
              <a:spcAft>
                <a:spcPts val="600"/>
              </a:spcAft>
            </a:pPr>
            <a:r>
              <a:rPr lang="en-US" altLang="ja-JP" sz="2400"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(1) New series of amendments only affecting to vehicles with electric power train</a:t>
            </a:r>
          </a:p>
        </p:txBody>
      </p:sp>
      <p:sp>
        <p:nvSpPr>
          <p:cNvPr id="12" name="テキスト ボックス 11"/>
          <p:cNvSpPr txBox="1"/>
          <p:nvPr/>
        </p:nvSpPr>
        <p:spPr>
          <a:xfrm>
            <a:off x="2277367" y="620537"/>
            <a:ext cx="7643010" cy="830997"/>
          </a:xfrm>
          <a:prstGeom prst="rect">
            <a:avLst/>
          </a:prstGeom>
          <a:noFill/>
        </p:spPr>
        <p:txBody>
          <a:bodyPr wrap="square" rtlCol="0">
            <a:spAutoFit/>
          </a:bodyPr>
          <a:lstStyle/>
          <a:p>
            <a:pPr lvl="0" algn="just">
              <a:spcAft>
                <a:spcPts val="600"/>
              </a:spcAft>
            </a:pPr>
            <a:r>
              <a:rPr lang="en-US" altLang="ja-JP" sz="2400" i="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Beside transposition of technical provisions of GTR20, the following pointes were specifically considered:</a:t>
            </a:r>
          </a:p>
        </p:txBody>
      </p:sp>
      <p:sp>
        <p:nvSpPr>
          <p:cNvPr id="9" name="テキスト ボックス 8"/>
          <p:cNvSpPr txBox="1"/>
          <p:nvPr/>
        </p:nvSpPr>
        <p:spPr>
          <a:xfrm>
            <a:off x="736151" y="1937776"/>
            <a:ext cx="10774391" cy="1200329"/>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Strengthened criteria (e.g. low energy criterion 2.0J </a:t>
            </a:r>
            <a:r>
              <a:rPr lang="en-US" altLang="ja-JP" dirty="0">
                <a:latin typeface="Arial" panose="020B0604020202020204" pitchFamily="34" charset="0"/>
                <a:cs typeface="Arial" panose="020B0604020202020204" pitchFamily="34" charset="0"/>
                <a:sym typeface="Wingdings" panose="05000000000000000000" pitchFamily="2" charset="2"/>
              </a:rPr>
              <a:t> 0.2J) and d</a:t>
            </a:r>
            <a:r>
              <a:rPr kumimoji="1" lang="en-US" altLang="ja-JP" dirty="0">
                <a:latin typeface="Arial" panose="020B0604020202020204" pitchFamily="34" charset="0"/>
                <a:cs typeface="Arial" panose="020B0604020202020204" pitchFamily="34" charset="0"/>
              </a:rPr>
              <a:t>ifferent test conditions are introduced </a:t>
            </a:r>
            <a:r>
              <a:rPr lang="en-US" altLang="ja-JP" dirty="0">
                <a:latin typeface="Arial" panose="020B0604020202020204" pitchFamily="34" charset="0"/>
                <a:cs typeface="Arial" panose="020B0604020202020204" pitchFamily="34" charset="0"/>
              </a:rPr>
              <a:t>by GTR20</a:t>
            </a:r>
          </a:p>
          <a:p>
            <a:pPr marL="285750" indent="-285750">
              <a:buFont typeface="Wingdings" panose="05000000000000000000" pitchFamily="2" charset="2"/>
              <a:buChar char="Ø"/>
            </a:pPr>
            <a:r>
              <a:rPr kumimoji="1" lang="en-US" altLang="ja-JP" dirty="0">
                <a:latin typeface="Arial" panose="020B0604020202020204" pitchFamily="34" charset="0"/>
                <a:cs typeface="Arial" panose="020B0604020202020204" pitchFamily="34" charset="0"/>
              </a:rPr>
              <a:t>Voltage measurement for physical protection (CP option </a:t>
            </a:r>
            <a:r>
              <a:rPr lang="en-US" altLang="ja-JP" dirty="0">
                <a:latin typeface="Arial" panose="020B0604020202020204" pitchFamily="34" charset="0"/>
                <a:cs typeface="Arial" panose="020B0604020202020204" pitchFamily="34" charset="0"/>
              </a:rPr>
              <a:t>in GTR) </a:t>
            </a:r>
            <a:r>
              <a:rPr kumimoji="1" lang="en-US" altLang="ja-JP" dirty="0">
                <a:latin typeface="Arial" panose="020B0604020202020204" pitchFamily="34" charset="0"/>
                <a:cs typeface="Arial" panose="020B0604020202020204" pitchFamily="34" charset="0"/>
              </a:rPr>
              <a:t>is not adopted since there has been no issues identified from the implementation of relevant requirements of current UNRs </a:t>
            </a:r>
            <a:endParaRPr kumimoji="1" lang="ja-JP" altLang="en-US" dirty="0">
              <a:latin typeface="Arial" panose="020B0604020202020204" pitchFamily="34" charset="0"/>
              <a:cs typeface="Arial" panose="020B0604020202020204" pitchFamily="34" charset="0"/>
            </a:endParaRPr>
          </a:p>
        </p:txBody>
      </p:sp>
      <p:sp>
        <p:nvSpPr>
          <p:cNvPr id="10" name="テキスト ボックス 9"/>
          <p:cNvSpPr txBox="1"/>
          <p:nvPr/>
        </p:nvSpPr>
        <p:spPr>
          <a:xfrm>
            <a:off x="234172" y="3215143"/>
            <a:ext cx="11766828" cy="461665"/>
          </a:xfrm>
          <a:prstGeom prst="rect">
            <a:avLst/>
          </a:prstGeom>
          <a:noFill/>
        </p:spPr>
        <p:txBody>
          <a:bodyPr wrap="square" rtlCol="0">
            <a:spAutoFit/>
          </a:bodyPr>
          <a:lstStyle/>
          <a:p>
            <a:pPr lvl="0" algn="just">
              <a:spcAft>
                <a:spcPts val="600"/>
              </a:spcAft>
            </a:pPr>
            <a:r>
              <a:rPr lang="en-US" altLang="ja-JP" sz="2400"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(2) Adaptation of administrative provisions (para. 4, 7, 8, 9, 10)</a:t>
            </a:r>
          </a:p>
        </p:txBody>
      </p:sp>
      <p:sp>
        <p:nvSpPr>
          <p:cNvPr id="11" name="テキスト ボックス 10"/>
          <p:cNvSpPr txBox="1"/>
          <p:nvPr/>
        </p:nvSpPr>
        <p:spPr>
          <a:xfrm>
            <a:off x="228417" y="4522393"/>
            <a:ext cx="11766828" cy="461665"/>
          </a:xfrm>
          <a:prstGeom prst="rect">
            <a:avLst/>
          </a:prstGeom>
          <a:noFill/>
        </p:spPr>
        <p:txBody>
          <a:bodyPr wrap="square" rtlCol="0">
            <a:spAutoFit/>
          </a:bodyPr>
          <a:lstStyle/>
          <a:p>
            <a:pPr lvl="0" algn="just">
              <a:spcAft>
                <a:spcPts val="600"/>
              </a:spcAft>
            </a:pPr>
            <a:r>
              <a:rPr lang="en-US" altLang="ja-JP" sz="2400"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(3) Transitional provisions (para. 12)</a:t>
            </a:r>
          </a:p>
        </p:txBody>
      </p:sp>
      <p:sp>
        <p:nvSpPr>
          <p:cNvPr id="16" name="テキスト ボックス 15"/>
          <p:cNvSpPr txBox="1"/>
          <p:nvPr/>
        </p:nvSpPr>
        <p:spPr>
          <a:xfrm>
            <a:off x="730398" y="3657290"/>
            <a:ext cx="10774391" cy="646331"/>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Administrative provisions are simplified by referring to the Schedules of Rev.3 of the 58 Agreement</a:t>
            </a:r>
          </a:p>
          <a:p>
            <a:pPr marL="285750" indent="-285750">
              <a:buFont typeface="Wingdings" panose="05000000000000000000" pitchFamily="2" charset="2"/>
              <a:buChar char="Ø"/>
            </a:pPr>
            <a:r>
              <a:rPr kumimoji="1" lang="en-US" altLang="ja-JP" dirty="0">
                <a:latin typeface="Arial" panose="020B0604020202020204" pitchFamily="34" charset="0"/>
                <a:cs typeface="Arial" panose="020B0604020202020204" pitchFamily="34" charset="0"/>
              </a:rPr>
              <a:t>Recent practices in other UNRs are introduced</a:t>
            </a:r>
            <a:endParaRPr kumimoji="1" lang="ja-JP" altLang="en-US" dirty="0">
              <a:latin typeface="Arial" panose="020B0604020202020204" pitchFamily="34" charset="0"/>
              <a:cs typeface="Arial" panose="020B0604020202020204" pitchFamily="34" charset="0"/>
            </a:endParaRPr>
          </a:p>
        </p:txBody>
      </p:sp>
      <p:sp>
        <p:nvSpPr>
          <p:cNvPr id="17" name="テキスト ボックス 16"/>
          <p:cNvSpPr txBox="1"/>
          <p:nvPr/>
        </p:nvSpPr>
        <p:spPr>
          <a:xfrm>
            <a:off x="736151" y="4957009"/>
            <a:ext cx="10774391" cy="923330"/>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Recommend to have a reasonable period from the entry into force for new type of vehicles</a:t>
            </a:r>
          </a:p>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Vehicles not having an electric power train operating on high voltage are not affected by this series of amendments and therefore existing approval should not be affected</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7808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5. Amendment of UNR95 (Lateral impact)</a:t>
            </a:r>
            <a:endParaRPr kumimoji="1" lang="ja-JP" altLang="en-US" dirty="0"/>
          </a:p>
        </p:txBody>
      </p:sp>
      <p:sp>
        <p:nvSpPr>
          <p:cNvPr id="3" name="スライド番号プレースホルダー 2"/>
          <p:cNvSpPr>
            <a:spLocks noGrp="1"/>
          </p:cNvSpPr>
          <p:nvPr>
            <p:ph type="sldNum" sz="quarter" idx="12"/>
          </p:nvPr>
        </p:nvSpPr>
        <p:spPr/>
        <p:txBody>
          <a:bodyPr/>
          <a:lstStyle/>
          <a:p>
            <a:fld id="{FFEE809D-A31B-4744-9419-E3463D1252DA}" type="slidenum">
              <a:rPr kumimoji="1" lang="ja-JP" altLang="en-US" smtClean="0"/>
              <a:t>9</a:t>
            </a:fld>
            <a:endParaRPr kumimoji="1" lang="ja-JP" altLang="en-US"/>
          </a:p>
        </p:txBody>
      </p:sp>
      <p:sp>
        <p:nvSpPr>
          <p:cNvPr id="4" name="テキスト ボックス 3"/>
          <p:cNvSpPr txBox="1"/>
          <p:nvPr/>
        </p:nvSpPr>
        <p:spPr>
          <a:xfrm>
            <a:off x="208630" y="1451541"/>
            <a:ext cx="11766828" cy="461665"/>
          </a:xfrm>
          <a:prstGeom prst="rect">
            <a:avLst/>
          </a:prstGeom>
          <a:noFill/>
        </p:spPr>
        <p:txBody>
          <a:bodyPr wrap="square" rtlCol="0">
            <a:spAutoFit/>
          </a:bodyPr>
          <a:lstStyle/>
          <a:p>
            <a:pPr lvl="0" algn="just">
              <a:spcAft>
                <a:spcPts val="600"/>
              </a:spcAft>
            </a:pPr>
            <a:r>
              <a:rPr lang="en-US" altLang="ja-JP" sz="2400"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(1) New series of amendments only affecting to vehicles with electric power train</a:t>
            </a:r>
          </a:p>
        </p:txBody>
      </p:sp>
      <p:sp>
        <p:nvSpPr>
          <p:cNvPr id="12" name="テキスト ボックス 11"/>
          <p:cNvSpPr txBox="1"/>
          <p:nvPr/>
        </p:nvSpPr>
        <p:spPr>
          <a:xfrm>
            <a:off x="2277367" y="620537"/>
            <a:ext cx="7643010" cy="830997"/>
          </a:xfrm>
          <a:prstGeom prst="rect">
            <a:avLst/>
          </a:prstGeom>
          <a:noFill/>
        </p:spPr>
        <p:txBody>
          <a:bodyPr wrap="square" rtlCol="0">
            <a:spAutoFit/>
          </a:bodyPr>
          <a:lstStyle/>
          <a:p>
            <a:pPr lvl="0" algn="just">
              <a:spcAft>
                <a:spcPts val="600"/>
              </a:spcAft>
            </a:pPr>
            <a:r>
              <a:rPr lang="en-US" altLang="ja-JP" sz="2400" i="1"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Beside transposition of technical provisions of GTR20, the following pointes were specifically considered:</a:t>
            </a:r>
          </a:p>
        </p:txBody>
      </p:sp>
      <p:sp>
        <p:nvSpPr>
          <p:cNvPr id="9" name="テキスト ボックス 8"/>
          <p:cNvSpPr txBox="1"/>
          <p:nvPr/>
        </p:nvSpPr>
        <p:spPr>
          <a:xfrm>
            <a:off x="736151" y="1937776"/>
            <a:ext cx="10774391" cy="1200329"/>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Strengthened criteria (e.g. low energy criterion 2.0J </a:t>
            </a:r>
            <a:r>
              <a:rPr lang="en-US" altLang="ja-JP" dirty="0">
                <a:latin typeface="Arial" panose="020B0604020202020204" pitchFamily="34" charset="0"/>
                <a:cs typeface="Arial" panose="020B0604020202020204" pitchFamily="34" charset="0"/>
                <a:sym typeface="Wingdings" panose="05000000000000000000" pitchFamily="2" charset="2"/>
              </a:rPr>
              <a:t> 0.2J) and d</a:t>
            </a:r>
            <a:r>
              <a:rPr kumimoji="1" lang="en-US" altLang="ja-JP" dirty="0">
                <a:latin typeface="Arial" panose="020B0604020202020204" pitchFamily="34" charset="0"/>
                <a:cs typeface="Arial" panose="020B0604020202020204" pitchFamily="34" charset="0"/>
              </a:rPr>
              <a:t>ifferent test conditions are introduced </a:t>
            </a:r>
            <a:r>
              <a:rPr lang="en-US" altLang="ja-JP" dirty="0">
                <a:latin typeface="Arial" panose="020B0604020202020204" pitchFamily="34" charset="0"/>
                <a:cs typeface="Arial" panose="020B0604020202020204" pitchFamily="34" charset="0"/>
              </a:rPr>
              <a:t>by GTR20</a:t>
            </a:r>
          </a:p>
          <a:p>
            <a:pPr marL="285750" indent="-285750">
              <a:buFont typeface="Wingdings" panose="05000000000000000000" pitchFamily="2" charset="2"/>
              <a:buChar char="Ø"/>
            </a:pPr>
            <a:r>
              <a:rPr kumimoji="1" lang="en-US" altLang="ja-JP" dirty="0">
                <a:latin typeface="Arial" panose="020B0604020202020204" pitchFamily="34" charset="0"/>
                <a:cs typeface="Arial" panose="020B0604020202020204" pitchFamily="34" charset="0"/>
              </a:rPr>
              <a:t>Voltage measurement for physical protection (CP option </a:t>
            </a:r>
            <a:r>
              <a:rPr lang="en-US" altLang="ja-JP" dirty="0">
                <a:latin typeface="Arial" panose="020B0604020202020204" pitchFamily="34" charset="0"/>
                <a:cs typeface="Arial" panose="020B0604020202020204" pitchFamily="34" charset="0"/>
              </a:rPr>
              <a:t>in GTR) </a:t>
            </a:r>
            <a:r>
              <a:rPr kumimoji="1" lang="en-US" altLang="ja-JP" dirty="0">
                <a:latin typeface="Arial" panose="020B0604020202020204" pitchFamily="34" charset="0"/>
                <a:cs typeface="Arial" panose="020B0604020202020204" pitchFamily="34" charset="0"/>
              </a:rPr>
              <a:t>is not adopted since there has been no issues identified from the implementation of relevant requirements of current UNRs </a:t>
            </a:r>
            <a:endParaRPr kumimoji="1" lang="ja-JP" altLang="en-US" dirty="0">
              <a:latin typeface="Arial" panose="020B0604020202020204" pitchFamily="34" charset="0"/>
              <a:cs typeface="Arial" panose="020B0604020202020204" pitchFamily="34" charset="0"/>
            </a:endParaRPr>
          </a:p>
        </p:txBody>
      </p:sp>
      <p:sp>
        <p:nvSpPr>
          <p:cNvPr id="10" name="テキスト ボックス 9"/>
          <p:cNvSpPr txBox="1"/>
          <p:nvPr/>
        </p:nvSpPr>
        <p:spPr>
          <a:xfrm>
            <a:off x="234172" y="3215143"/>
            <a:ext cx="11766828" cy="461665"/>
          </a:xfrm>
          <a:prstGeom prst="rect">
            <a:avLst/>
          </a:prstGeom>
          <a:noFill/>
        </p:spPr>
        <p:txBody>
          <a:bodyPr wrap="square" rtlCol="0">
            <a:spAutoFit/>
          </a:bodyPr>
          <a:lstStyle/>
          <a:p>
            <a:pPr lvl="0" algn="just">
              <a:spcAft>
                <a:spcPts val="600"/>
              </a:spcAft>
            </a:pPr>
            <a:r>
              <a:rPr lang="en-US" altLang="ja-JP" sz="2400"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(2) Adaptation of administrative provisions (para. 4, 6, 7, 8, 9)</a:t>
            </a:r>
          </a:p>
        </p:txBody>
      </p:sp>
      <p:sp>
        <p:nvSpPr>
          <p:cNvPr id="11" name="テキスト ボックス 10"/>
          <p:cNvSpPr txBox="1"/>
          <p:nvPr/>
        </p:nvSpPr>
        <p:spPr>
          <a:xfrm>
            <a:off x="228417" y="4522393"/>
            <a:ext cx="11766828" cy="461665"/>
          </a:xfrm>
          <a:prstGeom prst="rect">
            <a:avLst/>
          </a:prstGeom>
          <a:noFill/>
        </p:spPr>
        <p:txBody>
          <a:bodyPr wrap="square" rtlCol="0">
            <a:spAutoFit/>
          </a:bodyPr>
          <a:lstStyle/>
          <a:p>
            <a:pPr lvl="0" algn="just">
              <a:spcAft>
                <a:spcPts val="600"/>
              </a:spcAft>
            </a:pPr>
            <a:r>
              <a:rPr lang="en-US" altLang="ja-JP" sz="2400" dirty="0">
                <a:solidFill>
                  <a:prstClr val="black"/>
                </a:solidFill>
                <a:latin typeface="Arial" panose="020B0604020202020204" pitchFamily="34" charset="0"/>
                <a:ea typeface="ＭＳ Ｐゴシック" panose="020B0600070205080204" pitchFamily="50" charset="-128"/>
                <a:cs typeface="Arial" panose="020B0604020202020204" pitchFamily="34" charset="0"/>
              </a:rPr>
              <a:t>(3) Transitional provisions (para. 11)</a:t>
            </a:r>
          </a:p>
        </p:txBody>
      </p:sp>
      <p:sp>
        <p:nvSpPr>
          <p:cNvPr id="16" name="テキスト ボックス 15"/>
          <p:cNvSpPr txBox="1"/>
          <p:nvPr/>
        </p:nvSpPr>
        <p:spPr>
          <a:xfrm>
            <a:off x="730398" y="3657290"/>
            <a:ext cx="10774391" cy="646331"/>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Administrative provisions are simplified by referring to the Schedules of Rev.3 of the 58 Agreement</a:t>
            </a:r>
          </a:p>
          <a:p>
            <a:pPr marL="285750" indent="-285750">
              <a:buFont typeface="Wingdings" panose="05000000000000000000" pitchFamily="2" charset="2"/>
              <a:buChar char="Ø"/>
            </a:pPr>
            <a:r>
              <a:rPr kumimoji="1" lang="en-US" altLang="ja-JP" dirty="0">
                <a:latin typeface="Arial" panose="020B0604020202020204" pitchFamily="34" charset="0"/>
                <a:cs typeface="Arial" panose="020B0604020202020204" pitchFamily="34" charset="0"/>
              </a:rPr>
              <a:t>Recent practices in other UNRs are introduced</a:t>
            </a:r>
            <a:endParaRPr kumimoji="1" lang="ja-JP" altLang="en-US" dirty="0">
              <a:latin typeface="Arial" panose="020B0604020202020204" pitchFamily="34" charset="0"/>
              <a:cs typeface="Arial" panose="020B0604020202020204" pitchFamily="34" charset="0"/>
            </a:endParaRPr>
          </a:p>
        </p:txBody>
      </p:sp>
      <p:sp>
        <p:nvSpPr>
          <p:cNvPr id="17" name="テキスト ボックス 16"/>
          <p:cNvSpPr txBox="1"/>
          <p:nvPr/>
        </p:nvSpPr>
        <p:spPr>
          <a:xfrm>
            <a:off x="736151" y="4957009"/>
            <a:ext cx="10774391" cy="923330"/>
          </a:xfrm>
          <a:prstGeom prst="rect">
            <a:avLst/>
          </a:prstGeom>
          <a:noFill/>
        </p:spPr>
        <p:txBody>
          <a:bodyPr wrap="square" rtlCol="0">
            <a:spAutoFit/>
          </a:bodyPr>
          <a:lstStyle/>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Recommend to have a reasonable period from the entry into force for new type of vehicles</a:t>
            </a:r>
          </a:p>
          <a:p>
            <a:pPr marL="285750" indent="-285750">
              <a:buFont typeface="Wingdings" panose="05000000000000000000" pitchFamily="2" charset="2"/>
              <a:buChar char="Ø"/>
            </a:pPr>
            <a:r>
              <a:rPr lang="en-US" altLang="ja-JP" dirty="0">
                <a:latin typeface="Arial" panose="020B0604020202020204" pitchFamily="34" charset="0"/>
                <a:cs typeface="Arial" panose="020B0604020202020204" pitchFamily="34" charset="0"/>
              </a:rPr>
              <a:t>Vehicles not having an electric power train operating on high voltage are not affected by this series of amendments and therefore existing approval should not be affected</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38671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1404</Words>
  <Application>Microsoft Office PowerPoint</Application>
  <PresentationFormat>Widescreen</PresentationFormat>
  <Paragraphs>120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游ゴシック</vt:lpstr>
      <vt:lpstr>Arial</vt:lpstr>
      <vt:lpstr>Wingdings</vt:lpstr>
      <vt:lpstr>Office テーマ</vt:lpstr>
      <vt:lpstr>Transposition of GTR20 (EVS-GTR)  to UN Regulations</vt:lpstr>
      <vt:lpstr>1. Motivations</vt:lpstr>
      <vt:lpstr>2. Concept</vt:lpstr>
      <vt:lpstr>3. Amendment of UNR100 (EV Safety)</vt:lpstr>
      <vt:lpstr>3. Amendment of UNR100 (EV Safety)</vt:lpstr>
      <vt:lpstr>3. Amendment of UNR100 (EV Safety)</vt:lpstr>
      <vt:lpstr>3. Amendment of UNR100 (EV Safety)</vt:lpstr>
      <vt:lpstr>4. Amendment of UNR94 &amp;137 (Frontal impact)</vt:lpstr>
      <vt:lpstr>5. Amendment of UNR95 (Lateral impact)</vt:lpstr>
      <vt:lpstr>6. Treatment of UN Regulation No.12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Transposition of EVS-GTR to UNRs</dc:title>
  <dc:creator>Iwasaki, Masaaki/岩崎 昌昭</dc:creator>
  <cp:lastModifiedBy>Edoardo Gianotti</cp:lastModifiedBy>
  <cp:revision>34</cp:revision>
  <dcterms:created xsi:type="dcterms:W3CDTF">2019-11-25T05:49:36Z</dcterms:created>
  <dcterms:modified xsi:type="dcterms:W3CDTF">2019-12-10T17:19:17Z</dcterms:modified>
</cp:coreProperties>
</file>