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62" r:id="rId3"/>
    <p:sldId id="257" r:id="rId4"/>
    <p:sldId id="263" r:id="rId5"/>
    <p:sldId id="258" r:id="rId6"/>
    <p:sldId id="259" r:id="rId7"/>
    <p:sldId id="260" r:id="rId8"/>
    <p:sldId id="261" r:id="rId9"/>
    <p:sldId id="264" r:id="rId10"/>
    <p:sldId id="265" r:id="rId11"/>
    <p:sldId id="268" r:id="rId12"/>
    <p:sldId id="271" r:id="rId13"/>
    <p:sldId id="266" r:id="rId14"/>
    <p:sldId id="269" r:id="rId15"/>
    <p:sldId id="267" r:id="rId16"/>
    <p:sldId id="272" r:id="rId17"/>
    <p:sldId id="273" r:id="rId18"/>
    <p:sldId id="275" r:id="rId19"/>
    <p:sldId id="276" r:id="rId20"/>
    <p:sldId id="277" r:id="rId21"/>
    <p:sldId id="278" r:id="rId22"/>
    <p:sldId id="279" r:id="rId23"/>
    <p:sldId id="280"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1" autoAdjust="0"/>
    <p:restoredTop sz="94660"/>
  </p:normalViewPr>
  <p:slideViewPr>
    <p:cSldViewPr snapToGrid="0">
      <p:cViewPr varScale="1">
        <p:scale>
          <a:sx n="122" d="100"/>
          <a:sy n="122" d="100"/>
        </p:scale>
        <p:origin x="116"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5349C9-ACF0-7B49-966D-8429D449401C}" type="datetimeFigureOut">
              <a:rPr lang="it-IT" smtClean="0"/>
              <a:t>10/12/2019</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2B26A0-F6FA-7648-AD42-CECA29878143}" type="slidenum">
              <a:rPr lang="it-IT" smtClean="0"/>
              <a:t>‹#›</a:t>
            </a:fld>
            <a:endParaRPr lang="it-IT"/>
          </a:p>
        </p:txBody>
      </p:sp>
    </p:spTree>
    <p:extLst>
      <p:ext uri="{BB962C8B-B14F-4D97-AF65-F5344CB8AC3E}">
        <p14:creationId xmlns:p14="http://schemas.microsoft.com/office/powerpoint/2010/main" val="2268888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err="1"/>
              <a:t>Add</a:t>
            </a:r>
            <a:r>
              <a:rPr lang="it-IT" dirty="0"/>
              <a:t> </a:t>
            </a:r>
            <a:r>
              <a:rPr lang="it-IT" dirty="0" err="1"/>
              <a:t>presentation</a:t>
            </a:r>
            <a:r>
              <a:rPr lang="it-IT" dirty="0"/>
              <a:t> e </a:t>
            </a:r>
            <a:r>
              <a:rPr lang="it-IT" dirty="0" err="1"/>
              <a:t>informal</a:t>
            </a:r>
            <a:r>
              <a:rPr lang="it-IT" dirty="0"/>
              <a:t> </a:t>
            </a:r>
            <a:r>
              <a:rPr lang="it-IT" dirty="0" err="1"/>
              <a:t>docment</a:t>
            </a:r>
            <a:endParaRPr lang="it-IT" dirty="0"/>
          </a:p>
        </p:txBody>
      </p:sp>
      <p:sp>
        <p:nvSpPr>
          <p:cNvPr id="4" name="Segnaposto numero diapositiva 3"/>
          <p:cNvSpPr>
            <a:spLocks noGrp="1"/>
          </p:cNvSpPr>
          <p:nvPr>
            <p:ph type="sldNum" sz="quarter" idx="5"/>
          </p:nvPr>
        </p:nvSpPr>
        <p:spPr/>
        <p:txBody>
          <a:bodyPr/>
          <a:lstStyle/>
          <a:p>
            <a:fld id="{AE2B26A0-F6FA-7648-AD42-CECA29878143}" type="slidenum">
              <a:rPr lang="it-IT" smtClean="0"/>
              <a:t>2</a:t>
            </a:fld>
            <a:endParaRPr lang="it-IT"/>
          </a:p>
        </p:txBody>
      </p:sp>
    </p:spTree>
    <p:extLst>
      <p:ext uri="{BB962C8B-B14F-4D97-AF65-F5344CB8AC3E}">
        <p14:creationId xmlns:p14="http://schemas.microsoft.com/office/powerpoint/2010/main" val="4059158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Date Placeholder 2"/>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Fare clic per modificare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12/10/2019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25BDDC-C5AB-4ED0-A06F-0D8E1820B858}"/>
              </a:ext>
            </a:extLst>
          </p:cNvPr>
          <p:cNvSpPr>
            <a:spLocks noGrp="1"/>
          </p:cNvSpPr>
          <p:nvPr>
            <p:ph type="ctrTitle"/>
          </p:nvPr>
        </p:nvSpPr>
        <p:spPr>
          <a:xfrm>
            <a:off x="684212" y="1261241"/>
            <a:ext cx="8191774" cy="2443656"/>
          </a:xfrm>
        </p:spPr>
        <p:txBody>
          <a:bodyPr>
            <a:normAutofit/>
          </a:bodyPr>
          <a:lstStyle/>
          <a:p>
            <a:r>
              <a:rPr lang="en-GB" sz="3200" b="1" dirty="0">
                <a:latin typeface="Arial" panose="020B0604020202020204" pitchFamily="34" charset="0"/>
                <a:cs typeface="Arial" panose="020B0604020202020204" pitchFamily="34" charset="0"/>
              </a:rPr>
              <a:t>Proposal for the 06 series of amendments of Regulation No. 22</a:t>
            </a:r>
            <a:br>
              <a:rPr lang="en-GB" sz="3200" b="1" dirty="0">
                <a:latin typeface="Arial" panose="020B0604020202020204" pitchFamily="34" charset="0"/>
                <a:cs typeface="Arial" panose="020B0604020202020204" pitchFamily="34" charset="0"/>
              </a:rPr>
            </a:br>
            <a:r>
              <a:rPr lang="en-GB" sz="3200" b="1" dirty="0">
                <a:latin typeface="Arial" panose="020B0604020202020204" pitchFamily="34" charset="0"/>
                <a:cs typeface="Arial" panose="020B0604020202020204" pitchFamily="34" charset="0"/>
              </a:rPr>
              <a:t> (Protective helmets)</a:t>
            </a:r>
            <a:endParaRPr lang="it-IT" sz="3200" dirty="0"/>
          </a:p>
        </p:txBody>
      </p:sp>
      <p:sp>
        <p:nvSpPr>
          <p:cNvPr id="3" name="Sottotitolo 2">
            <a:extLst>
              <a:ext uri="{FF2B5EF4-FFF2-40B4-BE49-F238E27FC236}">
                <a16:creationId xmlns:a16="http://schemas.microsoft.com/office/drawing/2014/main" id="{B1542D3D-6710-452F-9A52-96D883472969}"/>
              </a:ext>
            </a:extLst>
          </p:cNvPr>
          <p:cNvSpPr>
            <a:spLocks noGrp="1"/>
          </p:cNvSpPr>
          <p:nvPr>
            <p:ph type="subTitle" idx="1"/>
          </p:nvPr>
        </p:nvSpPr>
        <p:spPr>
          <a:xfrm>
            <a:off x="684211" y="3843868"/>
            <a:ext cx="6977829" cy="696602"/>
          </a:xfrm>
        </p:spPr>
        <p:txBody>
          <a:bodyPr>
            <a:normAutofit/>
          </a:bodyPr>
          <a:lstStyle/>
          <a:p>
            <a:r>
              <a:rPr lang="en-GB" sz="2400" dirty="0">
                <a:latin typeface="Arial" panose="020B0604020202020204" pitchFamily="34" charset="0"/>
                <a:cs typeface="Arial" panose="020B0604020202020204" pitchFamily="34" charset="0"/>
              </a:rPr>
              <a:t>Informal Working Group on UN Regulation No. 22</a:t>
            </a:r>
            <a:endParaRPr lang="it-IT"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2279B8B-63A9-4E71-AAAB-BBFF9C18B668}"/>
              </a:ext>
            </a:extLst>
          </p:cNvPr>
          <p:cNvSpPr/>
          <p:nvPr/>
        </p:nvSpPr>
        <p:spPr>
          <a:xfrm>
            <a:off x="167204" y="286704"/>
            <a:ext cx="11746121" cy="1477328"/>
          </a:xfrm>
          <a:prstGeom prst="rect">
            <a:avLst/>
          </a:prstGeom>
        </p:spPr>
        <p:txBody>
          <a:bodyPr wrap="square">
            <a:spAutoFit/>
          </a:bodyPr>
          <a:lstStyle/>
          <a:p>
            <a:r>
              <a:rPr lang="en-GB" dirty="0"/>
              <a:t>Transmitted by the IWG on UN Regulation No. 22</a:t>
            </a:r>
            <a:r>
              <a:rPr lang="en-GB"/>
              <a:t>	</a:t>
            </a:r>
            <a:r>
              <a:rPr lang="en-GB" dirty="0"/>
              <a:t>						</a:t>
            </a:r>
            <a:r>
              <a:rPr lang="en-US" u="sng" spc="-10" dirty="0">
                <a:latin typeface="Times New Roman" panose="02020603050405020304" pitchFamily="18" charset="0"/>
                <a:ea typeface="Times New Roman" panose="02020603050405020304" pitchFamily="18" charset="0"/>
              </a:rPr>
              <a:t>Informal Document </a:t>
            </a:r>
            <a:r>
              <a:rPr lang="en-US" spc="-10" dirty="0">
                <a:latin typeface="Times New Roman" panose="02020603050405020304" pitchFamily="18" charset="0"/>
                <a:ea typeface="Times New Roman" panose="02020603050405020304" pitchFamily="18" charset="0"/>
              </a:rPr>
              <a:t>GRSP-66-22</a:t>
            </a:r>
            <a:br>
              <a:rPr lang="en-US" spc="-10" dirty="0">
                <a:latin typeface="Times New Roman" panose="02020603050405020304" pitchFamily="18" charset="0"/>
                <a:ea typeface="Times New Roman" panose="02020603050405020304" pitchFamily="18" charset="0"/>
              </a:rPr>
            </a:br>
            <a:br>
              <a:rPr lang="en-US" spc="-10" dirty="0">
                <a:latin typeface="Times New Roman" panose="02020603050405020304" pitchFamily="18" charset="0"/>
                <a:ea typeface="Times New Roman" panose="02020603050405020304" pitchFamily="18" charset="0"/>
              </a:rPr>
            </a:br>
            <a:r>
              <a:rPr lang="en-US" spc="-10" dirty="0">
                <a:latin typeface="Times New Roman" panose="02020603050405020304" pitchFamily="18" charset="0"/>
                <a:ea typeface="Times New Roman" panose="02020603050405020304" pitchFamily="18" charset="0"/>
              </a:rPr>
              <a:t>																		(66</a:t>
            </a:r>
            <a:r>
              <a:rPr lang="en-US" spc="-10" baseline="30000" dirty="0">
                <a:latin typeface="Times New Roman" panose="02020603050405020304" pitchFamily="18" charset="0"/>
                <a:ea typeface="Times New Roman" panose="02020603050405020304" pitchFamily="18" charset="0"/>
              </a:rPr>
              <a:t>th</a:t>
            </a:r>
            <a:r>
              <a:rPr lang="en-US" spc="-10" dirty="0">
                <a:latin typeface="Times New Roman" panose="02020603050405020304" pitchFamily="18" charset="0"/>
                <a:ea typeface="Times New Roman" panose="02020603050405020304" pitchFamily="18" charset="0"/>
              </a:rPr>
              <a:t> GRSP, 10-13 December 2019, </a:t>
            </a:r>
            <a:br>
              <a:rPr lang="en-GB" spc="-10" dirty="0">
                <a:latin typeface="Times New Roman" panose="02020603050405020304" pitchFamily="18" charset="0"/>
                <a:ea typeface="Times New Roman" panose="02020603050405020304" pitchFamily="18" charset="0"/>
              </a:rPr>
            </a:br>
            <a:r>
              <a:rPr lang="en-GB" spc="-10" dirty="0">
                <a:latin typeface="Times New Roman" panose="02020603050405020304" pitchFamily="18" charset="0"/>
                <a:ea typeface="Times New Roman" panose="02020603050405020304" pitchFamily="18" charset="0"/>
              </a:rPr>
              <a:t>																					</a:t>
            </a:r>
            <a:r>
              <a:rPr lang="en-US" spc="-10" dirty="0">
                <a:latin typeface="Times New Roman" panose="02020603050405020304" pitchFamily="18" charset="0"/>
                <a:ea typeface="Times New Roman" panose="02020603050405020304" pitchFamily="18" charset="0"/>
              </a:rPr>
              <a:t>agenda item 10)</a:t>
            </a:r>
            <a:br>
              <a:rPr lang="en-GB" dirty="0"/>
            </a:br>
            <a:r>
              <a:rPr lang="en-GB" dirty="0"/>
              <a:t>								</a:t>
            </a:r>
          </a:p>
        </p:txBody>
      </p:sp>
    </p:spTree>
    <p:extLst>
      <p:ext uri="{BB962C8B-B14F-4D97-AF65-F5344CB8AC3E}">
        <p14:creationId xmlns:p14="http://schemas.microsoft.com/office/powerpoint/2010/main" val="15389761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A06B8F9-A941-4E92-8582-4CE3B0023635}"/>
              </a:ext>
            </a:extLst>
          </p:cNvPr>
          <p:cNvSpPr/>
          <p:nvPr/>
        </p:nvSpPr>
        <p:spPr>
          <a:xfrm>
            <a:off x="7870721" y="453837"/>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3" name="Rettangolo 2">
            <a:extLst>
              <a:ext uri="{FF2B5EF4-FFF2-40B4-BE49-F238E27FC236}">
                <a16:creationId xmlns:a16="http://schemas.microsoft.com/office/drawing/2014/main" id="{5A6E3F6D-0B44-40F7-AF00-155F4AE11018}"/>
              </a:ext>
            </a:extLst>
          </p:cNvPr>
          <p:cNvSpPr/>
          <p:nvPr/>
        </p:nvSpPr>
        <p:spPr>
          <a:xfrm>
            <a:off x="1439918" y="1215159"/>
            <a:ext cx="8224344" cy="1754326"/>
          </a:xfrm>
          <a:prstGeom prst="rect">
            <a:avLst/>
          </a:prstGeom>
        </p:spPr>
        <p:txBody>
          <a:bodyPr wrap="square">
            <a:spAutoFit/>
          </a:bodyPr>
          <a:lstStyle/>
          <a:p>
            <a:r>
              <a:rPr lang="en-US" dirty="0">
                <a:latin typeface="Arial" panose="020B0604020202020204" pitchFamily="34" charset="0"/>
                <a:cs typeface="Arial" panose="020B0604020202020204" pitchFamily="34" charset="0"/>
              </a:rPr>
              <a:t>Introduction of new definition of “sun shield” to indicate a particular shield that can be added to traditional visor to improve the comfort  for the driver when he/she drives with high level of lightness. (Procedure and test)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2.8.1. "sun shield" means an additional tinted screen in combination with clear visor, as define at § 6.16.3.4, that covers the eyes.</a:t>
            </a:r>
          </a:p>
        </p:txBody>
      </p:sp>
      <p:sp>
        <p:nvSpPr>
          <p:cNvPr id="4" name="Rettangolo 3">
            <a:extLst>
              <a:ext uri="{FF2B5EF4-FFF2-40B4-BE49-F238E27FC236}">
                <a16:creationId xmlns:a16="http://schemas.microsoft.com/office/drawing/2014/main" id="{24E02030-4C61-4880-9037-D1A6F9A6CB0A}"/>
              </a:ext>
            </a:extLst>
          </p:cNvPr>
          <p:cNvSpPr/>
          <p:nvPr/>
        </p:nvSpPr>
        <p:spPr>
          <a:xfrm>
            <a:off x="1439917" y="3126176"/>
            <a:ext cx="8224343" cy="2031325"/>
          </a:xfrm>
          <a:prstGeom prst="rect">
            <a:avLst/>
          </a:prstGeom>
        </p:spPr>
        <p:txBody>
          <a:bodyPr wrap="square">
            <a:spAutoFit/>
          </a:bodyPr>
          <a:lstStyle/>
          <a:p>
            <a:r>
              <a:rPr lang="en-US" dirty="0">
                <a:latin typeface="Arial" panose="020B0604020202020204" pitchFamily="34" charset="0"/>
                <a:cs typeface="Arial" panose="020B0604020202020204" pitchFamily="34" charset="0"/>
              </a:rPr>
              <a:t>Introduction of new definition of «accessory» to consider whole fitment that are </a:t>
            </a:r>
            <a:r>
              <a:rPr lang="en-US" dirty="0" err="1">
                <a:latin typeface="Arial" panose="020B0604020202020204" pitchFamily="34" charset="0"/>
                <a:cs typeface="Arial" panose="020B0604020202020204" pitchFamily="34" charset="0"/>
              </a:rPr>
              <a:t>avalible</a:t>
            </a:r>
            <a:r>
              <a:rPr lang="en-US" dirty="0">
                <a:latin typeface="Arial" panose="020B0604020202020204" pitchFamily="34" charset="0"/>
                <a:cs typeface="Arial" panose="020B0604020202020204" pitchFamily="34" charset="0"/>
              </a:rPr>
              <a:t> on the market and used by rider but may effect the helmet safety </a:t>
            </a:r>
            <a:r>
              <a:rPr lang="en-US" dirty="0" err="1">
                <a:latin typeface="Arial" panose="020B0604020202020204" pitchFamily="34" charset="0"/>
                <a:cs typeface="Arial" panose="020B0604020202020204" pitchFamily="34" charset="0"/>
              </a:rPr>
              <a:t>perfomance</a:t>
            </a:r>
            <a:r>
              <a:rPr lang="en-US" dirty="0">
                <a:latin typeface="Arial" panose="020B0604020202020204" pitchFamily="34" charset="0"/>
                <a:cs typeface="Arial" panose="020B0604020202020204" pitchFamily="34" charset="0"/>
              </a:rPr>
              <a:t> when not tested. (Procedure and test)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2.22. "accessory" means any object intended to integrate the secondary functionalities of the helmet (</a:t>
            </a:r>
            <a:r>
              <a:rPr lang="en-US" b="1" dirty="0" err="1">
                <a:latin typeface="Arial" panose="020B0604020202020204" pitchFamily="34" charset="0"/>
                <a:cs typeface="Arial" panose="020B0604020202020204" pitchFamily="34" charset="0"/>
              </a:rPr>
              <a:t>eg.</a:t>
            </a:r>
            <a:r>
              <a:rPr lang="en-US" b="1" dirty="0">
                <a:latin typeface="Arial" panose="020B0604020202020204" pitchFamily="34" charset="0"/>
                <a:cs typeface="Arial" panose="020B0604020202020204" pitchFamily="34" charset="0"/>
              </a:rPr>
              <a:t> tear off inner visor, electronic devices and their support).</a:t>
            </a:r>
          </a:p>
        </p:txBody>
      </p:sp>
    </p:spTree>
    <p:extLst>
      <p:ext uri="{BB962C8B-B14F-4D97-AF65-F5344CB8AC3E}">
        <p14:creationId xmlns:p14="http://schemas.microsoft.com/office/powerpoint/2010/main" val="3414134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ED7DDF43-F0B6-4C9F-9D9C-63E0D4749A85}"/>
              </a:ext>
            </a:extLst>
          </p:cNvPr>
          <p:cNvSpPr/>
          <p:nvPr/>
        </p:nvSpPr>
        <p:spPr>
          <a:xfrm>
            <a:off x="7776127" y="422306"/>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4" name="Rettangolo 3">
            <a:extLst>
              <a:ext uri="{FF2B5EF4-FFF2-40B4-BE49-F238E27FC236}">
                <a16:creationId xmlns:a16="http://schemas.microsoft.com/office/drawing/2014/main" id="{93906810-9AD3-4E93-89A7-0F29B9385939}"/>
              </a:ext>
            </a:extLst>
          </p:cNvPr>
          <p:cNvSpPr/>
          <p:nvPr/>
        </p:nvSpPr>
        <p:spPr>
          <a:xfrm>
            <a:off x="1113293" y="953814"/>
            <a:ext cx="9228886" cy="4524315"/>
          </a:xfrm>
          <a:prstGeom prst="rect">
            <a:avLst/>
          </a:prstGeom>
        </p:spPr>
        <p:txBody>
          <a:bodyPr wrap="square">
            <a:spAutoFit/>
          </a:bodyPr>
          <a:lstStyle/>
          <a:p>
            <a:r>
              <a:rPr lang="en-US" dirty="0">
                <a:latin typeface="Arial" panose="020B0604020202020204" pitchFamily="34" charset="0"/>
                <a:cs typeface="Arial" panose="020B0604020202020204" pitchFamily="34" charset="0"/>
              </a:rPr>
              <a:t>Introduction of new speeds and limits for High and Low energy impact: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7.3.1.4.	Test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test shall…….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impact speed shall be equal to:</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7.5	(+ 0.15/- 0.0) m/s for both anvils specified in paragraphs 7.3.2.3.1. and 7.3.2.3.2.</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6.0 	(+ 0.15/ -0.0) m/s for tests at point 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8.2 (+ 0.15/- 0.0) m/s for linear high energy. Only flat anvil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6.0 (+ 0.15/ -0.0) m/s for linear low energy, both anvils could be use </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56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0E14F56-1DBC-4969-ADDF-1761DA162CBD}"/>
              </a:ext>
            </a:extLst>
          </p:cNvPr>
          <p:cNvSpPr/>
          <p:nvPr/>
        </p:nvSpPr>
        <p:spPr>
          <a:xfrm>
            <a:off x="1270948" y="1295171"/>
            <a:ext cx="9449603" cy="3416320"/>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7.3.6.	The absorption efficiency shall be considered sufficient where the resultant</a:t>
            </a:r>
          </a:p>
          <a:p>
            <a:r>
              <a:rPr lang="en-US" b="1" dirty="0">
                <a:latin typeface="Arial" panose="020B0604020202020204" pitchFamily="34" charset="0"/>
                <a:cs typeface="Arial" panose="020B0604020202020204" pitchFamily="34" charset="0"/>
              </a:rPr>
              <a:t>		 acceleration measured at the </a:t>
            </a:r>
            <a:r>
              <a:rPr lang="en-US" b="1" dirty="0" err="1">
                <a:latin typeface="Arial" panose="020B0604020202020204" pitchFamily="34" charset="0"/>
                <a:cs typeface="Arial" panose="020B0604020202020204" pitchFamily="34" charset="0"/>
              </a:rPr>
              <a:t>centre</a:t>
            </a:r>
            <a:r>
              <a:rPr lang="en-US" b="1" dirty="0">
                <a:latin typeface="Arial" panose="020B0604020202020204" pitchFamily="34" charset="0"/>
                <a:cs typeface="Arial" panose="020B0604020202020204" pitchFamily="34" charset="0"/>
              </a:rPr>
              <a:t> of gravity of the headform at no time</a:t>
            </a:r>
          </a:p>
          <a:p>
            <a:r>
              <a:rPr lang="en-US" b="1" dirty="0">
                <a:latin typeface="Arial" panose="020B0604020202020204" pitchFamily="34" charset="0"/>
                <a:cs typeface="Arial" panose="020B0604020202020204" pitchFamily="34" charset="0"/>
              </a:rPr>
              <a:t>		 exceeds: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Type of test					Acceleration			HIC</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Std Linear Impact Std			≤ 275 g				≤ 2400</a:t>
            </a:r>
          </a:p>
          <a:p>
            <a:r>
              <a:rPr lang="en-US" b="1" dirty="0">
                <a:latin typeface="Arial" panose="020B0604020202020204" pitchFamily="34" charset="0"/>
                <a:cs typeface="Arial" panose="020B0604020202020204" pitchFamily="34" charset="0"/>
              </a:rPr>
              <a:t>Linear Extra Point				≤ 275 g				≤ 2400</a:t>
            </a:r>
          </a:p>
          <a:p>
            <a:r>
              <a:rPr lang="en-US" b="1" dirty="0">
                <a:latin typeface="Arial" panose="020B0604020202020204" pitchFamily="34" charset="0"/>
                <a:cs typeface="Arial" panose="020B0604020202020204" pitchFamily="34" charset="0"/>
              </a:rPr>
              <a:t>Linear Hi Energy					≤ 275 g				≤ 2880</a:t>
            </a:r>
          </a:p>
          <a:p>
            <a:r>
              <a:rPr lang="en-US" b="1" dirty="0">
                <a:latin typeface="Arial" panose="020B0604020202020204" pitchFamily="34" charset="0"/>
                <a:cs typeface="Arial" panose="020B0604020202020204" pitchFamily="34" charset="0"/>
              </a:rPr>
              <a:t>Linear Low Energy				≤ 180 g				≤ 1300</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helmet shall not become detached from the headform</a:t>
            </a:r>
          </a:p>
        </p:txBody>
      </p:sp>
      <p:sp>
        <p:nvSpPr>
          <p:cNvPr id="3" name="Rettangolo 2">
            <a:extLst>
              <a:ext uri="{FF2B5EF4-FFF2-40B4-BE49-F238E27FC236}">
                <a16:creationId xmlns:a16="http://schemas.microsoft.com/office/drawing/2014/main" id="{1466B4C4-F3D2-4D50-9657-9DECAE32E787}"/>
              </a:ext>
            </a:extLst>
          </p:cNvPr>
          <p:cNvSpPr/>
          <p:nvPr/>
        </p:nvSpPr>
        <p:spPr>
          <a:xfrm>
            <a:off x="7618473" y="469603"/>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Tree>
    <p:extLst>
      <p:ext uri="{BB962C8B-B14F-4D97-AF65-F5344CB8AC3E}">
        <p14:creationId xmlns:p14="http://schemas.microsoft.com/office/powerpoint/2010/main" val="4242594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AB0F8D54-E246-4C77-9CC7-8AF6734A1E8A}"/>
              </a:ext>
            </a:extLst>
          </p:cNvPr>
          <p:cNvSpPr/>
          <p:nvPr/>
        </p:nvSpPr>
        <p:spPr>
          <a:xfrm>
            <a:off x="7776127" y="406540"/>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3" name="Rettangolo 2">
            <a:extLst>
              <a:ext uri="{FF2B5EF4-FFF2-40B4-BE49-F238E27FC236}">
                <a16:creationId xmlns:a16="http://schemas.microsoft.com/office/drawing/2014/main" id="{17E63339-AC44-4687-9BF3-F861D5A963E6}"/>
              </a:ext>
            </a:extLst>
          </p:cNvPr>
          <p:cNvSpPr/>
          <p:nvPr/>
        </p:nvSpPr>
        <p:spPr>
          <a:xfrm>
            <a:off x="1234964" y="1166842"/>
            <a:ext cx="9217574" cy="4524315"/>
          </a:xfrm>
          <a:prstGeom prst="rect">
            <a:avLst/>
          </a:prstGeom>
        </p:spPr>
        <p:txBody>
          <a:bodyPr wrap="square">
            <a:spAutoFit/>
          </a:bodyPr>
          <a:lstStyle/>
          <a:p>
            <a:r>
              <a:rPr lang="en-US" dirty="0">
                <a:latin typeface="Arial" panose="020B0604020202020204" pitchFamily="34" charset="0"/>
                <a:cs typeface="Arial" panose="020B0604020202020204" pitchFamily="34" charset="0"/>
              </a:rPr>
              <a:t>Introduction of new headform features (Harmonization in line with EN 960) .</a:t>
            </a:r>
          </a:p>
          <a:p>
            <a:r>
              <a:rPr lang="en-US" dirty="0">
                <a:latin typeface="Arial" panose="020B0604020202020204" pitchFamily="34" charset="0"/>
                <a:cs typeface="Arial" panose="020B0604020202020204" pitchFamily="34" charset="0"/>
              </a:rPr>
              <a:t> </a:t>
            </a:r>
          </a:p>
          <a:p>
            <a:r>
              <a:rPr lang="en-US" b="1" dirty="0">
                <a:latin typeface="Arial" panose="020B0604020202020204" pitchFamily="34" charset="0"/>
                <a:cs typeface="Arial" panose="020B0604020202020204" pitchFamily="34" charset="0"/>
              </a:rPr>
              <a:t>7.3.3.1. The </a:t>
            </a:r>
            <a:r>
              <a:rPr lang="en-US" b="1" dirty="0" err="1">
                <a:latin typeface="Arial" panose="020B0604020202020204" pitchFamily="34" charset="0"/>
                <a:cs typeface="Arial" panose="020B0604020202020204" pitchFamily="34" charset="0"/>
              </a:rPr>
              <a:t>headforms</a:t>
            </a:r>
            <a:r>
              <a:rPr lang="en-US" b="1" dirty="0">
                <a:latin typeface="Arial" panose="020B0604020202020204" pitchFamily="34" charset="0"/>
                <a:cs typeface="Arial" panose="020B0604020202020204" pitchFamily="34" charset="0"/>
              </a:rPr>
              <a:t> used for the impact-absorption test shall be made of metal and, together with any means for their support, shall exhibit no resonance below a frequency of 2,000 Hz.</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Full </a:t>
            </a:r>
            <a:r>
              <a:rPr lang="en-US" b="1" dirty="0" err="1">
                <a:latin typeface="Arial" panose="020B0604020202020204" pitchFamily="34" charset="0"/>
                <a:cs typeface="Arial" panose="020B0604020202020204" pitchFamily="34" charset="0"/>
              </a:rPr>
              <a:t>headforms</a:t>
            </a:r>
            <a:r>
              <a:rPr lang="en-US" b="1" dirty="0">
                <a:latin typeface="Arial" panose="020B0604020202020204" pitchFamily="34" charset="0"/>
                <a:cs typeface="Arial" panose="020B0604020202020204" pitchFamily="34" charset="0"/>
              </a:rPr>
              <a:t> shall have the following characteristics:</a:t>
            </a:r>
          </a:p>
          <a:p>
            <a:endParaRPr lang="en-US" b="1" dirty="0">
              <a:latin typeface="Arial" panose="020B0604020202020204" pitchFamily="34" charset="0"/>
              <a:cs typeface="Arial" panose="020B0604020202020204" pitchFamily="34" charset="0"/>
            </a:endParaRPr>
          </a:p>
          <a:p>
            <a:pPr marL="342900" indent="-342900">
              <a:buAutoNum type="alphaLcParenBoth"/>
            </a:pPr>
            <a:r>
              <a:rPr lang="en-US" b="1" dirty="0">
                <a:latin typeface="Arial" panose="020B0604020202020204" pitchFamily="34" charset="0"/>
                <a:cs typeface="Arial" panose="020B0604020202020204" pitchFamily="34" charset="0"/>
              </a:rPr>
              <a:t>the </a:t>
            </a:r>
            <a:r>
              <a:rPr lang="en-US" b="1" dirty="0" err="1">
                <a:latin typeface="Arial" panose="020B0604020202020204" pitchFamily="34" charset="0"/>
                <a:cs typeface="Arial" panose="020B0604020202020204" pitchFamily="34" charset="0"/>
              </a:rPr>
              <a:t>centre</a:t>
            </a:r>
            <a:r>
              <a:rPr lang="en-US" b="1" dirty="0">
                <a:latin typeface="Arial" panose="020B0604020202020204" pitchFamily="34" charset="0"/>
                <a:cs typeface="Arial" panose="020B0604020202020204" pitchFamily="34" charset="0"/>
              </a:rPr>
              <a:t> of gravity shall be located within a 10 mm radius of point G on the central vertical axis;</a:t>
            </a:r>
          </a:p>
          <a:p>
            <a:pPr marL="342900" indent="-342900">
              <a:buAutoNum type="alphaLcParenBoth"/>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(b) a facility for attaching an accelerometer shall be incorporated such that, with the headform in any angular orientation, the respective sensitive axes of the accelerometer shall pass within 10 mm of point G;</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the appropriate mass, as specified in Table below …..</a:t>
            </a:r>
          </a:p>
        </p:txBody>
      </p:sp>
    </p:spTree>
    <p:extLst>
      <p:ext uri="{BB962C8B-B14F-4D97-AF65-F5344CB8AC3E}">
        <p14:creationId xmlns:p14="http://schemas.microsoft.com/office/powerpoint/2010/main" val="16306072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BE8B874-930C-4D1D-8A90-5A9AA07EC313}"/>
              </a:ext>
            </a:extLst>
          </p:cNvPr>
          <p:cNvSpPr/>
          <p:nvPr/>
        </p:nvSpPr>
        <p:spPr>
          <a:xfrm>
            <a:off x="7933782" y="469602"/>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3" name="Rettangolo 2">
            <a:extLst>
              <a:ext uri="{FF2B5EF4-FFF2-40B4-BE49-F238E27FC236}">
                <a16:creationId xmlns:a16="http://schemas.microsoft.com/office/drawing/2014/main" id="{C21D4C13-28F5-4FC0-927A-7C8B43F69798}"/>
              </a:ext>
            </a:extLst>
          </p:cNvPr>
          <p:cNvSpPr/>
          <p:nvPr/>
        </p:nvSpPr>
        <p:spPr>
          <a:xfrm>
            <a:off x="1219200" y="1208377"/>
            <a:ext cx="8823434" cy="3970318"/>
          </a:xfrm>
          <a:prstGeom prst="rect">
            <a:avLst/>
          </a:prstGeom>
        </p:spPr>
        <p:txBody>
          <a:bodyPr wrap="square">
            <a:spAutoFit/>
          </a:bodyPr>
          <a:lstStyle/>
          <a:p>
            <a:r>
              <a:rPr lang="en-US" dirty="0"/>
              <a:t>Introduction of new possible extra points of impact:</a:t>
            </a:r>
          </a:p>
          <a:p>
            <a:endParaRPr lang="en-US" dirty="0"/>
          </a:p>
          <a:p>
            <a:r>
              <a:rPr lang="en-US" b="1" dirty="0"/>
              <a:t>7.3.4.2.1.	Extra point</a:t>
            </a:r>
          </a:p>
          <a:p>
            <a:endParaRPr lang="en-US" b="1" dirty="0"/>
          </a:p>
          <a:p>
            <a:r>
              <a:rPr lang="en-US" b="1" dirty="0"/>
              <a:t>At least three further impact tests shall be performed on a helmet sample.</a:t>
            </a:r>
          </a:p>
          <a:p>
            <a:endParaRPr lang="en-US" b="1" dirty="0"/>
          </a:p>
          <a:p>
            <a:r>
              <a:rPr lang="en-US" b="1" dirty="0"/>
              <a:t>The impact points shall be selected among the 12 points as listed below and depicted in figure. ……………</a:t>
            </a:r>
          </a:p>
          <a:p>
            <a:endParaRPr lang="en-US" dirty="0"/>
          </a:p>
          <a:p>
            <a:endParaRPr lang="en-US" dirty="0"/>
          </a:p>
          <a:p>
            <a:endParaRPr lang="en-US" dirty="0"/>
          </a:p>
          <a:p>
            <a:endParaRPr lang="en-US" dirty="0"/>
          </a:p>
          <a:p>
            <a:endParaRPr lang="en-US" dirty="0"/>
          </a:p>
          <a:p>
            <a:endParaRPr lang="en-US" dirty="0"/>
          </a:p>
        </p:txBody>
      </p:sp>
      <p:pic>
        <p:nvPicPr>
          <p:cNvPr id="4" name="Immagine 3">
            <a:extLst>
              <a:ext uri="{FF2B5EF4-FFF2-40B4-BE49-F238E27FC236}">
                <a16:creationId xmlns:a16="http://schemas.microsoft.com/office/drawing/2014/main" id="{F196E86F-C978-4803-A58D-D5BC9898FD84}"/>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4402401" y="3640411"/>
            <a:ext cx="2723614" cy="2161300"/>
          </a:xfrm>
          <a:prstGeom prst="rect">
            <a:avLst/>
          </a:prstGeom>
        </p:spPr>
      </p:pic>
    </p:spTree>
    <p:extLst>
      <p:ext uri="{BB962C8B-B14F-4D97-AF65-F5344CB8AC3E}">
        <p14:creationId xmlns:p14="http://schemas.microsoft.com/office/powerpoint/2010/main" val="1119754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7756EF46-6689-47ED-A00F-7F8AFBFB9689}"/>
              </a:ext>
            </a:extLst>
          </p:cNvPr>
          <p:cNvSpPr/>
          <p:nvPr/>
        </p:nvSpPr>
        <p:spPr>
          <a:xfrm>
            <a:off x="7744596" y="453837"/>
            <a:ext cx="3848233" cy="646331"/>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a:p>
            <a:endParaRPr lang="it-IT" dirty="0">
              <a:latin typeface="Arial" panose="020B0604020202020204" pitchFamily="34" charset="0"/>
              <a:cs typeface="Arial" panose="020B0604020202020204" pitchFamily="34" charset="0"/>
            </a:endParaRPr>
          </a:p>
        </p:txBody>
      </p:sp>
      <p:sp>
        <p:nvSpPr>
          <p:cNvPr id="3" name="Rettangolo 2">
            <a:extLst>
              <a:ext uri="{FF2B5EF4-FFF2-40B4-BE49-F238E27FC236}">
                <a16:creationId xmlns:a16="http://schemas.microsoft.com/office/drawing/2014/main" id="{E56AB9F2-6C80-41AA-BBD1-28727952AD63}"/>
              </a:ext>
            </a:extLst>
          </p:cNvPr>
          <p:cNvSpPr/>
          <p:nvPr/>
        </p:nvSpPr>
        <p:spPr>
          <a:xfrm>
            <a:off x="1187668" y="1246689"/>
            <a:ext cx="8854965" cy="2308324"/>
          </a:xfrm>
          <a:prstGeom prst="rect">
            <a:avLst/>
          </a:prstGeom>
        </p:spPr>
        <p:txBody>
          <a:bodyPr wrap="square">
            <a:spAutoFit/>
          </a:bodyPr>
          <a:lstStyle/>
          <a:p>
            <a:r>
              <a:rPr lang="en-US" dirty="0">
                <a:latin typeface="Arial" panose="020B0604020202020204" pitchFamily="34" charset="0"/>
                <a:cs typeface="Arial" panose="020B0604020202020204" pitchFamily="34" charset="0"/>
              </a:rPr>
              <a:t>Introduction of new «High Speed Particle test» to verify the performance of visor resist to high-speed particles and to resist to high speed particles at extremes of temperature.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7.8.2.3. High Speed particle test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7.8.2.3.1. Visors shall be tested in accordance with the method specified in Annex 17 (According to EN168:2001 par.9)</a:t>
            </a:r>
          </a:p>
        </p:txBody>
      </p:sp>
      <p:sp>
        <p:nvSpPr>
          <p:cNvPr id="4" name="Rettangolo 3">
            <a:extLst>
              <a:ext uri="{FF2B5EF4-FFF2-40B4-BE49-F238E27FC236}">
                <a16:creationId xmlns:a16="http://schemas.microsoft.com/office/drawing/2014/main" id="{B70EEF63-D391-44CD-9A21-60E0E16CFBB8}"/>
              </a:ext>
            </a:extLst>
          </p:cNvPr>
          <p:cNvSpPr/>
          <p:nvPr/>
        </p:nvSpPr>
        <p:spPr>
          <a:xfrm>
            <a:off x="1187668" y="3579986"/>
            <a:ext cx="8854964" cy="1477328"/>
          </a:xfrm>
          <a:prstGeom prst="rect">
            <a:avLst/>
          </a:prstGeom>
        </p:spPr>
        <p:txBody>
          <a:bodyPr wrap="square">
            <a:spAutoFit/>
          </a:bodyPr>
          <a:lstStyle/>
          <a:p>
            <a:r>
              <a:rPr lang="en-US" dirty="0">
                <a:latin typeface="Arial" panose="020B0604020202020204" pitchFamily="34" charset="0"/>
                <a:cs typeface="Arial" panose="020B0604020202020204" pitchFamily="34" charset="0"/>
              </a:rPr>
              <a:t>Introduction of new test to measure rotational acceleration in consideration of the huge effect of this parameter on human safety.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7.13. Oblique impact test method of measuring rotational acceleration</a:t>
            </a:r>
          </a:p>
          <a:p>
            <a:r>
              <a:rPr lang="en-US" b="1" dirty="0">
                <a:latin typeface="Arial" panose="020B0604020202020204" pitchFamily="34" charset="0"/>
                <a:cs typeface="Arial" panose="020B0604020202020204" pitchFamily="34" charset="0"/>
              </a:rPr>
              <a:t>Helmets shall be tested in accordance with the method specified in Annex 7.</a:t>
            </a:r>
          </a:p>
        </p:txBody>
      </p:sp>
    </p:spTree>
    <p:extLst>
      <p:ext uri="{BB962C8B-B14F-4D97-AF65-F5344CB8AC3E}">
        <p14:creationId xmlns:p14="http://schemas.microsoft.com/office/powerpoint/2010/main" val="12187856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11C8B288-41D4-47F6-837C-60AED91F6BE4}"/>
              </a:ext>
            </a:extLst>
          </p:cNvPr>
          <p:cNvSpPr/>
          <p:nvPr/>
        </p:nvSpPr>
        <p:spPr>
          <a:xfrm>
            <a:off x="7776127" y="469603"/>
            <a:ext cx="3848233" cy="646331"/>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a:p>
            <a:endParaRPr lang="it-IT" dirty="0">
              <a:latin typeface="Arial" panose="020B0604020202020204" pitchFamily="34" charset="0"/>
              <a:cs typeface="Arial" panose="020B0604020202020204" pitchFamily="34" charset="0"/>
            </a:endParaRPr>
          </a:p>
        </p:txBody>
      </p:sp>
      <p:sp>
        <p:nvSpPr>
          <p:cNvPr id="3" name="Rettangolo 2">
            <a:extLst>
              <a:ext uri="{FF2B5EF4-FFF2-40B4-BE49-F238E27FC236}">
                <a16:creationId xmlns:a16="http://schemas.microsoft.com/office/drawing/2014/main" id="{2B6E5B8F-8DA8-4C6C-9E34-326DE956B532}"/>
              </a:ext>
            </a:extLst>
          </p:cNvPr>
          <p:cNvSpPr/>
          <p:nvPr/>
        </p:nvSpPr>
        <p:spPr>
          <a:xfrm>
            <a:off x="1774719" y="1115934"/>
            <a:ext cx="8126025" cy="4524315"/>
          </a:xfrm>
          <a:prstGeom prst="rect">
            <a:avLst/>
          </a:prstGeom>
        </p:spPr>
        <p:txBody>
          <a:bodyPr wrap="square">
            <a:spAutoFit/>
          </a:bodyPr>
          <a:lstStyle/>
          <a:p>
            <a:r>
              <a:rPr lang="en-US" dirty="0">
                <a:latin typeface="Arial" panose="020B0604020202020204" pitchFamily="34" charset="0"/>
                <a:cs typeface="Arial" panose="020B0604020202020204" pitchFamily="34" charset="0"/>
              </a:rPr>
              <a:t>Introduction of Oblique impact test method :</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7.13. Oblique impact test method of measuring rotational acceleration</a:t>
            </a:r>
          </a:p>
          <a:p>
            <a:endParaRPr lang="en-US" b="1" dirty="0">
              <a:latin typeface="Arial" panose="020B0604020202020204" pitchFamily="34" charset="0"/>
              <a:cs typeface="Arial" panose="020B0604020202020204" pitchFamily="34" charset="0"/>
            </a:endParaRPr>
          </a:p>
          <a:p>
            <a:r>
              <a:rPr lang="en-GB" b="1" dirty="0"/>
              <a:t>7.13.1 	Acceptance criteria</a:t>
            </a:r>
          </a:p>
          <a:p>
            <a:endParaRPr lang="it-IT" dirty="0"/>
          </a:p>
          <a:p>
            <a:r>
              <a:rPr lang="en-GB" b="1" dirty="0"/>
              <a:t>The peak of the resultant rotational acceleration (𝑃𝑅𝐴) shall be calculated. The 𝑃𝑅𝐴 shall not exceed 10,400 rad/s2 in all impact sites on helmets. </a:t>
            </a:r>
            <a:endParaRPr lang="it-IT" dirty="0"/>
          </a:p>
          <a:p>
            <a:r>
              <a:rPr lang="en-GB" b="1" dirty="0"/>
              <a:t>The injury predictor so called as Brain Injury Criterion (𝐵𝑟𝐼𝐶) shall be also calculated as follows …………….. </a:t>
            </a:r>
            <a:endParaRPr lang="it-IT" dirty="0"/>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7.13.2 	Helmets shall be tested in accordance with the method specified in Annex 7. </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(In line with the CEN TC158-WG11 proposal – Problem Headform)</a:t>
            </a:r>
          </a:p>
        </p:txBody>
      </p:sp>
    </p:spTree>
    <p:extLst>
      <p:ext uri="{BB962C8B-B14F-4D97-AF65-F5344CB8AC3E}">
        <p14:creationId xmlns:p14="http://schemas.microsoft.com/office/powerpoint/2010/main" val="38981439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EE3234A-7625-499E-8396-EB3E655C0F99}"/>
              </a:ext>
            </a:extLst>
          </p:cNvPr>
          <p:cNvSpPr/>
          <p:nvPr/>
        </p:nvSpPr>
        <p:spPr>
          <a:xfrm>
            <a:off x="7681535" y="485369"/>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3" name="CasellaDiTesto 2">
            <a:extLst>
              <a:ext uri="{FF2B5EF4-FFF2-40B4-BE49-F238E27FC236}">
                <a16:creationId xmlns:a16="http://schemas.microsoft.com/office/drawing/2014/main" id="{23AF2727-9B0C-4E1F-8DD2-449D10D37699}"/>
              </a:ext>
            </a:extLst>
          </p:cNvPr>
          <p:cNvSpPr txBox="1"/>
          <p:nvPr/>
        </p:nvSpPr>
        <p:spPr>
          <a:xfrm>
            <a:off x="788274" y="1188259"/>
            <a:ext cx="5545108" cy="923330"/>
          </a:xfrm>
          <a:prstGeom prst="rect">
            <a:avLst/>
          </a:prstGeom>
          <a:noFill/>
        </p:spPr>
        <p:txBody>
          <a:bodyPr wrap="none" rtlCol="0">
            <a:spAutoFit/>
          </a:bodyPr>
          <a:lstStyle/>
          <a:p>
            <a:r>
              <a:rPr lang="it-IT" sz="3600" dirty="0" err="1">
                <a:latin typeface="Arial" panose="020B0604020202020204" pitchFamily="34" charset="0"/>
                <a:cs typeface="Arial" panose="020B0604020202020204" pitchFamily="34" charset="0"/>
              </a:rPr>
              <a:t>Headforms</a:t>
            </a:r>
            <a:r>
              <a:rPr lang="it-IT" sz="3600" dirty="0">
                <a:latin typeface="Arial" panose="020B0604020202020204" pitchFamily="34" charset="0"/>
                <a:cs typeface="Arial" panose="020B0604020202020204" pitchFamily="34" charset="0"/>
              </a:rPr>
              <a:t> </a:t>
            </a:r>
            <a:r>
              <a:rPr lang="it-IT" sz="3600" dirty="0" err="1">
                <a:latin typeface="Arial" panose="020B0604020202020204" pitchFamily="34" charset="0"/>
                <a:cs typeface="Arial" panose="020B0604020202020204" pitchFamily="34" charset="0"/>
              </a:rPr>
              <a:t>considerations</a:t>
            </a:r>
            <a:endParaRPr lang="it-IT" sz="3600" dirty="0">
              <a:latin typeface="Arial" panose="020B0604020202020204" pitchFamily="34" charset="0"/>
              <a:cs typeface="Arial" panose="020B0604020202020204" pitchFamily="34" charset="0"/>
            </a:endParaRPr>
          </a:p>
          <a:p>
            <a:endParaRPr lang="it-IT" dirty="0"/>
          </a:p>
        </p:txBody>
      </p:sp>
      <p:sp>
        <p:nvSpPr>
          <p:cNvPr id="4" name="Rettangolo 3">
            <a:extLst>
              <a:ext uri="{FF2B5EF4-FFF2-40B4-BE49-F238E27FC236}">
                <a16:creationId xmlns:a16="http://schemas.microsoft.com/office/drawing/2014/main" id="{BDC0DD83-52FA-4C54-99E2-EEE22855F3FF}"/>
              </a:ext>
            </a:extLst>
          </p:cNvPr>
          <p:cNvSpPr/>
          <p:nvPr/>
        </p:nvSpPr>
        <p:spPr>
          <a:xfrm>
            <a:off x="788274" y="2111589"/>
            <a:ext cx="9191297" cy="286232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Hybrid III</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PRO 	. </a:t>
            </a:r>
            <a:r>
              <a:rPr lang="en-US" dirty="0" err="1">
                <a:latin typeface="Arial" panose="020B0604020202020204" pitchFamily="34" charset="0"/>
                <a:cs typeface="Arial" panose="020B0604020202020204" pitchFamily="34" charset="0"/>
              </a:rPr>
              <a:t>Biofidelic</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CONS	. Geometry and size not related to EN960 </a:t>
            </a:r>
          </a:p>
          <a:p>
            <a:r>
              <a:rPr lang="en-US" dirty="0">
                <a:latin typeface="Arial" panose="020B0604020202020204" pitchFamily="34" charset="0"/>
                <a:cs typeface="Arial" panose="020B0604020202020204" pitchFamily="34" charset="0"/>
              </a:rPr>
              <a:t>			. Not validated for direct impact</a:t>
            </a:r>
          </a:p>
          <a:p>
            <a:r>
              <a:rPr lang="en-US" dirty="0">
                <a:latin typeface="Arial" panose="020B0604020202020204" pitchFamily="34" charset="0"/>
                <a:cs typeface="Arial" panose="020B0604020202020204" pitchFamily="34" charset="0"/>
              </a:rPr>
              <a:t>			. RUBBER not stable in impact management along time</a:t>
            </a:r>
          </a:p>
          <a:p>
            <a:r>
              <a:rPr lang="en-US" dirty="0">
                <a:latin typeface="Arial" panose="020B0604020202020204" pitchFamily="34" charset="0"/>
                <a:cs typeface="Arial" panose="020B0604020202020204" pitchFamily="34" charset="0"/>
              </a:rPr>
              <a:t>			  (manufacturer declaration)</a:t>
            </a:r>
          </a:p>
          <a:p>
            <a:r>
              <a:rPr lang="en-US" dirty="0">
                <a:latin typeface="Arial" panose="020B0604020202020204" pitchFamily="34" charset="0"/>
                <a:cs typeface="Arial" panose="020B0604020202020204" pitchFamily="34" charset="0"/>
              </a:rPr>
              <a:t>			. Coefficient of friction to 0,9 - 1 which exceeds specified value 0,3</a:t>
            </a:r>
          </a:p>
          <a:p>
            <a:r>
              <a:rPr lang="en-US" dirty="0">
                <a:latin typeface="Arial" panose="020B0604020202020204" pitchFamily="34" charset="0"/>
                <a:cs typeface="Arial" panose="020B0604020202020204" pitchFamily="34" charset="0"/>
              </a:rPr>
              <a:t>			  according to TC158 WG11 </a:t>
            </a:r>
          </a:p>
        </p:txBody>
      </p:sp>
    </p:spTree>
    <p:extLst>
      <p:ext uri="{BB962C8B-B14F-4D97-AF65-F5344CB8AC3E}">
        <p14:creationId xmlns:p14="http://schemas.microsoft.com/office/powerpoint/2010/main" val="3703190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BA920593-1AF1-4C1D-8826-B47582B3ADFE}"/>
              </a:ext>
            </a:extLst>
          </p:cNvPr>
          <p:cNvSpPr/>
          <p:nvPr/>
        </p:nvSpPr>
        <p:spPr>
          <a:xfrm>
            <a:off x="7791893" y="406541"/>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3" name="Rettangolo 2">
            <a:extLst>
              <a:ext uri="{FF2B5EF4-FFF2-40B4-BE49-F238E27FC236}">
                <a16:creationId xmlns:a16="http://schemas.microsoft.com/office/drawing/2014/main" id="{607225B9-3B61-4964-88D9-38AE9E125E4E}"/>
              </a:ext>
            </a:extLst>
          </p:cNvPr>
          <p:cNvSpPr/>
          <p:nvPr/>
        </p:nvSpPr>
        <p:spPr>
          <a:xfrm>
            <a:off x="1355833" y="961364"/>
            <a:ext cx="8366236" cy="2308324"/>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EN960</a:t>
            </a:r>
          </a:p>
          <a:p>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PRO	. Validated and currently used in FIM test protocol</a:t>
            </a:r>
          </a:p>
          <a:p>
            <a:r>
              <a:rPr lang="en-US" dirty="0">
                <a:latin typeface="Arial" panose="020B0604020202020204" pitchFamily="34" charset="0"/>
                <a:cs typeface="Arial" panose="020B0604020202020204" pitchFamily="34" charset="0"/>
              </a:rPr>
              <a:t>			. Available for the all size range</a:t>
            </a:r>
          </a:p>
          <a:p>
            <a:r>
              <a:rPr lang="en-US" dirty="0">
                <a:latin typeface="Arial" panose="020B0604020202020204" pitchFamily="34" charset="0"/>
                <a:cs typeface="Arial" panose="020B0604020202020204" pitchFamily="34" charset="0"/>
              </a:rPr>
              <a:t>			. Possibility to tune the coefficient of friction using supplementary</a:t>
            </a:r>
          </a:p>
          <a:p>
            <a:r>
              <a:rPr lang="en-US" dirty="0">
                <a:latin typeface="Arial" panose="020B0604020202020204" pitchFamily="34" charset="0"/>
                <a:cs typeface="Arial" panose="020B0604020202020204" pitchFamily="34" charset="0"/>
              </a:rPr>
              <a:t>			  skin</a:t>
            </a:r>
          </a:p>
          <a:p>
            <a:endParaRPr lang="en-US" dirty="0">
              <a:latin typeface="Arial" panose="020B0604020202020204" pitchFamily="34" charset="0"/>
              <a:cs typeface="Arial" panose="020B0604020202020204" pitchFamily="34" charset="0"/>
            </a:endParaRPr>
          </a:p>
          <a:p>
            <a:r>
              <a:rPr lang="en-US" u="sng" dirty="0">
                <a:latin typeface="Arial" panose="020B0604020202020204" pitchFamily="34" charset="0"/>
                <a:cs typeface="Arial" panose="020B0604020202020204" pitchFamily="34" charset="0"/>
              </a:rPr>
              <a:t>Moment of inertia on the limit of the human head tolerances</a:t>
            </a:r>
          </a:p>
        </p:txBody>
      </p:sp>
      <p:pic>
        <p:nvPicPr>
          <p:cNvPr id="5" name="Immagine 4">
            <a:extLst>
              <a:ext uri="{FF2B5EF4-FFF2-40B4-BE49-F238E27FC236}">
                <a16:creationId xmlns:a16="http://schemas.microsoft.com/office/drawing/2014/main" id="{73EC8FEB-7FC4-4881-9B90-DD2435D44725}"/>
              </a:ext>
            </a:extLst>
          </p:cNvPr>
          <p:cNvPicPr>
            <a:picLocks noChangeAspect="1"/>
          </p:cNvPicPr>
          <p:nvPr/>
        </p:nvPicPr>
        <p:blipFill rotWithShape="1">
          <a:blip r:embed="rId2"/>
          <a:srcRect l="17959" t="10275" r="17638" b="5928"/>
          <a:stretch/>
        </p:blipFill>
        <p:spPr>
          <a:xfrm>
            <a:off x="4064917" y="3353578"/>
            <a:ext cx="3750917" cy="2745218"/>
          </a:xfrm>
          <a:prstGeom prst="rect">
            <a:avLst/>
          </a:prstGeom>
        </p:spPr>
      </p:pic>
    </p:spTree>
    <p:extLst>
      <p:ext uri="{BB962C8B-B14F-4D97-AF65-F5344CB8AC3E}">
        <p14:creationId xmlns:p14="http://schemas.microsoft.com/office/powerpoint/2010/main" val="4114187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99BBB4D-9D2E-4CDB-93A9-503FA07CAF1C}"/>
              </a:ext>
            </a:extLst>
          </p:cNvPr>
          <p:cNvSpPr/>
          <p:nvPr/>
        </p:nvSpPr>
        <p:spPr>
          <a:xfrm>
            <a:off x="7854955" y="469603"/>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4" name="Rettangolo 3">
            <a:extLst>
              <a:ext uri="{FF2B5EF4-FFF2-40B4-BE49-F238E27FC236}">
                <a16:creationId xmlns:a16="http://schemas.microsoft.com/office/drawing/2014/main" id="{A707D0DA-7BD4-48C5-AA04-3F423462A0FB}"/>
              </a:ext>
            </a:extLst>
          </p:cNvPr>
          <p:cNvSpPr/>
          <p:nvPr/>
        </p:nvSpPr>
        <p:spPr>
          <a:xfrm>
            <a:off x="1282261" y="1166842"/>
            <a:ext cx="9280635" cy="4801314"/>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TC158 – WG 11</a:t>
            </a:r>
          </a:p>
          <a:p>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PRO	. </a:t>
            </a:r>
            <a:r>
              <a:rPr lang="en-US" dirty="0" err="1">
                <a:latin typeface="Arial" panose="020B0604020202020204" pitchFamily="34" charset="0"/>
                <a:cs typeface="Arial" panose="020B0604020202020204" pitchFamily="34" charset="0"/>
              </a:rPr>
              <a:t>Biofidelic</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Geometry and size related to EN960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CONS	. Actual lack of evidence for:</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Resonant frequency</a:t>
            </a:r>
          </a:p>
          <a:p>
            <a:r>
              <a:rPr lang="en-US" dirty="0">
                <a:latin typeface="Arial" panose="020B0604020202020204" pitchFamily="34" charset="0"/>
                <a:cs typeface="Arial" panose="020B0604020202020204" pitchFamily="34" charset="0"/>
              </a:rPr>
              <a:t>				. Size tolerance (due to the shrinking of the molding process)</a:t>
            </a:r>
          </a:p>
          <a:p>
            <a:r>
              <a:rPr lang="en-US" dirty="0">
                <a:latin typeface="Arial" panose="020B0604020202020204" pitchFamily="34" charset="0"/>
                <a:cs typeface="Arial" panose="020B0604020202020204" pitchFamily="34" charset="0"/>
              </a:rPr>
              <a:t>				. Coefficient of friction value</a:t>
            </a:r>
          </a:p>
          <a:p>
            <a:r>
              <a:rPr lang="en-US" dirty="0">
                <a:latin typeface="Arial" panose="020B0604020202020204" pitchFamily="34" charset="0"/>
                <a:cs typeface="Arial" panose="020B0604020202020204" pitchFamily="34" charset="0"/>
              </a:rPr>
              <a:t>				. No possibility of re-tooled</a:t>
            </a:r>
          </a:p>
          <a:p>
            <a:r>
              <a:rPr lang="en-US" dirty="0">
                <a:latin typeface="Arial" panose="020B0604020202020204" pitchFamily="34" charset="0"/>
                <a:cs typeface="Arial" panose="020B0604020202020204" pitchFamily="34" charset="0"/>
              </a:rPr>
              <a:t>				. Stability along time</a:t>
            </a:r>
          </a:p>
          <a:p>
            <a:r>
              <a:rPr lang="en-US" dirty="0">
                <a:latin typeface="Arial" panose="020B0604020202020204" pitchFamily="34" charset="0"/>
                <a:cs typeface="Arial" panose="020B0604020202020204" pitchFamily="34" charset="0"/>
              </a:rPr>
              <a:t>				. Stability related to temperature</a:t>
            </a:r>
          </a:p>
          <a:p>
            <a:r>
              <a:rPr lang="en-US" dirty="0">
                <a:latin typeface="Arial" panose="020B0604020202020204" pitchFamily="34" charset="0"/>
                <a:cs typeface="Arial" panose="020B0604020202020204" pitchFamily="34" charset="0"/>
              </a:rPr>
              <a:t>				. Hardness surface value</a:t>
            </a:r>
          </a:p>
          <a:p>
            <a:r>
              <a:rPr lang="en-US" dirty="0">
                <a:latin typeface="Arial" panose="020B0604020202020204" pitchFamily="34" charset="0"/>
                <a:cs typeface="Arial" panose="020B0604020202020204" pitchFamily="34" charset="0"/>
              </a:rPr>
              <a:t>				. Validation in real tests</a:t>
            </a:r>
          </a:p>
          <a:p>
            <a:r>
              <a:rPr lang="en-US" dirty="0">
                <a:latin typeface="Arial" panose="020B0604020202020204" pitchFamily="34" charset="0"/>
                <a:cs typeface="Arial" panose="020B0604020202020204" pitchFamily="34" charset="0"/>
              </a:rPr>
              <a:t>				. Availability</a:t>
            </a:r>
          </a:p>
          <a:p>
            <a:r>
              <a:rPr lang="en-US" dirty="0">
                <a:latin typeface="Arial" panose="020B0604020202020204" pitchFamily="34" charset="0"/>
                <a:cs typeface="Arial" panose="020B0604020202020204" pitchFamily="34" charset="0"/>
              </a:rPr>
              <a:t>				. Feasibility to install sensors on the smallest sizes (495, 515, 535)</a:t>
            </a:r>
          </a:p>
        </p:txBody>
      </p:sp>
    </p:spTree>
    <p:extLst>
      <p:ext uri="{BB962C8B-B14F-4D97-AF65-F5344CB8AC3E}">
        <p14:creationId xmlns:p14="http://schemas.microsoft.com/office/powerpoint/2010/main" val="239241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3787B5F-E952-4A33-99F4-7D2289FF1D21}"/>
              </a:ext>
            </a:extLst>
          </p:cNvPr>
          <p:cNvSpPr/>
          <p:nvPr/>
        </p:nvSpPr>
        <p:spPr>
          <a:xfrm>
            <a:off x="4022838" y="428178"/>
            <a:ext cx="3005951" cy="646331"/>
          </a:xfrm>
          <a:prstGeom prst="rect">
            <a:avLst/>
          </a:prstGeom>
        </p:spPr>
        <p:txBody>
          <a:bodyPr wrap="none">
            <a:spAutoFit/>
          </a:bodyPr>
          <a:lstStyle/>
          <a:p>
            <a:pPr algn="ctr"/>
            <a:r>
              <a:rPr lang="it-IT" sz="3600" dirty="0">
                <a:latin typeface="Arial" panose="020B0604020202020204" pitchFamily="34" charset="0"/>
                <a:cs typeface="Arial" panose="020B0604020202020204" pitchFamily="34" charset="0"/>
              </a:rPr>
              <a:t>Status Report</a:t>
            </a:r>
          </a:p>
        </p:txBody>
      </p:sp>
      <p:sp>
        <p:nvSpPr>
          <p:cNvPr id="3" name="Rettangolo 2">
            <a:extLst>
              <a:ext uri="{FF2B5EF4-FFF2-40B4-BE49-F238E27FC236}">
                <a16:creationId xmlns:a16="http://schemas.microsoft.com/office/drawing/2014/main" id="{7D99D4DD-9F52-427A-9CC1-B01C92EDC2B2}"/>
              </a:ext>
            </a:extLst>
          </p:cNvPr>
          <p:cNvSpPr/>
          <p:nvPr/>
        </p:nvSpPr>
        <p:spPr>
          <a:xfrm>
            <a:off x="693681" y="1166842"/>
            <a:ext cx="9907643" cy="5355312"/>
          </a:xfrm>
          <a:prstGeom prst="rect">
            <a:avLst/>
          </a:prstGeom>
        </p:spPr>
        <p:txBody>
          <a:bodyPr wrap="square">
            <a:spAutoFit/>
          </a:bodyPr>
          <a:lstStyle/>
          <a:p>
            <a:r>
              <a:rPr lang="en-US" dirty="0"/>
              <a:t>.	</a:t>
            </a:r>
            <a:r>
              <a:rPr lang="en-US" dirty="0">
                <a:latin typeface="Arial" panose="020B0604020202020204" pitchFamily="34" charset="0"/>
                <a:cs typeface="Arial" panose="020B0604020202020204" pitchFamily="34" charset="0"/>
              </a:rPr>
              <a:t>In December 2017 GRSP agreed on the need to update UN Regulation No. 22</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In March 2018 WP.29 gave a general support to establish the IWG on Protective Helmets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Geneva, 14th  May 2018 – 1st IWG-PH to draft Term of Reference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Geneva, 10th December 2018 – 2nd IWG-PH to discuss the first proposal</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Milan, 25th &amp; 26th March 2019 – 3rd IWG-PH to draft &amp; endorse the proposal to be 		submitted to GRSP on its 65th session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Geneva, 13th  May 2019 – 4th IWG-PH to prepare the presentation for GRSP</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Milan, 5th &amp; 6th September 2019 – 5th IWG-PH to draft &amp; endorse the proposal to</a:t>
            </a:r>
          </a:p>
          <a:p>
            <a:r>
              <a:rPr lang="en-US" dirty="0">
                <a:latin typeface="Arial" panose="020B0604020202020204" pitchFamily="34" charset="0"/>
                <a:cs typeface="Arial" panose="020B0604020202020204" pitchFamily="34" charset="0"/>
              </a:rPr>
              <a:t>		be submitted to GRSP on its 66th session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Geneva, 9th December 2019 – 6th IWG-PH to prepare the presentation for GRSP</a:t>
            </a:r>
          </a:p>
          <a:p>
            <a:r>
              <a:rPr lang="en-US" dirty="0">
                <a:latin typeface="Arial" panose="020B0604020202020204" pitchFamily="34" charset="0"/>
                <a:cs typeface="Arial" panose="020B0604020202020204" pitchFamily="34" charset="0"/>
              </a:rPr>
              <a:t>		and informal document to amend the doc. </a:t>
            </a:r>
            <a:r>
              <a:rPr lang="en-US">
                <a:latin typeface="Arial" panose="020B0604020202020204" pitchFamily="34" charset="0"/>
                <a:cs typeface="Arial" panose="020B0604020202020204" pitchFamily="34" charset="0"/>
              </a:rPr>
              <a:t>2019/25</a:t>
            </a: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4599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050BBF5B-9A97-4A7F-BAEB-9DF260153E8E}"/>
              </a:ext>
            </a:extLst>
          </p:cNvPr>
          <p:cNvSpPr/>
          <p:nvPr/>
        </p:nvSpPr>
        <p:spPr>
          <a:xfrm>
            <a:off x="7865369" y="291410"/>
            <a:ext cx="3848233"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3" name="Rettangolo 2">
            <a:extLst>
              <a:ext uri="{FF2B5EF4-FFF2-40B4-BE49-F238E27FC236}">
                <a16:creationId xmlns:a16="http://schemas.microsoft.com/office/drawing/2014/main" id="{713DA04C-4685-4115-A2AC-39A9CFD589B9}"/>
              </a:ext>
            </a:extLst>
          </p:cNvPr>
          <p:cNvSpPr/>
          <p:nvPr/>
        </p:nvSpPr>
        <p:spPr>
          <a:xfrm>
            <a:off x="774582" y="1410448"/>
            <a:ext cx="9636155" cy="3077766"/>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Parametric study  on the use of different moment of inertia (MOI) and </a:t>
            </a:r>
            <a:r>
              <a:rPr lang="en-US" b="1" dirty="0" err="1">
                <a:latin typeface="Arial" panose="020B0604020202020204" pitchFamily="34" charset="0"/>
                <a:cs typeface="Arial" panose="020B0604020202020204" pitchFamily="34" charset="0"/>
              </a:rPr>
              <a:t>CoF</a:t>
            </a:r>
            <a:r>
              <a:rPr lang="en-US" b="1" dirty="0">
                <a:latin typeface="Arial" panose="020B0604020202020204" pitchFamily="34" charset="0"/>
                <a:cs typeface="Arial" panose="020B0604020202020204" pitchFamily="34" charset="0"/>
              </a:rPr>
              <a:t>.</a:t>
            </a:r>
          </a:p>
          <a:p>
            <a:r>
              <a:rPr lang="en-US" sz="1400" dirty="0">
                <a:latin typeface="Arial" panose="020B0604020202020204" pitchFamily="34" charset="0"/>
                <a:cs typeface="Arial" panose="020B0604020202020204" pitchFamily="34" charset="0"/>
              </a:rPr>
              <a:t>(Peter </a:t>
            </a:r>
            <a:r>
              <a:rPr lang="en-US" sz="1400" dirty="0" err="1">
                <a:latin typeface="Arial" panose="020B0604020202020204" pitchFamily="34" charset="0"/>
                <a:cs typeface="Arial" panose="020B0604020202020204" pitchFamily="34" charset="0"/>
              </a:rPr>
              <a:t>Halldin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Convenor</a:t>
            </a:r>
            <a:r>
              <a:rPr lang="en-US" sz="1400" dirty="0">
                <a:latin typeface="Arial" panose="020B0604020202020204" pitchFamily="34" charset="0"/>
                <a:cs typeface="Arial" panose="020B0604020202020204" pitchFamily="34" charset="0"/>
              </a:rPr>
              <a:t> CEN/TC 158/WG11 doc. N258)</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Conclusions for road helmets</a:t>
            </a:r>
          </a:p>
          <a:p>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Increasing the MOI by 20% reduced the Angular acceleration by 3-13% and the Angular velocity by 5-10% for the Road helmet.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2.	Altering the coefficient of friction between the head and the helmet showed the highest 	effect on the 	angular velocity. Here the change from 0.5 to 0.15 was however larger than 	the other parameters</a:t>
            </a:r>
          </a:p>
        </p:txBody>
      </p:sp>
    </p:spTree>
    <p:extLst>
      <p:ext uri="{BB962C8B-B14F-4D97-AF65-F5344CB8AC3E}">
        <p14:creationId xmlns:p14="http://schemas.microsoft.com/office/powerpoint/2010/main" val="1189234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33729B88-328B-423A-9C9F-0483AC7B978D}"/>
              </a:ext>
            </a:extLst>
          </p:cNvPr>
          <p:cNvPicPr>
            <a:picLocks noChangeAspect="1"/>
          </p:cNvPicPr>
          <p:nvPr/>
        </p:nvPicPr>
        <p:blipFill rotWithShape="1">
          <a:blip r:embed="rId2"/>
          <a:srcRect l="3303" r="3118" b="8964"/>
          <a:stretch/>
        </p:blipFill>
        <p:spPr>
          <a:xfrm>
            <a:off x="3275044" y="3032770"/>
            <a:ext cx="4990475" cy="3517523"/>
          </a:xfrm>
          <a:prstGeom prst="rect">
            <a:avLst/>
          </a:prstGeom>
        </p:spPr>
      </p:pic>
      <p:sp>
        <p:nvSpPr>
          <p:cNvPr id="3" name="Rettangolo 2">
            <a:extLst>
              <a:ext uri="{FF2B5EF4-FFF2-40B4-BE49-F238E27FC236}">
                <a16:creationId xmlns:a16="http://schemas.microsoft.com/office/drawing/2014/main" id="{42F70FCA-BE54-4874-BC97-562F96352DC2}"/>
              </a:ext>
            </a:extLst>
          </p:cNvPr>
          <p:cNvSpPr/>
          <p:nvPr/>
        </p:nvSpPr>
        <p:spPr>
          <a:xfrm>
            <a:off x="7966037" y="299799"/>
            <a:ext cx="3860352" cy="369332"/>
          </a:xfrm>
          <a:prstGeom prst="rect">
            <a:avLst/>
          </a:prstGeom>
        </p:spPr>
        <p:txBody>
          <a:bodyPr wrap="none">
            <a:spAutoFit/>
          </a:bodyPr>
          <a:lstStyle/>
          <a:p>
            <a:r>
              <a:rPr lang="it-IT" dirty="0"/>
              <a:t>ECE/TRANS/WP.29/GRSP/2019/25</a:t>
            </a:r>
          </a:p>
        </p:txBody>
      </p:sp>
      <p:sp>
        <p:nvSpPr>
          <p:cNvPr id="4" name="Rettangolo 3">
            <a:extLst>
              <a:ext uri="{FF2B5EF4-FFF2-40B4-BE49-F238E27FC236}">
                <a16:creationId xmlns:a16="http://schemas.microsoft.com/office/drawing/2014/main" id="{4B5A527E-0EBB-4FAB-9023-FC21B805A0E1}"/>
              </a:ext>
            </a:extLst>
          </p:cNvPr>
          <p:cNvSpPr/>
          <p:nvPr/>
        </p:nvSpPr>
        <p:spPr>
          <a:xfrm>
            <a:off x="1068197" y="911547"/>
            <a:ext cx="10063223" cy="1908215"/>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Comparison on the use of different coefficient of friction (COF):</a:t>
            </a:r>
          </a:p>
          <a:p>
            <a:r>
              <a:rPr lang="en-US" sz="1400" dirty="0">
                <a:latin typeface="Arial" panose="020B0604020202020204" pitchFamily="34" charset="0"/>
                <a:cs typeface="Arial" panose="020B0604020202020204" pitchFamily="34" charset="0"/>
              </a:rPr>
              <a:t>Peter </a:t>
            </a:r>
            <a:r>
              <a:rPr lang="en-US" sz="1400" dirty="0" err="1">
                <a:latin typeface="Arial" panose="020B0604020202020204" pitchFamily="34" charset="0"/>
                <a:cs typeface="Arial" panose="020B0604020202020204" pitchFamily="34" charset="0"/>
              </a:rPr>
              <a:t>Halldin</a:t>
            </a:r>
            <a:r>
              <a:rPr lang="en-US" sz="1400" dirty="0">
                <a:latin typeface="Arial" panose="020B0604020202020204" pitchFamily="34" charset="0"/>
                <a:cs typeface="Arial" panose="020B0604020202020204" pitchFamily="34" charset="0"/>
              </a:rPr>
              <a:t>, </a:t>
            </a:r>
            <a:r>
              <a:rPr lang="en-US" sz="1400" dirty="0" err="1">
                <a:latin typeface="Arial" panose="020B0604020202020204" pitchFamily="34" charset="0"/>
                <a:cs typeface="Arial" panose="020B0604020202020204" pitchFamily="34" charset="0"/>
              </a:rPr>
              <a:t>Convenor</a:t>
            </a:r>
            <a:r>
              <a:rPr lang="en-US" sz="1400" dirty="0">
                <a:latin typeface="Arial" panose="020B0604020202020204" pitchFamily="34" charset="0"/>
                <a:cs typeface="Arial" panose="020B0604020202020204" pitchFamily="34" charset="0"/>
              </a:rPr>
              <a:t> CEN/TC 158/WG11 (Status report </a:t>
            </a:r>
            <a:r>
              <a:rPr lang="en-US" sz="1400" dirty="0" err="1">
                <a:latin typeface="Arial" panose="020B0604020202020204" pitchFamily="34" charset="0"/>
                <a:cs typeface="Arial" panose="020B0604020202020204" pitchFamily="34" charset="0"/>
              </a:rPr>
              <a:t>nov.</a:t>
            </a:r>
            <a:r>
              <a:rPr lang="en-US" sz="1400" dirty="0">
                <a:latin typeface="Arial" panose="020B0604020202020204" pitchFamily="34" charset="0"/>
                <a:cs typeface="Arial" panose="020B0604020202020204" pitchFamily="34" charset="0"/>
              </a:rPr>
              <a:t> 2017)</a:t>
            </a:r>
          </a:p>
          <a:p>
            <a:endParaRPr lang="en-US" sz="1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Comparison between rotational acceleration results obtained with </a:t>
            </a:r>
            <a:r>
              <a:rPr lang="en-US" dirty="0" err="1">
                <a:latin typeface="Arial" panose="020B0604020202020204" pitchFamily="34" charset="0"/>
                <a:cs typeface="Arial" panose="020B0604020202020204" pitchFamily="34" charset="0"/>
              </a:rPr>
              <a:t>headforms</a:t>
            </a:r>
            <a:r>
              <a:rPr lang="en-US" dirty="0">
                <a:latin typeface="Arial" panose="020B0604020202020204" pitchFamily="34" charset="0"/>
                <a:cs typeface="Arial" panose="020B0604020202020204" pitchFamily="34" charset="0"/>
              </a:rPr>
              <a:t> with coefficient of friction 0,12 vs 0,75</a:t>
            </a:r>
          </a:p>
          <a:p>
            <a:endParaRPr lang="en-US" dirty="0">
              <a:latin typeface="Arial" panose="020B0604020202020204" pitchFamily="34" charset="0"/>
              <a:cs typeface="Arial" panose="020B0604020202020204" pitchFamily="34" charset="0"/>
            </a:endParaRPr>
          </a:p>
          <a:p>
            <a:r>
              <a:rPr lang="en-US" dirty="0"/>
              <a:t> </a:t>
            </a:r>
          </a:p>
        </p:txBody>
      </p:sp>
      <p:pic>
        <p:nvPicPr>
          <p:cNvPr id="5" name="Immagine 4">
            <a:extLst>
              <a:ext uri="{FF2B5EF4-FFF2-40B4-BE49-F238E27FC236}">
                <a16:creationId xmlns:a16="http://schemas.microsoft.com/office/drawing/2014/main" id="{76F8388A-6A30-401F-959C-725557D594D8}"/>
              </a:ext>
            </a:extLst>
          </p:cNvPr>
          <p:cNvPicPr>
            <a:picLocks noChangeAspect="1"/>
          </p:cNvPicPr>
          <p:nvPr/>
        </p:nvPicPr>
        <p:blipFill>
          <a:blip r:embed="rId3"/>
          <a:stretch>
            <a:fillRect/>
          </a:stretch>
        </p:blipFill>
        <p:spPr>
          <a:xfrm>
            <a:off x="4076574" y="2052984"/>
            <a:ext cx="4990476" cy="828571"/>
          </a:xfrm>
          <a:prstGeom prst="rect">
            <a:avLst/>
          </a:prstGeom>
        </p:spPr>
      </p:pic>
      <p:sp>
        <p:nvSpPr>
          <p:cNvPr id="6" name="Ovale 5">
            <a:extLst>
              <a:ext uri="{FF2B5EF4-FFF2-40B4-BE49-F238E27FC236}">
                <a16:creationId xmlns:a16="http://schemas.microsoft.com/office/drawing/2014/main" id="{68A5F4A9-794D-463B-AD8D-B716591F9233}"/>
              </a:ext>
            </a:extLst>
          </p:cNvPr>
          <p:cNvSpPr/>
          <p:nvPr/>
        </p:nvSpPr>
        <p:spPr>
          <a:xfrm>
            <a:off x="7966037" y="2122356"/>
            <a:ext cx="543828" cy="9104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958643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BEE782AF-40E2-4D0B-95AB-6BC7B0D6AFF8}"/>
              </a:ext>
            </a:extLst>
          </p:cNvPr>
          <p:cNvSpPr/>
          <p:nvPr/>
        </p:nvSpPr>
        <p:spPr>
          <a:xfrm>
            <a:off x="1076081" y="640913"/>
            <a:ext cx="10039838" cy="5109091"/>
          </a:xfrm>
          <a:prstGeom prst="rect">
            <a:avLst/>
          </a:prstGeom>
        </p:spPr>
        <p:txBody>
          <a:bodyPr wrap="square">
            <a:spAutoFit/>
          </a:bodyPr>
          <a:lstStyle/>
          <a:p>
            <a:pPr lvl="0"/>
            <a:r>
              <a:rPr lang="en-US" sz="2000" b="1" dirty="0">
                <a:solidFill>
                  <a:prstClr val="white"/>
                </a:solidFill>
                <a:latin typeface="Arial" panose="020B0604020202020204" pitchFamily="34" charset="0"/>
                <a:cs typeface="Arial" panose="020B0604020202020204" pitchFamily="34" charset="0"/>
              </a:rPr>
              <a:t>Consideration for next amendment 07 (Final </a:t>
            </a:r>
            <a:r>
              <a:rPr lang="en-US" sz="2000" b="1" dirty="0" err="1">
                <a:solidFill>
                  <a:prstClr val="white"/>
                </a:solidFill>
                <a:latin typeface="Arial" panose="020B0604020202020204" pitchFamily="34" charset="0"/>
                <a:cs typeface="Arial" panose="020B0604020202020204" pitchFamily="34" charset="0"/>
              </a:rPr>
              <a:t>raccomandation</a:t>
            </a:r>
            <a:r>
              <a:rPr lang="en-US" sz="2000" b="1" dirty="0">
                <a:solidFill>
                  <a:prstClr val="white"/>
                </a:solidFill>
                <a:latin typeface="Arial" panose="020B0604020202020204" pitchFamily="34" charset="0"/>
                <a:cs typeface="Arial" panose="020B0604020202020204" pitchFamily="34" charset="0"/>
              </a:rPr>
              <a:t>)</a:t>
            </a:r>
          </a:p>
          <a:p>
            <a:pPr lvl="0"/>
            <a:endParaRPr lang="en-US" i="1" dirty="0">
              <a:solidFill>
                <a:prstClr val="white"/>
              </a:solidFill>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 a whole it has been agree by the IWG to issue studying recommendation for phase II as follows:</a:t>
            </a:r>
          </a:p>
          <a:p>
            <a:endParaRPr lang="en-US" dirty="0">
              <a:latin typeface="Arial" panose="020B0604020202020204" pitchFamily="34" charset="0"/>
              <a:cs typeface="Arial" panose="020B0604020202020204" pitchFamily="34" charset="0"/>
            </a:endParaRPr>
          </a:p>
          <a:p>
            <a:pPr marL="285750" indent="-285750">
              <a:buFontTx/>
              <a:buChar char="-"/>
            </a:pPr>
            <a:r>
              <a:rPr lang="en-US" dirty="0">
                <a:latin typeface="Arial" panose="020B0604020202020204" pitchFamily="34" charset="0"/>
                <a:cs typeface="Arial" panose="020B0604020202020204" pitchFamily="34" charset="0"/>
              </a:rPr>
              <a:t>Integrate novel headform as soon as ready and validate</a:t>
            </a:r>
          </a:p>
          <a:p>
            <a:endParaRPr lang="en-US" dirty="0">
              <a:latin typeface="Arial" panose="020B0604020202020204" pitchFamily="34" charset="0"/>
              <a:cs typeface="Arial" panose="020B0604020202020204" pitchFamily="34" charset="0"/>
            </a:endParaRPr>
          </a:p>
          <a:p>
            <a:pPr marL="285750" lvl="0" indent="-285750">
              <a:buFontTx/>
              <a:buChar char="-"/>
            </a:pPr>
            <a:r>
              <a:rPr lang="en-US" dirty="0">
                <a:latin typeface="Arial" panose="020B0604020202020204" pitchFamily="34" charset="0"/>
                <a:cs typeface="Arial" panose="020B0604020202020204" pitchFamily="34" charset="0"/>
              </a:rPr>
              <a:t>Add the oblique impact leading to rotation along Z axis.</a:t>
            </a:r>
          </a:p>
          <a:p>
            <a:pPr lvl="0"/>
            <a:endParaRPr lang="it-IT" dirty="0">
              <a:latin typeface="Arial" panose="020B0604020202020204" pitchFamily="34" charset="0"/>
              <a:cs typeface="Arial" panose="020B0604020202020204" pitchFamily="34" charset="0"/>
            </a:endParaRPr>
          </a:p>
          <a:p>
            <a:pPr marL="285750" lvl="0" indent="-285750">
              <a:buFontTx/>
              <a:buChar char="-"/>
            </a:pPr>
            <a:r>
              <a:rPr lang="en-US" dirty="0">
                <a:latin typeface="Arial" panose="020B0604020202020204" pitchFamily="34" charset="0"/>
                <a:cs typeface="Arial" panose="020B0604020202020204" pitchFamily="34" charset="0"/>
              </a:rPr>
              <a:t>Introduce linear impacts with 6D kinematic recording</a:t>
            </a:r>
          </a:p>
          <a:p>
            <a:pPr lvl="0"/>
            <a:endParaRPr lang="it-IT" dirty="0">
              <a:latin typeface="Arial" panose="020B0604020202020204" pitchFamily="34" charset="0"/>
              <a:cs typeface="Arial" panose="020B0604020202020204" pitchFamily="34" charset="0"/>
            </a:endParaRPr>
          </a:p>
          <a:p>
            <a:pPr lvl="0"/>
            <a:r>
              <a:rPr lang="en-US" dirty="0">
                <a:latin typeface="Arial" panose="020B0604020202020204" pitchFamily="34" charset="0"/>
                <a:cs typeface="Arial" panose="020B0604020202020204" pitchFamily="34" charset="0"/>
              </a:rPr>
              <a:t>-   Introduce model based brain injury criteria</a:t>
            </a:r>
            <a:endParaRPr lang="it-IT"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a:p>
            <a:pPr lvl="0"/>
            <a:r>
              <a:rPr lang="en-US" i="1" dirty="0">
                <a:solidFill>
                  <a:prstClr val="white"/>
                </a:solidFill>
                <a:latin typeface="Arial" panose="020B0604020202020204" pitchFamily="34" charset="0"/>
                <a:cs typeface="Arial" panose="020B0604020202020204" pitchFamily="34" charset="0"/>
              </a:rPr>
              <a:t>Possible test for ventilation in the helmet</a:t>
            </a:r>
          </a:p>
          <a:p>
            <a:pPr lvl="0"/>
            <a:r>
              <a:rPr lang="en-US" i="1" dirty="0">
                <a:solidFill>
                  <a:prstClr val="white"/>
                </a:solidFill>
                <a:latin typeface="Arial" panose="020B0604020202020204" pitchFamily="34" charset="0"/>
                <a:cs typeface="Arial" panose="020B0604020202020204" pitchFamily="34" charset="0"/>
              </a:rPr>
              <a:t>Possible test for noisiness</a:t>
            </a:r>
          </a:p>
          <a:p>
            <a:pPr lvl="0"/>
            <a:r>
              <a:rPr lang="en-US" i="1" dirty="0">
                <a:solidFill>
                  <a:prstClr val="white"/>
                </a:solidFill>
                <a:latin typeface="Arial" panose="020B0604020202020204" pitchFamily="34" charset="0"/>
                <a:cs typeface="Arial" panose="020B0604020202020204" pitchFamily="34" charset="0"/>
              </a:rPr>
              <a:t>Possible test for demist visor, dynamic method</a:t>
            </a:r>
          </a:p>
          <a:p>
            <a:pPr lvl="0"/>
            <a:r>
              <a:rPr lang="en-US" i="1" dirty="0">
                <a:solidFill>
                  <a:prstClr val="white"/>
                </a:solidFill>
                <a:latin typeface="Arial" panose="020B0604020202020204" pitchFamily="34" charset="0"/>
                <a:cs typeface="Arial" panose="020B0604020202020204" pitchFamily="34" charset="0"/>
              </a:rPr>
              <a:t>Toxic materials, fabrics and metals</a:t>
            </a:r>
          </a:p>
          <a:p>
            <a:pPr lvl="0"/>
            <a:r>
              <a:rPr lang="en-US" i="1" dirty="0">
                <a:solidFill>
                  <a:prstClr val="white"/>
                </a:solidFill>
                <a:latin typeface="Arial" panose="020B0604020202020204" pitchFamily="34" charset="0"/>
                <a:cs typeface="Arial" panose="020B0604020202020204" pitchFamily="34" charset="0"/>
              </a:rPr>
              <a:t>Helmet Weight limits</a:t>
            </a:r>
          </a:p>
        </p:txBody>
      </p:sp>
    </p:spTree>
    <p:extLst>
      <p:ext uri="{BB962C8B-B14F-4D97-AF65-F5344CB8AC3E}">
        <p14:creationId xmlns:p14="http://schemas.microsoft.com/office/powerpoint/2010/main" val="675180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77C43676-3620-C44A-A195-C232F2AF8BF2}"/>
              </a:ext>
            </a:extLst>
          </p:cNvPr>
          <p:cNvSpPr/>
          <p:nvPr/>
        </p:nvSpPr>
        <p:spPr>
          <a:xfrm>
            <a:off x="1247531" y="2341126"/>
            <a:ext cx="10039838" cy="707886"/>
          </a:xfrm>
          <a:prstGeom prst="rect">
            <a:avLst/>
          </a:prstGeom>
        </p:spPr>
        <p:txBody>
          <a:bodyPr wrap="square">
            <a:spAutoFit/>
          </a:bodyPr>
          <a:lstStyle/>
          <a:p>
            <a:pPr lvl="0" algn="ctr"/>
            <a:r>
              <a:rPr lang="it-IT" sz="4000" b="1" i="1" dirty="0" err="1">
                <a:solidFill>
                  <a:prstClr val="white"/>
                </a:solidFill>
                <a:latin typeface="Arial" panose="020B0604020202020204" pitchFamily="34" charset="0"/>
                <a:cs typeface="Arial" panose="020B0604020202020204" pitchFamily="34" charset="0"/>
              </a:rPr>
              <a:t>Thanks</a:t>
            </a:r>
            <a:r>
              <a:rPr lang="it-IT" sz="4000" b="1" i="1" dirty="0">
                <a:solidFill>
                  <a:prstClr val="white"/>
                </a:solidFill>
                <a:latin typeface="Arial" panose="020B0604020202020204" pitchFamily="34" charset="0"/>
                <a:cs typeface="Arial" panose="020B0604020202020204" pitchFamily="34" charset="0"/>
              </a:rPr>
              <a:t> for </a:t>
            </a:r>
            <a:r>
              <a:rPr lang="it-IT" sz="4000" b="1" i="1" dirty="0" err="1">
                <a:solidFill>
                  <a:prstClr val="white"/>
                </a:solidFill>
                <a:latin typeface="Arial" panose="020B0604020202020204" pitchFamily="34" charset="0"/>
                <a:cs typeface="Arial" panose="020B0604020202020204" pitchFamily="34" charset="0"/>
              </a:rPr>
              <a:t>your</a:t>
            </a:r>
            <a:r>
              <a:rPr lang="it-IT" sz="4000" b="1" i="1" dirty="0">
                <a:solidFill>
                  <a:prstClr val="white"/>
                </a:solidFill>
                <a:latin typeface="Arial" panose="020B0604020202020204" pitchFamily="34" charset="0"/>
                <a:cs typeface="Arial" panose="020B0604020202020204" pitchFamily="34" charset="0"/>
              </a:rPr>
              <a:t> </a:t>
            </a:r>
            <a:r>
              <a:rPr lang="it-IT" sz="4000" b="1" i="1" dirty="0" err="1">
                <a:solidFill>
                  <a:prstClr val="white"/>
                </a:solidFill>
                <a:latin typeface="Arial" panose="020B0604020202020204" pitchFamily="34" charset="0"/>
                <a:cs typeface="Arial" panose="020B0604020202020204" pitchFamily="34" charset="0"/>
              </a:rPr>
              <a:t>attention</a:t>
            </a:r>
            <a:r>
              <a:rPr lang="it-IT" sz="4000" b="1" i="1" dirty="0">
                <a:solidFill>
                  <a:prstClr val="white"/>
                </a:solidFill>
                <a:latin typeface="Arial" panose="020B0604020202020204" pitchFamily="34" charset="0"/>
                <a:cs typeface="Arial" panose="020B0604020202020204" pitchFamily="34" charset="0"/>
              </a:rPr>
              <a:t>!</a:t>
            </a:r>
            <a:endParaRPr lang="en-US" sz="3600" i="1" dirty="0">
              <a:solidFill>
                <a:prstClr val="whit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79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06D8E0B-5ECD-402E-A357-27262FF68914}"/>
              </a:ext>
            </a:extLst>
          </p:cNvPr>
          <p:cNvSpPr/>
          <p:nvPr/>
        </p:nvSpPr>
        <p:spPr>
          <a:xfrm>
            <a:off x="1369139" y="708437"/>
            <a:ext cx="8405481" cy="4751301"/>
          </a:xfrm>
          <a:prstGeom prst="rect">
            <a:avLst/>
          </a:prstGeom>
        </p:spPr>
        <p:txBody>
          <a:bodyPr wrap="square">
            <a:spAutoFit/>
          </a:bodyPr>
          <a:lstStyle/>
          <a:p>
            <a:pPr lvl="0" algn="just">
              <a:lnSpc>
                <a:spcPts val="1600"/>
              </a:lnSpc>
              <a:spcAft>
                <a:spcPts val="0"/>
              </a:spcAft>
              <a:tabLst>
                <a:tab pos="457200" algn="l"/>
              </a:tabLst>
            </a:pPr>
            <a:r>
              <a:rPr lang="en-US" sz="2800" b="1" dirty="0">
                <a:latin typeface="Arial" panose="020B0604020202020204" pitchFamily="34" charset="0"/>
                <a:ea typeface="MS Mincho" panose="02020609040205080304" pitchFamily="49" charset="-128"/>
                <a:cs typeface="Arial" panose="020B0604020202020204" pitchFamily="34" charset="0"/>
              </a:rPr>
              <a:t>TOR - OBJECTIVE OF THE WORKING GROUP</a:t>
            </a:r>
            <a:endParaRPr lang="it-IT" sz="2800" dirty="0">
              <a:latin typeface="Arial" panose="020B0604020202020204" pitchFamily="34" charset="0"/>
              <a:ea typeface="MS Mincho" panose="02020609040205080304" pitchFamily="49" charset="-128"/>
              <a:cs typeface="Arial" panose="020B0604020202020204" pitchFamily="34" charset="0"/>
            </a:endParaRPr>
          </a:p>
          <a:p>
            <a:pPr algn="just">
              <a:lnSpc>
                <a:spcPts val="1600"/>
              </a:lnSpc>
              <a:spcAft>
                <a:spcPts val="0"/>
              </a:spcAft>
            </a:pPr>
            <a:r>
              <a:rPr lang="en-US" sz="1400" b="1" dirty="0">
                <a:latin typeface="Arial" panose="020B0604020202020204" pitchFamily="34" charset="0"/>
                <a:ea typeface="MS Mincho" panose="02020609040205080304" pitchFamily="49" charset="-128"/>
                <a:cs typeface="Arial" panose="020B0604020202020204" pitchFamily="34" charset="0"/>
              </a:rPr>
              <a:t> </a:t>
            </a:r>
            <a:endParaRPr lang="it-IT" sz="1400" dirty="0">
              <a:latin typeface="Arial" panose="020B0604020202020204" pitchFamily="34" charset="0"/>
              <a:ea typeface="MS Mincho" panose="02020609040205080304" pitchFamily="49" charset="-128"/>
              <a:cs typeface="Arial" panose="020B0604020202020204" pitchFamily="34" charset="0"/>
            </a:endParaRPr>
          </a:p>
          <a:p>
            <a:pPr algn="just">
              <a:lnSpc>
                <a:spcPts val="1600"/>
              </a:lnSpc>
              <a:spcAft>
                <a:spcPts val="0"/>
              </a:spcAft>
            </a:pPr>
            <a:r>
              <a:rPr lang="en-US" dirty="0">
                <a:latin typeface="Arial" panose="020B0604020202020204" pitchFamily="34" charset="0"/>
                <a:ea typeface="MS Mincho" panose="02020609040205080304" pitchFamily="49" charset="-128"/>
                <a:cs typeface="Arial" panose="020B0604020202020204" pitchFamily="34" charset="0"/>
              </a:rPr>
              <a:t>The objective of the IWG is to develop additional safety provisions that were either not ready for adoption of UN Regulation No. 22 and/or required additional research.  The IWG will also update/clarify existing requirements and test procedures in UN Regulation No. 22 based on new data and on-road experience.  </a:t>
            </a:r>
            <a:endParaRPr lang="it-IT" dirty="0">
              <a:latin typeface="Arial" panose="020B0604020202020204" pitchFamily="34" charset="0"/>
              <a:ea typeface="MS Mincho" panose="02020609040205080304" pitchFamily="49" charset="-128"/>
              <a:cs typeface="Arial" panose="020B0604020202020204" pitchFamily="34" charset="0"/>
            </a:endParaRPr>
          </a:p>
          <a:p>
            <a:pPr algn="just">
              <a:lnSpc>
                <a:spcPts val="1600"/>
              </a:lnSpc>
              <a:spcAft>
                <a:spcPts val="0"/>
              </a:spcAft>
            </a:pPr>
            <a:r>
              <a:rPr lang="en-US" dirty="0">
                <a:latin typeface="Arial" panose="020B0604020202020204" pitchFamily="34" charset="0"/>
                <a:ea typeface="MS Mincho" panose="02020609040205080304" pitchFamily="49" charset="-128"/>
                <a:cs typeface="Arial" panose="020B0604020202020204" pitchFamily="34" charset="0"/>
              </a:rPr>
              <a:t> </a:t>
            </a:r>
            <a:endParaRPr lang="it-IT" dirty="0">
              <a:latin typeface="Arial" panose="020B0604020202020204" pitchFamily="34" charset="0"/>
              <a:ea typeface="MS Mincho" panose="02020609040205080304" pitchFamily="49" charset="-128"/>
              <a:cs typeface="Arial" panose="020B0604020202020204" pitchFamily="34" charset="0"/>
            </a:endParaRPr>
          </a:p>
          <a:p>
            <a:pPr algn="just">
              <a:spcAft>
                <a:spcPts val="0"/>
              </a:spcAft>
              <a:tabLst>
                <a:tab pos="540385" algn="l"/>
                <a:tab pos="3006090" algn="ctr"/>
                <a:tab pos="3200400" algn="l"/>
                <a:tab pos="3526790" algn="l"/>
                <a:tab pos="4114800" algn="l"/>
                <a:tab pos="4572000" algn="l"/>
                <a:tab pos="5029200" algn="l"/>
                <a:tab pos="5486400" algn="l"/>
                <a:tab pos="5943600" algn="l"/>
                <a:tab pos="342900" algn="l"/>
                <a:tab pos="3006090" algn="ctr"/>
                <a:tab pos="3200400" algn="l"/>
                <a:tab pos="3526790" algn="l"/>
                <a:tab pos="4114800" algn="l"/>
                <a:tab pos="4572000" algn="l"/>
                <a:tab pos="5029200" algn="l"/>
                <a:tab pos="5486400" algn="l"/>
                <a:tab pos="5943600" algn="l"/>
              </a:tabLst>
            </a:pPr>
            <a:r>
              <a:rPr lang="en-US" dirty="0">
                <a:latin typeface="Arial" panose="020B0604020202020204" pitchFamily="34" charset="0"/>
                <a:ea typeface="MS Mincho" panose="02020609040205080304" pitchFamily="49" charset="-128"/>
                <a:cs typeface="Arial" panose="020B0604020202020204" pitchFamily="34" charset="0"/>
              </a:rPr>
              <a:t>Scope of work for IWG shall include the following items. Should additional items be proposed, the IWG will decide by consensus on their inclusion</a:t>
            </a:r>
            <a:endParaRPr lang="it-IT" dirty="0">
              <a:latin typeface="Arial" panose="020B0604020202020204" pitchFamily="34" charset="0"/>
              <a:ea typeface="MS Mincho" panose="02020609040205080304" pitchFamily="49" charset="-128"/>
              <a:cs typeface="Arial" panose="020B0604020202020204" pitchFamily="34" charset="0"/>
            </a:endParaRPr>
          </a:p>
          <a:p>
            <a:pPr algn="just">
              <a:lnSpc>
                <a:spcPts val="1600"/>
              </a:lnSpc>
              <a:spcAft>
                <a:spcPts val="0"/>
              </a:spcAft>
            </a:pPr>
            <a:r>
              <a:rPr lang="en-US" dirty="0">
                <a:latin typeface="Arial" panose="020B0604020202020204" pitchFamily="34" charset="0"/>
                <a:ea typeface="MS Mincho" panose="02020609040205080304" pitchFamily="49" charset="-128"/>
                <a:cs typeface="Arial" panose="020B0604020202020204" pitchFamily="34" charset="0"/>
              </a:rPr>
              <a:t> </a:t>
            </a:r>
            <a:endParaRPr lang="it-IT" dirty="0">
              <a:latin typeface="Arial" panose="020B0604020202020204" pitchFamily="34" charset="0"/>
              <a:ea typeface="MS Mincho" panose="02020609040205080304" pitchFamily="49" charset="-128"/>
              <a:cs typeface="Arial" panose="020B0604020202020204" pitchFamily="34" charset="0"/>
            </a:endParaRPr>
          </a:p>
          <a:p>
            <a:pPr marL="342900" lvl="0" indent="-342900" algn="just">
              <a:lnSpc>
                <a:spcPts val="1600"/>
              </a:lnSpc>
              <a:spcAft>
                <a:spcPts val="0"/>
              </a:spcAft>
              <a:buFont typeface="+mj-lt"/>
              <a:buAutoNum type="alphaUcPeriod"/>
              <a:tabLst>
                <a:tab pos="457200" algn="l"/>
              </a:tabLst>
            </a:pPr>
            <a:r>
              <a:rPr lang="en-US" dirty="0">
                <a:latin typeface="Arial" panose="020B0604020202020204" pitchFamily="34" charset="0"/>
                <a:ea typeface="MS Mincho" panose="02020609040205080304" pitchFamily="49" charset="-128"/>
                <a:cs typeface="Arial" panose="020B0604020202020204" pitchFamily="34" charset="0"/>
              </a:rPr>
              <a:t>New test and criteria following the progress in research for head protection improvement (e.g.: Rotational Acceleration Protection);</a:t>
            </a:r>
          </a:p>
          <a:p>
            <a:pPr marL="342900" lvl="0" indent="-342900" algn="just">
              <a:lnSpc>
                <a:spcPts val="1600"/>
              </a:lnSpc>
              <a:spcAft>
                <a:spcPts val="0"/>
              </a:spcAft>
              <a:buFont typeface="+mj-lt"/>
              <a:buAutoNum type="alphaUcPeriod"/>
              <a:tabLst>
                <a:tab pos="457200" algn="l"/>
              </a:tabLst>
            </a:pPr>
            <a:endParaRPr lang="en-US" dirty="0">
              <a:latin typeface="Arial" panose="020B0604020202020204" pitchFamily="34" charset="0"/>
              <a:ea typeface="MS Mincho" panose="02020609040205080304" pitchFamily="49" charset="-128"/>
              <a:cs typeface="Arial" panose="020B0604020202020204" pitchFamily="34" charset="0"/>
            </a:endParaRPr>
          </a:p>
          <a:p>
            <a:pPr marL="342900" lvl="0" indent="-342900" algn="just">
              <a:lnSpc>
                <a:spcPts val="1600"/>
              </a:lnSpc>
              <a:spcAft>
                <a:spcPts val="0"/>
              </a:spcAft>
              <a:buFont typeface="+mj-lt"/>
              <a:buAutoNum type="alphaUcPeriod"/>
              <a:tabLst>
                <a:tab pos="457200" algn="l"/>
              </a:tabLst>
            </a:pPr>
            <a:r>
              <a:rPr lang="en-US" dirty="0">
                <a:latin typeface="Arial" panose="020B0604020202020204" pitchFamily="34" charset="0"/>
                <a:ea typeface="MS Mincho" panose="02020609040205080304" pitchFamily="49" charset="-128"/>
                <a:cs typeface="Arial" panose="020B0604020202020204" pitchFamily="34" charset="0"/>
              </a:rPr>
              <a:t>Requirements for new features to take into account:</a:t>
            </a:r>
            <a:endParaRPr lang="it-IT" dirty="0">
              <a:latin typeface="Arial" panose="020B0604020202020204" pitchFamily="34" charset="0"/>
              <a:ea typeface="MS Mincho" panose="02020609040205080304" pitchFamily="49" charset="-128"/>
              <a:cs typeface="Arial" panose="020B0604020202020204" pitchFamily="34" charset="0"/>
            </a:endParaRPr>
          </a:p>
          <a:p>
            <a:pPr marL="742950" lvl="1" indent="-285750" algn="just">
              <a:lnSpc>
                <a:spcPts val="1600"/>
              </a:lnSpc>
              <a:spcAft>
                <a:spcPts val="0"/>
              </a:spcAft>
              <a:buFont typeface="+mj-lt"/>
              <a:buAutoNum type="arabicPeriod"/>
              <a:tabLst>
                <a:tab pos="914400" algn="l"/>
              </a:tabLst>
            </a:pPr>
            <a:r>
              <a:rPr lang="en-US" dirty="0">
                <a:latin typeface="Arial" panose="020B0604020202020204" pitchFamily="34" charset="0"/>
                <a:ea typeface="MS Mincho" panose="02020609040205080304" pitchFamily="49" charset="-128"/>
                <a:cs typeface="Arial" panose="020B0604020202020204" pitchFamily="34" charset="0"/>
              </a:rPr>
              <a:t>Lightening equipment;</a:t>
            </a:r>
            <a:endParaRPr lang="it-IT" dirty="0">
              <a:latin typeface="Arial" panose="020B0604020202020204" pitchFamily="34" charset="0"/>
              <a:ea typeface="MS Mincho" panose="02020609040205080304" pitchFamily="49" charset="-128"/>
              <a:cs typeface="Arial" panose="020B0604020202020204" pitchFamily="34" charset="0"/>
            </a:endParaRPr>
          </a:p>
          <a:p>
            <a:pPr marL="742950" lvl="1" indent="-285750" algn="just">
              <a:lnSpc>
                <a:spcPts val="1600"/>
              </a:lnSpc>
              <a:spcAft>
                <a:spcPts val="0"/>
              </a:spcAft>
              <a:buFont typeface="+mj-lt"/>
              <a:buAutoNum type="arabicPeriod"/>
              <a:tabLst>
                <a:tab pos="914400" algn="l"/>
              </a:tabLst>
            </a:pPr>
            <a:r>
              <a:rPr lang="en-US" dirty="0">
                <a:latin typeface="Arial" panose="020B0604020202020204" pitchFamily="34" charset="0"/>
                <a:ea typeface="MS Mincho" panose="02020609040205080304" pitchFamily="49" charset="-128"/>
                <a:cs typeface="Arial" panose="020B0604020202020204" pitchFamily="34" charset="0"/>
              </a:rPr>
              <a:t>Cameras</a:t>
            </a:r>
            <a:endParaRPr lang="it-IT" dirty="0">
              <a:latin typeface="Arial" panose="020B0604020202020204" pitchFamily="34" charset="0"/>
              <a:ea typeface="MS Mincho" panose="02020609040205080304" pitchFamily="49" charset="-128"/>
              <a:cs typeface="Arial" panose="020B0604020202020204" pitchFamily="34" charset="0"/>
            </a:endParaRPr>
          </a:p>
          <a:p>
            <a:pPr marL="742950" lvl="1" indent="-285750" algn="just">
              <a:lnSpc>
                <a:spcPts val="1600"/>
              </a:lnSpc>
              <a:spcAft>
                <a:spcPts val="0"/>
              </a:spcAft>
              <a:buFont typeface="+mj-lt"/>
              <a:buAutoNum type="arabicPeriod"/>
              <a:tabLst>
                <a:tab pos="914400" algn="l"/>
              </a:tabLst>
            </a:pPr>
            <a:r>
              <a:rPr lang="en-US" dirty="0">
                <a:latin typeface="Arial" panose="020B0604020202020204" pitchFamily="34" charset="0"/>
                <a:ea typeface="MS Mincho" panose="02020609040205080304" pitchFamily="49" charset="-128"/>
                <a:cs typeface="Arial" panose="020B0604020202020204" pitchFamily="34" charset="0"/>
              </a:rPr>
              <a:t>Audio-phone equipment</a:t>
            </a:r>
            <a:endParaRPr lang="it-IT" dirty="0">
              <a:latin typeface="Arial" panose="020B0604020202020204" pitchFamily="34" charset="0"/>
              <a:ea typeface="MS Mincho" panose="02020609040205080304" pitchFamily="49" charset="-128"/>
              <a:cs typeface="Arial" panose="020B0604020202020204" pitchFamily="34" charset="0"/>
            </a:endParaRPr>
          </a:p>
          <a:p>
            <a:pPr marL="742950" lvl="1" indent="-285750" algn="just">
              <a:lnSpc>
                <a:spcPts val="1600"/>
              </a:lnSpc>
              <a:spcAft>
                <a:spcPts val="0"/>
              </a:spcAft>
              <a:buFont typeface="+mj-lt"/>
              <a:buAutoNum type="arabicPeriod"/>
              <a:tabLst>
                <a:tab pos="914400" algn="l"/>
              </a:tabLst>
            </a:pPr>
            <a:r>
              <a:rPr lang="en-US" dirty="0">
                <a:latin typeface="Arial" panose="020B0604020202020204" pitchFamily="34" charset="0"/>
                <a:ea typeface="MS Mincho" panose="02020609040205080304" pitchFamily="49" charset="-128"/>
                <a:cs typeface="Arial" panose="020B0604020202020204" pitchFamily="34" charset="0"/>
              </a:rPr>
              <a:t>Design equipment</a:t>
            </a:r>
            <a:endParaRPr lang="it-IT" dirty="0">
              <a:latin typeface="Arial" panose="020B0604020202020204" pitchFamily="34" charset="0"/>
              <a:ea typeface="MS Mincho" panose="02020609040205080304" pitchFamily="49" charset="-128"/>
              <a:cs typeface="Arial" panose="020B0604020202020204" pitchFamily="34" charset="0"/>
            </a:endParaRPr>
          </a:p>
          <a:p>
            <a:pPr marL="742950" lvl="1" indent="-285750" algn="just">
              <a:lnSpc>
                <a:spcPts val="1600"/>
              </a:lnSpc>
              <a:spcAft>
                <a:spcPts val="0"/>
              </a:spcAft>
              <a:buFont typeface="+mj-lt"/>
              <a:buAutoNum type="arabicPeriod"/>
              <a:tabLst>
                <a:tab pos="914400" algn="l"/>
              </a:tabLst>
            </a:pPr>
            <a:r>
              <a:rPr lang="en-US" dirty="0">
                <a:latin typeface="Arial" panose="020B0604020202020204" pitchFamily="34" charset="0"/>
                <a:ea typeface="MS Mincho" panose="02020609040205080304" pitchFamily="49" charset="-128"/>
                <a:cs typeface="Arial" panose="020B0604020202020204" pitchFamily="34" charset="0"/>
              </a:rPr>
              <a:t>Aeration (to improve helmet wearing)</a:t>
            </a:r>
            <a:endParaRPr lang="it-IT" dirty="0">
              <a:latin typeface="Arial" panose="020B0604020202020204" pitchFamily="34" charset="0"/>
              <a:ea typeface="MS Mincho" panose="02020609040205080304" pitchFamily="49" charset="-128"/>
              <a:cs typeface="Arial" panose="020B0604020202020204" pitchFamily="34" charset="0"/>
            </a:endParaRPr>
          </a:p>
          <a:p>
            <a:pPr marL="342900" lvl="0" indent="-342900" algn="just">
              <a:lnSpc>
                <a:spcPts val="1600"/>
              </a:lnSpc>
              <a:spcAft>
                <a:spcPts val="0"/>
              </a:spcAft>
              <a:buFont typeface="+mj-lt"/>
              <a:buAutoNum type="alphaUcPeriod"/>
              <a:tabLst>
                <a:tab pos="457200" algn="l"/>
              </a:tabLst>
            </a:pPr>
            <a:endParaRPr lang="en-US" dirty="0">
              <a:latin typeface="Arial" panose="020B0604020202020204" pitchFamily="34" charset="0"/>
              <a:ea typeface="MS Mincho" panose="02020609040205080304" pitchFamily="49" charset="-128"/>
              <a:cs typeface="Arial" panose="020B0604020202020204" pitchFamily="34" charset="0"/>
            </a:endParaRPr>
          </a:p>
          <a:p>
            <a:pPr marL="342900" lvl="0" indent="-342900" algn="just">
              <a:lnSpc>
                <a:spcPts val="1600"/>
              </a:lnSpc>
              <a:spcAft>
                <a:spcPts val="0"/>
              </a:spcAft>
              <a:buFont typeface="+mj-lt"/>
              <a:buAutoNum type="alphaUcPeriod"/>
              <a:tabLst>
                <a:tab pos="457200" algn="l"/>
              </a:tabLst>
            </a:pPr>
            <a:r>
              <a:rPr lang="en-US" dirty="0">
                <a:latin typeface="Arial" panose="020B0604020202020204" pitchFamily="34" charset="0"/>
                <a:ea typeface="MS Mincho" panose="02020609040205080304" pitchFamily="49" charset="-128"/>
                <a:cs typeface="Arial" panose="020B0604020202020204" pitchFamily="34" charset="0"/>
              </a:rPr>
              <a:t>New Type Approval Marking System (to prevent counterfeit and backup enforcement and police control)</a:t>
            </a:r>
            <a:endParaRPr lang="it-IT" dirty="0">
              <a:effectLst/>
              <a:latin typeface="Arial" panose="020B0604020202020204" pitchFamily="34" charset="0"/>
              <a:ea typeface="MS Mincho" panose="02020609040205080304" pitchFamily="49" charset="-128"/>
              <a:cs typeface="Arial" panose="020B0604020202020204" pitchFamily="34" charset="0"/>
            </a:endParaRPr>
          </a:p>
        </p:txBody>
      </p:sp>
    </p:spTree>
    <p:extLst>
      <p:ext uri="{BB962C8B-B14F-4D97-AF65-F5344CB8AC3E}">
        <p14:creationId xmlns:p14="http://schemas.microsoft.com/office/powerpoint/2010/main" val="3129818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20E4A8D7-3A35-4A03-A29C-12BFC4D4283A}"/>
              </a:ext>
            </a:extLst>
          </p:cNvPr>
          <p:cNvSpPr/>
          <p:nvPr/>
        </p:nvSpPr>
        <p:spPr>
          <a:xfrm>
            <a:off x="4824249" y="1103586"/>
            <a:ext cx="2979682" cy="646331"/>
          </a:xfrm>
          <a:prstGeom prst="rect">
            <a:avLst/>
          </a:prstGeom>
        </p:spPr>
        <p:txBody>
          <a:bodyPr wrap="square">
            <a:spAutoFit/>
          </a:bodyPr>
          <a:lstStyle/>
          <a:p>
            <a:r>
              <a:rPr lang="it-IT" sz="3600" dirty="0">
                <a:latin typeface="Arial" panose="020B0604020202020204" pitchFamily="34" charset="0"/>
                <a:cs typeface="Arial" panose="020B0604020202020204" pitchFamily="34" charset="0"/>
              </a:rPr>
              <a:t>The </a:t>
            </a:r>
            <a:r>
              <a:rPr lang="it-IT" sz="3600" dirty="0" err="1">
                <a:latin typeface="Arial" panose="020B0604020202020204" pitchFamily="34" charset="0"/>
                <a:cs typeface="Arial" panose="020B0604020202020204" pitchFamily="34" charset="0"/>
              </a:rPr>
              <a:t>Proposal</a:t>
            </a:r>
            <a:endParaRPr lang="it-IT" sz="3600" dirty="0">
              <a:latin typeface="Arial" panose="020B0604020202020204" pitchFamily="34" charset="0"/>
              <a:cs typeface="Arial" panose="020B0604020202020204" pitchFamily="34" charset="0"/>
            </a:endParaRPr>
          </a:p>
        </p:txBody>
      </p:sp>
      <p:sp>
        <p:nvSpPr>
          <p:cNvPr id="3" name="Rettangolo 2">
            <a:extLst>
              <a:ext uri="{FF2B5EF4-FFF2-40B4-BE49-F238E27FC236}">
                <a16:creationId xmlns:a16="http://schemas.microsoft.com/office/drawing/2014/main" id="{F621FBF4-1DD2-4AFE-A127-6A7096E6EEE0}"/>
              </a:ext>
            </a:extLst>
          </p:cNvPr>
          <p:cNvSpPr/>
          <p:nvPr/>
        </p:nvSpPr>
        <p:spPr>
          <a:xfrm>
            <a:off x="1266497" y="1997839"/>
            <a:ext cx="8618482" cy="2862322"/>
          </a:xfrm>
          <a:prstGeom prst="rect">
            <a:avLst/>
          </a:prstGeom>
        </p:spPr>
        <p:txBody>
          <a:bodyPr wrap="square">
            <a:spAutoFit/>
          </a:bodyPr>
          <a:lstStyle/>
          <a:p>
            <a:r>
              <a:rPr lang="en-US" dirty="0"/>
              <a:t>.	</a:t>
            </a:r>
            <a:r>
              <a:rPr lang="en-US" dirty="0">
                <a:latin typeface="Arial" panose="020B0604020202020204" pitchFamily="34" charset="0"/>
                <a:cs typeface="Arial" panose="020B0604020202020204" pitchFamily="34" charset="0"/>
              </a:rPr>
              <a:t>The proposal for the 06 series of amendments of UN Regulation No.22 	(Protective helmets) endorsed by 3rd IWG-PH is the Working Documents	 	ECE/TRANS/WP.29/GRSP/2019/11</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The main changes from 05 series of amendments are: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Introduction of rotational test to improve safety performance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	Update requirement to take into account actual market requests and</a:t>
            </a:r>
          </a:p>
          <a:p>
            <a:r>
              <a:rPr lang="en-US" dirty="0">
                <a:latin typeface="Arial" panose="020B0604020202020204" pitchFamily="34" charset="0"/>
                <a:cs typeface="Arial" panose="020B0604020202020204" pitchFamily="34" charset="0"/>
              </a:rPr>
              <a:t>		technical innovations (i.e. modular helmet, sun shield and accessory)</a:t>
            </a:r>
          </a:p>
        </p:txBody>
      </p:sp>
    </p:spTree>
    <p:extLst>
      <p:ext uri="{BB962C8B-B14F-4D97-AF65-F5344CB8AC3E}">
        <p14:creationId xmlns:p14="http://schemas.microsoft.com/office/powerpoint/2010/main" val="95807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7875AE4A-441B-41FC-9560-368B0F3F8B78}"/>
              </a:ext>
            </a:extLst>
          </p:cNvPr>
          <p:cNvSpPr/>
          <p:nvPr/>
        </p:nvSpPr>
        <p:spPr>
          <a:xfrm>
            <a:off x="919656" y="839156"/>
            <a:ext cx="9028386" cy="4955203"/>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Revision to the current text</a:t>
            </a:r>
          </a:p>
          <a:p>
            <a:endParaRPr lang="en-US" dirty="0"/>
          </a:p>
          <a:p>
            <a:r>
              <a:rPr lang="en-US" dirty="0">
                <a:latin typeface="Arial" panose="020B0604020202020204" pitchFamily="34" charset="0"/>
                <a:cs typeface="Arial" panose="020B0604020202020204" pitchFamily="34" charset="0"/>
              </a:rPr>
              <a:t>Type of helmet definitions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Minimum dimensions of the markings on the level of the chin protection and use of “Day time use only” visor</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Labeling, definition of numbering, progressive and not a lot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Attribution of an specific approval number to the visor, that cannot be the same as the helmet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Reflective material, positioning …. Provided separated with instructions in box!</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DD Chin strap, to define the concept of extraction of the strap from the rings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Alignment of the method B to methods A / C for the measurement of the diffused light</a:t>
            </a:r>
          </a:p>
        </p:txBody>
      </p:sp>
    </p:spTree>
    <p:extLst>
      <p:ext uri="{BB962C8B-B14F-4D97-AF65-F5344CB8AC3E}">
        <p14:creationId xmlns:p14="http://schemas.microsoft.com/office/powerpoint/2010/main" val="4137203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8B4C74E9-A3EB-415D-B1A6-438823883EBD}"/>
              </a:ext>
            </a:extLst>
          </p:cNvPr>
          <p:cNvSpPr/>
          <p:nvPr/>
        </p:nvSpPr>
        <p:spPr>
          <a:xfrm>
            <a:off x="1534509" y="1262456"/>
            <a:ext cx="8098221" cy="1754326"/>
          </a:xfrm>
          <a:prstGeom prst="rect">
            <a:avLst/>
          </a:prstGeom>
        </p:spPr>
        <p:txBody>
          <a:bodyPr wrap="square">
            <a:spAutoFit/>
          </a:bodyPr>
          <a:lstStyle/>
          <a:p>
            <a:r>
              <a:rPr lang="en-US" dirty="0">
                <a:latin typeface="Arial" panose="020B0604020202020204" pitchFamily="34" charset="0"/>
                <a:cs typeface="Arial" panose="020B0604020202020204" pitchFamily="34" charset="0"/>
              </a:rPr>
              <a:t>Clarification of the procedure for  the definition of the correct tightening of the chin strap before the test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Conditioning plastic buckles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Revision annex 12</a:t>
            </a:r>
          </a:p>
        </p:txBody>
      </p:sp>
    </p:spTree>
    <p:extLst>
      <p:ext uri="{BB962C8B-B14F-4D97-AF65-F5344CB8AC3E}">
        <p14:creationId xmlns:p14="http://schemas.microsoft.com/office/powerpoint/2010/main" val="3850147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46B535D-23CD-487F-B256-D341283ECC92}"/>
              </a:ext>
            </a:extLst>
          </p:cNvPr>
          <p:cNvSpPr/>
          <p:nvPr/>
        </p:nvSpPr>
        <p:spPr>
          <a:xfrm>
            <a:off x="1282261" y="941549"/>
            <a:ext cx="8933793" cy="4401205"/>
          </a:xfrm>
          <a:prstGeom prst="rect">
            <a:avLst/>
          </a:prstGeom>
        </p:spPr>
        <p:txBody>
          <a:bodyPr wrap="square">
            <a:spAutoFit/>
          </a:bodyPr>
          <a:lstStyle/>
          <a:p>
            <a:r>
              <a:rPr lang="en-US" sz="2800" dirty="0">
                <a:latin typeface="Arial" panose="020B0604020202020204" pitchFamily="34" charset="0"/>
                <a:cs typeface="Arial" panose="020B0604020202020204" pitchFamily="34" charset="0"/>
              </a:rPr>
              <a:t>New considerations in ECE/ONU R 22.06</a:t>
            </a:r>
            <a:r>
              <a:rPr lang="en-US" dirty="0"/>
              <a:t>	</a:t>
            </a:r>
          </a:p>
          <a:p>
            <a:r>
              <a:rPr lang="en-US" dirty="0"/>
              <a:t>	</a:t>
            </a:r>
          </a:p>
          <a:p>
            <a:r>
              <a:rPr lang="en-US" dirty="0">
                <a:latin typeface="Arial" panose="020B0604020202020204" pitchFamily="34" charset="0"/>
                <a:cs typeface="Arial" panose="020B0604020202020204" pitchFamily="34" charset="0"/>
              </a:rPr>
              <a:t>- 	Adjustments derived by market demands:</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Modular helmets, double code</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Sun visor, characteristics and marking</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Photochromic visors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Visors - Adapting minimum light transmittance values (EN1938)</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Accessories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Sizes indicated in cm and letters</a:t>
            </a:r>
          </a:p>
        </p:txBody>
      </p:sp>
    </p:spTree>
    <p:extLst>
      <p:ext uri="{BB962C8B-B14F-4D97-AF65-F5344CB8AC3E}">
        <p14:creationId xmlns:p14="http://schemas.microsoft.com/office/powerpoint/2010/main" val="3993981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903216D3-C3E9-4911-BA4B-0DB271C03F87}"/>
              </a:ext>
            </a:extLst>
          </p:cNvPr>
          <p:cNvSpPr/>
          <p:nvPr/>
        </p:nvSpPr>
        <p:spPr>
          <a:xfrm>
            <a:off x="1130682" y="1627259"/>
            <a:ext cx="8240110" cy="3139321"/>
          </a:xfrm>
          <a:prstGeom prst="rect">
            <a:avLst/>
          </a:prstGeom>
        </p:spPr>
        <p:txBody>
          <a:bodyPr wrap="square">
            <a:spAutoFit/>
          </a:bodyPr>
          <a:lstStyle/>
          <a:p>
            <a:r>
              <a:rPr lang="en-US" dirty="0">
                <a:latin typeface="Arial" panose="020B0604020202020204" pitchFamily="34" charset="0"/>
                <a:cs typeface="Arial" panose="020B0604020202020204" pitchFamily="34" charset="0"/>
              </a:rPr>
              <a:t>-	Rotational acceleration tests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Integration of the std impact points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High and low energy impact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Mechanical tests visor, high-energy, high-speed</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New procedure for production qualification tests</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0607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5CDCD43E-7946-4F2E-B50B-33B153966443}"/>
              </a:ext>
            </a:extLst>
          </p:cNvPr>
          <p:cNvSpPr/>
          <p:nvPr/>
        </p:nvSpPr>
        <p:spPr>
          <a:xfrm>
            <a:off x="7744596" y="359244"/>
            <a:ext cx="3860352" cy="369332"/>
          </a:xfrm>
          <a:prstGeom prst="rect">
            <a:avLst/>
          </a:prstGeom>
        </p:spPr>
        <p:txBody>
          <a:bodyPr wrap="none">
            <a:spAutoFit/>
          </a:bodyPr>
          <a:lstStyle/>
          <a:p>
            <a:r>
              <a:rPr lang="it-IT" dirty="0">
                <a:latin typeface="Arial" panose="020B0604020202020204" pitchFamily="34" charset="0"/>
                <a:cs typeface="Arial" panose="020B0604020202020204" pitchFamily="34" charset="0"/>
              </a:rPr>
              <a:t>ECE/TRANS/WP.29/GRSP/2019/25</a:t>
            </a:r>
          </a:p>
        </p:txBody>
      </p:sp>
      <p:sp>
        <p:nvSpPr>
          <p:cNvPr id="4" name="Rettangolo 3">
            <a:extLst>
              <a:ext uri="{FF2B5EF4-FFF2-40B4-BE49-F238E27FC236}">
                <a16:creationId xmlns:a16="http://schemas.microsoft.com/office/drawing/2014/main" id="{96EFA2C9-8559-4A6E-B227-B23D9001BBA6}"/>
              </a:ext>
            </a:extLst>
          </p:cNvPr>
          <p:cNvSpPr/>
          <p:nvPr/>
        </p:nvSpPr>
        <p:spPr>
          <a:xfrm>
            <a:off x="1282262" y="889843"/>
            <a:ext cx="8634248" cy="5078313"/>
          </a:xfrm>
          <a:prstGeom prst="rect">
            <a:avLst/>
          </a:prstGeom>
        </p:spPr>
        <p:txBody>
          <a:bodyPr wrap="square">
            <a:spAutoFit/>
          </a:bodyPr>
          <a:lstStyle/>
          <a:p>
            <a:r>
              <a:rPr lang="en-US" dirty="0">
                <a:latin typeface="Arial" panose="020B0604020202020204" pitchFamily="34" charset="0"/>
                <a:cs typeface="Arial" panose="020B0604020202020204" pitchFamily="34" charset="0"/>
              </a:rPr>
              <a:t>Definition of helmet types is draft to be more clear and to introduce the new modular type also. (Procedure and test)</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2.7.3. Helmet types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 Jet: helmet without any part to cover the lower part of the face. Open face.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(NP) Jet: helmet with a detachable or movable part of that cover the lower part of the face that does not protect the chin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 Full face, helmet with a detachable, movable or integral (permanently fixed) part of the helmet covering the lower part of the face and intended to protect the chin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(P/J) Modular helmet, means a helmet, equipped with a movable or detachable protective lower face cover, that meets the requirements for both conditions of use with or without chin guard in position. Chin protection is only guaranteed with the lower face cover in position.</a:t>
            </a:r>
          </a:p>
        </p:txBody>
      </p:sp>
    </p:spTree>
    <p:extLst>
      <p:ext uri="{BB962C8B-B14F-4D97-AF65-F5344CB8AC3E}">
        <p14:creationId xmlns:p14="http://schemas.microsoft.com/office/powerpoint/2010/main" val="3036313682"/>
      </p:ext>
    </p:extLst>
  </p:cSld>
  <p:clrMapOvr>
    <a:masterClrMapping/>
  </p:clrMapOvr>
</p:sld>
</file>

<file path=ppt/theme/theme1.xml><?xml version="1.0" encoding="utf-8"?>
<a:theme xmlns:a="http://schemas.openxmlformats.org/drawingml/2006/main" name="Sezion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392</TotalTime>
  <Words>1100</Words>
  <Application>Microsoft Office PowerPoint</Application>
  <PresentationFormat>Widescreen</PresentationFormat>
  <Paragraphs>260</Paragraphs>
  <Slides>23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Times New Roman</vt:lpstr>
      <vt:lpstr>Wingdings 3</vt:lpstr>
      <vt:lpstr>Sezione</vt:lpstr>
      <vt:lpstr>Proposal for the 06 series of amendments of Regulation No. 22  (Protective helmets)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for the 06 series of amendments of Regulation No. 22  (Protective helmets)</dc:title>
  <dc:creator>Gianluca Solani</dc:creator>
  <cp:lastModifiedBy>Edoardo Gianotti</cp:lastModifiedBy>
  <cp:revision>43</cp:revision>
  <dcterms:created xsi:type="dcterms:W3CDTF">2019-05-06T06:40:20Z</dcterms:created>
  <dcterms:modified xsi:type="dcterms:W3CDTF">2019-12-10T07:52:14Z</dcterms:modified>
</cp:coreProperties>
</file>