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77" r:id="rId2"/>
    <p:sldMasterId id="2147483752" r:id="rId3"/>
    <p:sldMasterId id="2147483789" r:id="rId4"/>
    <p:sldMasterId id="2147483820" r:id="rId5"/>
    <p:sldMasterId id="2147483851" r:id="rId6"/>
    <p:sldMasterId id="2147483882" r:id="rId7"/>
  </p:sldMasterIdLst>
  <p:notesMasterIdLst>
    <p:notesMasterId r:id="rId18"/>
  </p:notesMasterIdLst>
  <p:sldIdLst>
    <p:sldId id="257" r:id="rId8"/>
    <p:sldId id="281" r:id="rId9"/>
    <p:sldId id="258" r:id="rId10"/>
    <p:sldId id="259" r:id="rId11"/>
    <p:sldId id="282" r:id="rId12"/>
    <p:sldId id="278" r:id="rId13"/>
    <p:sldId id="276" r:id="rId14"/>
    <p:sldId id="260" r:id="rId15"/>
    <p:sldId id="283" r:id="rId16"/>
    <p:sldId id="279" r:id="rId17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1E"/>
    <a:srgbClr val="4C4C70"/>
    <a:srgbClr val="CCCCD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0651C3A-4460-11DB-9652-00E08161164F}">
  <a:tblStyle styleId="{90651C3A-4460-11DB-9652-00E08161164F}" styleName="RDW transparant">
    <a:wholeTbl>
      <a:tcTxStyle>
        <a:fontRef idx="minor">
          <a:prstClr val="black"/>
        </a:fontRef>
        <a:schemeClr val="dk2"/>
      </a:tcTxStyle>
      <a:tcStyle>
        <a:tcBdr>
          <a:left>
            <a:ln w="0" cmpd="sng"/>
          </a:left>
          <a:right>
            <a:ln w="0" cmpd="sng"/>
          </a:right>
          <a:top>
            <a:ln w="0" cmpd="sng"/>
          </a:top>
          <a:bottom>
            <a:ln w="10000" cmpd="sng">
              <a:solidFill>
                <a:schemeClr val="accent2">
                  <a:tint val="80000"/>
                </a:schemeClr>
              </a:solidFill>
            </a:ln>
          </a:bottom>
          <a:insideH>
            <a:ln w="10000" cmpd="sng">
              <a:solidFill>
                <a:schemeClr val="accent2">
                  <a:tint val="80000"/>
                </a:schemeClr>
              </a:solidFill>
            </a:ln>
          </a:insideH>
          <a:insideV>
            <a:ln w="0" cmpd="sng"/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lastCol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firstCol>
    <a:lastRow>
      <a:tcTxStyle b="on">
        <a:fontRef idx="minor">
          <a:prstClr val="black"/>
        </a:fontRef>
        <a:schemeClr val="dk2"/>
      </a:tcTxStyle>
      <a:tcStyle>
        <a:tcBdr>
          <a:top>
            <a:ln w="30000" cmpd="sng">
              <a:solidFill>
                <a:schemeClr val="accent2"/>
              </a:solidFill>
            </a:ln>
          </a:top>
          <a:bottom>
            <a:ln w="0" cmpd="sng"/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2"/>
      </a:tcTxStyle>
      <a:tcStyle>
        <a:tcBdr>
          <a:bottom>
            <a:ln w="300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5" autoAdjust="0"/>
    <p:restoredTop sz="92814" autoAdjust="0"/>
  </p:normalViewPr>
  <p:slideViewPr>
    <p:cSldViewPr snapToGrid="0" snapToObjects="1">
      <p:cViewPr varScale="1">
        <p:scale>
          <a:sx n="117" d="100"/>
          <a:sy n="117" d="100"/>
        </p:scale>
        <p:origin x="104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01D1-27D5-7A45-A70C-9FC9DC1108D0}" type="datetimeFigureOut">
              <a:rPr lang="nl-NL" smtClean="0"/>
              <a:t>9-12-2019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78FB-535E-AB4D-A4CB-EA3507069D9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6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258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5090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170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8382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86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875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90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41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274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108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179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6453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3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96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2522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779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609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1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316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446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6221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74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8320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726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853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8593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846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879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238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1283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90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6524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5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229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5063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287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39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58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07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279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47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36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979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0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333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18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71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573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49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9142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6146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211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2141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01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13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9077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8444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532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528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64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4482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866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7086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8746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95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/>
              <a:t>9-12-2019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7476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65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959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532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510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54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624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59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674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28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/>
              <a:t>9-12-2019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27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/>
              <a:t>9-12-2019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49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/>
              <a:t>9-12-2019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2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93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/>
              <a:t>9-12-2019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99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/>
              <a:t>9-12-2019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7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/>
              <a:t>9-12-2019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86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8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74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393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372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5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592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848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01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02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345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620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912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223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156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813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94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232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009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41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06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482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827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20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09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129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90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7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61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218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436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2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03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9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619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9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04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002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888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267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7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3982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13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58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8194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802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850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59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901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390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6190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0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95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5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591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8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7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1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/>
              <a:t>9-12-2019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168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091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90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848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0600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61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1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6635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019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28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029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1591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6666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202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80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681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932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026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991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901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0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/>
              <a:t>9-12-2019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1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79" r:id="rId4"/>
    <p:sldLayoutId id="2147483651" r:id="rId5"/>
    <p:sldLayoutId id="2147483674" r:id="rId6"/>
    <p:sldLayoutId id="2147483675" r:id="rId7"/>
    <p:sldLayoutId id="2147483660" r:id="rId8"/>
    <p:sldLayoutId id="2147483666" r:id="rId9"/>
    <p:sldLayoutId id="2147483687" r:id="rId10"/>
    <p:sldLayoutId id="2147483680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73" r:id="rId17"/>
    <p:sldLayoutId id="2147483656" r:id="rId18"/>
    <p:sldLayoutId id="2147483681" r:id="rId19"/>
    <p:sldLayoutId id="2147483682" r:id="rId20"/>
    <p:sldLayoutId id="2147483654" r:id="rId21"/>
    <p:sldLayoutId id="2147483655" r:id="rId22"/>
    <p:sldLayoutId id="2147483684" r:id="rId23"/>
    <p:sldLayoutId id="2147483683" r:id="rId24"/>
    <p:sldLayoutId id="2147483668" r:id="rId25"/>
    <p:sldLayoutId id="2147483685" r:id="rId26"/>
    <p:sldLayoutId id="2147483678" r:id="rId27"/>
    <p:sldLayoutId id="2147483686" r:id="rId28"/>
    <p:sldLayoutId id="214748367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6E48-AA1D-4AAF-A2C7-675000F070B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08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EFDD-486B-4601-B123-8EC7D900153F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2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2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9-12-2019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7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  <p:sldLayoutId id="2147483907" r:id="rId25"/>
    <p:sldLayoutId id="2147483908" r:id="rId26"/>
    <p:sldLayoutId id="2147483909" r:id="rId27"/>
    <p:sldLayoutId id="2147483910" r:id="rId28"/>
    <p:sldLayoutId id="2147483911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/trans/areas-of-work/vehicle-regulations/agreements-and-regulations/transmainwp29datasharing/deta-information.htm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7588" y="1735872"/>
            <a:ext cx="10674000" cy="4388369"/>
          </a:xfrm>
        </p:spPr>
        <p:txBody>
          <a:bodyPr/>
          <a:lstStyle/>
          <a:p>
            <a:pPr marL="0" indent="0" algn="ctr">
              <a:buNone/>
            </a:pPr>
            <a:r>
              <a:rPr lang="en-GB" sz="9600" b="1" i="1" dirty="0">
                <a:solidFill>
                  <a:schemeClr val="tx1"/>
                </a:solidFill>
              </a:rPr>
              <a:t>DETA</a:t>
            </a:r>
            <a:br>
              <a:rPr lang="en-GB" sz="5400" b="1" i="1" dirty="0">
                <a:solidFill>
                  <a:schemeClr val="tx1"/>
                </a:solidFill>
              </a:rPr>
            </a:br>
            <a:br>
              <a:rPr lang="en-GB" sz="5400" b="1" i="1" dirty="0">
                <a:solidFill>
                  <a:schemeClr val="tx1"/>
                </a:solidFill>
              </a:rPr>
            </a:br>
            <a:r>
              <a:rPr lang="en-US" sz="5400" b="1" i="1" dirty="0">
                <a:solidFill>
                  <a:schemeClr val="tx1"/>
                </a:solidFill>
              </a:rPr>
              <a:t>D</a:t>
            </a:r>
            <a:r>
              <a:rPr lang="en-US" sz="5400" i="1" dirty="0">
                <a:solidFill>
                  <a:schemeClr val="tx1"/>
                </a:solidFill>
              </a:rPr>
              <a:t>atabase for the </a:t>
            </a:r>
            <a:r>
              <a:rPr lang="en-US" sz="5400" b="1" i="1" dirty="0">
                <a:solidFill>
                  <a:schemeClr val="tx1"/>
                </a:solidFill>
              </a:rPr>
              <a:t>E</a:t>
            </a:r>
            <a:r>
              <a:rPr lang="en-US" sz="5400" i="1" dirty="0">
                <a:solidFill>
                  <a:schemeClr val="tx1"/>
                </a:solidFill>
              </a:rPr>
              <a:t>xchange of </a:t>
            </a:r>
            <a:r>
              <a:rPr lang="en-US" sz="5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5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ype </a:t>
            </a:r>
            <a:r>
              <a:rPr lang="en-US" sz="5400" b="1" i="1" dirty="0">
                <a:solidFill>
                  <a:schemeClr val="tx1"/>
                </a:solidFill>
              </a:rPr>
              <a:t>A</a:t>
            </a:r>
            <a:r>
              <a:rPr lang="en-US" sz="5400" i="1" dirty="0">
                <a:solidFill>
                  <a:schemeClr val="tx1"/>
                </a:solidFill>
              </a:rPr>
              <a:t>pproval documentation</a:t>
            </a:r>
            <a:endParaRPr lang="en-GB" sz="5400" b="1" i="1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921068"/>
          </a:xfrm>
        </p:spPr>
        <p:txBody>
          <a:bodyPr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600" b="0" dirty="0"/>
              <a:t>Transmitted by the IWG on DETA					</a:t>
            </a:r>
            <a:r>
              <a:rPr lang="en-US" sz="1600" b="0" u="sng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Informal Document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GRSP-66-18</a:t>
            </a:r>
            <a:b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	</a:t>
            </a:r>
            <a:r>
              <a:rPr lang="en-US" sz="1600" b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(66</a:t>
            </a:r>
            <a:r>
              <a:rPr lang="en-US" sz="1600" b="0" spc="-1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1600" b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GRSP, 10-13 December 2019, </a:t>
            </a:r>
            <a:br>
              <a:rPr lang="en-GB" sz="1600" b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600" b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	</a:t>
            </a:r>
            <a:r>
              <a:rPr lang="en-US" sz="1600" b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agenda </a:t>
            </a:r>
            <a:r>
              <a:rPr lang="en-US" sz="1600" b="0" spc="-10">
                <a:latin typeface="Times New Roman" panose="02020603050405020304" pitchFamily="18" charset="0"/>
                <a:ea typeface="Times New Roman" panose="02020603050405020304" pitchFamily="18" charset="0"/>
              </a:rPr>
              <a:t>item 32(c))</a:t>
            </a:r>
            <a:br>
              <a:rPr lang="en-GB" sz="1600" b="0" dirty="0"/>
            </a:br>
            <a:r>
              <a:rPr lang="en-GB" sz="1600" b="0" dirty="0"/>
              <a:t>							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02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5" y="1742305"/>
            <a:ext cx="11033781" cy="32107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dirty="0">
                <a:solidFill>
                  <a:schemeClr val="tx1"/>
                </a:solidFill>
              </a:rPr>
              <a:t>Thank you for your attention</a:t>
            </a:r>
          </a:p>
          <a:p>
            <a:pPr marL="0" indent="0" algn="ctr">
              <a:buNone/>
            </a:pPr>
            <a:r>
              <a:rPr lang="nl-NL" sz="6000" dirty="0">
                <a:solidFill>
                  <a:schemeClr val="tx1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FF0000"/>
                </a:solidFill>
              </a:rPr>
              <a:t>Please forward this information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FF0000"/>
                </a:solidFill>
              </a:rPr>
              <a:t> to your approval authority!</a:t>
            </a:r>
          </a:p>
          <a:p>
            <a:pPr marL="0" indent="0" algn="ctr">
              <a:buNone/>
            </a:pPr>
            <a:endParaRPr lang="nl-NL" sz="6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09587"/>
            <a:ext cx="10672763" cy="280967"/>
          </a:xfrm>
        </p:spPr>
        <p:txBody>
          <a:bodyPr/>
          <a:lstStyle/>
          <a:p>
            <a:r>
              <a:rPr lang="en-GB" sz="3200" dirty="0"/>
              <a:t>DETA 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7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480557"/>
            <a:ext cx="11154878" cy="4388369"/>
          </a:xfrm>
        </p:spPr>
        <p:txBody>
          <a:bodyPr/>
          <a:lstStyle/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  <a:p>
            <a:pPr lvl="0">
              <a:buClr>
                <a:srgbClr val="E36B1E"/>
              </a:buClr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000000"/>
                </a:solidFill>
              </a:rPr>
              <a:t>Promoting DETA and the usage of </a:t>
            </a:r>
            <a:r>
              <a:rPr lang="nl-NL" sz="3200" b="1" dirty="0" err="1">
                <a:solidFill>
                  <a:srgbClr val="000000"/>
                </a:solidFill>
              </a:rPr>
              <a:t>the</a:t>
            </a:r>
            <a:r>
              <a:rPr lang="nl-NL" sz="3200" b="1" dirty="0">
                <a:solidFill>
                  <a:srgbClr val="000000"/>
                </a:solidFill>
              </a:rPr>
              <a:t> system</a:t>
            </a:r>
            <a:br>
              <a:rPr lang="nl-NL" sz="3200" b="1" dirty="0">
                <a:solidFill>
                  <a:srgbClr val="000000"/>
                </a:solidFill>
              </a:rPr>
            </a:br>
            <a:endParaRPr lang="nl-NL" sz="3200" b="1" dirty="0">
              <a:solidFill>
                <a:srgbClr val="000000"/>
              </a:solidFill>
            </a:endParaRPr>
          </a:p>
          <a:p>
            <a:pPr lvl="0">
              <a:buClr>
                <a:srgbClr val="E36B1E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Information </a:t>
            </a:r>
            <a:r>
              <a:rPr lang="nl-NL" sz="3200" dirty="0" err="1">
                <a:solidFill>
                  <a:srgbClr val="000000"/>
                </a:solidFill>
              </a:rPr>
              <a:t>for</a:t>
            </a: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err="1">
                <a:solidFill>
                  <a:srgbClr val="000000"/>
                </a:solidFill>
              </a:rPr>
              <a:t>the</a:t>
            </a:r>
            <a:r>
              <a:rPr lang="nl-NL" sz="3200" dirty="0">
                <a:solidFill>
                  <a:srgbClr val="000000"/>
                </a:solidFill>
              </a:rPr>
              <a:t> competent </a:t>
            </a:r>
            <a:r>
              <a:rPr lang="nl-NL" sz="3200" dirty="0" err="1">
                <a:solidFill>
                  <a:srgbClr val="000000"/>
                </a:solidFill>
              </a:rPr>
              <a:t>authorities</a:t>
            </a: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err="1">
                <a:solidFill>
                  <a:srgbClr val="000000"/>
                </a:solidFill>
              </a:rPr>
              <a:t>and</a:t>
            </a: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err="1">
                <a:solidFill>
                  <a:srgbClr val="000000"/>
                </a:solidFill>
              </a:rPr>
              <a:t>manufacturers</a:t>
            </a:r>
            <a:endParaRPr lang="nl-NL" sz="32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 about the state of play,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 future developments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 th</a:t>
            </a:r>
            <a:r>
              <a:rPr lang="nl-NL" sz="3200" dirty="0">
                <a:solidFill>
                  <a:schemeClr val="tx1"/>
                </a:solidFill>
              </a:rPr>
              <a:t>e advantages and p</a:t>
            </a:r>
            <a:r>
              <a:rPr lang="nl-NL" sz="3200" dirty="0">
                <a:solidFill>
                  <a:srgbClr val="000000"/>
                </a:solidFill>
              </a:rPr>
              <a:t>ossibilities of the system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09587"/>
            <a:ext cx="10672763" cy="280967"/>
          </a:xfrm>
        </p:spPr>
        <p:txBody>
          <a:bodyPr/>
          <a:lstStyle/>
          <a:p>
            <a:r>
              <a:rPr lang="en-GB" sz="3200" dirty="0"/>
              <a:t>DETA – aim of the presentation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2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8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86842" y="1449001"/>
            <a:ext cx="11206194" cy="4620105"/>
          </a:xfrm>
        </p:spPr>
        <p:txBody>
          <a:bodyPr/>
          <a:lstStyle/>
          <a:p>
            <a:pPr>
              <a:buFont typeface="Wingdings"/>
              <a:buChar char="à"/>
              <a:tabLst>
                <a:tab pos="441325" algn="l"/>
              </a:tabLst>
            </a:pPr>
            <a:r>
              <a:rPr lang="en-US" sz="3200" dirty="0">
                <a:solidFill>
                  <a:schemeClr val="tx1"/>
                </a:solidFill>
              </a:rPr>
              <a:t>	Is the secure internet database to circulate approvals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and its attachments,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	</a:t>
            </a:r>
            <a:r>
              <a:rPr lang="en-US" sz="3200" dirty="0">
                <a:solidFill>
                  <a:schemeClr val="tx1"/>
                </a:solidFill>
              </a:rPr>
              <a:t>as required to be established by the UNECE,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according to the 1958 Agreement Revision 3.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US" sz="12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				</a:t>
            </a:r>
            <a:r>
              <a:rPr lang="en-US" sz="3200" dirty="0">
                <a:solidFill>
                  <a:schemeClr val="tx1"/>
                </a:solidFill>
              </a:rPr>
              <a:t>More information also at </a:t>
            </a:r>
          </a:p>
          <a:p>
            <a:pPr marL="0" indent="0">
              <a:buNone/>
              <a:tabLst>
                <a:tab pos="441325" algn="l"/>
              </a:tabLst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41325" algn="l"/>
              </a:tabLst>
            </a:pPr>
            <a:r>
              <a:rPr lang="en-US" sz="2800" dirty="0">
                <a:solidFill>
                  <a:srgbClr val="FF0000"/>
                </a:solidFill>
                <a:hlinkClick r:id="rId2"/>
              </a:rPr>
              <a:t>www.unece.org/trans/areas-of-work/vehicle-regulations/agreements-and-regulations/transmainwp29datasharing/deta-information.html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84300"/>
            <a:ext cx="10672763" cy="280967"/>
          </a:xfrm>
        </p:spPr>
        <p:txBody>
          <a:bodyPr/>
          <a:lstStyle/>
          <a:p>
            <a:r>
              <a:rPr lang="en-GB" sz="3200" dirty="0"/>
              <a:t>DETA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3</a:t>
            </a:fld>
            <a:endParaRPr lang="nl-NL"/>
          </a:p>
        </p:txBody>
      </p:sp>
      <p:sp>
        <p:nvSpPr>
          <p:cNvPr id="2" name="Pfeil nach unten 1"/>
          <p:cNvSpPr/>
          <p:nvPr/>
        </p:nvSpPr>
        <p:spPr>
          <a:xfrm>
            <a:off x="5262282" y="4814047"/>
            <a:ext cx="340659" cy="367553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1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25100" y="1700013"/>
            <a:ext cx="11289672" cy="43883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DETA is still under development but</a:t>
            </a:r>
            <a:r>
              <a:rPr lang="en-GB" sz="3200" b="1" dirty="0">
                <a:solidFill>
                  <a:schemeClr val="tx1"/>
                </a:solidFill>
              </a:rPr>
              <a:t> since May 2019 </a:t>
            </a:r>
            <a:r>
              <a:rPr lang="en-US" sz="3200" b="1" dirty="0">
                <a:solidFill>
                  <a:schemeClr val="tx1"/>
                </a:solidFill>
              </a:rPr>
              <a:t>ready to be used for it base purpose: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chemeClr val="tx1"/>
                </a:solidFill>
              </a:rPr>
              <a:t>exchanging UNECE approval documentation between the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	Contracting Parties to the 1958 Agreement.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23 Contracting Parties have notified their DETA Focal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More than 400 approvals uploaded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3 Manufacturer have access to DETA (their own approvals)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State of play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27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1164" y="1333713"/>
            <a:ext cx="11509188" cy="438836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>
                <a:solidFill>
                  <a:schemeClr val="tx1"/>
                </a:solidFill>
              </a:rPr>
              <a:t>Easy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convenient</a:t>
            </a:r>
            <a:r>
              <a:rPr lang="nl-NL" sz="3200" dirty="0">
                <a:solidFill>
                  <a:schemeClr val="tx1"/>
                </a:solidFill>
              </a:rPr>
              <a:t> exchange / storage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nl-NL" sz="3200" dirty="0">
                <a:solidFill>
                  <a:schemeClr val="tx1"/>
                </a:solidFill>
              </a:rPr>
              <a:t>type approval and additional documentation / information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tx1"/>
                </a:solidFill>
              </a:rPr>
              <a:t> urgent and quick information 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withdrawn certificates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non-compliant or hazardous products</a:t>
            </a:r>
          </a:p>
          <a:p>
            <a:pPr marL="271463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falsified products and approval documentation</a:t>
            </a:r>
          </a:p>
          <a:p>
            <a:pPr marL="271463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recalls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DETA - benefit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63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25100" y="1700013"/>
            <a:ext cx="11289672" cy="4388369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Rights of access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6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47833"/>
              </p:ext>
            </p:extLst>
          </p:nvPr>
        </p:nvGraphicFramePr>
        <p:xfrm>
          <a:off x="266708" y="812820"/>
          <a:ext cx="11548064" cy="5753322"/>
        </p:xfrm>
        <a:graphic>
          <a:graphicData uri="http://schemas.openxmlformats.org/drawingml/2006/table">
            <a:tbl>
              <a:tblPr firstRow="1" firstCol="1" bandRow="1">
                <a:tableStyleId>{90651C3A-4460-11DB-9652-00E08161164F}</a:tableStyleId>
              </a:tblPr>
              <a:tblGrid>
                <a:gridCol w="339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855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Explanation: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R</a:t>
                      </a:r>
                      <a:r>
                        <a:rPr lang="en-GB" sz="1400" b="0" dirty="0">
                          <a:effectLst/>
                        </a:rPr>
                        <a:t> = read      </a:t>
                      </a:r>
                      <a:r>
                        <a:rPr lang="en-GB" sz="1400" b="0" baseline="0" dirty="0">
                          <a:effectLst/>
                        </a:rPr>
                        <a:t> </a:t>
                      </a:r>
                      <a:r>
                        <a:rPr lang="en-GB" sz="1400" b="1" dirty="0">
                          <a:effectLst/>
                        </a:rPr>
                        <a:t>W</a:t>
                      </a:r>
                      <a:r>
                        <a:rPr lang="en-GB" sz="1400" b="0" dirty="0">
                          <a:effectLst/>
                        </a:rPr>
                        <a:t> = read + write +</a:t>
                      </a:r>
                      <a:r>
                        <a:rPr lang="en-GB" sz="1400" b="0" baseline="0" dirty="0">
                          <a:effectLst/>
                        </a:rPr>
                        <a:t> </a:t>
                      </a:r>
                      <a:r>
                        <a:rPr lang="en-GB" sz="1400" b="0" dirty="0">
                          <a:effectLst/>
                        </a:rPr>
                        <a:t>delete</a:t>
                      </a:r>
                      <a:endParaRPr lang="de-DE" sz="14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11"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10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CERT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(communication on </a:t>
                      </a: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type approval)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TR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(test report)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IF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(information document)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OTHER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(other documents)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9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Approval granting TAA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(for granted approval)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W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66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CP applying the UN Reg. for 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which the approval was granted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55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CP applying UN Reg. 0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(access to the approvals of R0 and the annexed UN Regulations)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Other CP's to the 58 Agreement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-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6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Manufacturer *)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(only for own approvals)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365">
                <a:tc gridSpan="5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*) Manufacturers get access upon request to the DETA Administrator.</a:t>
                      </a:r>
                      <a:endParaRPr lang="de-DE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61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8953" y="518671"/>
            <a:ext cx="10672763" cy="280967"/>
          </a:xfrm>
        </p:spPr>
        <p:txBody>
          <a:bodyPr/>
          <a:lstStyle/>
          <a:p>
            <a:r>
              <a:rPr lang="en-GB" sz="3200" dirty="0"/>
              <a:t>DETA – a screenshot 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7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3" y="1504709"/>
            <a:ext cx="11914094" cy="520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>
            <a:off x="4621306" y="1407458"/>
            <a:ext cx="475129" cy="164054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unten 3"/>
          <p:cNvSpPr/>
          <p:nvPr/>
        </p:nvSpPr>
        <p:spPr>
          <a:xfrm>
            <a:off x="1281953" y="1393521"/>
            <a:ext cx="412375" cy="20583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8041341" y="1407458"/>
            <a:ext cx="484096" cy="408877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47165" y="1037218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Attributes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87588" y="1052366"/>
            <a:ext cx="214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approvals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673787" y="1037121"/>
            <a:ext cx="19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/>
              <a:t>Documents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55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4923" y="1498845"/>
            <a:ext cx="11697077" cy="43883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of </a:t>
            </a:r>
            <a:r>
              <a:rPr lang="en-US" sz="3200" dirty="0" err="1">
                <a:solidFill>
                  <a:schemeClr val="tx1"/>
                </a:solidFill>
              </a:rPr>
              <a:t>DoC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(‘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DoC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’ is the Declaration of Conformance certifying to which UN Regulations and versions a single vehicle is approved at 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the time of its production.)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of UI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(‘UI’ is the Unique Identifier number assigned to an approval uploaded to DETA. A UI may replace the traditional E marking)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 expected to be in production 2020 Q4</a:t>
            </a:r>
            <a:b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nl-NL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0">
              <a:buClr>
                <a:srgbClr val="E36B1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automated upload functionality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(for automated upload of type approvals by the approval authorities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 essential functionality for TAA !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marL="0" lvl="0" indent="0">
              <a:buClr>
                <a:srgbClr val="E36B1E"/>
              </a:buClr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 1</a:t>
            </a:r>
            <a:r>
              <a:rPr lang="nl-NL" sz="2800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st</a:t>
            </a: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 workshop in January 2020 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9618" y="609587"/>
            <a:ext cx="10672763" cy="280967"/>
          </a:xfrm>
        </p:spPr>
        <p:txBody>
          <a:bodyPr/>
          <a:lstStyle/>
          <a:p>
            <a:r>
              <a:rPr lang="en-GB" sz="3200" dirty="0"/>
              <a:t>State of play - Developments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83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77792" y="1271748"/>
            <a:ext cx="11780858" cy="438836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Notification of the ‘DETA Focal Point’ to </a:t>
            </a:r>
            <a:r>
              <a:rPr lang="en-US" sz="3200" dirty="0">
                <a:solidFill>
                  <a:schemeClr val="tx1"/>
                </a:solidFill>
              </a:rPr>
              <a:t>UNECE Secretariat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	 by the</a:t>
            </a:r>
            <a:r>
              <a:rPr lang="en-US" dirty="0">
                <a:solidFill>
                  <a:schemeClr val="tx1"/>
                </a:solidFill>
              </a:rPr>
              <a:t> heads of delegation of the CP’s at WP.29 (by e-mail: francois.guichard@un.org).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DETA Administrator will contact the DETA Focal Point for 		the user name and password to access DETA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The ‘DETA Focal Point’ manage the access and user accounts within its CP or </a:t>
            </a:r>
            <a:r>
              <a:rPr lang="en-US" dirty="0" err="1">
                <a:solidFill>
                  <a:schemeClr val="tx1"/>
                </a:solidFill>
              </a:rPr>
              <a:t>organisation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Manufacturers should contact their TAA for forwarding 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their request for access to the </a:t>
            </a:r>
            <a:r>
              <a:rPr lang="en-US" sz="3000" dirty="0">
                <a:solidFill>
                  <a:schemeClr val="tx1"/>
                </a:solidFill>
              </a:rPr>
              <a:t>UNECE Secretariat</a:t>
            </a:r>
            <a:r>
              <a:rPr lang="en-GB" sz="3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How to join DETA – only a few steps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4266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2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5.xml><?xml version="1.0" encoding="utf-8"?>
<a:theme xmlns:a="http://schemas.openxmlformats.org/drawingml/2006/main" name="2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6.xml><?xml version="1.0" encoding="utf-8"?>
<a:theme xmlns:a="http://schemas.openxmlformats.org/drawingml/2006/main" name="3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7.xml><?xml version="1.0" encoding="utf-8"?>
<a:theme xmlns:a="http://schemas.openxmlformats.org/drawingml/2006/main" name="4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213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Systeemlettertype</vt:lpstr>
      <vt:lpstr>Zapf Dingbats</vt:lpstr>
      <vt:lpstr>Arial</vt:lpstr>
      <vt:lpstr>Calibri</vt:lpstr>
      <vt:lpstr>Times New Roman</vt:lpstr>
      <vt:lpstr>Wingdings</vt:lpstr>
      <vt:lpstr>Blank</vt:lpstr>
      <vt:lpstr>3_Benutzerdefiniertes Design</vt:lpstr>
      <vt:lpstr>1_Benutzerdefiniertes Design</vt:lpstr>
      <vt:lpstr>1_Blank</vt:lpstr>
      <vt:lpstr>2_Blank</vt:lpstr>
      <vt:lpstr>3_Blank</vt:lpstr>
      <vt:lpstr>4_Blank</vt:lpstr>
      <vt:lpstr>Transmitted by the IWG on DETA     Informal Document GRSP-66-18          (66th GRSP, 10-13 December 2019,          agenda item 32(c))         </vt:lpstr>
      <vt:lpstr>DETA – aim of the presentation</vt:lpstr>
      <vt:lpstr>DETA</vt:lpstr>
      <vt:lpstr>State of play</vt:lpstr>
      <vt:lpstr>DETA - benefit</vt:lpstr>
      <vt:lpstr>Rights of access</vt:lpstr>
      <vt:lpstr>DETA – a screenshot </vt:lpstr>
      <vt:lpstr>State of play - Developments</vt:lpstr>
      <vt:lpstr>How to join DETA – only a few steps</vt:lpstr>
      <vt:lpstr>DETA </vt:lpstr>
    </vt:vector>
  </TitlesOfParts>
  <Company>RDW Voertuiginformatie en -toelating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Guiting, Tim</dc:creator>
  <cp:lastModifiedBy>Edoardo Gianotti</cp:lastModifiedBy>
  <cp:revision>132</cp:revision>
  <cp:lastPrinted>2019-11-06T09:31:37Z</cp:lastPrinted>
  <dcterms:created xsi:type="dcterms:W3CDTF">2019-02-28T13:58:20Z</dcterms:created>
  <dcterms:modified xsi:type="dcterms:W3CDTF">2019-12-09T16:44:26Z</dcterms:modified>
</cp:coreProperties>
</file>